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6" d="100"/>
          <a:sy n="46" d="100"/>
        </p:scale>
        <p:origin x="29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25-04-2022</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ithub.com/ritikaxx/Scoring-Note-Taking"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doi.org/10.1038/s41746-021-00455-y" TargetMode="Externa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sp>
        <p:nvSpPr>
          <p:cNvPr id="6" name="Title 3"/>
          <p:cNvSpPr txBox="1">
            <a:spLocks/>
          </p:cNvSpPr>
          <p:nvPr/>
        </p:nvSpPr>
        <p:spPr>
          <a:xfrm>
            <a:off x="2633472" y="676764"/>
            <a:ext cx="18390340" cy="1133856"/>
          </a:xfrm>
          <a:prstGeom prst="rect">
            <a:avLst/>
          </a:prstGeom>
        </p:spPr>
        <p:txBody>
          <a:bodyPr vert="horz" lIns="91440" tIns="45720" rIns="91440" bIns="45720" rtlCol="0" anchor="ctr">
            <a:normAutofit fontScale="70000" lnSpcReduction="200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rtl="0">
              <a:spcBef>
                <a:spcPts val="1200"/>
              </a:spcBef>
              <a:spcAft>
                <a:spcPts val="0"/>
              </a:spcAft>
            </a:pPr>
            <a:r>
              <a:rPr lang="en-US" sz="7000" b="1" i="0" u="none" strike="noStrike" dirty="0">
                <a:solidFill>
                  <a:srgbClr val="00000A"/>
                </a:solidFill>
                <a:effectLst/>
                <a:latin typeface="Times New Roman" panose="02020603050405020304" pitchFamily="18" charset="0"/>
              </a:rPr>
              <a:t>SCORING PATIENT NOTE TAKING USING NLP</a:t>
            </a:r>
            <a:endParaRPr lang="en-US" sz="7000" b="0" dirty="0">
              <a:effectLst/>
            </a:endParaRPr>
          </a:p>
          <a:p>
            <a:br>
              <a:rPr lang="en-US" sz="900" dirty="0"/>
            </a:br>
            <a:endParaRPr lang="en-IN" sz="4800" dirty="0">
              <a:latin typeface="Times New Roman" panose="02020603050405020304" pitchFamily="18" charset="0"/>
              <a:cs typeface="Times New Roman" panose="02020603050405020304" pitchFamily="18" charset="0"/>
            </a:endParaRPr>
          </a:p>
        </p:txBody>
      </p:sp>
      <p:sp>
        <p:nvSpPr>
          <p:cNvPr id="7" name="Text Placeholder 22"/>
          <p:cNvSpPr txBox="1">
            <a:spLocks/>
          </p:cNvSpPr>
          <p:nvPr/>
        </p:nvSpPr>
        <p:spPr>
          <a:xfrm>
            <a:off x="2633472" y="1499616"/>
            <a:ext cx="18154273" cy="1198340"/>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latin typeface="Times New Roman" panose="02020603050405020304" pitchFamily="18" charset="0"/>
                <a:cs typeface="Times New Roman" panose="02020603050405020304" pitchFamily="18" charset="0"/>
              </a:rPr>
              <a:t>Ritika Singh | </a:t>
            </a:r>
            <a:r>
              <a:rPr lang="en-US" sz="4400" dirty="0" err="1">
                <a:latin typeface="Times New Roman" panose="02020603050405020304" pitchFamily="18" charset="0"/>
                <a:cs typeface="Times New Roman" panose="02020603050405020304" pitchFamily="18" charset="0"/>
              </a:rPr>
              <a:t>Prajjwal</a:t>
            </a:r>
            <a:r>
              <a:rPr lang="en-US" sz="4400" dirty="0">
                <a:latin typeface="Times New Roman" panose="02020603050405020304" pitchFamily="18" charset="0"/>
                <a:cs typeface="Times New Roman" panose="02020603050405020304" pitchFamily="18" charset="0"/>
              </a:rPr>
              <a:t> Gupta | Saurabh Singh | Dr. </a:t>
            </a:r>
            <a:r>
              <a:rPr lang="en-US" sz="4400" dirty="0" err="1">
                <a:latin typeface="Times New Roman" panose="02020603050405020304" pitchFamily="18" charset="0"/>
                <a:cs typeface="Times New Roman" panose="02020603050405020304" pitchFamily="18" charset="0"/>
              </a:rPr>
              <a:t>R.Sathyaraj</a:t>
            </a:r>
            <a:r>
              <a:rPr lang="en-US" sz="4400" dirty="0">
                <a:latin typeface="Times New Roman" panose="02020603050405020304" pitchFamily="18" charset="0"/>
                <a:cs typeface="Times New Roman" panose="02020603050405020304" pitchFamily="18" charset="0"/>
              </a:rPr>
              <a:t> | School of Computer Science &amp; Engineering</a:t>
            </a:r>
          </a:p>
        </p:txBody>
      </p:sp>
      <p:sp>
        <p:nvSpPr>
          <p:cNvPr id="10" name="Content Placeholder 10"/>
          <p:cNvSpPr txBox="1">
            <a:spLocks/>
          </p:cNvSpPr>
          <p:nvPr/>
        </p:nvSpPr>
        <p:spPr>
          <a:xfrm>
            <a:off x="356887" y="11672537"/>
            <a:ext cx="10350000" cy="1822273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r>
              <a:rPr lang="en-US" altLang="zh-CN" sz="2400" b="1" dirty="0">
                <a:latin typeface="Times New Roman" panose="02020603050405020304" pitchFamily="18" charset="0"/>
                <a:cs typeface="Times New Roman" panose="02020603050405020304" pitchFamily="18" charset="0"/>
              </a:rPr>
              <a:t>Information Flow:</a:t>
            </a:r>
          </a:p>
          <a:p>
            <a:pPr algn="just"/>
            <a:r>
              <a:rPr lang="en-US" altLang="zh-CN" sz="2400" dirty="0">
                <a:latin typeface="Times New Roman" panose="02020603050405020304" pitchFamily="18" charset="0"/>
                <a:cs typeface="Times New Roman" panose="02020603050405020304" pitchFamily="18" charset="0"/>
              </a:rPr>
              <a:t>Step 1: A patient is identified who is to be assessed. The features (symptoms and conditions) evident and present in the patient is noted down.</a:t>
            </a:r>
          </a:p>
          <a:p>
            <a:pPr algn="just"/>
            <a:r>
              <a:rPr lang="en-US" altLang="zh-CN" sz="2400" dirty="0">
                <a:latin typeface="Times New Roman" panose="02020603050405020304" pitchFamily="18" charset="0"/>
                <a:cs typeface="Times New Roman" panose="02020603050405020304" pitchFamily="18" charset="0"/>
              </a:rPr>
              <a:t>Step 2: The doctor interacts with the patient by asking them questions related to the conditions and makes notes of the same.</a:t>
            </a:r>
          </a:p>
          <a:p>
            <a:pPr algn="just"/>
            <a:r>
              <a:rPr lang="en-US" altLang="zh-CN" sz="2400" dirty="0">
                <a:latin typeface="Times New Roman" panose="02020603050405020304" pitchFamily="18" charset="0"/>
                <a:cs typeface="Times New Roman" panose="02020603050405020304" pitchFamily="18" charset="0"/>
              </a:rPr>
              <a:t>Step 3: The doctor’s notes along with the identified features in the patient are entered into an excel sheet (.csv file)</a:t>
            </a:r>
          </a:p>
          <a:p>
            <a:pPr algn="just"/>
            <a:r>
              <a:rPr lang="en-US" altLang="zh-CN" sz="2400" dirty="0">
                <a:latin typeface="Times New Roman" panose="02020603050405020304" pitchFamily="18" charset="0"/>
                <a:cs typeface="Times New Roman" panose="02020603050405020304" pitchFamily="18" charset="0"/>
              </a:rPr>
              <a:t>Step 4: The prepared file is uploaded on our web portal where it is processed and the trained models carry out their intended tasks.</a:t>
            </a:r>
          </a:p>
          <a:p>
            <a:pPr algn="just"/>
            <a:r>
              <a:rPr lang="en-US" altLang="zh-CN" sz="2400" dirty="0">
                <a:latin typeface="Times New Roman" panose="02020603050405020304" pitchFamily="18" charset="0"/>
                <a:cs typeface="Times New Roman" panose="02020603050405020304" pitchFamily="18" charset="0"/>
              </a:rPr>
              <a:t>Step 5: The final results returned by the model are displayed on the webpage.</a:t>
            </a:r>
          </a:p>
          <a:p>
            <a:pPr algn="just"/>
            <a:r>
              <a:rPr lang="en-US" altLang="zh-CN" sz="2400" dirty="0">
                <a:latin typeface="Times New Roman" panose="02020603050405020304" pitchFamily="18" charset="0"/>
                <a:cs typeface="Times New Roman" panose="02020603050405020304" pitchFamily="18" charset="0"/>
              </a:rPr>
              <a:t>The given problem statement can be posed as a combination of test segmentation and question answering task.</a:t>
            </a:r>
          </a:p>
          <a:p>
            <a:pPr algn="just"/>
            <a:r>
              <a:rPr lang="en-US" altLang="zh-CN" sz="2400" b="1" dirty="0">
                <a:latin typeface="Times New Roman" panose="02020603050405020304" pitchFamily="18" charset="0"/>
                <a:cs typeface="Times New Roman" panose="02020603050405020304" pitchFamily="18" charset="0"/>
              </a:rPr>
              <a:t>Text segmentation</a:t>
            </a:r>
            <a:r>
              <a:rPr lang="en-US" altLang="zh-CN" sz="2400" dirty="0">
                <a:latin typeface="Times New Roman" panose="02020603050405020304" pitchFamily="18" charset="0"/>
                <a:cs typeface="Times New Roman" panose="02020603050405020304" pitchFamily="18" charset="0"/>
              </a:rPr>
              <a:t>: The process of splitting written text into meaningful components, such as words, sentences, or subjects, is known as text segmentation. Natural language processing refers to both the mental processes that people </a:t>
            </a:r>
            <a:r>
              <a:rPr lang="en-US" altLang="zh-CN" sz="2400" dirty="0" err="1">
                <a:latin typeface="Times New Roman" panose="02020603050405020304" pitchFamily="18" charset="0"/>
                <a:cs typeface="Times New Roman" panose="02020603050405020304" pitchFamily="18" charset="0"/>
              </a:rPr>
              <a:t>utilise</a:t>
            </a:r>
            <a:r>
              <a:rPr lang="en-US" altLang="zh-CN" sz="2400" dirty="0">
                <a:latin typeface="Times New Roman" panose="02020603050405020304" pitchFamily="18" charset="0"/>
                <a:cs typeface="Times New Roman" panose="02020603050405020304" pitchFamily="18" charset="0"/>
              </a:rPr>
              <a:t> while reading text and the artificial processes that are implemented in computers. In our project the main output are the text segments in the doctor’s notes which have identified particular features present in the patient.</a:t>
            </a:r>
          </a:p>
          <a:p>
            <a:pPr algn="just"/>
            <a:r>
              <a:rPr lang="en-US" altLang="zh-CN" sz="2400" b="1" dirty="0">
                <a:latin typeface="Times New Roman" panose="02020603050405020304" pitchFamily="18" charset="0"/>
                <a:cs typeface="Times New Roman" panose="02020603050405020304" pitchFamily="18" charset="0"/>
              </a:rPr>
              <a:t>Question Answering</a:t>
            </a:r>
            <a:r>
              <a:rPr lang="en-US" altLang="zh-CN" sz="2400" dirty="0">
                <a:latin typeface="Times New Roman" panose="02020603050405020304" pitchFamily="18" charset="0"/>
                <a:cs typeface="Times New Roman" panose="02020603050405020304" pitchFamily="18" charset="0"/>
              </a:rPr>
              <a:t>: Question answering is a major NLP challenge as well as a long-standing AI milestone. A user may ask a question in plain language and receive an immediate and concise response using QA technologies. The capacity to read a piece of literature and then answer questions about it is known as reading comprehension. Reading comprehension is challenging for computers because it necessitates a combination of natural language comprehension and global knowledge. In our project, the context is provided by the doctor’s notes. The questions queried are the features present in the particular patient and the answer expected is the text segment in which the doctor has identified the query feature.</a:t>
            </a:r>
          </a:p>
          <a:p>
            <a:pPr algn="just"/>
            <a:endParaRPr lang="en-US" altLang="zh-CN" sz="2400" dirty="0">
              <a:latin typeface="Times New Roman" panose="02020603050405020304" pitchFamily="18" charset="0"/>
              <a:cs typeface="Times New Roman" panose="02020603050405020304" pitchFamily="18" charset="0"/>
            </a:endParaRPr>
          </a:p>
        </p:txBody>
      </p:sp>
      <p:sp>
        <p:nvSpPr>
          <p:cNvPr id="11" name="Text Placeholder 68"/>
          <p:cNvSpPr txBox="1">
            <a:spLocks/>
          </p:cNvSpPr>
          <p:nvPr/>
        </p:nvSpPr>
        <p:spPr>
          <a:xfrm>
            <a:off x="10709812" y="3095034"/>
            <a:ext cx="10308150" cy="1758905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latin typeface="Times New Roman" panose="02020603050405020304" pitchFamily="18" charset="0"/>
                <a:cs typeface="Times New Roman" panose="02020603050405020304" pitchFamily="18" charset="0"/>
              </a:rPr>
              <a:t>Results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Test &amp; Output: </a:t>
            </a: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rtl="0">
              <a:spcBef>
                <a:spcPts val="1200"/>
              </a:spcBef>
              <a:spcAft>
                <a:spcPts val="1200"/>
              </a:spcAft>
            </a:pPr>
            <a:r>
              <a:rPr lang="en-US" b="0" i="0" u="none" strike="noStrike" dirty="0">
                <a:solidFill>
                  <a:srgbClr val="00000A"/>
                </a:solidFill>
                <a:effectLst/>
                <a:latin typeface="Times New Roman" panose="02020603050405020304" pitchFamily="18" charset="0"/>
                <a:cs typeface="Times New Roman" panose="02020603050405020304" pitchFamily="18" charset="0"/>
              </a:rPr>
              <a:t>Here, we can see that the locations of the annotations describing the symptoms of the patients in the patient notes taken by the examinees are generated which can be used to calculate the results of the examinations based on how many symptoms have been correctly identified.</a:t>
            </a:r>
            <a:endParaRPr lang="en-US" b="0" dirty="0">
              <a:effectLst/>
              <a:latin typeface="Times New Roman" panose="02020603050405020304" pitchFamily="18" charset="0"/>
              <a:cs typeface="Times New Roman" panose="02020603050405020304" pitchFamily="18" charset="0"/>
            </a:endParaRPr>
          </a:p>
          <a:p>
            <a:pPr rtl="0">
              <a:spcBef>
                <a:spcPts val="1200"/>
              </a:spcBef>
              <a:spcAft>
                <a:spcPts val="1200"/>
              </a:spcAft>
            </a:pPr>
            <a:r>
              <a:rPr lang="en-US" b="0" i="0" u="none" strike="noStrike" dirty="0">
                <a:solidFill>
                  <a:srgbClr val="00000A"/>
                </a:solidFill>
                <a:effectLst/>
                <a:latin typeface="Times New Roman" panose="02020603050405020304" pitchFamily="18" charset="0"/>
                <a:cs typeface="Times New Roman" panose="02020603050405020304" pitchFamily="18" charset="0"/>
              </a:rPr>
              <a:t>For </a:t>
            </a:r>
            <a:r>
              <a:rPr lang="en-US" b="0" i="0" u="none" strike="noStrike" dirty="0" err="1">
                <a:solidFill>
                  <a:srgbClr val="00000A"/>
                </a:solidFill>
                <a:effectLst/>
                <a:latin typeface="Times New Roman" panose="02020603050405020304" pitchFamily="18" charset="0"/>
                <a:cs typeface="Times New Roman" panose="02020603050405020304" pitchFamily="18" charset="0"/>
              </a:rPr>
              <a:t>eg</a:t>
            </a:r>
            <a:r>
              <a:rPr lang="en-US" b="0" i="0" u="none" strike="noStrike" dirty="0">
                <a:solidFill>
                  <a:srgbClr val="00000A"/>
                </a:solidFill>
                <a:effectLst/>
                <a:latin typeface="Times New Roman" panose="02020603050405020304" pitchFamily="18" charset="0"/>
                <a:cs typeface="Times New Roman" panose="02020603050405020304" pitchFamily="18" charset="0"/>
              </a:rPr>
              <a:t>: for ID 00016_000 location 696 to 724 includes “dad with recent heart attack”</a:t>
            </a:r>
          </a:p>
          <a:p>
            <a:pPr rtl="0">
              <a:spcBef>
                <a:spcPts val="1200"/>
              </a:spcBef>
              <a:spcAft>
                <a:spcPts val="1200"/>
              </a:spcAft>
            </a:pPr>
            <a:r>
              <a:rPr lang="en-US" b="1" dirty="0">
                <a:effectLst/>
                <a:latin typeface="Times New Roman" panose="02020603050405020304" pitchFamily="18" charset="0"/>
                <a:cs typeface="Times New Roman" panose="02020603050405020304" pitchFamily="18" charset="0"/>
              </a:rPr>
              <a:t>Model and training:</a:t>
            </a:r>
          </a:p>
          <a:p>
            <a:pPr rtl="0">
              <a:spcBef>
                <a:spcPts val="1200"/>
              </a:spcBef>
              <a:spcAft>
                <a:spcPts val="1200"/>
              </a:spcAft>
            </a:pPr>
            <a:endParaRPr lang="en-US" b="0" dirty="0">
              <a:effectLst/>
              <a:latin typeface="Times New Roman" panose="02020603050405020304" pitchFamily="18" charset="0"/>
              <a:cs typeface="Times New Roman" panose="02020603050405020304" pitchFamily="18" charset="0"/>
            </a:endParaRPr>
          </a:p>
          <a:p>
            <a:br>
              <a:rPr lang="en-US" dirty="0"/>
            </a:br>
            <a:endParaRPr lang="en-US" dirty="0"/>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Output: Result &amp; Visualization</a:t>
            </a:r>
          </a:p>
          <a:p>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45459" y="7060949"/>
            <a:ext cx="4224233"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SCOPE of the Project</a:t>
            </a:r>
          </a:p>
        </p:txBody>
      </p:sp>
      <p:sp>
        <p:nvSpPr>
          <p:cNvPr id="12" name="Rectangle 11"/>
          <p:cNvSpPr/>
          <p:nvPr/>
        </p:nvSpPr>
        <p:spPr>
          <a:xfrm>
            <a:off x="10643726" y="2481980"/>
            <a:ext cx="1544013"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Results</a:t>
            </a:r>
          </a:p>
        </p:txBody>
      </p:sp>
      <p:sp>
        <p:nvSpPr>
          <p:cNvPr id="13" name="Rectangle 12"/>
          <p:cNvSpPr/>
          <p:nvPr/>
        </p:nvSpPr>
        <p:spPr>
          <a:xfrm>
            <a:off x="340762" y="11026132"/>
            <a:ext cx="2706895" cy="646331"/>
          </a:xfrm>
          <a:prstGeom prst="rect">
            <a:avLst/>
          </a:prstGeom>
        </p:spPr>
        <p:txBody>
          <a:bodyPr wrap="none">
            <a:spAutoFit/>
          </a:bodyPr>
          <a:lstStyle/>
          <a:p>
            <a:r>
              <a:rPr lang="en-US" altLang="zh-CN" sz="3600" dirty="0">
                <a:latin typeface="Times New Roman" panose="02020603050405020304" pitchFamily="18" charset="0"/>
                <a:cs typeface="Times New Roman" panose="02020603050405020304" pitchFamily="18" charset="0"/>
              </a:rPr>
              <a:t>Methodology</a:t>
            </a:r>
          </a:p>
        </p:txBody>
      </p:sp>
      <p:sp>
        <p:nvSpPr>
          <p:cNvPr id="14" name="Content Placeholder 10"/>
          <p:cNvSpPr txBox="1">
            <a:spLocks/>
          </p:cNvSpPr>
          <p:nvPr/>
        </p:nvSpPr>
        <p:spPr>
          <a:xfrm>
            <a:off x="340762" y="7740987"/>
            <a:ext cx="10350000" cy="328507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latin typeface="Times New Roman" panose="02020603050405020304" pitchFamily="18" charset="0"/>
                <a:cs typeface="Times New Roman" panose="02020603050405020304" pitchFamily="18" charset="0"/>
              </a:rPr>
              <a:t>1- Automation : Automate the manual task of trained physicians to analyze all the candidates notes to correctly map the features or diseases with the patients symptoms, problems and medical history using NLP models.</a:t>
            </a:r>
          </a:p>
          <a:p>
            <a:pPr algn="just"/>
            <a:r>
              <a:rPr lang="en-US" sz="2400" dirty="0">
                <a:latin typeface="Times New Roman" panose="02020603050405020304" pitchFamily="18" charset="0"/>
                <a:cs typeface="Times New Roman" panose="02020603050405020304" pitchFamily="18" charset="0"/>
              </a:rPr>
              <a:t>2- Handling Ambiguity with user friendly Web application which can help the assessors to score directly without wasting lot of resources.</a:t>
            </a:r>
          </a:p>
          <a:p>
            <a:pPr algn="just"/>
            <a:r>
              <a:rPr lang="en-US" sz="2400" dirty="0">
                <a:latin typeface="Times New Roman" panose="02020603050405020304" pitchFamily="18" charset="0"/>
                <a:cs typeface="Times New Roman" panose="02020603050405020304" pitchFamily="18" charset="0"/>
              </a:rPr>
              <a:t>3- Applications: Future applications include prediction medicines and diagnosis of diseases directly from notes analysis. The large amount of data can be used for better purposes on more understanding and training.</a:t>
            </a:r>
          </a:p>
        </p:txBody>
      </p:sp>
      <p:sp>
        <p:nvSpPr>
          <p:cNvPr id="21" name="Text Placeholder 68"/>
          <p:cNvSpPr txBox="1">
            <a:spLocks/>
          </p:cNvSpPr>
          <p:nvPr/>
        </p:nvSpPr>
        <p:spPr>
          <a:xfrm>
            <a:off x="359812" y="3134750"/>
            <a:ext cx="10350000" cy="18899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latin typeface="Times New Roman" panose="02020603050405020304" pitchFamily="18" charset="0"/>
                <a:cs typeface="Times New Roman" panose="02020603050405020304" pitchFamily="18" charset="0"/>
              </a:rPr>
              <a:t>We propose a methodology for National Board of Medical Examiner, which accesses the skills of writing patient’s notes for Medical Licensing Examination. The process of assessing the notes for every candidate manually is very time consuming for the trained physicians. Using NLP, the task of identifying clinical concepts in patient’s notes following the exam rubric will be done.</a:t>
            </a:r>
            <a:endParaRPr lang="en-IN" dirty="0">
              <a:latin typeface="Times New Roman" panose="02020603050405020304" pitchFamily="18" charset="0"/>
              <a:cs typeface="Times New Roman" panose="02020603050405020304" pitchFamily="18" charset="0"/>
            </a:endParaRPr>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Introduction</a:t>
            </a:r>
          </a:p>
        </p:txBody>
      </p:sp>
      <p:sp>
        <p:nvSpPr>
          <p:cNvPr id="27" name="Text Placeholder 68"/>
          <p:cNvSpPr txBox="1">
            <a:spLocks/>
          </p:cNvSpPr>
          <p:nvPr/>
        </p:nvSpPr>
        <p:spPr>
          <a:xfrm>
            <a:off x="10713492" y="21475700"/>
            <a:ext cx="10304469" cy="437249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200" dirty="0">
                <a:latin typeface="Times New Roman" panose="02020603050405020304" pitchFamily="18" charset="0"/>
                <a:cs typeface="Times New Roman" panose="02020603050405020304" pitchFamily="18" charset="0"/>
              </a:rPr>
              <a:t>So, we can conclude that checking examination papers for patient note-taking can be made a lot simpler by automating the whole process. Using various Natural Language processing visualization techniques, we can visualize the annotations in an interactive way. We can even mark the NER in the patient notes to get the features and make </a:t>
            </a:r>
            <a:r>
              <a:rPr lang="en-US" sz="2200" dirty="0" err="1">
                <a:latin typeface="Times New Roman" panose="02020603050405020304" pitchFamily="18" charset="0"/>
                <a:cs typeface="Times New Roman" panose="02020603050405020304" pitchFamily="18" charset="0"/>
              </a:rPr>
              <a:t>wordclouds</a:t>
            </a:r>
            <a:r>
              <a:rPr lang="en-US" sz="2200" dirty="0">
                <a:latin typeface="Times New Roman" panose="02020603050405020304" pitchFamily="18" charset="0"/>
                <a:cs typeface="Times New Roman" panose="02020603050405020304" pitchFamily="18" charset="0"/>
              </a:rPr>
              <a:t> for them. Using various NLP techniques like tokenization we are preprocessing the dataset. Using the ROBERTA model, we are able to accurately mark the locations of the annotations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the symptoms of the patients who have been taken down by the doctors who are taking the exam.</a:t>
            </a:r>
          </a:p>
          <a:p>
            <a:pPr algn="just"/>
            <a:r>
              <a:rPr lang="en-US" sz="2200" dirty="0">
                <a:latin typeface="Times New Roman" panose="02020603050405020304" pitchFamily="18" charset="0"/>
                <a:cs typeface="Times New Roman" panose="02020603050405020304" pitchFamily="18" charset="0"/>
              </a:rPr>
              <a:t>So, the trained physicians who earlier had to manually check the notes, can now use the web application to upload the examination notes, and get the locations of the annotations and </a:t>
            </a:r>
            <a:r>
              <a:rPr lang="en-US" sz="2200" dirty="0" err="1">
                <a:latin typeface="Times New Roman" panose="02020603050405020304" pitchFamily="18" charset="0"/>
                <a:cs typeface="Times New Roman" panose="02020603050405020304" pitchFamily="18" charset="0"/>
              </a:rPr>
              <a:t>wether</a:t>
            </a:r>
            <a:r>
              <a:rPr lang="en-US" sz="2200" dirty="0">
                <a:latin typeface="Times New Roman" panose="02020603050405020304" pitchFamily="18" charset="0"/>
                <a:cs typeface="Times New Roman" panose="02020603050405020304" pitchFamily="18" charset="0"/>
              </a:rPr>
              <a:t> they are present or not and accordingly mark the candidates hence making the whole process a lot simpler. While testing we can see that the locations of the right annotations have been correctly marked.</a:t>
            </a:r>
          </a:p>
          <a:p>
            <a:pPr algn="just"/>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10703962" y="26478954"/>
            <a:ext cx="10362150" cy="3416320"/>
          </a:xfrm>
          <a:prstGeom prst="rect">
            <a:avLst/>
          </a:prstGeom>
          <a:ln>
            <a:solidFill>
              <a:schemeClr val="accent1">
                <a:lumMod val="75000"/>
              </a:schemeClr>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Karami</a:t>
            </a:r>
            <a:r>
              <a:rPr lang="en-US" sz="2400" dirty="0">
                <a:latin typeface="Times New Roman" panose="02020603050405020304" pitchFamily="18" charset="0"/>
                <a:cs typeface="Times New Roman" panose="02020603050405020304" pitchFamily="18" charset="0"/>
              </a:rPr>
              <a:t>, Amir &amp; </a:t>
            </a:r>
            <a:r>
              <a:rPr lang="en-US" sz="2400" dirty="0" err="1">
                <a:latin typeface="Times New Roman" panose="02020603050405020304" pitchFamily="18" charset="0"/>
                <a:cs typeface="Times New Roman" panose="02020603050405020304" pitchFamily="18" charset="0"/>
              </a:rPr>
              <a:t>Gangopadhyay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Aryya</a:t>
            </a:r>
            <a:r>
              <a:rPr lang="en-US" sz="2400" dirty="0">
                <a:latin typeface="Times New Roman" panose="02020603050405020304" pitchFamily="18" charset="0"/>
                <a:cs typeface="Times New Roman" panose="02020603050405020304" pitchFamily="18" charset="0"/>
              </a:rPr>
              <a:t> &amp; Zhou, Bin &amp; Kharrazi, </a:t>
            </a:r>
            <a:r>
              <a:rPr lang="en-US" sz="2400" dirty="0" err="1">
                <a:latin typeface="Times New Roman" panose="02020603050405020304" pitchFamily="18" charset="0"/>
                <a:cs typeface="Times New Roman" panose="02020603050405020304" pitchFamily="18" charset="0"/>
              </a:rPr>
              <a:t>Hadi</a:t>
            </a:r>
            <a:r>
              <a:rPr lang="en-US" sz="2400" dirty="0">
                <a:latin typeface="Times New Roman" panose="02020603050405020304" pitchFamily="18" charset="0"/>
                <a:cs typeface="Times New Roman" panose="02020603050405020304" pitchFamily="18" charset="0"/>
              </a:rPr>
              <a:t>. (2017). Fuzzy Approach Topic Modeling for Health and Medical Corpora. International Journal of Fuzzy Systems. 20. 10.1007/s40815-017-0327-9. </a:t>
            </a:r>
          </a:p>
          <a:p>
            <a:pPr algn="just"/>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Rasmy</a:t>
            </a:r>
            <a:r>
              <a:rPr lang="en-US" sz="2400" dirty="0">
                <a:latin typeface="Times New Roman" panose="02020603050405020304" pitchFamily="18" charset="0"/>
                <a:cs typeface="Times New Roman" panose="02020603050405020304" pitchFamily="18" charset="0"/>
              </a:rPr>
              <a:t>, L., Xiang, Y., </a:t>
            </a:r>
            <a:r>
              <a:rPr lang="en-US" sz="2400" dirty="0" err="1">
                <a:latin typeface="Times New Roman" panose="02020603050405020304" pitchFamily="18" charset="0"/>
                <a:cs typeface="Times New Roman" panose="02020603050405020304" pitchFamily="18" charset="0"/>
              </a:rPr>
              <a:t>Xie</a:t>
            </a:r>
            <a:r>
              <a:rPr lang="en-US" sz="2400" dirty="0">
                <a:latin typeface="Times New Roman" panose="02020603050405020304" pitchFamily="18" charset="0"/>
                <a:cs typeface="Times New Roman" panose="02020603050405020304" pitchFamily="18" charset="0"/>
              </a:rPr>
              <a:t>, Z. et al. Med-BERT: pretrained contextualized embeddings on large-scale structured electronic health records for disease prediction. </a:t>
            </a:r>
            <a:r>
              <a:rPr lang="en-US" sz="2400" dirty="0" err="1">
                <a:latin typeface="Times New Roman" panose="02020603050405020304" pitchFamily="18" charset="0"/>
                <a:cs typeface="Times New Roman" panose="02020603050405020304" pitchFamily="18" charset="0"/>
              </a:rPr>
              <a:t>npj</a:t>
            </a:r>
            <a:r>
              <a:rPr lang="en-US" sz="2400" dirty="0">
                <a:latin typeface="Times New Roman" panose="02020603050405020304" pitchFamily="18" charset="0"/>
                <a:cs typeface="Times New Roman" panose="02020603050405020304" pitchFamily="18" charset="0"/>
              </a:rPr>
              <a:t> Digit. Med. 4, 86 (2021). </a:t>
            </a:r>
            <a:r>
              <a:rPr lang="en-US" sz="2400" dirty="0">
                <a:latin typeface="Times New Roman" panose="02020603050405020304" pitchFamily="18" charset="0"/>
                <a:cs typeface="Times New Roman" panose="02020603050405020304" pitchFamily="18" charset="0"/>
                <a:hlinkClick r:id="rId2"/>
              </a:rPr>
              <a:t>https://doi.org/10.1038/s41746-021-00455-y</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3"/>
              </a:rPr>
              <a:t>https://github.com/ritikaxx/Scoring-Note-Taking</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29" name="Rectangle 28"/>
          <p:cNvSpPr/>
          <p:nvPr/>
        </p:nvSpPr>
        <p:spPr>
          <a:xfrm>
            <a:off x="10786317" y="20684090"/>
            <a:ext cx="2287806"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Conclusion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59812" y="5626362"/>
            <a:ext cx="10344150" cy="138782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latin typeface="Times New Roman" panose="02020603050405020304" pitchFamily="18" charset="0"/>
                <a:cs typeface="Times New Roman" panose="02020603050405020304" pitchFamily="18" charset="0"/>
              </a:rPr>
              <a:t>Almost 90% of the 2.5 quintillion bytes of data that is being produced each day is </a:t>
            </a:r>
            <a:r>
              <a:rPr lang="en-US" dirty="0" err="1">
                <a:latin typeface="Times New Roman" panose="02020603050405020304" pitchFamily="18" charset="0"/>
                <a:cs typeface="Times New Roman" panose="02020603050405020304" pitchFamily="18" charset="0"/>
              </a:rPr>
              <a:t>unlabelled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unuseful</a:t>
            </a:r>
            <a:r>
              <a:rPr lang="en-US" dirty="0">
                <a:latin typeface="Times New Roman" panose="02020603050405020304" pitchFamily="18" charset="0"/>
                <a:cs typeface="Times New Roman" panose="02020603050405020304" pitchFamily="18" charset="0"/>
              </a:rPr>
              <a:t>. Patient’s notes and clinical records of these candidates manually by the trained physicians requires significant time along with human and financial resources</a:t>
            </a:r>
            <a:endParaRPr lang="en-IN" dirty="0">
              <a:latin typeface="Times New Roman" panose="02020603050405020304" pitchFamily="18" charset="0"/>
              <a:cs typeface="Times New Roman" panose="02020603050405020304" pitchFamily="18" charset="0"/>
            </a:endParaRPr>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Motivation</a:t>
            </a:r>
          </a:p>
        </p:txBody>
      </p:sp>
      <p:sp>
        <p:nvSpPr>
          <p:cNvPr id="34" name="Rectangle 33"/>
          <p:cNvSpPr/>
          <p:nvPr/>
        </p:nvSpPr>
        <p:spPr>
          <a:xfrm>
            <a:off x="10809207" y="25761181"/>
            <a:ext cx="2242024"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References</a:t>
            </a:r>
          </a:p>
        </p:txBody>
      </p:sp>
      <p:pic>
        <p:nvPicPr>
          <p:cNvPr id="8" name="Picture 7">
            <a:extLst>
              <a:ext uri="{FF2B5EF4-FFF2-40B4-BE49-F238E27FC236}">
                <a16:creationId xmlns:a16="http://schemas.microsoft.com/office/drawing/2014/main" id="{73EBA1AE-226F-4014-8FC6-08F150A931CC}"/>
              </a:ext>
            </a:extLst>
          </p:cNvPr>
          <p:cNvPicPr>
            <a:picLocks noChangeAspect="1"/>
          </p:cNvPicPr>
          <p:nvPr/>
        </p:nvPicPr>
        <p:blipFill>
          <a:blip r:embed="rId5"/>
          <a:stretch>
            <a:fillRect/>
          </a:stretch>
        </p:blipFill>
        <p:spPr>
          <a:xfrm>
            <a:off x="10891592" y="3670112"/>
            <a:ext cx="4495207" cy="2713311"/>
          </a:xfrm>
          <a:prstGeom prst="rect">
            <a:avLst/>
          </a:prstGeom>
        </p:spPr>
      </p:pic>
      <p:pic>
        <p:nvPicPr>
          <p:cNvPr id="15" name="Picture 14">
            <a:extLst>
              <a:ext uri="{FF2B5EF4-FFF2-40B4-BE49-F238E27FC236}">
                <a16:creationId xmlns:a16="http://schemas.microsoft.com/office/drawing/2014/main" id="{CD229629-F1FF-4164-957E-422E68D30385}"/>
              </a:ext>
            </a:extLst>
          </p:cNvPr>
          <p:cNvPicPr>
            <a:picLocks noChangeAspect="1"/>
          </p:cNvPicPr>
          <p:nvPr/>
        </p:nvPicPr>
        <p:blipFill>
          <a:blip r:embed="rId6"/>
          <a:stretch>
            <a:fillRect/>
          </a:stretch>
        </p:blipFill>
        <p:spPr>
          <a:xfrm>
            <a:off x="15568579" y="3670112"/>
            <a:ext cx="4721216" cy="2713311"/>
          </a:xfrm>
          <a:prstGeom prst="rect">
            <a:avLst/>
          </a:prstGeom>
        </p:spPr>
      </p:pic>
      <p:pic>
        <p:nvPicPr>
          <p:cNvPr id="17" name="Picture 16">
            <a:extLst>
              <a:ext uri="{FF2B5EF4-FFF2-40B4-BE49-F238E27FC236}">
                <a16:creationId xmlns:a16="http://schemas.microsoft.com/office/drawing/2014/main" id="{0059C3B1-8E51-484B-A763-BBF313863C94}"/>
              </a:ext>
            </a:extLst>
          </p:cNvPr>
          <p:cNvPicPr>
            <a:picLocks noChangeAspect="1"/>
          </p:cNvPicPr>
          <p:nvPr/>
        </p:nvPicPr>
        <p:blipFill>
          <a:blip r:embed="rId7"/>
          <a:stretch>
            <a:fillRect/>
          </a:stretch>
        </p:blipFill>
        <p:spPr>
          <a:xfrm>
            <a:off x="10891592" y="7469923"/>
            <a:ext cx="4905901" cy="2906506"/>
          </a:xfrm>
          <a:prstGeom prst="rect">
            <a:avLst/>
          </a:prstGeom>
        </p:spPr>
      </p:pic>
      <p:pic>
        <p:nvPicPr>
          <p:cNvPr id="19" name="Picture 18">
            <a:extLst>
              <a:ext uri="{FF2B5EF4-FFF2-40B4-BE49-F238E27FC236}">
                <a16:creationId xmlns:a16="http://schemas.microsoft.com/office/drawing/2014/main" id="{453DFEDF-26FF-435A-AFF3-F5C3FA5FFDF9}"/>
              </a:ext>
            </a:extLst>
          </p:cNvPr>
          <p:cNvPicPr>
            <a:picLocks noChangeAspect="1"/>
          </p:cNvPicPr>
          <p:nvPr/>
        </p:nvPicPr>
        <p:blipFill>
          <a:blip r:embed="rId8"/>
          <a:stretch>
            <a:fillRect/>
          </a:stretch>
        </p:blipFill>
        <p:spPr>
          <a:xfrm>
            <a:off x="15979273" y="7402121"/>
            <a:ext cx="4490552" cy="2906506"/>
          </a:xfrm>
          <a:prstGeom prst="rect">
            <a:avLst/>
          </a:prstGeom>
        </p:spPr>
      </p:pic>
      <p:pic>
        <p:nvPicPr>
          <p:cNvPr id="23" name="Picture 22">
            <a:extLst>
              <a:ext uri="{FF2B5EF4-FFF2-40B4-BE49-F238E27FC236}">
                <a16:creationId xmlns:a16="http://schemas.microsoft.com/office/drawing/2014/main" id="{7734C2C1-C35E-48B1-87B9-AB6873487FB2}"/>
              </a:ext>
            </a:extLst>
          </p:cNvPr>
          <p:cNvPicPr>
            <a:picLocks noChangeAspect="1"/>
          </p:cNvPicPr>
          <p:nvPr/>
        </p:nvPicPr>
        <p:blipFill>
          <a:blip r:embed="rId9"/>
          <a:stretch>
            <a:fillRect/>
          </a:stretch>
        </p:blipFill>
        <p:spPr>
          <a:xfrm>
            <a:off x="11415732" y="13615470"/>
            <a:ext cx="4490552" cy="2696569"/>
          </a:xfrm>
          <a:prstGeom prst="rect">
            <a:avLst/>
          </a:prstGeom>
        </p:spPr>
      </p:pic>
      <p:pic>
        <p:nvPicPr>
          <p:cNvPr id="30" name="Picture 29">
            <a:extLst>
              <a:ext uri="{FF2B5EF4-FFF2-40B4-BE49-F238E27FC236}">
                <a16:creationId xmlns:a16="http://schemas.microsoft.com/office/drawing/2014/main" id="{86931941-A6BC-4A4A-9818-5E46B2B4B36C}"/>
              </a:ext>
            </a:extLst>
          </p:cNvPr>
          <p:cNvPicPr>
            <a:picLocks noChangeAspect="1"/>
          </p:cNvPicPr>
          <p:nvPr/>
        </p:nvPicPr>
        <p:blipFill>
          <a:blip r:embed="rId10"/>
          <a:stretch>
            <a:fillRect/>
          </a:stretch>
        </p:blipFill>
        <p:spPr>
          <a:xfrm>
            <a:off x="16172848" y="13615469"/>
            <a:ext cx="4578549" cy="2696569"/>
          </a:xfrm>
          <a:prstGeom prst="rect">
            <a:avLst/>
          </a:prstGeom>
        </p:spPr>
      </p:pic>
      <p:pic>
        <p:nvPicPr>
          <p:cNvPr id="32" name="Picture 31">
            <a:extLst>
              <a:ext uri="{FF2B5EF4-FFF2-40B4-BE49-F238E27FC236}">
                <a16:creationId xmlns:a16="http://schemas.microsoft.com/office/drawing/2014/main" id="{1B7CB9E1-C5C1-43C3-A428-C318B1693844}"/>
              </a:ext>
            </a:extLst>
          </p:cNvPr>
          <p:cNvPicPr>
            <a:picLocks noChangeAspect="1"/>
          </p:cNvPicPr>
          <p:nvPr/>
        </p:nvPicPr>
        <p:blipFill>
          <a:blip r:embed="rId11"/>
          <a:stretch>
            <a:fillRect/>
          </a:stretch>
        </p:blipFill>
        <p:spPr>
          <a:xfrm>
            <a:off x="11306941" y="17640083"/>
            <a:ext cx="4385150" cy="2680537"/>
          </a:xfrm>
          <a:prstGeom prst="rect">
            <a:avLst/>
          </a:prstGeom>
        </p:spPr>
      </p:pic>
      <p:pic>
        <p:nvPicPr>
          <p:cNvPr id="35" name="Picture 34">
            <a:extLst>
              <a:ext uri="{FF2B5EF4-FFF2-40B4-BE49-F238E27FC236}">
                <a16:creationId xmlns:a16="http://schemas.microsoft.com/office/drawing/2014/main" id="{BC286A2A-27FC-4C43-9E7B-3BD1D96318DA}"/>
              </a:ext>
            </a:extLst>
          </p:cNvPr>
          <p:cNvPicPr>
            <a:picLocks noChangeAspect="1"/>
          </p:cNvPicPr>
          <p:nvPr/>
        </p:nvPicPr>
        <p:blipFill>
          <a:blip r:embed="rId12"/>
          <a:stretch>
            <a:fillRect/>
          </a:stretch>
        </p:blipFill>
        <p:spPr>
          <a:xfrm>
            <a:off x="15906284" y="17732870"/>
            <a:ext cx="4620270" cy="2410161"/>
          </a:xfrm>
          <a:prstGeom prst="rect">
            <a:avLst/>
          </a:prstGeom>
        </p:spPr>
      </p:pic>
      <p:pic>
        <p:nvPicPr>
          <p:cNvPr id="37" name="Picture 36">
            <a:extLst>
              <a:ext uri="{FF2B5EF4-FFF2-40B4-BE49-F238E27FC236}">
                <a16:creationId xmlns:a16="http://schemas.microsoft.com/office/drawing/2014/main" id="{9C67985A-00C5-4AC8-86CA-F44DFF5596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8875" y="11743906"/>
            <a:ext cx="10194852" cy="5896178"/>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801</TotalTime>
  <Words>949</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Saurabh Singh</cp:lastModifiedBy>
  <cp:revision>51</cp:revision>
  <dcterms:created xsi:type="dcterms:W3CDTF">2016-03-28T06:32:15Z</dcterms:created>
  <dcterms:modified xsi:type="dcterms:W3CDTF">2022-04-25T18:00:00Z</dcterms:modified>
</cp:coreProperties>
</file>