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defRPr sz="1800" b="0" i="0" u="none" strike="noStrike" kern="1" cap="none" spc="0" baseline="0">
        <a:solidFill>
          <a:schemeClr val="tx1"/>
        </a:solidFill>
        <a:effectLst/>
        <a:latin typeface="Calibri" panose="020F0502020204030204" pitchFamily="2" charset="0"/>
        <a:ea typeface="SimSun" panose="02010600030101010101" pitchFamily="2" charset="-122"/>
        <a:cs typeface="Times New Roman" panose="02020603050405020304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59" d="100"/>
          <a:sy n="59" d="100"/>
        </p:scale>
        <p:origin x="1315" y="217"/>
      </p:cViewPr>
      <p:guideLst>
        <p:guide orient="horz" pos="217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Objects="1">
      <p:cViewPr>
        <p:scale>
          <a:sx n="59" d="100"/>
          <a:sy n="59" d="100"/>
        </p:scale>
        <p:origin x="1315" y="217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0A84-CAFA-3BFC-B4D6-3CA944984269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8A3-EDFA-3BAE-B4D6-1BFB1698424E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28BC-F2FA-3BDE-B4D6-048B66984251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192-DCFA-3BD7-B4D6-2A826F98427F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7A71-3FFA-3B8C-B4D6-C9D93498429C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7601-4FFA-3B80-B4D6-B9D5389842EC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22DF-91FA-3BD4-B4D6-67816C984232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E05-4BFA-3BD8-B4D6-BD8D609842E8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7A18-56FA-3B8C-B4D6-A0D9349842F5}" type="datetime1">
              <a:rPr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5FBA-F4FA-3BA9-B4D6-02FC11984257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0312-5CFA-3BF5-B4D6-AAA04D9842FF}" type="datetime1">
              <a:rPr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0C06-48FA-3BFA-B4D6-BEAF429842EB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4DE4-AAFA-3BBB-B4D6-5CEE03984209}" type="datetime1">
              <a:rPr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14C9-87FA-3BE2-B4D6-71B75A984224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1818-56FA-3BEE-B4D6-A0BB569842F5}" type="datetime1">
              <a:rPr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E2356-18FA-3BD5-B4D6-EE806D9842BB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76E09FC-B2FA-3BFF-B4D6-44AA47984211}" type="datetime1">
              <a:rPr/>
            </a:fld>
            <a:endParaRPr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176E7905-4BFA-3B8F-B4D6-BDDA379842E8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ox.ac.uk/" TargetMode="External"/><Relationship Id="rId2" Type="http://schemas.openxmlformats.org/officeDocument/2006/relationships/hyperlink" Target="https://ku.edu.np/" TargetMode="External"/><Relationship Id="rId1" Type="http://schemas.openxmlformats.org/officeDocument/2006/relationships/hyperlink" Target="https://pu.edu.n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https://pu.edu.n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/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t> </a:t>
            </a:r>
          </a:p>
        </p:txBody>
      </p:sp>
      <p:sp>
        <p:nvSpPr>
          <p:cNvPr id="3" name="Textbox2"/>
          <p:cNvSpPr/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t> </a:t>
            </a:r>
          </a:p>
        </p:txBody>
      </p:sp>
      <p:sp>
        <p:nvSpPr>
          <p:cNvPr id="4" name="Textbox3"/>
          <p:cNvSpPr/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t> </a:t>
            </a:r>
          </a:p>
        </p:txBody>
      </p:sp>
      <p:sp>
        <p:nvSpPr>
          <p:cNvPr id="5" name="Textbox4"/>
          <p:cNvSpPr/>
          <p:nvPr/>
        </p:nvSpPr>
        <p:spPr>
          <a:xfrm>
            <a:off x="5760720" y="3244215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t> </a:t>
            </a:r>
          </a:p>
        </p:txBody>
      </p:sp>
      <p:sp>
        <p:nvSpPr>
          <p:cNvPr id="6" name="Textbox5"/>
          <p:cNvSpPr/>
          <p:nvPr/>
        </p:nvSpPr>
        <p:spPr>
          <a:xfrm>
            <a:off x="4233545" y="4807585"/>
            <a:ext cx="4090035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/>
            <a:r>
              <a:rPr b="1">
                <a:latin typeface="Times New Roman" panose="02020603050405020304" pitchFamily="1" charset="0"/>
              </a:rPr>
              <a:t> </a:t>
            </a:r>
            <a:r>
              <a:rPr b="1" cap="none">
                <a:latin typeface="Times New Roman" panose="02020603050405020304" pitchFamily="1" charset="0"/>
                <a:ea typeface="Gabriola" panose="04040605051002020D02" pitchFamily="5" charset="0"/>
              </a:rPr>
              <a:t>Submitted for the partial fulfillment </a:t>
            </a:r>
            <a:endParaRPr b="1" cap="none">
              <a:latin typeface="Times New Roman" panose="02020603050405020304" pitchFamily="1" charset="0"/>
              <a:ea typeface="Gabriola" panose="04040605051002020D02" pitchFamily="5" charset="0"/>
            </a:endParaRPr>
          </a:p>
          <a:p>
            <a:pPr algn="ctr">
              <a:defRPr sz="2400" b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b="1">
                <a:latin typeface="Times New Roman" panose="02020603050405020304" pitchFamily="1" charset="0"/>
              </a:rPr>
              <a:t>of </a:t>
            </a:r>
            <a:endParaRPr b="1">
              <a:latin typeface="Times New Roman" panose="02020603050405020304" pitchFamily="1" charset="0"/>
            </a:endParaRPr>
          </a:p>
          <a:p>
            <a:pPr algn="ctr">
              <a:defRPr sz="2400" b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b="1">
                <a:latin typeface="Times New Roman" panose="02020603050405020304" pitchFamily="1" charset="0"/>
              </a:rPr>
              <a:t>Bachelor Degree</a:t>
            </a:r>
            <a:endParaRPr b="1">
              <a:latin typeface="Times New Roman" panose="02020603050405020304" pitchFamily="1" charset="0"/>
            </a:endParaRPr>
          </a:p>
          <a:p>
            <a:endParaRPr b="1">
              <a:latin typeface="Times New Roman" panose="02020603050405020304" pitchFamily="1" charset="0"/>
            </a:endParaRPr>
          </a:p>
        </p:txBody>
      </p:sp>
      <p:pic>
        <p:nvPicPr>
          <p:cNvPr id="8" name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9860" y="33655"/>
            <a:ext cx="1882140" cy="1903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ArtObject1"/>
          <p:cNvSpPr/>
          <p:nvPr/>
        </p:nvSpPr>
        <p:spPr>
          <a:xfrm>
            <a:off x="-635" y="3013710"/>
            <a:ext cx="2942590" cy="574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Times New Roman" panose="02020603050405020304" pitchFamily="1" charset="0"/>
              </a:rPr>
              <a:t>Presented By</a:t>
            </a:r>
            <a:endParaRPr sz="3600" b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Times New Roman" panose="02020603050405020304" pitchFamily="1" charset="0"/>
            </a:endParaRPr>
          </a:p>
        </p:txBody>
      </p:sp>
      <p:sp>
        <p:nvSpPr>
          <p:cNvPr id="10" name="TextArtObject2"/>
          <p:cNvSpPr/>
          <p:nvPr/>
        </p:nvSpPr>
        <p:spPr>
          <a:xfrm>
            <a:off x="2077720" y="343535"/>
            <a:ext cx="7345680" cy="789305"/>
          </a:xfrm>
          <a:prstGeom prst="rect">
            <a:avLst/>
          </a:prstGeom>
        </p:spPr>
        <p:txBody>
          <a:bodyPr wrap="squar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Times New Roman" panose="02020603050405020304" pitchFamily="1" charset="0"/>
              </a:rPr>
              <a:t>S.O.E Block-B official Website</a:t>
            </a:r>
            <a:endParaRPr sz="3600" b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Times New Roman" panose="02020603050405020304" pitchFamily="1" charset="0"/>
            </a:endParaRPr>
          </a:p>
        </p:txBody>
      </p:sp>
      <p:sp>
        <p:nvSpPr>
          <p:cNvPr id="11" name="Textbox8"/>
          <p:cNvSpPr/>
          <p:nvPr/>
        </p:nvSpPr>
        <p:spPr>
          <a:xfrm>
            <a:off x="0" y="3731260"/>
            <a:ext cx="2511425" cy="179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  </a:t>
            </a: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 1.Ritik Gurung </a:t>
            </a:r>
            <a:endParaRPr sz="16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   2.Bikash GC </a:t>
            </a:r>
            <a:endParaRPr sz="16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   3.Sobit Thapa </a:t>
            </a:r>
            <a:endParaRPr sz="16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   4.Karan Adhikari</a:t>
            </a:r>
            <a:r>
              <a:t> </a:t>
            </a:r>
          </a:p>
        </p:txBody>
      </p:sp>
      <p:sp>
        <p:nvSpPr>
          <p:cNvPr id="12" name="TextArtObject3"/>
          <p:cNvSpPr/>
          <p:nvPr/>
        </p:nvSpPr>
        <p:spPr>
          <a:xfrm>
            <a:off x="9328150" y="3228975"/>
            <a:ext cx="2332355" cy="815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Times New Roman" panose="02020603050405020304" pitchFamily="1" charset="0"/>
              </a:rPr>
              <a:t>Guided By</a:t>
            </a:r>
            <a:endParaRPr sz="3600" b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Times New Roman" panose="02020603050405020304" pitchFamily="1" charset="0"/>
            </a:endParaRPr>
          </a:p>
        </p:txBody>
      </p:sp>
      <p:sp>
        <p:nvSpPr>
          <p:cNvPr id="13" name="Textbox7"/>
          <p:cNvSpPr/>
          <p:nvPr/>
        </p:nvSpPr>
        <p:spPr>
          <a:xfrm>
            <a:off x="9399905" y="4090035"/>
            <a:ext cx="222440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 i="1" cap="none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Er. Shiva Ram Dam </a:t>
            </a:r>
            <a:endParaRPr sz="16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14" name="Textbox9"/>
          <p:cNvSpPr/>
          <p:nvPr/>
        </p:nvSpPr>
        <p:spPr>
          <a:xfrm>
            <a:off x="635" y="6314440"/>
            <a:ext cx="4735195" cy="543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6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sz="1800" i="0">
                <a:latin typeface="Times New Roman" panose="02020603050405020304" pitchFamily="1" charset="0"/>
                <a:cs typeface="Times New Roman" panose="02020603050405020304" pitchFamily="1" charset="0"/>
              </a:rPr>
              <a:t> Department  of  Science  and  technology</a:t>
            </a:r>
            <a:endParaRPr sz="18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15" name="Textbox10"/>
          <p:cNvSpPr/>
          <p:nvPr/>
        </p:nvSpPr>
        <p:spPr>
          <a:xfrm>
            <a:off x="8108315" y="6314440"/>
            <a:ext cx="13900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i="0">
                <a:latin typeface="Times New Roman" panose="02020603050405020304" pitchFamily="1" charset="0"/>
                <a:cs typeface="Times New Roman" panose="02020603050405020304" pitchFamily="1" charset="0"/>
              </a:rPr>
              <a:t>J</a:t>
            </a:r>
            <a:r>
              <a:rPr sz="1600" i="0">
                <a:latin typeface="Times New Roman" panose="02020603050405020304" pitchFamily="1" charset="0"/>
                <a:cs typeface="Times New Roman" panose="02020603050405020304" pitchFamily="1" charset="0"/>
              </a:rPr>
              <a:t>une - 2022</a:t>
            </a:r>
            <a:endParaRPr sz="1600" i="0">
              <a:latin typeface="Times New Roman" panose="02020603050405020304" pitchFamily="1" charset="0"/>
              <a:cs typeface="Times New Roman" panose="02020603050405020304" pitchFamily="1" charset="0"/>
            </a:endParaRPr>
          </a:p>
        </p:txBody>
      </p:sp>
      <p:sp>
        <p:nvSpPr>
          <p:cNvPr id="16" name="Textbox11"/>
          <p:cNvSpPr/>
          <p:nvPr/>
        </p:nvSpPr>
        <p:spPr>
          <a:xfrm>
            <a:off x="11767820" y="6313805"/>
            <a:ext cx="397510" cy="525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36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 i="0">
                <a:latin typeface="Times New Roman" panose="02020603050405020304" pitchFamily="1" charset="0"/>
                <a:cs typeface="Times New Roman" panose="02020603050405020304" pitchFamily="1" charset="0"/>
              </a:rPr>
              <a:t>1</a:t>
            </a:r>
            <a:endParaRPr i="0">
              <a:latin typeface="Times New Roman" panose="02020603050405020304" pitchFamily="1" charset="0"/>
              <a:cs typeface="Times New Roman" panose="02020603050405020304" pitchFamily="1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2869565" y="431165"/>
            <a:ext cx="6530340" cy="9321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Web Site Design &amp; Development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932815" y="1435100"/>
            <a:ext cx="1004570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Once the design is selected and approved, the heavy lifting development work is done next.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At this phase, we examine the details, ensuring that every element works to aid the communication objectives of the project.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The architecture and site map are completed. The CSS  are flushed out.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At this stage we will provide:  </a:t>
            </a:r>
          </a:p>
          <a:p>
            <a:pPr marL="85725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Complete website (skeleton) complete 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1723390" y="430530"/>
            <a:ext cx="7963535" cy="644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Production Management &amp; Implementation 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574040" y="1650365"/>
            <a:ext cx="11193780" cy="4233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At this stage we provide: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Production proofs for proofing and corrections as needed 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 Testing of site for selected browsers, devices (iPhone, Android, Window etc.)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Accessibility tests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Training and production management for the finished project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The finished project, style guide and all documentation  </a:t>
            </a:r>
          </a:p>
          <a:p>
            <a:pPr marL="10287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200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• SEO initial set-up 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1435100" y="107950"/>
            <a:ext cx="3192780" cy="5378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Outcome Evaluation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1076325" y="932815"/>
            <a:ext cx="1004570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</a:t>
            </a:r>
            <a:r>
              <a:rPr sz="3000" cap="none"/>
              <a:t>We work with the users to gather feedback, and use this feedback to improve and optimize our website.</a:t>
            </a:r>
            <a:endParaRPr sz="3000" cap="none"/>
          </a:p>
        </p:txBody>
      </p:sp>
      <p:sp>
        <p:nvSpPr>
          <p:cNvPr id="4" name="TextArtObject2"/>
          <p:cNvSpPr/>
          <p:nvPr/>
        </p:nvSpPr>
        <p:spPr>
          <a:xfrm>
            <a:off x="1291590" y="2583180"/>
            <a:ext cx="3516630" cy="717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Findings and results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1076325" y="3587750"/>
            <a:ext cx="10045700" cy="1937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Having individual sites for each block saves the time and energy of the visitor. </a:t>
            </a: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This website will help the user to sift through news and notices from PU official related to S.O.E Block-B.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6" name="TextArtObject3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7" name="TextArtObject4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8" name="Textbox3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9" name="Textbox4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396240" y="252730"/>
            <a:ext cx="2689225" cy="6800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Application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1076325" y="1076325"/>
            <a:ext cx="10045700" cy="2670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3000" i="1" cap="none">
                <a:solidFill>
                  <a:srgbClr val="0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Some of the applications of our website are</a:t>
            </a:r>
          </a:p>
          <a:p>
            <a:pPr>
              <a:defRPr sz="3000" i="1" cap="none">
                <a:solidFill>
                  <a:srgbClr val="0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914400" indent="-971550"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It will help find information to organize campus events, athletic events and student events. </a:t>
            </a:r>
          </a:p>
          <a:p>
            <a:pPr marL="914400" indent="-1028700" defTabSz="449580">
              <a:buFont typeface="Wingdings" panose="05000000000000000000" pitchFamily="2" charset="2"/>
              <a:buChar char=""/>
              <a:tabLst>
                <a:tab pos="-114300" algn="l"/>
                <a:tab pos="0" algn="l"/>
              </a:tabLst>
              <a:defRPr sz="3000" i="1" cap="none">
                <a:solidFill>
                  <a:srgbClr val="0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On the Home Page the core fundamentals will be displayed.</a:t>
            </a:r>
          </a:p>
          <a:p>
            <a:pPr marL="914400" indent="-1028700" defTabSz="449580">
              <a:buFont typeface="Wingdings" panose="05000000000000000000" pitchFamily="2" charset="2"/>
              <a:buChar char=""/>
              <a:tabLst>
                <a:tab pos="-114300" algn="l"/>
                <a:tab pos="0" algn="l"/>
              </a:tabLst>
              <a:defRPr sz="3000" i="1" cap="none">
                <a:solidFill>
                  <a:srgbClr val="000000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Our website will provide links related to notes required by the students.</a:t>
            </a:r>
          </a:p>
          <a:p>
            <a:pPr>
              <a:buFontTx/>
              <a:buAutoNum type="romanUcPeriod"/>
            </a:p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/>
          <p:nvPr/>
        </p:nvSpPr>
        <p:spPr>
          <a:xfrm>
            <a:off x="717550" y="1722120"/>
            <a:ext cx="10978515" cy="3659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i="1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	</a:t>
            </a:r>
            <a:r>
              <a:rPr sz="3000" cap="none">
                <a:solidFill>
                  <a:srgbClr val="000000"/>
                </a:solidFill>
              </a:rPr>
              <a:t>Based on our analysis , it can be concluded that by creating a website that contains all relivent data that is useful for members of S.O.E Block-B; we can improve their without the need for mindless sifting while searching for informations.</a:t>
            </a:r>
            <a:endParaRPr sz="3000" cap="none">
              <a:solidFill>
                <a:srgbClr val="000000"/>
              </a:solidFill>
            </a:endParaRPr>
          </a:p>
        </p:txBody>
      </p:sp>
      <p:sp>
        <p:nvSpPr>
          <p:cNvPr id="3" name="TextArtObject1"/>
          <p:cNvSpPr/>
          <p:nvPr/>
        </p:nvSpPr>
        <p:spPr>
          <a:xfrm>
            <a:off x="180340" y="179705"/>
            <a:ext cx="4843145" cy="104013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Conclusion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4" name="Textbox2"/>
          <p:cNvSpPr/>
          <p:nvPr/>
        </p:nvSpPr>
        <p:spPr>
          <a:xfrm>
            <a:off x="11624310" y="6386195"/>
            <a:ext cx="56769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15</a:t>
            </a:r>
          </a:p>
        </p:txBody>
      </p:sp>
      <p:sp>
        <p:nvSpPr>
          <p:cNvPr id="5" name="TextArtObject2"/>
          <p:cNvSpPr/>
          <p:nvPr/>
        </p:nvSpPr>
        <p:spPr>
          <a:xfrm>
            <a:off x="2297430" y="71755"/>
            <a:ext cx="3945255" cy="10769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References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6" name="Textbox3"/>
          <p:cNvSpPr/>
          <p:nvPr/>
        </p:nvSpPr>
        <p:spPr>
          <a:xfrm>
            <a:off x="1004570" y="1290955"/>
            <a:ext cx="10117455" cy="437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Different websites which are searched and compared are mentioned below. </a:t>
            </a: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Official Pokhara University website at </a:t>
            </a:r>
            <a:r>
              <a:rPr u="sng" cap="none">
                <a:solidFill>
                  <a:srgbClr val="0000FF"/>
                </a:solidFill>
                <a:hlinkClick r:id="rId1"/>
              </a:rPr>
              <a:t>https://pu.edu.np/</a:t>
            </a:r>
            <a:r>
              <a:t> </a:t>
            </a: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5715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Official Kathmandu University website at </a:t>
            </a:r>
            <a:r>
              <a:rPr u="sng" cap="none">
                <a:solidFill>
                  <a:srgbClr val="0000FF"/>
                </a:solidFill>
                <a:hlinkClick r:id="rId2"/>
              </a:rPr>
              <a:t>https://ku.edu.np/</a:t>
            </a:r>
            <a:endParaRPr u="sng" cap="none">
              <a:solidFill>
                <a:srgbClr val="0000FF"/>
              </a:solidFill>
              <a:hlinkClick r:id="rId2"/>
            </a:endParaRPr>
          </a:p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u="sng" cap="non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  <a:hlinkClick r:id="rId2"/>
              </a:defRPr>
            </a:pPr>
            <a:endParaRPr>
              <a:hlinkClick r:id="rId2"/>
            </a:endParaRPr>
          </a:p>
          <a:p>
            <a:pPr marL="0" marR="0" indent="5715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Oxford University’s Official website at </a:t>
            </a:r>
            <a:r>
              <a:rPr u="sng" cap="none">
                <a:solidFill>
                  <a:srgbClr val="0000FF"/>
                </a:solidFill>
                <a:hlinkClick r:id="rId3"/>
              </a:rPr>
              <a:t>https://www.ox.ac.uk/</a:t>
            </a:r>
            <a:r>
              <a:t> </a:t>
            </a:r>
          </a:p>
          <a:p>
            <a:pPr marL="0" marR="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 </a:t>
            </a:r>
          </a:p>
          <a:p>
            <a:pPr marL="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 (Hebrew)" pitchFamily="1" charset="-79"/>
                <a:ea typeface="Times New Roman (Hebrew)" pitchFamily="1" charset="-79"/>
                <a:cs typeface="Times New Roman (Hebrew)" pitchFamily="1" charset="-79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/>
          <p:nvPr/>
        </p:nvSpPr>
        <p:spPr>
          <a:xfrm>
            <a:off x="1288415" y="200025"/>
            <a:ext cx="9830435" cy="5078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	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Thank 						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								You 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pPr algn="just"/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									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pPr algn="just"/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												Peace 				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  <a:p>
            <a:pPr algn="just"/>
            <a:r>
              <a:rPr lang="en-US" sz="5400" b="1" i="1" cap="none">
                <a:latin typeface="Times New Roman" panose="02020603050405020304" pitchFamily="1" charset="0"/>
                <a:ea typeface="SimSun" panose="02010600030101010101" pitchFamily="2" charset="-122"/>
                <a:cs typeface="Times New Roman" panose="02020603050405020304" pitchFamily="1" charset="0"/>
              </a:rPr>
              <a:t>																			Out</a:t>
            </a:r>
            <a:endParaRPr lang="en-US" sz="5400" b="1" i="1" cap="none">
              <a:latin typeface="Times New Roman" panose="02020603050405020304" pitchFamily="1" charset="0"/>
              <a:ea typeface="SimSun" panose="02010600030101010101" pitchFamily="2" charset="-122"/>
              <a:cs typeface="Times New Roman" panose="02020603050405020304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4664075" y="143510"/>
            <a:ext cx="2511425" cy="5740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Times New Roman" panose="02020603050405020304" pitchFamily="1" charset="0"/>
              </a:rPr>
              <a:t>Content</a:t>
            </a:r>
            <a:endParaRPr sz="3600" b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Times New Roman" panose="02020603050405020304" pitchFamily="1" charset="0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1258570" y="789305"/>
            <a:ext cx="5055870" cy="5309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Introduction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Objectives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Methodology</a:t>
            </a:r>
            <a:endParaRPr>
              <a:latin typeface="Times New Roman" panose="02020603050405020304" pitchFamily="1" charset="0"/>
            </a:endParaRPr>
          </a:p>
          <a:p>
            <a:pPr lvl="1"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ER Diagram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Tools and technologies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Project Implementation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Project Planning 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Gantt Chart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Web Site Design &amp; Development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Production Management &amp; Implementation 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 Outcome Evaluation </a:t>
            </a:r>
            <a:endParaRPr>
              <a:latin typeface="Times New Roman" panose="02020603050405020304" pitchFamily="1" charset="0"/>
            </a:endParaRPr>
          </a:p>
          <a:p>
            <a: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Blip>
                <a:blip r:embed="rId2"/>
              </a:buBlip>
              <a:defRPr sz="22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Findings and results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Applications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Conclusion </a:t>
            </a:r>
            <a:endParaRPr>
              <a:latin typeface="Times New Roman" panose="02020603050405020304" pitchFamily="1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  <a:defRPr sz="2200" b="1" i="1" cap="none">
                <a:solidFill>
                  <a:srgbClr val="000000"/>
                </a:solidFill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rPr>
                <a:latin typeface="Times New Roman" panose="02020603050405020304" pitchFamily="1" charset="0"/>
              </a:rPr>
              <a:t>References</a:t>
            </a:r>
            <a:endParaRPr>
              <a:latin typeface="Times New Roman" panose="02020603050405020304" pitchFamily="1" charset="0"/>
            </a:endParaR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52890" y="6386195"/>
            <a:ext cx="1578610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24310" y="6386195"/>
            <a:ext cx="567690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8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2</a:t>
            </a:r>
          </a:p>
        </p:txBody>
      </p:sp>
      <p:sp>
        <p:nvSpPr>
          <p:cNvPr id="7" name="TextArtObject3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/>
          <p:nvPr/>
        </p:nvSpPr>
        <p:spPr>
          <a:xfrm>
            <a:off x="1148080" y="1793875"/>
            <a:ext cx="9973945" cy="4018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The students of BEoC (S.O.E) seek to create a sub-family for Block-B of the existing website, </a:t>
            </a:r>
            <a:r>
              <a:rPr cap="none">
                <a:hlinkClick r:id="rId1"/>
              </a:rPr>
              <a:t>https://pu.edu.np/</a:t>
            </a:r>
            <a:r>
              <a:t>.</a:t>
            </a:r>
          </a:p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So, for the convenience of students and teachers,</a:t>
            </a:r>
          </a:p>
          <a:p>
            <a:pPr marL="457200" marR="0" indent="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Blip>
                <a:blip r:embed="rId2"/>
              </a:buBlip>
              <a:tabLst>
                <a:tab pos="4572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We hope to build a better site to serve the community(S.O.E Block-B). </a:t>
            </a:r>
          </a:p>
          <a:p>
            <a:pPr marL="457200" marR="0" indent="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Blip>
                <a:blip r:embed="rId2"/>
              </a:buBlip>
              <a:tabLst>
                <a:tab pos="45720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It should easily find information, and accessible to the all visitors.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3" name="TextArtObject1"/>
          <p:cNvSpPr/>
          <p:nvPr/>
        </p:nvSpPr>
        <p:spPr>
          <a:xfrm>
            <a:off x="3731260" y="574040"/>
            <a:ext cx="4070985" cy="7442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INTRODUCTION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37323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839575" y="6386195"/>
            <a:ext cx="352425" cy="471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8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287020" y="287020"/>
            <a:ext cx="3587750" cy="8610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OBJECTIVES 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932815" y="1080770"/>
            <a:ext cx="10332720" cy="4731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The proposed website will have a clear, intuitive, and easily searchable design so that members of the community and visitors are able to maximize their work.</a:t>
            </a:r>
          </a:p>
          <a:p>
            <a:pPr marL="914400" marR="0" indent="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The site will provide links to the official website and other external sites.  </a:t>
            </a:r>
          </a:p>
          <a:p>
            <a:pPr marL="857250" marR="0" indent="609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To convey dynamic energy and diversity to all who visit the site.</a:t>
            </a:r>
          </a:p>
          <a:p>
            <a:pPr marL="914400" marR="811530" indent="55245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Therefore, the site will be easy to maintain and easy to update with new content.</a:t>
            </a: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54341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696065" y="6457950"/>
            <a:ext cx="4959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b="1" i="1" cap="none"/>
            </a:pPr>
            <a: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ArtObject2"/>
          <p:cNvSpPr/>
          <p:nvPr/>
        </p:nvSpPr>
        <p:spPr>
          <a:xfrm>
            <a:off x="4090035" y="143510"/>
            <a:ext cx="3731260" cy="502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METHODOLOGY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4" name="Textbox1"/>
          <p:cNvSpPr/>
          <p:nvPr/>
        </p:nvSpPr>
        <p:spPr>
          <a:xfrm>
            <a:off x="1076325" y="717550"/>
            <a:ext cx="10045700" cy="4090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4572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The prototype methodology was selected for the development of our project.</a:t>
            </a:r>
          </a:p>
          <a:p>
            <a:pPr marL="914400" marR="0" lvl="2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57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 collect requirements that typically include planning and sketching a sample </a:t>
            </a:r>
          </a:p>
          <a:p>
            <a:pPr marL="914400" marR="0" lvl="2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57150" algn="l"/>
              </a:tabLst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 the quick design of the project is made </a:t>
            </a:r>
          </a:p>
          <a:p>
            <a:pPr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b="0" cap="none"/>
              <a:t>the prototype of the project is made </a:t>
            </a:r>
            <a:endParaRPr b="0" cap="none"/>
          </a:p>
          <a:p>
            <a:pPr marL="914400" marR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914400" algn="l"/>
              </a:tabLst>
              <a:defRPr sz="3000" b="1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b="0" cap="none"/>
              <a:t>the errors are maintained after the development of the website</a:t>
            </a:r>
            <a:endParaRPr b="0" cap="none"/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5" name="Textbox2"/>
          <p:cNvSpPr/>
          <p:nvPr/>
        </p:nvSpPr>
        <p:spPr>
          <a:xfrm>
            <a:off x="9301480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 - 2022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522075" y="6492240"/>
            <a:ext cx="66992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b="1" i="1" cap="none"/>
            </a:pPr>
            <a:r>
              <a:t>5</a:t>
            </a:r>
          </a:p>
        </p:txBody>
      </p:sp>
      <p:pic>
        <p:nvPicPr>
          <p:cNvPr id="7" name="Picture1"/>
          <p:cNvPicPr/>
          <p:nvPr/>
        </p:nvPicPr>
        <p:blipFill>
          <a:blip r:embed="rId1"/>
          <a:stretch>
            <a:fillRect/>
          </a:stretch>
        </p:blipFill>
        <p:spPr>
          <a:xfrm>
            <a:off x="1075690" y="4520565"/>
            <a:ext cx="10261600" cy="1435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3157220" y="143510"/>
            <a:ext cx="2224405" cy="6457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ER-Diagram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4" name="Textbox1"/>
          <p:cNvSpPr/>
          <p:nvPr/>
        </p:nvSpPr>
        <p:spPr>
          <a:xfrm>
            <a:off x="9112885" y="6314440"/>
            <a:ext cx="1291590" cy="543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5" name="Textbox2"/>
          <p:cNvSpPr/>
          <p:nvPr/>
        </p:nvSpPr>
        <p:spPr>
          <a:xfrm>
            <a:off x="11767820" y="6457950"/>
            <a:ext cx="42418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0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6</a:t>
            </a:r>
          </a:p>
        </p:txBody>
      </p:sp>
      <p:pic>
        <p:nvPicPr>
          <p:cNvPr id="6" name="Pic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90" y="975995"/>
            <a:ext cx="7839710" cy="4836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2080895" y="116205"/>
            <a:ext cx="6386195" cy="7448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Tools and technologies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box1"/>
          <p:cNvSpPr/>
          <p:nvPr/>
        </p:nvSpPr>
        <p:spPr>
          <a:xfrm>
            <a:off x="1076325" y="1722120"/>
            <a:ext cx="10117455" cy="3508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 (Hebrew)" pitchFamily="1" charset="-79"/>
                <a:ea typeface="Times New Roman (Hebrew)" pitchFamily="1" charset="-79"/>
                <a:cs typeface="Times New Roman (Hebrew)" pitchFamily="1" charset="-79"/>
              </a:defRPr>
            </a:pPr>
            <a:r>
              <a:rPr sz="3000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	</a:t>
            </a:r>
            <a:r>
              <a:rPr sz="3000" b="1" i="1" u="sng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HTML</a:t>
            </a:r>
            <a:r>
              <a:rPr sz="3000" i="1" cap="none"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rPr>
              <a:t> </a:t>
            </a:r>
            <a:endParaRPr sz="3000" i="1" cap="none">
              <a:latin typeface="Times New Roman" panose="02020603050405020304" pitchFamily="1" charset="0"/>
              <a:ea typeface="Times New Roman" panose="02020603050405020304" pitchFamily="1" charset="0"/>
              <a:cs typeface="Times New Roman" panose="02020603050405020304" pitchFamily="1" charset="0"/>
            </a:endParaRP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	</a:t>
            </a:r>
            <a:r>
              <a:rPr b="1" u="sng" cap="none"/>
              <a:t>CSS</a:t>
            </a:r>
            <a:r>
              <a:t> </a:t>
            </a:r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	</a:t>
            </a:r>
            <a:r>
              <a:rPr b="1" u="sng" cap="none"/>
              <a:t>Visual studio code </a:t>
            </a:r>
            <a:endParaRPr b="1" u="sng" cap="none"/>
          </a:p>
          <a:p>
            <a:pPr marL="179705" marR="0" indent="-179705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i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	</a:t>
            </a:r>
            <a:r>
              <a:rPr b="1" u="sng" cap="none">
                <a:solidFill>
                  <a:srgbClr val="4D5156"/>
                </a:solidFill>
              </a:rPr>
              <a:t>JavaScript</a:t>
            </a:r>
            <a:r>
              <a:rPr cap="none">
                <a:solidFill>
                  <a:srgbClr val="4D5156"/>
                </a:solidFill>
              </a:rPr>
              <a:t> </a:t>
            </a:r>
            <a:endParaRPr cap="none">
              <a:solidFill>
                <a:srgbClr val="4D5156"/>
              </a:solidFill>
            </a:endParaRPr>
          </a:p>
          <a:p>
            <a:pPr marL="914400" marR="0" lvl="1" indent="-9144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b="1" i="1" u="sng" cap="none">
                <a:solidFill>
                  <a:srgbClr val="4D5156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SQL</a:t>
            </a:r>
          </a:p>
          <a:p>
            <a:pPr marL="914400" marR="0" lvl="1" indent="-9144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b="1" i="1" u="sng" cap="none">
                <a:solidFill>
                  <a:srgbClr val="4D5156"/>
                </a:solid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t>PHP(Laravel framework)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2"/>
          <p:cNvSpPr/>
          <p:nvPr/>
        </p:nvSpPr>
        <p:spPr>
          <a:xfrm>
            <a:off x="9184640" y="6400800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3"/>
          <p:cNvSpPr/>
          <p:nvPr/>
        </p:nvSpPr>
        <p:spPr>
          <a:xfrm>
            <a:off x="11839575" y="6457950"/>
            <a:ext cx="3524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000" b="1" i="1" cap="none"/>
            </a:pPr>
            <a: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3587750" y="0"/>
            <a:ext cx="5238115" cy="8166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Project Implementation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3" name="TextArtObject2"/>
          <p:cNvSpPr/>
          <p:nvPr/>
        </p:nvSpPr>
        <p:spPr>
          <a:xfrm>
            <a:off x="430530" y="717550"/>
            <a:ext cx="2941955" cy="717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Project Planning</a:t>
            </a:r>
            <a:endParaRPr sz="3600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4" name="Textbox1"/>
          <p:cNvSpPr/>
          <p:nvPr/>
        </p:nvSpPr>
        <p:spPr>
          <a:xfrm>
            <a:off x="1076325" y="1435100"/>
            <a:ext cx="10045700" cy="387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i="1" cap="none"/>
              <a:t>Using the insight gained from analysis of the required content for the site, 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i="1" cap="none"/>
              <a:t>we plan to select several design that will visually express your core message 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i="1" cap="none"/>
              <a:t> from layout and color to type size and style will be made with users in mind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i="1" cap="none"/>
              <a:t>we shall then present the initial concepts to the users to turn the concept into a comprehensive design</a:t>
            </a:r>
            <a:endParaRPr i="1" cap="none"/>
          </a:p>
          <a:p>
            <a:pPr marL="0" marR="0" indent="609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" charset="0"/>
                <a:ea typeface="Times New Roman" panose="02020603050405020304" pitchFamily="1" charset="0"/>
                <a:cs typeface="Times New Roman" panose="02020603050405020304" pitchFamily="1" charset="0"/>
              </a:defRPr>
            </a:pPr>
            <a:r>
              <a:rPr i="1" cap="none"/>
              <a:t>The best idea will be chosen for further development. </a:t>
            </a:r>
            <a:r>
              <a:t> 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5" name="TextArtObject3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6" name="Textbox2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7" name="Textbox3"/>
          <p:cNvSpPr/>
          <p:nvPr/>
        </p:nvSpPr>
        <p:spPr>
          <a:xfrm>
            <a:off x="11839575" y="6386195"/>
            <a:ext cx="3524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8</a:t>
            </a:r>
          </a:p>
        </p:txBody>
      </p:sp>
      <p:sp>
        <p:nvSpPr>
          <p:cNvPr id="8" name="Textbox4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ArtObject1"/>
          <p:cNvSpPr/>
          <p:nvPr/>
        </p:nvSpPr>
        <p:spPr>
          <a:xfrm>
            <a:off x="179705" y="179705"/>
            <a:ext cx="3623310" cy="75311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Gantt Chart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pic>
        <p:nvPicPr>
          <p:cNvPr id="3" name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1534795"/>
            <a:ext cx="11983085" cy="27609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ArtObject2"/>
          <p:cNvSpPr/>
          <p:nvPr/>
        </p:nvSpPr>
        <p:spPr>
          <a:xfrm>
            <a:off x="2080895" y="6314440"/>
            <a:ext cx="5022850" cy="54356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l"/>
            <a:r>
              <a:rPr sz="3600" b="1" i="1" kern="100">
                <a:ln w="635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solidFill>
                  <a:srgbClr val="FFFFFF"/>
                </a:solidFill>
                <a:effectLst>
                  <a:prstShdw prst="shdw13" dist="29635" dir="2700000">
                    <a:schemeClr val="bg2"/>
                  </a:prstShdw>
                </a:effectLst>
                <a:latin typeface="Gabriola" panose="04040605051002020D02"/>
              </a:rPr>
              <a:t>S.O.E Block-B website project</a:t>
            </a:r>
            <a:endParaRPr sz="3600" b="1" i="1" kern="100">
              <a:ln w="635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solidFill>
                <a:srgbClr val="FFFFFF"/>
              </a:solidFill>
              <a:effectLst>
                <a:prstShdw prst="shdw13" dist="29635" dir="2700000">
                  <a:schemeClr val="bg2"/>
                </a:prstShdw>
              </a:effectLst>
              <a:latin typeface="Gabriola" panose="04040605051002020D02"/>
            </a:endParaRPr>
          </a:p>
        </p:txBody>
      </p:sp>
      <p:sp>
        <p:nvSpPr>
          <p:cNvPr id="5" name="Textbox1"/>
          <p:cNvSpPr/>
          <p:nvPr/>
        </p:nvSpPr>
        <p:spPr>
          <a:xfrm>
            <a:off x="9112885" y="6386195"/>
            <a:ext cx="139001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400" b="1" i="1" cap="none">
                <a:latin typeface="Gabriola" panose="04040605051002020D02" pitchFamily="5" charset="0"/>
                <a:ea typeface="Gabriola" panose="04040605051002020D02" pitchFamily="5" charset="0"/>
                <a:cs typeface="Gabriola" panose="04040605051002020D02" pitchFamily="5" charset="0"/>
              </a:defRPr>
            </a:pPr>
            <a:r>
              <a:t>June-2022</a:t>
            </a:r>
          </a:p>
        </p:txBody>
      </p:sp>
      <p:sp>
        <p:nvSpPr>
          <p:cNvPr id="6" name="Textbox2"/>
          <p:cNvSpPr/>
          <p:nvPr/>
        </p:nvSpPr>
        <p:spPr>
          <a:xfrm>
            <a:off x="11552555" y="6386195"/>
            <a:ext cx="63944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2200" b="1" i="1" cap="none"/>
            </a:pPr>
            <a: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esentation 1">
    <a:dk1>
      <a:srgbClr val="4B3523"/>
    </a:dk1>
    <a:lt1>
      <a:srgbClr val="FFFFD9"/>
    </a:lt1>
    <a:dk2>
      <a:srgbClr val="4B3523"/>
    </a:dk2>
    <a:lt2>
      <a:srgbClr val="777777"/>
    </a:lt2>
    <a:accent1>
      <a:srgbClr val="FFFFF7"/>
    </a:accent1>
    <a:accent2>
      <a:srgbClr val="33CC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4657</Words>
  <Application>WPS Presentation</Application>
  <PresentationFormat/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Gabriola</vt:lpstr>
      <vt:lpstr>Gabriola</vt:lpstr>
      <vt:lpstr>Times New Roman (Hebrew)</vt:lpstr>
      <vt:lpstr>Microsoft YaHei</vt:lpstr>
      <vt:lpstr>Arial Unicode MS</vt:lpstr>
      <vt:lpstr>Forte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NITRO</dc:creator>
  <cp:lastModifiedBy>Dc Dc</cp:lastModifiedBy>
  <cp:revision>1</cp:revision>
  <dcterms:created xsi:type="dcterms:W3CDTF">2022-06-12T12:22:00Z</dcterms:created>
  <dcterms:modified xsi:type="dcterms:W3CDTF">2022-09-24T07:56:06Z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64929CE77D234AC89E0BE2AC54E81DBA</vt:lpwstr>
  </property>
  <property fmtid="{D5CDD505-2E9C-101B-9397-08002B2CF9AE}" pid="3" name="KSOProductBuildVer">
    <vt:lpwstr>1033-11.2.0.11306</vt:lpwstr>
  </property>
</Properties>
</file>