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TIK BADIYA" initials="RB" lastIdx="1" clrIdx="0">
    <p:extLst>
      <p:ext uri="{19B8F6BF-5375-455C-9EA6-DF929625EA0E}">
        <p15:presenceInfo xmlns:p15="http://schemas.microsoft.com/office/powerpoint/2012/main" userId="6e3fda809c7b3c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COMPARISION</a:t>
            </a:r>
            <a:r>
              <a:rPr lang="en-IN" baseline="0"/>
              <a:t> BETWEEN CURRENT AND PROPOSED CHARGING PRACTICE</a:t>
            </a:r>
            <a:endParaRPr lang="en-IN"/>
          </a:p>
        </c:rich>
      </c:tx>
      <c:layout>
        <c:manualLayout>
          <c:xMode val="edge"/>
          <c:yMode val="edge"/>
          <c:x val="0.12064316164301118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Chana</c:v>
                </c:pt>
                <c:pt idx="1">
                  <c:v>Wheat</c:v>
                </c:pt>
                <c:pt idx="2">
                  <c:v>Soyabean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>
                  <c:v>638079.48679999902</c:v>
                </c:pt>
                <c:pt idx="1">
                  <c:v>1024794.02066666</c:v>
                </c:pt>
                <c:pt idx="2">
                  <c:v>1001826.65199999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C7-427B-A4C0-F9FECBC87F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Revenue if Interest Considered(12%pa)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Chana</c:v>
                </c:pt>
                <c:pt idx="1">
                  <c:v>Wheat</c:v>
                </c:pt>
                <c:pt idx="2">
                  <c:v>Soyabean</c:v>
                </c:pt>
              </c:strCache>
            </c:strRef>
          </c:cat>
          <c:val>
            <c:numRef>
              <c:f>Sheet1!$C$2:$C$4</c:f>
              <c:numCache>
                <c:formatCode>0.00</c:formatCode>
                <c:ptCount val="3"/>
                <c:pt idx="0">
                  <c:v>684203.56034226599</c:v>
                </c:pt>
                <c:pt idx="1">
                  <c:v>1099465.3485435499</c:v>
                </c:pt>
                <c:pt idx="2">
                  <c:v>1074051.4817884399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C7-427B-A4C0-F9FECBC87F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Revenue if initial weight consider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Chana</c:v>
                </c:pt>
                <c:pt idx="1">
                  <c:v>Wheat</c:v>
                </c:pt>
                <c:pt idx="2">
                  <c:v>Soyabean</c:v>
                </c:pt>
              </c:strCache>
            </c:strRef>
          </c:cat>
          <c:val>
            <c:numRef>
              <c:f>Sheet1!$D$2:$D$4</c:f>
              <c:numCache>
                <c:formatCode>0.00</c:formatCode>
                <c:ptCount val="3"/>
                <c:pt idx="0">
                  <c:v>650817</c:v>
                </c:pt>
                <c:pt idx="1">
                  <c:v>1045403.39999999</c:v>
                </c:pt>
                <c:pt idx="2">
                  <c:v>1021797.59999999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C7-427B-A4C0-F9FECBC87F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7271375"/>
        <c:axId val="904380943"/>
      </c:barChart>
      <c:catAx>
        <c:axId val="907271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S"/>
          </a:p>
        </c:txPr>
        <c:crossAx val="904380943"/>
        <c:crosses val="autoZero"/>
        <c:auto val="1"/>
        <c:lblAlgn val="ctr"/>
        <c:lblOffset val="100"/>
        <c:noMultiLvlLbl val="0"/>
      </c:catAx>
      <c:valAx>
        <c:axId val="904380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 Revenue (Rupees)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S"/>
          </a:p>
        </c:txPr>
        <c:crossAx val="907271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Simulating different charging practices</a:t>
            </a:r>
          </a:p>
        </c:rich>
      </c:tx>
      <c:layout>
        <c:manualLayout>
          <c:xMode val="edge"/>
          <c:yMode val="edge"/>
          <c:x val="0.33257184337088125"/>
          <c:y val="2.52398631641686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Revenue at Current Charging practice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Sheet3!$A$2:$A$40</c:f>
              <c:numCache>
                <c:formatCode>mmm\-yy</c:formatCode>
                <c:ptCount val="39"/>
                <c:pt idx="0">
                  <c:v>43983</c:v>
                </c:pt>
                <c:pt idx="1">
                  <c:v>44013</c:v>
                </c:pt>
                <c:pt idx="2">
                  <c:v>44044</c:v>
                </c:pt>
                <c:pt idx="3">
                  <c:v>44075</c:v>
                </c:pt>
                <c:pt idx="4">
                  <c:v>44105</c:v>
                </c:pt>
                <c:pt idx="5">
                  <c:v>44136</c:v>
                </c:pt>
                <c:pt idx="6">
                  <c:v>44166</c:v>
                </c:pt>
                <c:pt idx="7">
                  <c:v>44197</c:v>
                </c:pt>
                <c:pt idx="8">
                  <c:v>44228</c:v>
                </c:pt>
                <c:pt idx="9">
                  <c:v>44256</c:v>
                </c:pt>
                <c:pt idx="10">
                  <c:v>44287</c:v>
                </c:pt>
                <c:pt idx="11">
                  <c:v>44317</c:v>
                </c:pt>
                <c:pt idx="12">
                  <c:v>44348</c:v>
                </c:pt>
                <c:pt idx="13">
                  <c:v>44378</c:v>
                </c:pt>
                <c:pt idx="14">
                  <c:v>44409</c:v>
                </c:pt>
                <c:pt idx="15">
                  <c:v>44440</c:v>
                </c:pt>
                <c:pt idx="16">
                  <c:v>44470</c:v>
                </c:pt>
                <c:pt idx="17">
                  <c:v>44501</c:v>
                </c:pt>
                <c:pt idx="18">
                  <c:v>44562</c:v>
                </c:pt>
                <c:pt idx="19">
                  <c:v>44593</c:v>
                </c:pt>
                <c:pt idx="20">
                  <c:v>44621</c:v>
                </c:pt>
                <c:pt idx="21">
                  <c:v>44652</c:v>
                </c:pt>
                <c:pt idx="22">
                  <c:v>44682</c:v>
                </c:pt>
                <c:pt idx="23">
                  <c:v>44713</c:v>
                </c:pt>
                <c:pt idx="24">
                  <c:v>44743</c:v>
                </c:pt>
                <c:pt idx="25">
                  <c:v>44774</c:v>
                </c:pt>
                <c:pt idx="26">
                  <c:v>44805</c:v>
                </c:pt>
                <c:pt idx="27">
                  <c:v>44835</c:v>
                </c:pt>
                <c:pt idx="28">
                  <c:v>44866</c:v>
                </c:pt>
                <c:pt idx="29">
                  <c:v>44927</c:v>
                </c:pt>
                <c:pt idx="30">
                  <c:v>44958</c:v>
                </c:pt>
                <c:pt idx="31">
                  <c:v>44986</c:v>
                </c:pt>
                <c:pt idx="32">
                  <c:v>45017</c:v>
                </c:pt>
                <c:pt idx="33">
                  <c:v>45047</c:v>
                </c:pt>
                <c:pt idx="34">
                  <c:v>45078</c:v>
                </c:pt>
                <c:pt idx="35">
                  <c:v>45108</c:v>
                </c:pt>
                <c:pt idx="36">
                  <c:v>45139</c:v>
                </c:pt>
                <c:pt idx="37">
                  <c:v>45170</c:v>
                </c:pt>
                <c:pt idx="38">
                  <c:v>45200</c:v>
                </c:pt>
              </c:numCache>
            </c:numRef>
          </c:cat>
          <c:val>
            <c:numRef>
              <c:f>Sheet3!$B$2:$B$40</c:f>
              <c:numCache>
                <c:formatCode>General</c:formatCode>
                <c:ptCount val="39"/>
                <c:pt idx="0">
                  <c:v>2943.944</c:v>
                </c:pt>
                <c:pt idx="1">
                  <c:v>1990.4703999999999</c:v>
                </c:pt>
                <c:pt idx="2">
                  <c:v>17892.0576</c:v>
                </c:pt>
                <c:pt idx="3">
                  <c:v>81801.587799999994</c:v>
                </c:pt>
                <c:pt idx="4">
                  <c:v>212606.01000000004</c:v>
                </c:pt>
                <c:pt idx="5">
                  <c:v>57889.654533333327</c:v>
                </c:pt>
                <c:pt idx="6">
                  <c:v>385.81833333333333</c:v>
                </c:pt>
                <c:pt idx="7">
                  <c:v>1093.333333333333</c:v>
                </c:pt>
                <c:pt idx="8">
                  <c:v>5421.3710000000001</c:v>
                </c:pt>
                <c:pt idx="9">
                  <c:v>9994.9856666666674</c:v>
                </c:pt>
                <c:pt idx="10">
                  <c:v>44814.23566666666</c:v>
                </c:pt>
                <c:pt idx="11">
                  <c:v>157392.15600000002</c:v>
                </c:pt>
                <c:pt idx="12">
                  <c:v>95354.531666666619</c:v>
                </c:pt>
                <c:pt idx="13">
                  <c:v>4683.420266666667</c:v>
                </c:pt>
                <c:pt idx="14">
                  <c:v>11032.773066666665</c:v>
                </c:pt>
                <c:pt idx="15">
                  <c:v>56483.719533333344</c:v>
                </c:pt>
                <c:pt idx="16">
                  <c:v>197004.47593333333</c:v>
                </c:pt>
                <c:pt idx="17">
                  <c:v>197547.66766666668</c:v>
                </c:pt>
                <c:pt idx="18">
                  <c:v>932.4699999999998</c:v>
                </c:pt>
                <c:pt idx="19">
                  <c:v>1821.2460000000001</c:v>
                </c:pt>
                <c:pt idx="20">
                  <c:v>12068.249333333335</c:v>
                </c:pt>
                <c:pt idx="21">
                  <c:v>49252.523999999969</c:v>
                </c:pt>
                <c:pt idx="22">
                  <c:v>131110.96833333335</c:v>
                </c:pt>
                <c:pt idx="23">
                  <c:v>139841.09146666669</c:v>
                </c:pt>
                <c:pt idx="24">
                  <c:v>4431.6616000000004</c:v>
                </c:pt>
                <c:pt idx="25">
                  <c:v>3700.0744</c:v>
                </c:pt>
                <c:pt idx="26">
                  <c:v>61275.302333333348</c:v>
                </c:pt>
                <c:pt idx="27">
                  <c:v>224429.53206666667</c:v>
                </c:pt>
                <c:pt idx="28">
                  <c:v>169031.01066666667</c:v>
                </c:pt>
                <c:pt idx="29">
                  <c:v>2763.9376666666672</c:v>
                </c:pt>
                <c:pt idx="30">
                  <c:v>2379.7066666666669</c:v>
                </c:pt>
                <c:pt idx="31">
                  <c:v>14108.085333333334</c:v>
                </c:pt>
                <c:pt idx="32">
                  <c:v>53614.01200000001</c:v>
                </c:pt>
                <c:pt idx="33">
                  <c:v>184707.00033333333</c:v>
                </c:pt>
                <c:pt idx="34">
                  <c:v>103139.39039999997</c:v>
                </c:pt>
                <c:pt idx="35">
                  <c:v>8380.1839333333337</c:v>
                </c:pt>
                <c:pt idx="36">
                  <c:v>24293.095600000004</c:v>
                </c:pt>
                <c:pt idx="37">
                  <c:v>87414.311533333312</c:v>
                </c:pt>
                <c:pt idx="38">
                  <c:v>229674.09333333327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EF-49BF-9464-6286C0E879A4}"/>
            </c:ext>
          </c:extLst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Revenue if Interest is considered(12pa)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Sheet3!$A$2:$A$40</c:f>
              <c:numCache>
                <c:formatCode>mmm\-yy</c:formatCode>
                <c:ptCount val="39"/>
                <c:pt idx="0">
                  <c:v>43983</c:v>
                </c:pt>
                <c:pt idx="1">
                  <c:v>44013</c:v>
                </c:pt>
                <c:pt idx="2">
                  <c:v>44044</c:v>
                </c:pt>
                <c:pt idx="3">
                  <c:v>44075</c:v>
                </c:pt>
                <c:pt idx="4">
                  <c:v>44105</c:v>
                </c:pt>
                <c:pt idx="5">
                  <c:v>44136</c:v>
                </c:pt>
                <c:pt idx="6">
                  <c:v>44166</c:v>
                </c:pt>
                <c:pt idx="7">
                  <c:v>44197</c:v>
                </c:pt>
                <c:pt idx="8">
                  <c:v>44228</c:v>
                </c:pt>
                <c:pt idx="9">
                  <c:v>44256</c:v>
                </c:pt>
                <c:pt idx="10">
                  <c:v>44287</c:v>
                </c:pt>
                <c:pt idx="11">
                  <c:v>44317</c:v>
                </c:pt>
                <c:pt idx="12">
                  <c:v>44348</c:v>
                </c:pt>
                <c:pt idx="13">
                  <c:v>44378</c:v>
                </c:pt>
                <c:pt idx="14">
                  <c:v>44409</c:v>
                </c:pt>
                <c:pt idx="15">
                  <c:v>44440</c:v>
                </c:pt>
                <c:pt idx="16">
                  <c:v>44470</c:v>
                </c:pt>
                <c:pt idx="17">
                  <c:v>44501</c:v>
                </c:pt>
                <c:pt idx="18">
                  <c:v>44562</c:v>
                </c:pt>
                <c:pt idx="19">
                  <c:v>44593</c:v>
                </c:pt>
                <c:pt idx="20">
                  <c:v>44621</c:v>
                </c:pt>
                <c:pt idx="21">
                  <c:v>44652</c:v>
                </c:pt>
                <c:pt idx="22">
                  <c:v>44682</c:v>
                </c:pt>
                <c:pt idx="23">
                  <c:v>44713</c:v>
                </c:pt>
                <c:pt idx="24">
                  <c:v>44743</c:v>
                </c:pt>
                <c:pt idx="25">
                  <c:v>44774</c:v>
                </c:pt>
                <c:pt idx="26">
                  <c:v>44805</c:v>
                </c:pt>
                <c:pt idx="27">
                  <c:v>44835</c:v>
                </c:pt>
                <c:pt idx="28">
                  <c:v>44866</c:v>
                </c:pt>
                <c:pt idx="29">
                  <c:v>44927</c:v>
                </c:pt>
                <c:pt idx="30">
                  <c:v>44958</c:v>
                </c:pt>
                <c:pt idx="31">
                  <c:v>44986</c:v>
                </c:pt>
                <c:pt idx="32">
                  <c:v>45017</c:v>
                </c:pt>
                <c:pt idx="33">
                  <c:v>45047</c:v>
                </c:pt>
                <c:pt idx="34">
                  <c:v>45078</c:v>
                </c:pt>
                <c:pt idx="35">
                  <c:v>45108</c:v>
                </c:pt>
                <c:pt idx="36">
                  <c:v>45139</c:v>
                </c:pt>
                <c:pt idx="37">
                  <c:v>45170</c:v>
                </c:pt>
                <c:pt idx="38">
                  <c:v>45200</c:v>
                </c:pt>
              </c:numCache>
            </c:numRef>
          </c:cat>
          <c:val>
            <c:numRef>
              <c:f>Sheet3!$C$2:$C$40</c:f>
              <c:numCache>
                <c:formatCode>General</c:formatCode>
                <c:ptCount val="39"/>
                <c:pt idx="0">
                  <c:v>3047.1916235555564</c:v>
                </c:pt>
                <c:pt idx="1">
                  <c:v>2091.3209002666672</c:v>
                </c:pt>
                <c:pt idx="2">
                  <c:v>18863.18802453333</c:v>
                </c:pt>
                <c:pt idx="3">
                  <c:v>87341.15635806667</c:v>
                </c:pt>
                <c:pt idx="4">
                  <c:v>228646.49672386667</c:v>
                </c:pt>
                <c:pt idx="5">
                  <c:v>62555.241551911102</c:v>
                </c:pt>
                <c:pt idx="6">
                  <c:v>394.17773055555563</c:v>
                </c:pt>
                <c:pt idx="7">
                  <c:v>1123.2177777777781</c:v>
                </c:pt>
                <c:pt idx="8">
                  <c:v>5670.9551552222219</c:v>
                </c:pt>
                <c:pt idx="9">
                  <c:v>10528.674438111111</c:v>
                </c:pt>
                <c:pt idx="10">
                  <c:v>47689.618699444436</c:v>
                </c:pt>
                <c:pt idx="11">
                  <c:v>168997.77621799993</c:v>
                </c:pt>
                <c:pt idx="12">
                  <c:v>102849.55152988888</c:v>
                </c:pt>
                <c:pt idx="13">
                  <c:v>4856.5854690222213</c:v>
                </c:pt>
                <c:pt idx="14">
                  <c:v>11568.428846933331</c:v>
                </c:pt>
                <c:pt idx="15">
                  <c:v>59928.052472111092</c:v>
                </c:pt>
                <c:pt idx="16">
                  <c:v>211191.76740224453</c:v>
                </c:pt>
                <c:pt idx="17">
                  <c:v>213133.9641911778</c:v>
                </c:pt>
                <c:pt idx="18">
                  <c:v>965.10644999999977</c:v>
                </c:pt>
                <c:pt idx="19">
                  <c:v>1897.7383319999999</c:v>
                </c:pt>
                <c:pt idx="20">
                  <c:v>12709.415978000001</c:v>
                </c:pt>
                <c:pt idx="21">
                  <c:v>52319.967751333315</c:v>
                </c:pt>
                <c:pt idx="22">
                  <c:v>140494.22186811108</c:v>
                </c:pt>
                <c:pt idx="23">
                  <c:v>150699.31563364447</c:v>
                </c:pt>
                <c:pt idx="24">
                  <c:v>4621.9594530666673</c:v>
                </c:pt>
                <c:pt idx="25">
                  <c:v>3911.8857770666673</c:v>
                </c:pt>
                <c:pt idx="26">
                  <c:v>65205.584188155553</c:v>
                </c:pt>
                <c:pt idx="27">
                  <c:v>241035.71783619994</c:v>
                </c:pt>
                <c:pt idx="28">
                  <c:v>182563.93978502217</c:v>
                </c:pt>
                <c:pt idx="29">
                  <c:v>2846.4080725555559</c:v>
                </c:pt>
                <c:pt idx="30">
                  <c:v>2481.489937777777</c:v>
                </c:pt>
                <c:pt idx="31">
                  <c:v>14790.051800444446</c:v>
                </c:pt>
                <c:pt idx="32">
                  <c:v>57009.40956</c:v>
                </c:pt>
                <c:pt idx="33">
                  <c:v>198217.95836055552</c:v>
                </c:pt>
                <c:pt idx="34">
                  <c:v>111023.33707911111</c:v>
                </c:pt>
                <c:pt idx="35">
                  <c:v>8783.0185244222212</c:v>
                </c:pt>
                <c:pt idx="36">
                  <c:v>25631.234148399999</c:v>
                </c:pt>
                <c:pt idx="37">
                  <c:v>92978.545066955543</c:v>
                </c:pt>
                <c:pt idx="38">
                  <c:v>247056.71995875551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EF-49BF-9464-6286C0E879A4}"/>
            </c:ext>
          </c:extLst>
        </c:ser>
        <c:ser>
          <c:idx val="2"/>
          <c:order val="2"/>
          <c:tx>
            <c:strRef>
              <c:f>Sheet3!$D$1</c:f>
              <c:strCache>
                <c:ptCount val="1"/>
                <c:pt idx="0">
                  <c:v>Revenue if initial weight is consider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Sheet3!$A$2:$A$40</c:f>
              <c:numCache>
                <c:formatCode>mmm\-yy</c:formatCode>
                <c:ptCount val="39"/>
                <c:pt idx="0">
                  <c:v>43983</c:v>
                </c:pt>
                <c:pt idx="1">
                  <c:v>44013</c:v>
                </c:pt>
                <c:pt idx="2">
                  <c:v>44044</c:v>
                </c:pt>
                <c:pt idx="3">
                  <c:v>44075</c:v>
                </c:pt>
                <c:pt idx="4">
                  <c:v>44105</c:v>
                </c:pt>
                <c:pt idx="5">
                  <c:v>44136</c:v>
                </c:pt>
                <c:pt idx="6">
                  <c:v>44166</c:v>
                </c:pt>
                <c:pt idx="7">
                  <c:v>44197</c:v>
                </c:pt>
                <c:pt idx="8">
                  <c:v>44228</c:v>
                </c:pt>
                <c:pt idx="9">
                  <c:v>44256</c:v>
                </c:pt>
                <c:pt idx="10">
                  <c:v>44287</c:v>
                </c:pt>
                <c:pt idx="11">
                  <c:v>44317</c:v>
                </c:pt>
                <c:pt idx="12">
                  <c:v>44348</c:v>
                </c:pt>
                <c:pt idx="13">
                  <c:v>44378</c:v>
                </c:pt>
                <c:pt idx="14">
                  <c:v>44409</c:v>
                </c:pt>
                <c:pt idx="15">
                  <c:v>44440</c:v>
                </c:pt>
                <c:pt idx="16">
                  <c:v>44470</c:v>
                </c:pt>
                <c:pt idx="17">
                  <c:v>44501</c:v>
                </c:pt>
                <c:pt idx="18">
                  <c:v>44562</c:v>
                </c:pt>
                <c:pt idx="19">
                  <c:v>44593</c:v>
                </c:pt>
                <c:pt idx="20">
                  <c:v>44621</c:v>
                </c:pt>
                <c:pt idx="21">
                  <c:v>44652</c:v>
                </c:pt>
                <c:pt idx="22">
                  <c:v>44682</c:v>
                </c:pt>
                <c:pt idx="23">
                  <c:v>44713</c:v>
                </c:pt>
                <c:pt idx="24">
                  <c:v>44743</c:v>
                </c:pt>
                <c:pt idx="25">
                  <c:v>44774</c:v>
                </c:pt>
                <c:pt idx="26">
                  <c:v>44805</c:v>
                </c:pt>
                <c:pt idx="27">
                  <c:v>44835</c:v>
                </c:pt>
                <c:pt idx="28">
                  <c:v>44866</c:v>
                </c:pt>
                <c:pt idx="29">
                  <c:v>44927</c:v>
                </c:pt>
                <c:pt idx="30">
                  <c:v>44958</c:v>
                </c:pt>
                <c:pt idx="31">
                  <c:v>44986</c:v>
                </c:pt>
                <c:pt idx="32">
                  <c:v>45017</c:v>
                </c:pt>
                <c:pt idx="33">
                  <c:v>45047</c:v>
                </c:pt>
                <c:pt idx="34">
                  <c:v>45078</c:v>
                </c:pt>
                <c:pt idx="35">
                  <c:v>45108</c:v>
                </c:pt>
                <c:pt idx="36">
                  <c:v>45139</c:v>
                </c:pt>
                <c:pt idx="37">
                  <c:v>45170</c:v>
                </c:pt>
                <c:pt idx="38">
                  <c:v>45200</c:v>
                </c:pt>
              </c:numCache>
            </c:numRef>
          </c:cat>
          <c:val>
            <c:numRef>
              <c:f>Sheet3!$D$2:$D$40</c:f>
              <c:numCache>
                <c:formatCode>General</c:formatCode>
                <c:ptCount val="39"/>
                <c:pt idx="0">
                  <c:v>2986.5</c:v>
                </c:pt>
                <c:pt idx="1">
                  <c:v>2024.64</c:v>
                </c:pt>
                <c:pt idx="2">
                  <c:v>18214.199999999997</c:v>
                </c:pt>
                <c:pt idx="3">
                  <c:v>83386.200000000026</c:v>
                </c:pt>
                <c:pt idx="4">
                  <c:v>216935.81999999995</c:v>
                </c:pt>
                <c:pt idx="5">
                  <c:v>59112.659999999982</c:v>
                </c:pt>
                <c:pt idx="6">
                  <c:v>390</c:v>
                </c:pt>
                <c:pt idx="7">
                  <c:v>1107</c:v>
                </c:pt>
                <c:pt idx="8">
                  <c:v>5512.7999999999993</c:v>
                </c:pt>
                <c:pt idx="9">
                  <c:v>10176</c:v>
                </c:pt>
                <c:pt idx="10">
                  <c:v>45651.299999999996</c:v>
                </c:pt>
                <c:pt idx="11">
                  <c:v>160574.70000000001</c:v>
                </c:pt>
                <c:pt idx="12">
                  <c:v>97306.199999999983</c:v>
                </c:pt>
                <c:pt idx="13">
                  <c:v>4755.6000000000004</c:v>
                </c:pt>
                <c:pt idx="14">
                  <c:v>11232.179999999998</c:v>
                </c:pt>
                <c:pt idx="15">
                  <c:v>57579.119999999988</c:v>
                </c:pt>
                <c:pt idx="16">
                  <c:v>200948.28000000003</c:v>
                </c:pt>
                <c:pt idx="17">
                  <c:v>201630.66</c:v>
                </c:pt>
                <c:pt idx="18">
                  <c:v>945</c:v>
                </c:pt>
                <c:pt idx="19">
                  <c:v>1852.2</c:v>
                </c:pt>
                <c:pt idx="20">
                  <c:v>12281.699999999999</c:v>
                </c:pt>
                <c:pt idx="21">
                  <c:v>50198.399999999994</c:v>
                </c:pt>
                <c:pt idx="22">
                  <c:v>133713.59999999998</c:v>
                </c:pt>
                <c:pt idx="23">
                  <c:v>142708.26000000004</c:v>
                </c:pt>
                <c:pt idx="24">
                  <c:v>4499.58</c:v>
                </c:pt>
                <c:pt idx="25">
                  <c:v>3771</c:v>
                </c:pt>
                <c:pt idx="26">
                  <c:v>62419.80000000001</c:v>
                </c:pt>
                <c:pt idx="27">
                  <c:v>228993.12000000002</c:v>
                </c:pt>
                <c:pt idx="28">
                  <c:v>172540.86000000004</c:v>
                </c:pt>
                <c:pt idx="29">
                  <c:v>2801.1</c:v>
                </c:pt>
                <c:pt idx="30">
                  <c:v>2421.6000000000004</c:v>
                </c:pt>
                <c:pt idx="31">
                  <c:v>14355.599999999999</c:v>
                </c:pt>
                <c:pt idx="32">
                  <c:v>54641.400000000009</c:v>
                </c:pt>
                <c:pt idx="33">
                  <c:v>188416.80000000002</c:v>
                </c:pt>
                <c:pt idx="34">
                  <c:v>105227.94</c:v>
                </c:pt>
                <c:pt idx="35">
                  <c:v>8518.74</c:v>
                </c:pt>
                <c:pt idx="36">
                  <c:v>24726.840000000004</c:v>
                </c:pt>
                <c:pt idx="37">
                  <c:v>89093.7</c:v>
                </c:pt>
                <c:pt idx="38">
                  <c:v>234366.90000000008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EF-49BF-9464-6286C0E879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7724896"/>
        <c:axId val="1229616624"/>
      </c:barChart>
      <c:dateAx>
        <c:axId val="1277724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S"/>
            </a:p>
          </c:txPr>
        </c:title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S"/>
          </a:p>
        </c:txPr>
        <c:crossAx val="1229616624"/>
        <c:crosses val="autoZero"/>
        <c:auto val="1"/>
        <c:lblOffset val="100"/>
        <c:baseTimeUnit val="months"/>
      </c:dateAx>
      <c:valAx>
        <c:axId val="1229616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 Revenue(rupees)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S"/>
          </a:p>
        </c:txPr>
        <c:crossAx val="1277724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Trends</a:t>
            </a:r>
            <a:r>
              <a:rPr lang="en-US" baseline="0"/>
              <a:t> for Labour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Bags count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Sheet3!$A$2:$A$43</c:f>
              <c:numCache>
                <c:formatCode>mmm\-yy</c:formatCode>
                <c:ptCount val="42"/>
                <c:pt idx="0">
                  <c:v>43862</c:v>
                </c:pt>
                <c:pt idx="1">
                  <c:v>43891</c:v>
                </c:pt>
                <c:pt idx="2">
                  <c:v>43922</c:v>
                </c:pt>
                <c:pt idx="3">
                  <c:v>43983</c:v>
                </c:pt>
                <c:pt idx="4">
                  <c:v>44013</c:v>
                </c:pt>
                <c:pt idx="5">
                  <c:v>44044</c:v>
                </c:pt>
                <c:pt idx="6">
                  <c:v>44075</c:v>
                </c:pt>
                <c:pt idx="7">
                  <c:v>44105</c:v>
                </c:pt>
                <c:pt idx="8">
                  <c:v>44136</c:v>
                </c:pt>
                <c:pt idx="9">
                  <c:v>44166</c:v>
                </c:pt>
                <c:pt idx="10">
                  <c:v>44197</c:v>
                </c:pt>
                <c:pt idx="11">
                  <c:v>44228</c:v>
                </c:pt>
                <c:pt idx="12">
                  <c:v>44256</c:v>
                </c:pt>
                <c:pt idx="13">
                  <c:v>44287</c:v>
                </c:pt>
                <c:pt idx="14">
                  <c:v>44317</c:v>
                </c:pt>
                <c:pt idx="15">
                  <c:v>44348</c:v>
                </c:pt>
                <c:pt idx="16">
                  <c:v>44378</c:v>
                </c:pt>
                <c:pt idx="17">
                  <c:v>44409</c:v>
                </c:pt>
                <c:pt idx="18">
                  <c:v>44440</c:v>
                </c:pt>
                <c:pt idx="19">
                  <c:v>44470</c:v>
                </c:pt>
                <c:pt idx="20">
                  <c:v>44501</c:v>
                </c:pt>
                <c:pt idx="21">
                  <c:v>44562</c:v>
                </c:pt>
                <c:pt idx="22">
                  <c:v>44593</c:v>
                </c:pt>
                <c:pt idx="23">
                  <c:v>44621</c:v>
                </c:pt>
                <c:pt idx="24">
                  <c:v>44652</c:v>
                </c:pt>
                <c:pt idx="25">
                  <c:v>44682</c:v>
                </c:pt>
                <c:pt idx="26">
                  <c:v>44713</c:v>
                </c:pt>
                <c:pt idx="27">
                  <c:v>44743</c:v>
                </c:pt>
                <c:pt idx="28">
                  <c:v>44774</c:v>
                </c:pt>
                <c:pt idx="29">
                  <c:v>44805</c:v>
                </c:pt>
                <c:pt idx="30">
                  <c:v>44835</c:v>
                </c:pt>
                <c:pt idx="31">
                  <c:v>44866</c:v>
                </c:pt>
                <c:pt idx="32">
                  <c:v>44927</c:v>
                </c:pt>
                <c:pt idx="33">
                  <c:v>44958</c:v>
                </c:pt>
                <c:pt idx="34">
                  <c:v>44986</c:v>
                </c:pt>
                <c:pt idx="35">
                  <c:v>45017</c:v>
                </c:pt>
                <c:pt idx="36">
                  <c:v>45047</c:v>
                </c:pt>
                <c:pt idx="37">
                  <c:v>45078</c:v>
                </c:pt>
                <c:pt idx="38">
                  <c:v>45108</c:v>
                </c:pt>
                <c:pt idx="39">
                  <c:v>45139</c:v>
                </c:pt>
                <c:pt idx="40">
                  <c:v>45170</c:v>
                </c:pt>
                <c:pt idx="41">
                  <c:v>45200</c:v>
                </c:pt>
              </c:numCache>
            </c:numRef>
          </c:xVal>
          <c:yVal>
            <c:numRef>
              <c:f>Sheet3!$B$2:$B$43</c:f>
              <c:numCache>
                <c:formatCode>General</c:formatCode>
                <c:ptCount val="42"/>
                <c:pt idx="0">
                  <c:v>1904</c:v>
                </c:pt>
                <c:pt idx="1">
                  <c:v>3555</c:v>
                </c:pt>
                <c:pt idx="2">
                  <c:v>30</c:v>
                </c:pt>
                <c:pt idx="3">
                  <c:v>97</c:v>
                </c:pt>
                <c:pt idx="4">
                  <c:v>37</c:v>
                </c:pt>
                <c:pt idx="5">
                  <c:v>361</c:v>
                </c:pt>
                <c:pt idx="6">
                  <c:v>2585</c:v>
                </c:pt>
                <c:pt idx="7">
                  <c:v>6483</c:v>
                </c:pt>
                <c:pt idx="8">
                  <c:v>902</c:v>
                </c:pt>
                <c:pt idx="9">
                  <c:v>20</c:v>
                </c:pt>
                <c:pt idx="10">
                  <c:v>45</c:v>
                </c:pt>
                <c:pt idx="11">
                  <c:v>331</c:v>
                </c:pt>
                <c:pt idx="12">
                  <c:v>6220</c:v>
                </c:pt>
                <c:pt idx="13">
                  <c:v>1603</c:v>
                </c:pt>
                <c:pt idx="14">
                  <c:v>2429</c:v>
                </c:pt>
                <c:pt idx="15">
                  <c:v>1402</c:v>
                </c:pt>
                <c:pt idx="16">
                  <c:v>140</c:v>
                </c:pt>
                <c:pt idx="17">
                  <c:v>248</c:v>
                </c:pt>
                <c:pt idx="18">
                  <c:v>1353</c:v>
                </c:pt>
                <c:pt idx="19">
                  <c:v>7214</c:v>
                </c:pt>
                <c:pt idx="20">
                  <c:v>3295</c:v>
                </c:pt>
                <c:pt idx="21">
                  <c:v>30</c:v>
                </c:pt>
                <c:pt idx="22">
                  <c:v>1042</c:v>
                </c:pt>
                <c:pt idx="23">
                  <c:v>5775</c:v>
                </c:pt>
                <c:pt idx="24">
                  <c:v>1140</c:v>
                </c:pt>
                <c:pt idx="25">
                  <c:v>2085</c:v>
                </c:pt>
                <c:pt idx="26">
                  <c:v>2077</c:v>
                </c:pt>
                <c:pt idx="27">
                  <c:v>105</c:v>
                </c:pt>
                <c:pt idx="28">
                  <c:v>61</c:v>
                </c:pt>
                <c:pt idx="29">
                  <c:v>1924</c:v>
                </c:pt>
                <c:pt idx="30">
                  <c:v>7497</c:v>
                </c:pt>
                <c:pt idx="31">
                  <c:v>2926</c:v>
                </c:pt>
                <c:pt idx="32">
                  <c:v>106</c:v>
                </c:pt>
                <c:pt idx="33">
                  <c:v>1809</c:v>
                </c:pt>
                <c:pt idx="34">
                  <c:v>4066</c:v>
                </c:pt>
                <c:pt idx="35">
                  <c:v>987</c:v>
                </c:pt>
                <c:pt idx="36">
                  <c:v>2873</c:v>
                </c:pt>
                <c:pt idx="37">
                  <c:v>1558</c:v>
                </c:pt>
                <c:pt idx="38">
                  <c:v>185</c:v>
                </c:pt>
                <c:pt idx="39">
                  <c:v>464</c:v>
                </c:pt>
                <c:pt idx="40">
                  <c:v>1471</c:v>
                </c:pt>
                <c:pt idx="41">
                  <c:v>3265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15E-4DEE-B246-7CE32AC42B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692607"/>
        <c:axId val="637145263"/>
      </c:scatterChart>
      <c:valAx>
        <c:axId val="246926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S"/>
            </a:p>
          </c:txPr>
        </c:title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S"/>
          </a:p>
        </c:txPr>
        <c:crossAx val="637145263"/>
        <c:crosses val="autoZero"/>
        <c:crossBetween val="midCat"/>
      </c:valAx>
      <c:valAx>
        <c:axId val="637145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Labour Cost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S"/>
          </a:p>
        </c:txPr>
        <c:crossAx val="246926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443C-DF3C-468F-BCA0-84380A86B257}" type="datetimeFigureOut">
              <a:rPr lang="en-BS" smtClean="0"/>
              <a:t>24/11/2023</a:t>
            </a:fld>
            <a:endParaRPr lang="en-B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57CB6E-99B4-4325-81D7-F1B9D1692233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187047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443C-DF3C-468F-BCA0-84380A86B257}" type="datetimeFigureOut">
              <a:rPr lang="en-BS" smtClean="0"/>
              <a:t>24/11/2023</a:t>
            </a:fld>
            <a:endParaRPr lang="en-B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57CB6E-99B4-4325-81D7-F1B9D1692233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54208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443C-DF3C-468F-BCA0-84380A86B257}" type="datetimeFigureOut">
              <a:rPr lang="en-BS" smtClean="0"/>
              <a:t>24/11/2023</a:t>
            </a:fld>
            <a:endParaRPr lang="en-B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57CB6E-99B4-4325-81D7-F1B9D1692233}" type="slidenum">
              <a:rPr lang="en-BS" smtClean="0"/>
              <a:t>‹#›</a:t>
            </a:fld>
            <a:endParaRPr lang="en-B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9798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443C-DF3C-468F-BCA0-84380A86B257}" type="datetimeFigureOut">
              <a:rPr lang="en-BS" smtClean="0"/>
              <a:t>24/11/2023</a:t>
            </a:fld>
            <a:endParaRPr lang="en-B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57CB6E-99B4-4325-81D7-F1B9D1692233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209270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443C-DF3C-468F-BCA0-84380A86B257}" type="datetimeFigureOut">
              <a:rPr lang="en-BS" smtClean="0"/>
              <a:t>24/11/2023</a:t>
            </a:fld>
            <a:endParaRPr lang="en-B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57CB6E-99B4-4325-81D7-F1B9D1692233}" type="slidenum">
              <a:rPr lang="en-BS" smtClean="0"/>
              <a:t>‹#›</a:t>
            </a:fld>
            <a:endParaRPr lang="en-B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8048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443C-DF3C-468F-BCA0-84380A86B257}" type="datetimeFigureOut">
              <a:rPr lang="en-BS" smtClean="0"/>
              <a:t>24/11/2023</a:t>
            </a:fld>
            <a:endParaRPr lang="en-B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57CB6E-99B4-4325-81D7-F1B9D1692233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4066145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443C-DF3C-468F-BCA0-84380A86B257}" type="datetimeFigureOut">
              <a:rPr lang="en-BS" smtClean="0"/>
              <a:t>24/11/2023</a:t>
            </a:fld>
            <a:endParaRPr lang="en-B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CB6E-99B4-4325-81D7-F1B9D1692233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1980972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443C-DF3C-468F-BCA0-84380A86B257}" type="datetimeFigureOut">
              <a:rPr lang="en-BS" smtClean="0"/>
              <a:t>24/11/2023</a:t>
            </a:fld>
            <a:endParaRPr lang="en-B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CB6E-99B4-4325-81D7-F1B9D1692233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46477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443C-DF3C-468F-BCA0-84380A86B257}" type="datetimeFigureOut">
              <a:rPr lang="en-BS" smtClean="0"/>
              <a:t>24/11/2023</a:t>
            </a:fld>
            <a:endParaRPr lang="en-B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CB6E-99B4-4325-81D7-F1B9D1692233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189265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443C-DF3C-468F-BCA0-84380A86B257}" type="datetimeFigureOut">
              <a:rPr lang="en-BS" smtClean="0"/>
              <a:t>24/11/2023</a:t>
            </a:fld>
            <a:endParaRPr lang="en-B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57CB6E-99B4-4325-81D7-F1B9D1692233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418838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443C-DF3C-468F-BCA0-84380A86B257}" type="datetimeFigureOut">
              <a:rPr lang="en-BS" smtClean="0"/>
              <a:t>24/11/2023</a:t>
            </a:fld>
            <a:endParaRPr lang="en-B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57CB6E-99B4-4325-81D7-F1B9D1692233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114114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443C-DF3C-468F-BCA0-84380A86B257}" type="datetimeFigureOut">
              <a:rPr lang="en-BS" smtClean="0"/>
              <a:t>24/11/2023</a:t>
            </a:fld>
            <a:endParaRPr lang="en-B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57CB6E-99B4-4325-81D7-F1B9D1692233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92115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443C-DF3C-468F-BCA0-84380A86B257}" type="datetimeFigureOut">
              <a:rPr lang="en-BS" smtClean="0"/>
              <a:t>24/11/2023</a:t>
            </a:fld>
            <a:endParaRPr lang="en-B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CB6E-99B4-4325-81D7-F1B9D1692233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401279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443C-DF3C-468F-BCA0-84380A86B257}" type="datetimeFigureOut">
              <a:rPr lang="en-BS" smtClean="0"/>
              <a:t>24/11/2023</a:t>
            </a:fld>
            <a:endParaRPr lang="en-B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CB6E-99B4-4325-81D7-F1B9D1692233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107660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443C-DF3C-468F-BCA0-84380A86B257}" type="datetimeFigureOut">
              <a:rPr lang="en-BS" smtClean="0"/>
              <a:t>24/11/2023</a:t>
            </a:fld>
            <a:endParaRPr lang="en-B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CB6E-99B4-4325-81D7-F1B9D1692233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168077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443C-DF3C-468F-BCA0-84380A86B257}" type="datetimeFigureOut">
              <a:rPr lang="en-BS" smtClean="0"/>
              <a:t>24/11/2023</a:t>
            </a:fld>
            <a:endParaRPr lang="en-B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57CB6E-99B4-4325-81D7-F1B9D1692233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65202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A443C-DF3C-468F-BCA0-84380A86B257}" type="datetimeFigureOut">
              <a:rPr lang="en-BS" smtClean="0"/>
              <a:t>24/11/2023</a:t>
            </a:fld>
            <a:endParaRPr lang="en-B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57CB6E-99B4-4325-81D7-F1B9D1692233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170922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71F3-E148-286F-F2D9-F64259412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860414"/>
            <a:ext cx="8911687" cy="426639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CAPSTONE PROJECT</a:t>
            </a: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r>
              <a:rPr lang="en-IN" b="1" dirty="0"/>
              <a:t> </a:t>
            </a:r>
            <a:br>
              <a:rPr lang="en-IN" dirty="0"/>
            </a:br>
            <a:r>
              <a:rPr lang="en-US" dirty="0"/>
              <a:t>Optimizing Revenue Streams: A Holistic Study of Grain Weight Change and Charging Practices </a:t>
            </a:r>
            <a:endParaRPr lang="en-B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75B48-E68B-63DD-5354-65A658220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6858" y="5250094"/>
            <a:ext cx="3377754" cy="661127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RITIK KUMAR BADIYA</a:t>
            </a:r>
          </a:p>
          <a:p>
            <a:r>
              <a:rPr lang="en-IN" dirty="0"/>
              <a:t>21F3001509</a:t>
            </a:r>
            <a:endParaRPr lang="en-BS" dirty="0"/>
          </a:p>
        </p:txBody>
      </p:sp>
    </p:spTree>
    <p:extLst>
      <p:ext uri="{BB962C8B-B14F-4D97-AF65-F5344CB8AC3E}">
        <p14:creationId xmlns:p14="http://schemas.microsoft.com/office/powerpoint/2010/main" val="1421079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BED0D1-2B10-FC99-499A-E6ADF49542DC}"/>
              </a:ext>
            </a:extLst>
          </p:cNvPr>
          <p:cNvSpPr txBox="1"/>
          <p:nvPr/>
        </p:nvSpPr>
        <p:spPr>
          <a:xfrm>
            <a:off x="4051443" y="2105561"/>
            <a:ext cx="4089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/>
              <a:t>THANK YOU</a:t>
            </a:r>
          </a:p>
          <a:p>
            <a:pPr algn="ctr"/>
            <a:r>
              <a:rPr lang="en-IN" sz="3200" b="1" dirty="0"/>
              <a:t>Open to QA</a:t>
            </a:r>
            <a:endParaRPr lang="en-BS" sz="32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A670A3-8B10-098F-26F3-55D9FDD3DCD6}"/>
              </a:ext>
            </a:extLst>
          </p:cNvPr>
          <p:cNvSpPr txBox="1">
            <a:spLocks/>
          </p:cNvSpPr>
          <p:nvPr/>
        </p:nvSpPr>
        <p:spPr>
          <a:xfrm>
            <a:off x="8126858" y="5250094"/>
            <a:ext cx="3377754" cy="66112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RITIK KUMAR BADIYA</a:t>
            </a:r>
          </a:p>
          <a:p>
            <a:r>
              <a:rPr lang="en-IN" dirty="0"/>
              <a:t>21F3001509</a:t>
            </a:r>
            <a:endParaRPr lang="en-BS" dirty="0"/>
          </a:p>
        </p:txBody>
      </p:sp>
    </p:spTree>
    <p:extLst>
      <p:ext uri="{BB962C8B-B14F-4D97-AF65-F5344CB8AC3E}">
        <p14:creationId xmlns:p14="http://schemas.microsoft.com/office/powerpoint/2010/main" val="292443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8327-B171-A930-44FE-083C7C2AA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107" y="51775"/>
            <a:ext cx="4773028" cy="103074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ABOUT ORGANISATION</a:t>
            </a:r>
            <a:br>
              <a:rPr lang="en-IN" b="1" dirty="0"/>
            </a:br>
            <a:r>
              <a:rPr lang="en-IN" dirty="0"/>
              <a:t>Ganesh Warehouse</a:t>
            </a:r>
            <a:endParaRPr lang="en-BS" dirty="0"/>
          </a:p>
        </p:txBody>
      </p:sp>
      <p:pic>
        <p:nvPicPr>
          <p:cNvPr id="5" name="Content Placeholder 4" descr="Marker">
            <a:extLst>
              <a:ext uri="{FF2B5EF4-FFF2-40B4-BE49-F238E27FC236}">
                <a16:creationId xmlns:a16="http://schemas.microsoft.com/office/drawing/2014/main" id="{5F96A5EB-E6E5-A3AF-CF77-A286705E2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3374" y="1322068"/>
            <a:ext cx="324317" cy="324317"/>
          </a:xfrm>
        </p:spPr>
      </p:pic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402E4711-A669-0CAD-F4F0-008D46AAB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233" y="1646385"/>
            <a:ext cx="294453" cy="294453"/>
          </a:xfrm>
          <a:prstGeom prst="rect">
            <a:avLst/>
          </a:prstGeom>
        </p:spPr>
      </p:pic>
      <p:pic>
        <p:nvPicPr>
          <p:cNvPr id="9" name="Graphic 8" descr="Grain">
            <a:extLst>
              <a:ext uri="{FF2B5EF4-FFF2-40B4-BE49-F238E27FC236}">
                <a16:creationId xmlns:a16="http://schemas.microsoft.com/office/drawing/2014/main" id="{FA8C9DC9-090D-13C4-78DF-F69E94D9F0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45228" y="1933562"/>
            <a:ext cx="294453" cy="294453"/>
          </a:xfrm>
          <a:prstGeom prst="rect">
            <a:avLst/>
          </a:prstGeom>
        </p:spPr>
      </p:pic>
      <p:pic>
        <p:nvPicPr>
          <p:cNvPr id="11" name="Graphic 10" descr="Coins">
            <a:extLst>
              <a:ext uri="{FF2B5EF4-FFF2-40B4-BE49-F238E27FC236}">
                <a16:creationId xmlns:a16="http://schemas.microsoft.com/office/drawing/2014/main" id="{77B2736A-23BE-29C0-8508-3600B77078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54233" y="2206419"/>
            <a:ext cx="324318" cy="324318"/>
          </a:xfrm>
          <a:prstGeom prst="rect">
            <a:avLst/>
          </a:prstGeom>
        </p:spPr>
      </p:pic>
      <p:pic>
        <p:nvPicPr>
          <p:cNvPr id="13" name="Graphic 12" descr="Boardroom">
            <a:extLst>
              <a:ext uri="{FF2B5EF4-FFF2-40B4-BE49-F238E27FC236}">
                <a16:creationId xmlns:a16="http://schemas.microsoft.com/office/drawing/2014/main" id="{CA46C367-07BB-D63E-6547-1ECE764BC1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54233" y="2484091"/>
            <a:ext cx="324318" cy="32431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7870D34-75C3-6439-0DD3-272302921C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784" y="863029"/>
            <a:ext cx="4232953" cy="31747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AC2B1DA-9439-6689-C4C5-E62DB7BB3CCA}"/>
              </a:ext>
            </a:extLst>
          </p:cNvPr>
          <p:cNvSpPr txBox="1"/>
          <p:nvPr/>
        </p:nvSpPr>
        <p:spPr>
          <a:xfrm>
            <a:off x="2887556" y="1342124"/>
            <a:ext cx="5587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Makdone</a:t>
            </a:r>
          </a:p>
          <a:p>
            <a:r>
              <a:rPr lang="en-IN" dirty="0" err="1"/>
              <a:t>Mansingh</a:t>
            </a:r>
            <a:r>
              <a:rPr lang="en-IN" dirty="0"/>
              <a:t> Patidar</a:t>
            </a:r>
          </a:p>
          <a:p>
            <a:r>
              <a:rPr lang="en-IN" dirty="0"/>
              <a:t>Chana, Soyabean, Wheat</a:t>
            </a:r>
          </a:p>
          <a:p>
            <a:r>
              <a:rPr lang="en-IN" dirty="0"/>
              <a:t>12 lakhs per year</a:t>
            </a:r>
          </a:p>
          <a:p>
            <a:r>
              <a:rPr lang="en-IN" dirty="0"/>
              <a:t>B2B, B2C</a:t>
            </a:r>
            <a:endParaRPr lang="en-B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37DEBD3-9187-B57A-CCD4-74D01CF27691}"/>
              </a:ext>
            </a:extLst>
          </p:cNvPr>
          <p:cNvSpPr txBox="1">
            <a:spLocks/>
          </p:cNvSpPr>
          <p:nvPr/>
        </p:nvSpPr>
        <p:spPr>
          <a:xfrm>
            <a:off x="7688353" y="4062340"/>
            <a:ext cx="4503647" cy="6575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dirty="0"/>
              <a:t>challenges encountered</a:t>
            </a:r>
            <a:endParaRPr lang="en-B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B84067-1A38-9518-7D8C-1536AB70FB93}"/>
              </a:ext>
            </a:extLst>
          </p:cNvPr>
          <p:cNvSpPr txBox="1"/>
          <p:nvPr/>
        </p:nvSpPr>
        <p:spPr>
          <a:xfrm>
            <a:off x="8003568" y="4826675"/>
            <a:ext cx="3503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Charging Practice</a:t>
            </a:r>
            <a:r>
              <a:rPr lang="en-IN" dirty="0"/>
              <a:t>: </a:t>
            </a:r>
            <a:r>
              <a:rPr lang="en-US" dirty="0"/>
              <a:t>Determining the optimal charging practice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Workforce Decision: </a:t>
            </a:r>
            <a:r>
              <a:rPr lang="en-US" dirty="0"/>
              <a:t>Choosing between permanent or temporary labor</a:t>
            </a:r>
            <a:endParaRPr lang="en-BS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6E369D0-56B5-7AC7-928E-A756E3BB6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308882"/>
              </p:ext>
            </p:extLst>
          </p:nvPr>
        </p:nvGraphicFramePr>
        <p:xfrm>
          <a:off x="287676" y="4539631"/>
          <a:ext cx="7715891" cy="199953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571963">
                  <a:extLst>
                    <a:ext uri="{9D8B030D-6E8A-4147-A177-3AD203B41FA5}">
                      <a16:colId xmlns:a16="http://schemas.microsoft.com/office/drawing/2014/main" val="3696521021"/>
                    </a:ext>
                  </a:extLst>
                </a:gridCol>
                <a:gridCol w="2757102">
                  <a:extLst>
                    <a:ext uri="{9D8B030D-6E8A-4147-A177-3AD203B41FA5}">
                      <a16:colId xmlns:a16="http://schemas.microsoft.com/office/drawing/2014/main" val="1670494010"/>
                    </a:ext>
                  </a:extLst>
                </a:gridCol>
                <a:gridCol w="2386826">
                  <a:extLst>
                    <a:ext uri="{9D8B030D-6E8A-4147-A177-3AD203B41FA5}">
                      <a16:colId xmlns:a16="http://schemas.microsoft.com/office/drawing/2014/main" val="1271266634"/>
                    </a:ext>
                  </a:extLst>
                </a:gridCol>
              </a:tblGrid>
              <a:tr h="719378">
                <a:tc>
                  <a:txBody>
                    <a:bodyPr/>
                    <a:lstStyle/>
                    <a:p>
                      <a:endParaRPr lang="en-B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Charge at </a:t>
                      </a:r>
                      <a:r>
                        <a:rPr lang="en-IN" dirty="0" err="1"/>
                        <a:t>Beggining</a:t>
                      </a:r>
                      <a:endParaRPr lang="en-B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Charge at End</a:t>
                      </a:r>
                      <a:endParaRPr lang="en-B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11564"/>
                  </a:ext>
                </a:extLst>
              </a:tr>
              <a:tr h="416783">
                <a:tc>
                  <a:txBody>
                    <a:bodyPr/>
                    <a:lstStyle/>
                    <a:p>
                      <a:r>
                        <a:rPr lang="en-IN" dirty="0"/>
                        <a:t>Charge at initial weight</a:t>
                      </a:r>
                      <a:endParaRPr lang="en-B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-------------------------------</a:t>
                      </a:r>
                      <a:endParaRPr lang="en-B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Proposed Method 2</a:t>
                      </a:r>
                      <a:endParaRPr lang="en-BS" dirty="0"/>
                    </a:p>
                    <a:p>
                      <a:endParaRPr lang="en-B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759363"/>
                  </a:ext>
                </a:extLst>
              </a:tr>
              <a:tr h="416783">
                <a:tc>
                  <a:txBody>
                    <a:bodyPr/>
                    <a:lstStyle/>
                    <a:p>
                      <a:r>
                        <a:rPr lang="en-IN" dirty="0"/>
                        <a:t>Charge at final weight (less)</a:t>
                      </a:r>
                      <a:endParaRPr lang="en-B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Proposed Method 1</a:t>
                      </a:r>
                      <a:endParaRPr lang="en-B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Current practice</a:t>
                      </a:r>
                      <a:endParaRPr lang="en-B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778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86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10778-E566-C0D9-93BB-9D37D8DF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289" y="-1"/>
            <a:ext cx="3869520" cy="1263721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DATA SYNOPSIS</a:t>
            </a:r>
            <a:br>
              <a:rPr lang="en-IN" b="1" dirty="0"/>
            </a:br>
            <a:r>
              <a:rPr lang="en-IN" sz="1800" dirty="0"/>
              <a:t>[Data was collected for date </a:t>
            </a:r>
            <a:br>
              <a:rPr lang="en-IN" sz="1800" dirty="0"/>
            </a:br>
            <a:r>
              <a:rPr lang="en-IN" sz="1800" dirty="0"/>
              <a:t>20-feb-2020 to 30-oct-2023]</a:t>
            </a:r>
            <a:endParaRPr lang="en-B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D7DED-284B-165B-560C-D9716878B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710" y="4424737"/>
            <a:ext cx="2701979" cy="1657564"/>
          </a:xfrm>
        </p:spPr>
        <p:txBody>
          <a:bodyPr/>
          <a:lstStyle/>
          <a:p>
            <a:r>
              <a:rPr lang="en-IN" dirty="0"/>
              <a:t>Date wise Bags count in and out</a:t>
            </a:r>
          </a:p>
          <a:p>
            <a:r>
              <a:rPr lang="en-IN" dirty="0"/>
              <a:t>Labour cost paid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6B9F34-E5DB-6916-EFE0-84E78F530FB4}"/>
              </a:ext>
            </a:extLst>
          </p:cNvPr>
          <p:cNvSpPr txBox="1">
            <a:spLocks/>
          </p:cNvSpPr>
          <p:nvPr/>
        </p:nvSpPr>
        <p:spPr>
          <a:xfrm>
            <a:off x="2005710" y="1535986"/>
            <a:ext cx="3503075" cy="1390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Weight in (90kg)</a:t>
            </a:r>
          </a:p>
          <a:p>
            <a:r>
              <a:rPr lang="en-IN" dirty="0"/>
              <a:t>Loss in weight </a:t>
            </a:r>
          </a:p>
          <a:p>
            <a:r>
              <a:rPr lang="en-IN" dirty="0"/>
              <a:t>Number of Days</a:t>
            </a:r>
          </a:p>
          <a:p>
            <a:r>
              <a:rPr lang="en-IN" dirty="0"/>
              <a:t>Charge paid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AA3E39-4624-1785-7C36-1BD604803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138" y="1263720"/>
            <a:ext cx="1935822" cy="19358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E6D885-77AF-C385-14E1-4D9D5E86F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138" y="3879350"/>
            <a:ext cx="1935823" cy="193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1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61F0-0AF9-B3FA-7089-A01702AE9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094" y="0"/>
            <a:ext cx="3643488" cy="80399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LINEAR RELATION</a:t>
            </a:r>
            <a:endParaRPr lang="en-B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033A65F-30B5-D327-0152-6520A8299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10" y="1234433"/>
            <a:ext cx="5852172" cy="43891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263C54-5055-E381-B693-4967E7E39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341" y="123443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C184-A54E-8E04-80DC-5ACB0A68A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0"/>
            <a:ext cx="8911687" cy="75262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LINE FITTING AND EQUIVALENT INTEREST RATE</a:t>
            </a:r>
            <a:endParaRPr lang="en-B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69696-F1AD-A994-CB32-07F43F44D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222625"/>
            <a:ext cx="9106613" cy="2106202"/>
          </a:xfrm>
        </p:spPr>
        <p:txBody>
          <a:bodyPr/>
          <a:lstStyle/>
          <a:p>
            <a:endParaRPr lang="en-US" dirty="0"/>
          </a:p>
          <a:p>
            <a:r>
              <a:rPr lang="en-US" b="1" dirty="0"/>
              <a:t>Objective: </a:t>
            </a:r>
            <a:r>
              <a:rPr lang="en-US" dirty="0"/>
              <a:t>To compare the two proposed methods</a:t>
            </a:r>
          </a:p>
          <a:p>
            <a:r>
              <a:rPr lang="en-US" b="1" dirty="0"/>
              <a:t>Procedure: </a:t>
            </a:r>
            <a:r>
              <a:rPr lang="en-US" dirty="0"/>
              <a:t>Employing line fitting to determine the equivalent interest rate (I)</a:t>
            </a:r>
          </a:p>
          <a:p>
            <a:r>
              <a:rPr lang="en-US" b="1" dirty="0"/>
              <a:t>Outcome: </a:t>
            </a:r>
            <a:r>
              <a:rPr lang="en-US" dirty="0"/>
              <a:t>We discovered that when accounting for the initial weight, it is tantamount to a 3.35% interest rate per annum.</a:t>
            </a:r>
            <a:endParaRPr lang="en-B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E077BD-0791-9995-FCD6-0452359D9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56" y="3798825"/>
            <a:ext cx="822753" cy="8553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095222-943B-A469-A167-F71D87916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616" y="5803489"/>
            <a:ext cx="822753" cy="8553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FC44FE-ED42-B749-89BB-3A7FE1789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55" y="5795738"/>
            <a:ext cx="822753" cy="8553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735597-4982-8965-04A3-357ABEADE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55" y="4780007"/>
            <a:ext cx="822753" cy="8553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97FCA6-B0DD-5EF3-87AF-0AE20BDB87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505" y="4780007"/>
            <a:ext cx="855368" cy="855368"/>
          </a:xfrm>
          <a:prstGeom prst="rect">
            <a:avLst/>
          </a:prstGeom>
        </p:spPr>
      </p:pic>
      <p:sp>
        <p:nvSpPr>
          <p:cNvPr id="17" name="Plus Sign 16">
            <a:extLst>
              <a:ext uri="{FF2B5EF4-FFF2-40B4-BE49-F238E27FC236}">
                <a16:creationId xmlns:a16="http://schemas.microsoft.com/office/drawing/2014/main" id="{BDB08671-496C-540F-490C-9FE45CACF3F3}"/>
              </a:ext>
            </a:extLst>
          </p:cNvPr>
          <p:cNvSpPr/>
          <p:nvPr/>
        </p:nvSpPr>
        <p:spPr>
          <a:xfrm>
            <a:off x="2887037" y="4966953"/>
            <a:ext cx="520273" cy="48147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S"/>
          </a:p>
        </p:txBody>
      </p:sp>
      <p:sp>
        <p:nvSpPr>
          <p:cNvPr id="18" name="Plus Sign 17">
            <a:extLst>
              <a:ext uri="{FF2B5EF4-FFF2-40B4-BE49-F238E27FC236}">
                <a16:creationId xmlns:a16="http://schemas.microsoft.com/office/drawing/2014/main" id="{787AB6CF-BD04-3E46-1E2D-27458C363A86}"/>
              </a:ext>
            </a:extLst>
          </p:cNvPr>
          <p:cNvSpPr/>
          <p:nvPr/>
        </p:nvSpPr>
        <p:spPr>
          <a:xfrm>
            <a:off x="2887036" y="5990435"/>
            <a:ext cx="520273" cy="48147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S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D442B63-73D4-6ABC-4CDD-E77A77D45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089506"/>
              </p:ext>
            </p:extLst>
          </p:nvPr>
        </p:nvGraphicFramePr>
        <p:xfrm>
          <a:off x="5299182" y="3798825"/>
          <a:ext cx="6413357" cy="329935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13357">
                  <a:extLst>
                    <a:ext uri="{9D8B030D-6E8A-4147-A177-3AD203B41FA5}">
                      <a16:colId xmlns:a16="http://schemas.microsoft.com/office/drawing/2014/main" val="57752580"/>
                    </a:ext>
                  </a:extLst>
                </a:gridCol>
              </a:tblGrid>
              <a:tr h="109978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/>
                        <a:t>Current Practice</a:t>
                      </a:r>
                    </a:p>
                    <a:p>
                      <a:endParaRPr lang="en-B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644488"/>
                  </a:ext>
                </a:extLst>
              </a:tr>
              <a:tr h="109978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/>
                        <a:t>Gives 3.35% pa interest</a:t>
                      </a:r>
                    </a:p>
                    <a:p>
                      <a:endParaRPr lang="en-B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03497"/>
                  </a:ext>
                </a:extLst>
              </a:tr>
              <a:tr h="109978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/>
                        <a:t>Gives 12% pa interest</a:t>
                      </a:r>
                      <a:endParaRPr lang="en-BS" sz="2800" b="1" dirty="0"/>
                    </a:p>
                    <a:p>
                      <a:endParaRPr lang="en-B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51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661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F191-9BFC-E046-28FF-18B63FC81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411" y="0"/>
            <a:ext cx="9253178" cy="690982"/>
          </a:xfrm>
        </p:spPr>
        <p:txBody>
          <a:bodyPr/>
          <a:lstStyle/>
          <a:p>
            <a:r>
              <a:rPr lang="en-IN" b="1" dirty="0"/>
              <a:t>TOTAL REVENUE AT DIFFERENT PRACTICES</a:t>
            </a:r>
            <a:endParaRPr lang="en-B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77DE975-E57F-B972-3423-8C88541308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9347904"/>
              </p:ext>
            </p:extLst>
          </p:nvPr>
        </p:nvGraphicFramePr>
        <p:xfrm>
          <a:off x="1938801" y="934948"/>
          <a:ext cx="8314397" cy="4461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8786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D82B-3A46-30FD-59F8-CF0E543EF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141" y="0"/>
            <a:ext cx="2677718" cy="721805"/>
          </a:xfrm>
        </p:spPr>
        <p:txBody>
          <a:bodyPr/>
          <a:lstStyle/>
          <a:p>
            <a:r>
              <a:rPr lang="en-IN" b="1" dirty="0"/>
              <a:t>Simulation</a:t>
            </a:r>
            <a:endParaRPr lang="en-BS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6E5B5CD-9F5E-428C-E99B-AEFB1018B8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802342"/>
              </p:ext>
            </p:extLst>
          </p:nvPr>
        </p:nvGraphicFramePr>
        <p:xfrm>
          <a:off x="958922" y="734693"/>
          <a:ext cx="10274156" cy="5031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54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2B7B-5FC9-B372-B297-9A1F83889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732" y="0"/>
            <a:ext cx="4674535" cy="670434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TRENDS OF LABOURS</a:t>
            </a:r>
            <a:endParaRPr lang="en-BS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5CBD81B-B0F9-5932-DDE0-AFB8A193F1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4902163"/>
              </p:ext>
            </p:extLst>
          </p:nvPr>
        </p:nvGraphicFramePr>
        <p:xfrm>
          <a:off x="1143856" y="873303"/>
          <a:ext cx="9904288" cy="4578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4F2D8D0-6EF0-C170-75E6-1AC1384E47FD}"/>
              </a:ext>
            </a:extLst>
          </p:cNvPr>
          <p:cNvSpPr txBox="1"/>
          <p:nvPr/>
        </p:nvSpPr>
        <p:spPr>
          <a:xfrm>
            <a:off x="2568539" y="5654593"/>
            <a:ext cx="7027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monthly cost of 5835 rupees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Approximately 5 to 6 workers are required simultaneously for smooth workflow.</a:t>
            </a:r>
            <a:endParaRPr lang="en-BS" dirty="0"/>
          </a:p>
        </p:txBody>
      </p:sp>
    </p:spTree>
    <p:extLst>
      <p:ext uri="{BB962C8B-B14F-4D97-AF65-F5344CB8AC3E}">
        <p14:creationId xmlns:p14="http://schemas.microsoft.com/office/powerpoint/2010/main" val="284446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D7D2C-A0AD-932B-FDFD-5474E5F0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999" y="0"/>
            <a:ext cx="9284001" cy="780836"/>
          </a:xfrm>
        </p:spPr>
        <p:txBody>
          <a:bodyPr/>
          <a:lstStyle/>
          <a:p>
            <a:r>
              <a:rPr lang="en-IN" b="1" dirty="0"/>
              <a:t>SUGGESTIONS AND RECOMMENDATIONS</a:t>
            </a:r>
            <a:endParaRPr lang="en-B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AAA5D-7208-65A0-1EAB-62BA477B7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138" y="1263720"/>
            <a:ext cx="1935822" cy="19358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4D3602-9DE1-83F5-F52C-E34CB2F57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138" y="3879350"/>
            <a:ext cx="1935823" cy="19358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AC8E4B-886F-CD07-B7D3-88C3506792CF}"/>
              </a:ext>
            </a:extLst>
          </p:cNvPr>
          <p:cNvSpPr txBox="1"/>
          <p:nvPr/>
        </p:nvSpPr>
        <p:spPr>
          <a:xfrm>
            <a:off x="2530867" y="1631466"/>
            <a:ext cx="4270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enhance charging procedures, the organization should take into account the accrual of interest if fees are applied at the conclusion.</a:t>
            </a:r>
            <a:endParaRPr lang="en-B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4836D0-C342-578B-7FB4-D05A4E473C56}"/>
              </a:ext>
            </a:extLst>
          </p:cNvPr>
          <p:cNvSpPr txBox="1"/>
          <p:nvPr/>
        </p:nvSpPr>
        <p:spPr>
          <a:xfrm>
            <a:off x="2530867" y="4247096"/>
            <a:ext cx="3417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For labor practices, the organization should manage irregular labor.</a:t>
            </a:r>
            <a:endParaRPr lang="en-BS" dirty="0"/>
          </a:p>
        </p:txBody>
      </p:sp>
    </p:spTree>
    <p:extLst>
      <p:ext uri="{BB962C8B-B14F-4D97-AF65-F5344CB8AC3E}">
        <p14:creationId xmlns:p14="http://schemas.microsoft.com/office/powerpoint/2010/main" val="26799100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580</TotalTime>
  <Words>297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Wisp</vt:lpstr>
      <vt:lpstr>CAPSTONE PROJECT     Optimizing Revenue Streams: A Holistic Study of Grain Weight Change and Charging Practices </vt:lpstr>
      <vt:lpstr>ABOUT ORGANISATION Ganesh Warehouse</vt:lpstr>
      <vt:lpstr>DATA SYNOPSIS [Data was collected for date  20-feb-2020 to 30-oct-2023]</vt:lpstr>
      <vt:lpstr>LINEAR RELATION</vt:lpstr>
      <vt:lpstr>LINE FITTING AND EQUIVALENT INTEREST RATE</vt:lpstr>
      <vt:lpstr>TOTAL REVENUE AT DIFFERENT PRACTICES</vt:lpstr>
      <vt:lpstr>Simulation</vt:lpstr>
      <vt:lpstr>TRENDS OF LABOURS</vt:lpstr>
      <vt:lpstr>SUGGESTIONS AND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   Optimizing Revenue Streams: A Holistic Study of Grain Weight Change and Charging Practices </dc:title>
  <dc:creator>RITIK BADIYA</dc:creator>
  <cp:lastModifiedBy>RITIK BADIYA</cp:lastModifiedBy>
  <cp:revision>18</cp:revision>
  <dcterms:created xsi:type="dcterms:W3CDTF">2023-11-23T11:04:55Z</dcterms:created>
  <dcterms:modified xsi:type="dcterms:W3CDTF">2023-11-24T04:51:49Z</dcterms:modified>
</cp:coreProperties>
</file>