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85" r:id="rId25"/>
    <p:sldId id="286" r:id="rId26"/>
    <p:sldId id="287" r:id="rId27"/>
    <p:sldId id="288" r:id="rId28"/>
    <p:sldId id="289" r:id="rId29"/>
    <p:sldId id="290" r:id="rId30"/>
    <p:sldId id="293" r:id="rId31"/>
    <p:sldId id="294" r:id="rId32"/>
    <p:sldId id="295" r:id="rId33"/>
    <p:sldId id="297" r:id="rId34"/>
    <p:sldId id="298" r:id="rId35"/>
    <p:sldId id="300" r:id="rId36"/>
    <p:sldId id="292" r:id="rId37"/>
    <p:sldId id="302" r:id="rId38"/>
    <p:sldId id="310" r:id="rId39"/>
    <p:sldId id="318" r:id="rId40"/>
    <p:sldId id="301" r:id="rId41"/>
    <p:sldId id="305" r:id="rId42"/>
    <p:sldId id="306" r:id="rId43"/>
    <p:sldId id="299" r:id="rId44"/>
    <p:sldId id="307" r:id="rId45"/>
    <p:sldId id="308" r:id="rId46"/>
    <p:sldId id="309" r:id="rId47"/>
    <p:sldId id="304" r:id="rId48"/>
    <p:sldId id="311" r:id="rId49"/>
    <p:sldId id="312" r:id="rId50"/>
    <p:sldId id="313" r:id="rId51"/>
    <p:sldId id="314" r:id="rId52"/>
    <p:sldId id="316" r:id="rId53"/>
    <p:sldId id="317" r:id="rId54"/>
    <p:sldId id="315" r:id="rId55"/>
    <p:sldId id="320" r:id="rId56"/>
    <p:sldId id="321" r:id="rId57"/>
    <p:sldId id="322" r:id="rId58"/>
    <p:sldId id="323" r:id="rId59"/>
    <p:sldId id="324" r:id="rId60"/>
    <p:sldId id="325" r:id="rId61"/>
    <p:sldId id="326" r:id="rId62"/>
    <p:sldId id="329" r:id="rId63"/>
    <p:sldId id="327" r:id="rId64"/>
    <p:sldId id="328" r:id="rId65"/>
    <p:sldId id="28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8B1F22-827B-4064-981E-CBFB30DC8C47}"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402740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8B1F22-827B-4064-981E-CBFB30DC8C47}"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429228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8B1F22-827B-4064-981E-CBFB30DC8C47}"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9688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8B1F22-827B-4064-981E-CBFB30DC8C47}"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372779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B1F22-827B-4064-981E-CBFB30DC8C47}"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267701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8B1F22-827B-4064-981E-CBFB30DC8C47}"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377655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8B1F22-827B-4064-981E-CBFB30DC8C47}" type="datetimeFigureOut">
              <a:rPr lang="en-IN" smtClean="0"/>
              <a:t>03-12-2020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400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8B1F22-827B-4064-981E-CBFB30DC8C47}"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326952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B1F22-827B-4064-981E-CBFB30DC8C47}" type="datetimeFigureOut">
              <a:rPr lang="en-IN" smtClean="0"/>
              <a:t>03-12-2020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150063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8B1F22-827B-4064-981E-CBFB30DC8C47}"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333020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8B1F22-827B-4064-981E-CBFB30DC8C47}"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24D8-421F-4C45-B3CE-8923A642C72A}" type="slidenum">
              <a:rPr lang="en-IN" smtClean="0"/>
              <a:t>‹#›</a:t>
            </a:fld>
            <a:endParaRPr lang="en-IN"/>
          </a:p>
        </p:txBody>
      </p:sp>
    </p:spTree>
    <p:extLst>
      <p:ext uri="{BB962C8B-B14F-4D97-AF65-F5344CB8AC3E}">
        <p14:creationId xmlns:p14="http://schemas.microsoft.com/office/powerpoint/2010/main" val="6432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B1F22-827B-4064-981E-CBFB30DC8C47}" type="datetimeFigureOut">
              <a:rPr lang="en-IN" smtClean="0"/>
              <a:t>03-12-2020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024D8-421F-4C45-B3CE-8923A642C72A}" type="slidenum">
              <a:rPr lang="en-IN" smtClean="0"/>
              <a:t>‹#›</a:t>
            </a:fld>
            <a:endParaRPr lang="en-IN"/>
          </a:p>
        </p:txBody>
      </p:sp>
    </p:spTree>
    <p:extLst>
      <p:ext uri="{BB962C8B-B14F-4D97-AF65-F5344CB8AC3E}">
        <p14:creationId xmlns:p14="http://schemas.microsoft.com/office/powerpoint/2010/main" val="124651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BCI data classification</a:t>
            </a:r>
          </a:p>
        </p:txBody>
      </p:sp>
      <p:sp>
        <p:nvSpPr>
          <p:cNvPr id="4" name="Subtitle 3"/>
          <p:cNvSpPr>
            <a:spLocks noGrp="1"/>
          </p:cNvSpPr>
          <p:nvPr>
            <p:ph type="subTitle" idx="1"/>
          </p:nvPr>
        </p:nvSpPr>
        <p:spPr>
          <a:xfrm>
            <a:off x="2703443" y="4423672"/>
            <a:ext cx="9144000" cy="1655762"/>
          </a:xfrm>
        </p:spPr>
        <p:txBody>
          <a:bodyPr/>
          <a:lstStyle/>
          <a:p>
            <a:r>
              <a:rPr lang="en-IN" dirty="0"/>
              <a:t>Project Supervisor: Dr Vandana Agarwal</a:t>
            </a:r>
          </a:p>
          <a:p>
            <a:r>
              <a:rPr lang="en-IN" dirty="0"/>
              <a:t>-By Ritik Rohit Bavdekar</a:t>
            </a:r>
          </a:p>
        </p:txBody>
      </p:sp>
    </p:spTree>
    <p:extLst>
      <p:ext uri="{BB962C8B-B14F-4D97-AF65-F5344CB8AC3E}">
        <p14:creationId xmlns:p14="http://schemas.microsoft.com/office/powerpoint/2010/main" val="361529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Artifacts</a:t>
            </a:r>
            <a:endParaRPr lang="en-IN" dirty="0"/>
          </a:p>
        </p:txBody>
      </p:sp>
      <p:sp>
        <p:nvSpPr>
          <p:cNvPr id="3" name="Content Placeholder 2"/>
          <p:cNvSpPr>
            <a:spLocks noGrp="1"/>
          </p:cNvSpPr>
          <p:nvPr>
            <p:ph idx="1"/>
          </p:nvPr>
        </p:nvSpPr>
        <p:spPr/>
        <p:txBody>
          <a:bodyPr/>
          <a:lstStyle/>
          <a:p>
            <a:r>
              <a:rPr lang="en-IN" dirty="0"/>
              <a:t>Signal Changes caused due to involuntary actions like irregular heartbeats, muscle twitches </a:t>
            </a:r>
            <a:r>
              <a:rPr lang="en-IN" dirty="0" err="1"/>
              <a:t>etc</a:t>
            </a:r>
            <a:endParaRPr lang="en-IN" dirty="0"/>
          </a:p>
          <a:p>
            <a:r>
              <a:rPr lang="en-IN" dirty="0"/>
              <a:t>Dealing with </a:t>
            </a:r>
            <a:r>
              <a:rPr lang="en-IN" dirty="0" err="1"/>
              <a:t>artifacts</a:t>
            </a:r>
            <a:endParaRPr lang="en-IN" dirty="0"/>
          </a:p>
          <a:p>
            <a:pPr marL="514350" indent="-514350">
              <a:buFont typeface="+mj-lt"/>
              <a:buAutoNum type="arabicPeriod"/>
            </a:pPr>
            <a:r>
              <a:rPr lang="en-IN" dirty="0"/>
              <a:t>Remove them </a:t>
            </a:r>
          </a:p>
          <a:p>
            <a:pPr marL="514350" indent="-514350">
              <a:buFont typeface="+mj-lt"/>
              <a:buAutoNum type="arabicPeriod"/>
            </a:pPr>
            <a:r>
              <a:rPr lang="en-IN" dirty="0"/>
              <a:t>Reject them.</a:t>
            </a:r>
          </a:p>
        </p:txBody>
      </p:sp>
    </p:spTree>
    <p:extLst>
      <p:ext uri="{BB962C8B-B14F-4D97-AF65-F5344CB8AC3E}">
        <p14:creationId xmlns:p14="http://schemas.microsoft.com/office/powerpoint/2010/main" val="160029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of EEG data	</a:t>
            </a:r>
          </a:p>
        </p:txBody>
      </p:sp>
      <p:sp>
        <p:nvSpPr>
          <p:cNvPr id="3" name="Content Placeholder 2"/>
          <p:cNvSpPr>
            <a:spLocks noGrp="1"/>
          </p:cNvSpPr>
          <p:nvPr>
            <p:ph idx="1"/>
          </p:nvPr>
        </p:nvSpPr>
        <p:spPr>
          <a:xfrm>
            <a:off x="838200" y="1825625"/>
            <a:ext cx="10515600" cy="4351338"/>
          </a:xfrm>
        </p:spPr>
        <p:txBody>
          <a:bodyPr/>
          <a:lstStyle/>
          <a:p>
            <a:r>
              <a:rPr lang="en-IN" dirty="0"/>
              <a:t>K-NNC(K means </a:t>
            </a:r>
            <a:r>
              <a:rPr lang="en-IN" dirty="0" err="1"/>
              <a:t>algo</a:t>
            </a:r>
            <a:r>
              <a:rPr lang="en-IN" dirty="0"/>
              <a:t>)- Used for unsupervised dataset. Divides data into different classes by studying data patterns.</a:t>
            </a:r>
          </a:p>
          <a:p>
            <a:r>
              <a:rPr lang="en-IN" dirty="0"/>
              <a:t>Bayesian analysis-Bayesian statistics method.</a:t>
            </a:r>
          </a:p>
          <a:p>
            <a:r>
              <a:rPr lang="en-IN" dirty="0"/>
              <a:t>LDA- Linear </a:t>
            </a:r>
            <a:r>
              <a:rPr lang="en-IN" dirty="0" err="1"/>
              <a:t>Discrimnant</a:t>
            </a:r>
            <a:r>
              <a:rPr lang="en-IN" dirty="0"/>
              <a:t> Analysis. Simple for linear data. Not very helpful for high dimensional data.</a:t>
            </a:r>
          </a:p>
          <a:p>
            <a:r>
              <a:rPr lang="en-IN" dirty="0"/>
              <a:t>SVM</a:t>
            </a:r>
          </a:p>
          <a:p>
            <a:r>
              <a:rPr lang="en-IN" dirty="0"/>
              <a:t>ANN-Artificial neural Networks</a:t>
            </a:r>
          </a:p>
        </p:txBody>
      </p:sp>
    </p:spTree>
    <p:extLst>
      <p:ext uri="{BB962C8B-B14F-4D97-AF65-F5344CB8AC3E}">
        <p14:creationId xmlns:p14="http://schemas.microsoft.com/office/powerpoint/2010/main" val="58301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Brain controlled Mobile Robots(EEG)	</a:t>
            </a:r>
          </a:p>
        </p:txBody>
      </p:sp>
      <p:sp>
        <p:nvSpPr>
          <p:cNvPr id="3" name="Content Placeholder 2"/>
          <p:cNvSpPr>
            <a:spLocks noGrp="1"/>
          </p:cNvSpPr>
          <p:nvPr>
            <p:ph idx="1"/>
          </p:nvPr>
        </p:nvSpPr>
        <p:spPr/>
        <p:txBody>
          <a:bodyPr/>
          <a:lstStyle/>
          <a:p>
            <a:r>
              <a:rPr lang="en-IN" dirty="0"/>
              <a:t>2 classes</a:t>
            </a:r>
          </a:p>
          <a:p>
            <a:r>
              <a:rPr lang="en-IN" dirty="0"/>
              <a:t>Complete Manual Control</a:t>
            </a:r>
          </a:p>
          <a:p>
            <a:r>
              <a:rPr lang="en-IN" dirty="0"/>
              <a:t>Control along with an Intelligent Agent(Automated Controller).It is Safer for the user.</a:t>
            </a:r>
          </a:p>
        </p:txBody>
      </p:sp>
    </p:spTree>
    <p:extLst>
      <p:ext uri="{BB962C8B-B14F-4D97-AF65-F5344CB8AC3E}">
        <p14:creationId xmlns:p14="http://schemas.microsoft.com/office/powerpoint/2010/main" val="32884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steps	</a:t>
            </a:r>
          </a:p>
        </p:txBody>
      </p:sp>
      <p:sp>
        <p:nvSpPr>
          <p:cNvPr id="3" name="Content Placeholder 2"/>
          <p:cNvSpPr>
            <a:spLocks noGrp="1"/>
          </p:cNvSpPr>
          <p:nvPr>
            <p:ph idx="1"/>
          </p:nvPr>
        </p:nvSpPr>
        <p:spPr/>
        <p:txBody>
          <a:bodyPr/>
          <a:lstStyle/>
          <a:p>
            <a:r>
              <a:rPr lang="en-IN" dirty="0"/>
              <a:t>1</a:t>
            </a:r>
            <a:r>
              <a:rPr lang="en-IN" baseline="30000" dirty="0"/>
              <a:t>st</a:t>
            </a:r>
            <a:r>
              <a:rPr lang="en-IN" dirty="0"/>
              <a:t> step- Suitable Brain Signals</a:t>
            </a:r>
          </a:p>
          <a:p>
            <a:r>
              <a:rPr lang="en-IN" dirty="0"/>
              <a:t>P300? </a:t>
            </a:r>
          </a:p>
          <a:p>
            <a:r>
              <a:rPr lang="en-IN" dirty="0"/>
              <a:t>SSVEP?</a:t>
            </a:r>
          </a:p>
          <a:p>
            <a:pPr marL="0" indent="0">
              <a:buNone/>
            </a:pPr>
            <a:r>
              <a:rPr lang="en-IN" dirty="0"/>
              <a:t>External Stimulus Required(Exogenous). So not very practical while making brain computer robots. No training required to use</a:t>
            </a:r>
          </a:p>
          <a:p>
            <a:r>
              <a:rPr lang="en-IN" dirty="0"/>
              <a:t>ERD/ERS??</a:t>
            </a:r>
          </a:p>
          <a:p>
            <a:pPr marL="0" indent="0">
              <a:buNone/>
            </a:pPr>
            <a:r>
              <a:rPr lang="en-IN" dirty="0"/>
              <a:t>Requires training to use but endogenous and asynchronous so much better in the long run.</a:t>
            </a:r>
          </a:p>
        </p:txBody>
      </p:sp>
    </p:spTree>
    <p:extLst>
      <p:ext uri="{BB962C8B-B14F-4D97-AF65-F5344CB8AC3E}">
        <p14:creationId xmlns:p14="http://schemas.microsoft.com/office/powerpoint/2010/main" val="119257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r>
              <a:rPr lang="en-IN" baseline="30000" dirty="0"/>
              <a:t>nd</a:t>
            </a:r>
            <a:r>
              <a:rPr lang="en-IN" dirty="0"/>
              <a:t> Step- Signal Acquisition and Processing</a:t>
            </a:r>
          </a:p>
        </p:txBody>
      </p:sp>
      <p:sp>
        <p:nvSpPr>
          <p:cNvPr id="3" name="Content Placeholder 2"/>
          <p:cNvSpPr>
            <a:spLocks noGrp="1"/>
          </p:cNvSpPr>
          <p:nvPr>
            <p:ph idx="1"/>
          </p:nvPr>
        </p:nvSpPr>
        <p:spPr/>
        <p:txBody>
          <a:bodyPr/>
          <a:lstStyle/>
          <a:p>
            <a:r>
              <a:rPr lang="en-IN" dirty="0"/>
              <a:t>Signal </a:t>
            </a:r>
            <a:r>
              <a:rPr lang="en-IN" dirty="0" err="1"/>
              <a:t>Acquistion</a:t>
            </a:r>
            <a:r>
              <a:rPr lang="en-IN" dirty="0"/>
              <a:t>- Depending on signal required(P300,SSVEPor ERD/ERS electrodes are placed on the scalp.</a:t>
            </a:r>
          </a:p>
          <a:p>
            <a:r>
              <a:rPr lang="en-IN" dirty="0"/>
              <a:t>Signal </a:t>
            </a:r>
            <a:r>
              <a:rPr lang="en-IN" dirty="0" err="1"/>
              <a:t>preprocessing</a:t>
            </a:r>
            <a:r>
              <a:rPr lang="en-IN" dirty="0"/>
              <a:t>-Generally uses filters(high </a:t>
            </a:r>
            <a:r>
              <a:rPr lang="en-IN" dirty="0" err="1"/>
              <a:t>pass,low</a:t>
            </a:r>
            <a:r>
              <a:rPr lang="en-IN" dirty="0"/>
              <a:t> pass) to remove </a:t>
            </a:r>
            <a:r>
              <a:rPr lang="en-IN" dirty="0" err="1"/>
              <a:t>artifacts</a:t>
            </a:r>
            <a:r>
              <a:rPr lang="en-IN" dirty="0"/>
              <a:t>. This ends up removing signals at times. Also can use ICA/PCA but more complex.</a:t>
            </a:r>
          </a:p>
          <a:p>
            <a:r>
              <a:rPr lang="en-IN" dirty="0"/>
              <a:t>Feature Extraction- 2 categories-</a:t>
            </a:r>
          </a:p>
          <a:p>
            <a:pPr marL="514350" indent="-514350">
              <a:buFont typeface="+mj-lt"/>
              <a:buAutoNum type="arabicPeriod"/>
            </a:pPr>
            <a:r>
              <a:rPr lang="en-IN" dirty="0"/>
              <a:t>Time based(</a:t>
            </a:r>
            <a:r>
              <a:rPr lang="en-IN" dirty="0" err="1"/>
              <a:t>Temproal</a:t>
            </a:r>
            <a:r>
              <a:rPr lang="en-IN" dirty="0"/>
              <a:t>)-P300</a:t>
            </a:r>
          </a:p>
          <a:p>
            <a:pPr marL="514350" indent="-514350">
              <a:buFont typeface="+mj-lt"/>
              <a:buAutoNum type="arabicPeriod"/>
            </a:pPr>
            <a:r>
              <a:rPr lang="en-IN" dirty="0"/>
              <a:t>Frequency based-ERD,SSVEP</a:t>
            </a:r>
          </a:p>
        </p:txBody>
      </p:sp>
    </p:spTree>
    <p:extLst>
      <p:ext uri="{BB962C8B-B14F-4D97-AF65-F5344CB8AC3E}">
        <p14:creationId xmlns:p14="http://schemas.microsoft.com/office/powerpoint/2010/main" val="18819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Classifiers</a:t>
            </a:r>
          </a:p>
        </p:txBody>
      </p:sp>
      <p:sp>
        <p:nvSpPr>
          <p:cNvPr id="3" name="Content Placeholder 2"/>
          <p:cNvSpPr>
            <a:spLocks noGrp="1"/>
          </p:cNvSpPr>
          <p:nvPr>
            <p:ph idx="1"/>
          </p:nvPr>
        </p:nvSpPr>
        <p:spPr/>
        <p:txBody>
          <a:bodyPr/>
          <a:lstStyle/>
          <a:p>
            <a:r>
              <a:rPr lang="en-IN" dirty="0"/>
              <a:t>LDA</a:t>
            </a:r>
          </a:p>
          <a:p>
            <a:r>
              <a:rPr lang="en-IN" dirty="0"/>
              <a:t>ANN</a:t>
            </a:r>
          </a:p>
          <a:p>
            <a:r>
              <a:rPr lang="en-IN" dirty="0"/>
              <a:t>Bayesian classifiers</a:t>
            </a:r>
          </a:p>
          <a:p>
            <a:r>
              <a:rPr lang="en-IN" dirty="0"/>
              <a:t>SVM</a:t>
            </a:r>
          </a:p>
          <a:p>
            <a:endParaRPr lang="en-IN" dirty="0"/>
          </a:p>
        </p:txBody>
      </p:sp>
    </p:spTree>
    <p:extLst>
      <p:ext uri="{BB962C8B-B14F-4D97-AF65-F5344CB8AC3E}">
        <p14:creationId xmlns:p14="http://schemas.microsoft.com/office/powerpoint/2010/main" val="331382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Control</a:t>
            </a:r>
          </a:p>
        </p:txBody>
      </p:sp>
      <p:sp>
        <p:nvSpPr>
          <p:cNvPr id="3" name="Content Placeholder 2"/>
          <p:cNvSpPr>
            <a:spLocks noGrp="1"/>
          </p:cNvSpPr>
          <p:nvPr>
            <p:ph idx="1"/>
          </p:nvPr>
        </p:nvSpPr>
        <p:spPr/>
        <p:txBody>
          <a:bodyPr/>
          <a:lstStyle/>
          <a:p>
            <a:r>
              <a:rPr lang="en-IN" dirty="0"/>
              <a:t>Manual Switch Controlling-User divides when to give control to intelligent controller</a:t>
            </a:r>
          </a:p>
          <a:p>
            <a:r>
              <a:rPr lang="en-IN" dirty="0"/>
              <a:t>Automatic Switch-Intelligent controller automatically takes control in predefined situations like obstacle avoidance.</a:t>
            </a:r>
          </a:p>
          <a:p>
            <a:endParaRPr lang="en-IN" dirty="0"/>
          </a:p>
        </p:txBody>
      </p:sp>
    </p:spTree>
    <p:extLst>
      <p:ext uri="{BB962C8B-B14F-4D97-AF65-F5344CB8AC3E}">
        <p14:creationId xmlns:p14="http://schemas.microsoft.com/office/powerpoint/2010/main" val="213814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 depth about classification algorithms	</a:t>
            </a:r>
          </a:p>
        </p:txBody>
      </p:sp>
      <p:sp>
        <p:nvSpPr>
          <p:cNvPr id="3" name="Content Placeholder 2"/>
          <p:cNvSpPr>
            <a:spLocks noGrp="1"/>
          </p:cNvSpPr>
          <p:nvPr>
            <p:ph idx="1"/>
          </p:nvPr>
        </p:nvSpPr>
        <p:spPr/>
        <p:txBody>
          <a:bodyPr/>
          <a:lstStyle/>
          <a:p>
            <a:r>
              <a:rPr lang="en-IN" dirty="0"/>
              <a:t>General properties of BCI signal</a:t>
            </a:r>
          </a:p>
          <a:p>
            <a:pPr marL="514350" indent="-514350">
              <a:buFont typeface="+mj-lt"/>
              <a:buAutoNum type="arabicPeriod"/>
            </a:pPr>
            <a:r>
              <a:rPr lang="en-IN" dirty="0"/>
              <a:t>Noise and outliers</a:t>
            </a:r>
          </a:p>
          <a:p>
            <a:pPr marL="514350" indent="-514350">
              <a:buFont typeface="+mj-lt"/>
              <a:buAutoNum type="arabicPeriod"/>
            </a:pPr>
            <a:r>
              <a:rPr lang="en-IN" dirty="0"/>
              <a:t>High dimensionality</a:t>
            </a:r>
          </a:p>
          <a:p>
            <a:pPr marL="514350" indent="-514350">
              <a:buFont typeface="+mj-lt"/>
              <a:buAutoNum type="arabicPeriod"/>
            </a:pPr>
            <a:r>
              <a:rPr lang="en-IN" dirty="0"/>
              <a:t>Time information</a:t>
            </a:r>
          </a:p>
          <a:p>
            <a:pPr marL="514350" indent="-514350">
              <a:buFont typeface="+mj-lt"/>
              <a:buAutoNum type="arabicPeriod"/>
            </a:pPr>
            <a:r>
              <a:rPr lang="en-IN" dirty="0"/>
              <a:t>Non-</a:t>
            </a:r>
            <a:r>
              <a:rPr lang="en-IN" dirty="0" err="1"/>
              <a:t>stationarity</a:t>
            </a:r>
            <a:endParaRPr lang="en-IN" dirty="0"/>
          </a:p>
          <a:p>
            <a:pPr marL="514350" indent="-514350">
              <a:buFont typeface="+mj-lt"/>
              <a:buAutoNum type="arabicPeriod"/>
            </a:pPr>
            <a:r>
              <a:rPr lang="en-IN" dirty="0"/>
              <a:t>Small training sets</a:t>
            </a:r>
          </a:p>
        </p:txBody>
      </p:sp>
    </p:spTree>
    <p:extLst>
      <p:ext uri="{BB962C8B-B14F-4D97-AF65-F5344CB8AC3E}">
        <p14:creationId xmlns:p14="http://schemas.microsoft.com/office/powerpoint/2010/main" val="118255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Handle time variations</a:t>
            </a:r>
          </a:p>
        </p:txBody>
      </p:sp>
      <p:sp>
        <p:nvSpPr>
          <p:cNvPr id="3" name="Content Placeholder 2"/>
          <p:cNvSpPr>
            <a:spLocks noGrp="1"/>
          </p:cNvSpPr>
          <p:nvPr>
            <p:ph idx="1"/>
          </p:nvPr>
        </p:nvSpPr>
        <p:spPr/>
        <p:txBody>
          <a:bodyPr/>
          <a:lstStyle/>
          <a:p>
            <a:r>
              <a:rPr lang="en-IN" dirty="0"/>
              <a:t>Concatenate features from different time segments into single vector</a:t>
            </a:r>
          </a:p>
          <a:p>
            <a:r>
              <a:rPr lang="en-IN" dirty="0"/>
              <a:t>Combination of classifications at different time segments</a:t>
            </a:r>
          </a:p>
          <a:p>
            <a:pPr marL="0" indent="0">
              <a:buNone/>
            </a:pPr>
            <a:r>
              <a:rPr lang="en-IN" dirty="0"/>
              <a:t> Mainly first method is used</a:t>
            </a:r>
          </a:p>
          <a:p>
            <a:pPr marL="0" indent="0">
              <a:buNone/>
            </a:pPr>
            <a:r>
              <a:rPr lang="en-IN" dirty="0"/>
              <a:t>General Problems</a:t>
            </a:r>
          </a:p>
          <a:p>
            <a:r>
              <a:rPr lang="en-IN" dirty="0"/>
              <a:t>Bias Variance </a:t>
            </a:r>
            <a:r>
              <a:rPr lang="en-IN" dirty="0" err="1"/>
              <a:t>tradeoff</a:t>
            </a:r>
            <a:endParaRPr lang="en-IN" dirty="0"/>
          </a:p>
          <a:p>
            <a:r>
              <a:rPr lang="en-IN" dirty="0"/>
              <a:t>High dimensionality</a:t>
            </a:r>
          </a:p>
        </p:txBody>
      </p:sp>
    </p:spTree>
    <p:extLst>
      <p:ext uri="{BB962C8B-B14F-4D97-AF65-F5344CB8AC3E}">
        <p14:creationId xmlns:p14="http://schemas.microsoft.com/office/powerpoint/2010/main" val="1136786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a:t>
            </a:r>
            <a:r>
              <a:rPr lang="en-IN" dirty="0" err="1"/>
              <a:t>apporaches</a:t>
            </a:r>
            <a:endParaRPr lang="en-IN" dirty="0"/>
          </a:p>
        </p:txBody>
      </p:sp>
      <p:sp>
        <p:nvSpPr>
          <p:cNvPr id="3" name="Content Placeholder 2"/>
          <p:cNvSpPr>
            <a:spLocks noGrp="1"/>
          </p:cNvSpPr>
          <p:nvPr>
            <p:ph idx="1"/>
          </p:nvPr>
        </p:nvSpPr>
        <p:spPr/>
        <p:txBody>
          <a:bodyPr/>
          <a:lstStyle/>
          <a:p>
            <a:r>
              <a:rPr lang="en-IN" dirty="0"/>
              <a:t>LDA</a:t>
            </a:r>
          </a:p>
          <a:p>
            <a:r>
              <a:rPr lang="en-IN" dirty="0"/>
              <a:t>SVM</a:t>
            </a:r>
          </a:p>
        </p:txBody>
      </p:sp>
    </p:spTree>
    <p:extLst>
      <p:ext uri="{BB962C8B-B14F-4D97-AF65-F5344CB8AC3E}">
        <p14:creationId xmlns:p14="http://schemas.microsoft.com/office/powerpoint/2010/main" val="201802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stages		</a:t>
            </a:r>
          </a:p>
        </p:txBody>
      </p:sp>
      <p:sp>
        <p:nvSpPr>
          <p:cNvPr id="3" name="Content Placeholder 2"/>
          <p:cNvSpPr>
            <a:spLocks noGrp="1"/>
          </p:cNvSpPr>
          <p:nvPr>
            <p:ph idx="1"/>
          </p:nvPr>
        </p:nvSpPr>
        <p:spPr/>
        <p:txBody>
          <a:bodyPr/>
          <a:lstStyle/>
          <a:p>
            <a:r>
              <a:rPr lang="en-IN" dirty="0"/>
              <a:t>Signal Acquisition </a:t>
            </a:r>
          </a:p>
          <a:p>
            <a:r>
              <a:rPr lang="en-IN" u="sng" dirty="0" err="1"/>
              <a:t>Preprocessing</a:t>
            </a:r>
            <a:r>
              <a:rPr lang="en-IN" u="sng" dirty="0"/>
              <a:t>/Signal Enhancement</a:t>
            </a:r>
          </a:p>
          <a:p>
            <a:r>
              <a:rPr lang="en-IN" u="sng" dirty="0"/>
              <a:t>Feature Extraction</a:t>
            </a:r>
          </a:p>
          <a:p>
            <a:r>
              <a:rPr lang="en-IN" u="sng" dirty="0"/>
              <a:t>Feature Classification</a:t>
            </a:r>
          </a:p>
          <a:p>
            <a:r>
              <a:rPr lang="en-IN" dirty="0"/>
              <a:t>Control Interface</a:t>
            </a:r>
          </a:p>
          <a:p>
            <a:endParaRPr lang="en-IN" dirty="0"/>
          </a:p>
        </p:txBody>
      </p:sp>
    </p:spTree>
    <p:extLst>
      <p:ext uri="{BB962C8B-B14F-4D97-AF65-F5344CB8AC3E}">
        <p14:creationId xmlns:p14="http://schemas.microsoft.com/office/powerpoint/2010/main" val="1707354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Neural Network Approaches</a:t>
            </a:r>
          </a:p>
        </p:txBody>
      </p:sp>
      <p:sp>
        <p:nvSpPr>
          <p:cNvPr id="3" name="Content Placeholder 2"/>
          <p:cNvSpPr>
            <a:spLocks noGrp="1"/>
          </p:cNvSpPr>
          <p:nvPr>
            <p:ph idx="1"/>
          </p:nvPr>
        </p:nvSpPr>
        <p:spPr/>
        <p:txBody>
          <a:bodyPr/>
          <a:lstStyle/>
          <a:p>
            <a:r>
              <a:rPr lang="en-IN" dirty="0" err="1"/>
              <a:t>MultiLayer</a:t>
            </a:r>
            <a:r>
              <a:rPr lang="en-IN" dirty="0"/>
              <a:t> Perceptron-Most common neuron used in almost all types of DL problems</a:t>
            </a:r>
          </a:p>
          <a:p>
            <a:pPr marL="0" indent="0">
              <a:buNone/>
            </a:pPr>
            <a:r>
              <a:rPr lang="en-IN" dirty="0"/>
              <a:t>Need to study more about others</a:t>
            </a:r>
          </a:p>
          <a:p>
            <a:r>
              <a:rPr lang="en-IN" dirty="0"/>
              <a:t>Learning Vector Quantization</a:t>
            </a:r>
          </a:p>
          <a:p>
            <a:r>
              <a:rPr lang="en-IN" dirty="0"/>
              <a:t>Fuzzy ARTMAP</a:t>
            </a:r>
          </a:p>
          <a:p>
            <a:r>
              <a:rPr lang="en-IN" dirty="0"/>
              <a:t>Dynamic Neural Network</a:t>
            </a:r>
          </a:p>
          <a:p>
            <a:r>
              <a:rPr lang="en-IN" dirty="0"/>
              <a:t>RBF neural network</a:t>
            </a:r>
          </a:p>
          <a:p>
            <a:r>
              <a:rPr lang="en-IN" dirty="0"/>
              <a:t>BLRNN(Bayesian Logistic Regression NN)</a:t>
            </a:r>
          </a:p>
        </p:txBody>
      </p:sp>
    </p:spTree>
    <p:extLst>
      <p:ext uri="{BB962C8B-B14F-4D97-AF65-F5344CB8AC3E}">
        <p14:creationId xmlns:p14="http://schemas.microsoft.com/office/powerpoint/2010/main" val="914633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Classifiers</a:t>
            </a:r>
          </a:p>
        </p:txBody>
      </p:sp>
      <p:sp>
        <p:nvSpPr>
          <p:cNvPr id="3" name="Content Placeholder 2"/>
          <p:cNvSpPr>
            <a:spLocks noGrp="1"/>
          </p:cNvSpPr>
          <p:nvPr>
            <p:ph idx="1"/>
          </p:nvPr>
        </p:nvSpPr>
        <p:spPr/>
        <p:txBody>
          <a:bodyPr/>
          <a:lstStyle/>
          <a:p>
            <a:r>
              <a:rPr lang="en-IN" dirty="0"/>
              <a:t>Bayes quadratics</a:t>
            </a:r>
          </a:p>
          <a:p>
            <a:r>
              <a:rPr lang="en-IN" dirty="0"/>
              <a:t>Hidden Markov Model</a:t>
            </a:r>
          </a:p>
          <a:p>
            <a:r>
              <a:rPr lang="en-IN" dirty="0"/>
              <a:t>K-neighbour algorithm</a:t>
            </a:r>
          </a:p>
        </p:txBody>
      </p:sp>
    </p:spTree>
    <p:extLst>
      <p:ext uri="{BB962C8B-B14F-4D97-AF65-F5344CB8AC3E}">
        <p14:creationId xmlns:p14="http://schemas.microsoft.com/office/powerpoint/2010/main" val="689776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Combination of Classifiers to Improve performance</a:t>
            </a:r>
          </a:p>
        </p:txBody>
      </p:sp>
      <p:sp>
        <p:nvSpPr>
          <p:cNvPr id="3" name="Content Placeholder 2"/>
          <p:cNvSpPr>
            <a:spLocks noGrp="1"/>
          </p:cNvSpPr>
          <p:nvPr>
            <p:ph idx="1"/>
          </p:nvPr>
        </p:nvSpPr>
        <p:spPr/>
        <p:txBody>
          <a:bodyPr/>
          <a:lstStyle/>
          <a:p>
            <a:r>
              <a:rPr lang="en-IN" dirty="0"/>
              <a:t>Boosting. Several classifiers placed in serial connection . Sensitive to mislabels</a:t>
            </a:r>
          </a:p>
          <a:p>
            <a:r>
              <a:rPr lang="en-IN" dirty="0"/>
              <a:t>Voting. Several classifiers are used. We take votes from each and select majority.</a:t>
            </a:r>
          </a:p>
          <a:p>
            <a:r>
              <a:rPr lang="en-IN" dirty="0"/>
              <a:t>Stacking. Several level-0 classifiers. All results sent to level-1 </a:t>
            </a:r>
            <a:r>
              <a:rPr lang="en-IN" dirty="0" err="1"/>
              <a:t>classfier</a:t>
            </a:r>
            <a:r>
              <a:rPr lang="en-IN" dirty="0"/>
              <a:t> which gives final results.</a:t>
            </a:r>
          </a:p>
          <a:p>
            <a:endParaRPr lang="en-IN" dirty="0"/>
          </a:p>
        </p:txBody>
      </p:sp>
    </p:spTree>
    <p:extLst>
      <p:ext uri="{BB962C8B-B14F-4D97-AF65-F5344CB8AC3E}">
        <p14:creationId xmlns:p14="http://schemas.microsoft.com/office/powerpoint/2010/main" val="3208687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Dataset-2a(BCI Competition 2008)</a:t>
            </a:r>
          </a:p>
        </p:txBody>
      </p:sp>
      <p:sp>
        <p:nvSpPr>
          <p:cNvPr id="3" name="Content Placeholder 2"/>
          <p:cNvSpPr>
            <a:spLocks noGrp="1"/>
          </p:cNvSpPr>
          <p:nvPr>
            <p:ph idx="1"/>
          </p:nvPr>
        </p:nvSpPr>
        <p:spPr/>
        <p:txBody>
          <a:bodyPr>
            <a:normAutofit fontScale="85000" lnSpcReduction="20000"/>
          </a:bodyPr>
          <a:lstStyle/>
          <a:p>
            <a:r>
              <a:rPr lang="en-IN" dirty="0"/>
              <a:t>EEG data from 9 subjects</a:t>
            </a:r>
          </a:p>
          <a:p>
            <a:r>
              <a:rPr lang="en-IN" dirty="0"/>
              <a:t>4 different motor imagery tasks-</a:t>
            </a:r>
          </a:p>
          <a:p>
            <a:pPr marL="514350" indent="-514350">
              <a:buFont typeface="+mj-lt"/>
              <a:buAutoNum type="arabicPeriod"/>
            </a:pPr>
            <a:r>
              <a:rPr lang="en-IN" dirty="0"/>
              <a:t>Right hand</a:t>
            </a:r>
          </a:p>
          <a:p>
            <a:pPr marL="514350" indent="-514350">
              <a:buFont typeface="+mj-lt"/>
              <a:buAutoNum type="arabicPeriod"/>
            </a:pPr>
            <a:r>
              <a:rPr lang="en-IN" dirty="0"/>
              <a:t>Left hand</a:t>
            </a:r>
          </a:p>
          <a:p>
            <a:pPr marL="514350" indent="-514350">
              <a:buFont typeface="+mj-lt"/>
              <a:buAutoNum type="arabicPeriod"/>
            </a:pPr>
            <a:r>
              <a:rPr lang="en-IN" dirty="0"/>
              <a:t>Both feet</a:t>
            </a:r>
          </a:p>
          <a:p>
            <a:pPr marL="514350" indent="-514350">
              <a:buFont typeface="+mj-lt"/>
              <a:buAutoNum type="arabicPeriod"/>
            </a:pPr>
            <a:r>
              <a:rPr lang="en-IN" dirty="0"/>
              <a:t>Tongue</a:t>
            </a:r>
          </a:p>
          <a:p>
            <a:r>
              <a:rPr lang="en-IN" dirty="0"/>
              <a:t>2 sessions on different days</a:t>
            </a:r>
          </a:p>
          <a:p>
            <a:r>
              <a:rPr lang="en-IN" dirty="0"/>
              <a:t>Session comprises of 6 runs separated by short breaks.</a:t>
            </a:r>
          </a:p>
          <a:p>
            <a:r>
              <a:rPr lang="en-IN" dirty="0"/>
              <a:t>1 run consists of 48 trials(12 of each class)</a:t>
            </a:r>
          </a:p>
          <a:p>
            <a:r>
              <a:rPr lang="en-IN" dirty="0"/>
              <a:t>Also EOG recording was done for 5 minutes in start to help remove EOG influence in EEG results.2 minutes eyes open,2 minutes eyes closed, one minute eye movement.</a:t>
            </a:r>
          </a:p>
        </p:txBody>
      </p:sp>
    </p:spTree>
    <p:extLst>
      <p:ext uri="{BB962C8B-B14F-4D97-AF65-F5344CB8AC3E}">
        <p14:creationId xmlns:p14="http://schemas.microsoft.com/office/powerpoint/2010/main" val="3938655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961" y="481035"/>
            <a:ext cx="9736020" cy="4412524"/>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961" y="4777649"/>
            <a:ext cx="10348840" cy="1365574"/>
          </a:xfrm>
          <a:prstGeom prst="rect">
            <a:avLst/>
          </a:prstGeom>
        </p:spPr>
      </p:pic>
    </p:spTree>
    <p:extLst>
      <p:ext uri="{BB962C8B-B14F-4D97-AF65-F5344CB8AC3E}">
        <p14:creationId xmlns:p14="http://schemas.microsoft.com/office/powerpoint/2010/main" val="326085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recording</a:t>
            </a:r>
          </a:p>
        </p:txBody>
      </p:sp>
      <p:sp>
        <p:nvSpPr>
          <p:cNvPr id="3" name="Content Placeholder 2"/>
          <p:cNvSpPr>
            <a:spLocks noGrp="1"/>
          </p:cNvSpPr>
          <p:nvPr>
            <p:ph idx="1"/>
          </p:nvPr>
        </p:nvSpPr>
        <p:spPr/>
        <p:txBody>
          <a:bodyPr/>
          <a:lstStyle/>
          <a:p>
            <a:r>
              <a:rPr lang="en-IN" dirty="0"/>
              <a:t>22 Ag/</a:t>
            </a:r>
            <a:r>
              <a:rPr lang="en-IN" dirty="0" err="1"/>
              <a:t>AgCl</a:t>
            </a:r>
            <a:r>
              <a:rPr lang="en-IN" dirty="0"/>
              <a:t> electrodes</a:t>
            </a:r>
          </a:p>
          <a:p>
            <a:r>
              <a:rPr lang="en-IN" dirty="0"/>
              <a:t>Signals sampled with 250 Hz and </a:t>
            </a:r>
            <a:r>
              <a:rPr lang="en-IN" dirty="0" err="1"/>
              <a:t>bandpass</a:t>
            </a:r>
            <a:r>
              <a:rPr lang="en-IN" dirty="0"/>
              <a:t>-filtered between 0.5Hz to 100Hz</a:t>
            </a:r>
          </a:p>
          <a:p>
            <a:r>
              <a:rPr lang="en-IN" dirty="0"/>
              <a:t>EOG channels provided for artefact processing methods.</a:t>
            </a:r>
          </a:p>
        </p:txBody>
      </p:sp>
    </p:spTree>
    <p:extLst>
      <p:ext uri="{BB962C8B-B14F-4D97-AF65-F5344CB8AC3E}">
        <p14:creationId xmlns:p14="http://schemas.microsoft.com/office/powerpoint/2010/main" val="1997180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description</a:t>
            </a:r>
          </a:p>
        </p:txBody>
      </p:sp>
      <p:sp>
        <p:nvSpPr>
          <p:cNvPr id="3" name="Content Placeholder 2"/>
          <p:cNvSpPr>
            <a:spLocks noGrp="1"/>
          </p:cNvSpPr>
          <p:nvPr>
            <p:ph idx="1"/>
          </p:nvPr>
        </p:nvSpPr>
        <p:spPr/>
        <p:txBody>
          <a:bodyPr/>
          <a:lstStyle/>
          <a:p>
            <a:r>
              <a:rPr lang="en-IN" dirty="0"/>
              <a:t>Each .</a:t>
            </a:r>
            <a:r>
              <a:rPr lang="en-IN" dirty="0" err="1"/>
              <a:t>gdf</a:t>
            </a:r>
            <a:r>
              <a:rPr lang="en-IN" dirty="0"/>
              <a:t> file consists entire data of one particular subject.</a:t>
            </a:r>
          </a:p>
          <a:p>
            <a:r>
              <a:rPr lang="en-IN" dirty="0"/>
              <a:t>Training and evaluation data are separate.</a:t>
            </a:r>
          </a:p>
          <a:p>
            <a:r>
              <a:rPr lang="en-IN" dirty="0"/>
              <a:t>Each run separated by 100 missing values</a:t>
            </a:r>
          </a:p>
          <a:p>
            <a:r>
              <a:rPr lang="en-IN" dirty="0"/>
              <a:t>[s, h] = </a:t>
            </a:r>
            <a:r>
              <a:rPr lang="en-IN" dirty="0" err="1"/>
              <a:t>sload</a:t>
            </a:r>
            <a:r>
              <a:rPr lang="en-IN" dirty="0"/>
              <a:t>(’A01T.gdf’, 0, ’OVERFLOWDETECTION:OFF’);</a:t>
            </a:r>
          </a:p>
          <a:p>
            <a:r>
              <a:rPr lang="en-IN" dirty="0"/>
              <a:t>s contains 25 channels- 22 EEG and 3 EOG</a:t>
            </a:r>
          </a:p>
          <a:p>
            <a:r>
              <a:rPr lang="en-IN" dirty="0" err="1"/>
              <a:t>h.EVENT.TYP</a:t>
            </a:r>
            <a:r>
              <a:rPr lang="en-IN" dirty="0"/>
              <a:t>, </a:t>
            </a:r>
            <a:r>
              <a:rPr lang="en-IN" dirty="0" err="1"/>
              <a:t>h.EVENT.POS</a:t>
            </a:r>
            <a:r>
              <a:rPr lang="en-IN" dirty="0"/>
              <a:t>, </a:t>
            </a:r>
            <a:r>
              <a:rPr lang="en-IN" dirty="0" err="1"/>
              <a:t>h.EVENT.DUR</a:t>
            </a:r>
            <a:r>
              <a:rPr lang="en-IN" dirty="0"/>
              <a:t>.</a:t>
            </a:r>
          </a:p>
          <a:p>
            <a:r>
              <a:rPr lang="en-IN" dirty="0"/>
              <a:t>Also </a:t>
            </a:r>
            <a:r>
              <a:rPr lang="en-IN" dirty="0" err="1"/>
              <a:t>h.ArtifactSelection</a:t>
            </a:r>
            <a:r>
              <a:rPr lang="en-IN" dirty="0"/>
              <a:t> contains a list of all trials, with 0 corresponding to a clean trial and 1 corresponding to a trial containing an </a:t>
            </a:r>
            <a:r>
              <a:rPr lang="en-IN" dirty="0" err="1"/>
              <a:t>artifact</a:t>
            </a:r>
            <a:endParaRPr lang="en-IN" dirty="0"/>
          </a:p>
        </p:txBody>
      </p:sp>
    </p:spTree>
    <p:extLst>
      <p:ext uri="{BB962C8B-B14F-4D97-AF65-F5344CB8AC3E}">
        <p14:creationId xmlns:p14="http://schemas.microsoft.com/office/powerpoint/2010/main" val="415193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2b(very similar to dataset 2a)</a:t>
            </a:r>
          </a:p>
        </p:txBody>
      </p:sp>
      <p:sp>
        <p:nvSpPr>
          <p:cNvPr id="3" name="Content Placeholder 2"/>
          <p:cNvSpPr>
            <a:spLocks noGrp="1"/>
          </p:cNvSpPr>
          <p:nvPr>
            <p:ph idx="1"/>
          </p:nvPr>
        </p:nvSpPr>
        <p:spPr/>
        <p:txBody>
          <a:bodyPr/>
          <a:lstStyle/>
          <a:p>
            <a:r>
              <a:rPr lang="en-IN" dirty="0" err="1"/>
              <a:t>Bandfilters</a:t>
            </a:r>
            <a:r>
              <a:rPr lang="en-IN" dirty="0"/>
              <a:t> and </a:t>
            </a:r>
            <a:r>
              <a:rPr lang="en-IN" dirty="0" err="1"/>
              <a:t>notchfilters</a:t>
            </a:r>
            <a:r>
              <a:rPr lang="en-IN" dirty="0"/>
              <a:t> same as dataset 2a</a:t>
            </a:r>
          </a:p>
          <a:p>
            <a:r>
              <a:rPr lang="en-IN" dirty="0"/>
              <a:t>EOG included to help </a:t>
            </a:r>
            <a:r>
              <a:rPr lang="en-IN" dirty="0" err="1"/>
              <a:t>preprocess</a:t>
            </a:r>
            <a:r>
              <a:rPr lang="en-IN" dirty="0"/>
              <a:t> data</a:t>
            </a:r>
          </a:p>
          <a:p>
            <a:r>
              <a:rPr lang="en-IN" dirty="0"/>
              <a:t>3 bipolar readings taken</a:t>
            </a:r>
          </a:p>
          <a:p>
            <a:r>
              <a:rPr lang="en-IN" dirty="0"/>
              <a:t>2 classes – motor imagery of right and left hand</a:t>
            </a:r>
          </a:p>
          <a:p>
            <a:r>
              <a:rPr lang="en-IN" dirty="0"/>
              <a:t>2 sessions without feedback ,6 runs, 10 trials of each class</a:t>
            </a:r>
          </a:p>
          <a:p>
            <a:r>
              <a:rPr lang="en-IN" dirty="0"/>
              <a:t>3 sessions with feedback, 4 runs ,20 trials of each class.</a:t>
            </a:r>
          </a:p>
          <a:p>
            <a:r>
              <a:rPr lang="en-IN" dirty="0"/>
              <a:t>In  feedback sessions smiley face green for correct responses</a:t>
            </a:r>
          </a:p>
          <a:p>
            <a:r>
              <a:rPr lang="en-IN" dirty="0"/>
              <a:t>Runs </a:t>
            </a:r>
            <a:r>
              <a:rPr lang="en-IN" dirty="0" err="1"/>
              <a:t>seperated</a:t>
            </a:r>
            <a:r>
              <a:rPr lang="en-IN" dirty="0"/>
              <a:t> by 100 missing </a:t>
            </a:r>
            <a:r>
              <a:rPr lang="en-IN" dirty="0" err="1"/>
              <a:t>values,NaN</a:t>
            </a:r>
            <a:endParaRPr lang="en-IN" dirty="0"/>
          </a:p>
        </p:txBody>
      </p:sp>
    </p:spTree>
    <p:extLst>
      <p:ext uri="{BB962C8B-B14F-4D97-AF65-F5344CB8AC3E}">
        <p14:creationId xmlns:p14="http://schemas.microsoft.com/office/powerpoint/2010/main" val="3159224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3(Directionally modulated MEG activity)</a:t>
            </a:r>
          </a:p>
        </p:txBody>
      </p:sp>
      <p:sp>
        <p:nvSpPr>
          <p:cNvPr id="3" name="Content Placeholder 2"/>
          <p:cNvSpPr>
            <a:spLocks noGrp="1"/>
          </p:cNvSpPr>
          <p:nvPr>
            <p:ph idx="1"/>
          </p:nvPr>
        </p:nvSpPr>
        <p:spPr/>
        <p:txBody>
          <a:bodyPr/>
          <a:lstStyle/>
          <a:p>
            <a:r>
              <a:rPr lang="en-IN" dirty="0"/>
              <a:t>Subjects perform 4 different wrist movements</a:t>
            </a:r>
          </a:p>
          <a:p>
            <a:r>
              <a:rPr lang="en-IN" dirty="0"/>
              <a:t>2 subjects</a:t>
            </a:r>
          </a:p>
          <a:p>
            <a:r>
              <a:rPr lang="en-IN" dirty="0"/>
              <a:t>MEG at 625Hz</a:t>
            </a:r>
          </a:p>
          <a:p>
            <a:r>
              <a:rPr lang="en-IN" dirty="0"/>
              <a:t>Move joystick from </a:t>
            </a:r>
            <a:r>
              <a:rPr lang="en-IN" dirty="0" err="1"/>
              <a:t>center</a:t>
            </a:r>
            <a:r>
              <a:rPr lang="en-IN" dirty="0"/>
              <a:t> to one of 4 targets using right hand and wrist</a:t>
            </a:r>
          </a:p>
          <a:p>
            <a:r>
              <a:rPr lang="en-IN" dirty="0" err="1"/>
              <a:t>Bandpass</a:t>
            </a:r>
            <a:r>
              <a:rPr lang="en-IN" dirty="0"/>
              <a:t> filtered 0.5 to 100Hz and resampled to 400Hz</a:t>
            </a:r>
          </a:p>
          <a:p>
            <a:r>
              <a:rPr lang="en-IN" dirty="0"/>
              <a:t>10 MEG channels</a:t>
            </a:r>
          </a:p>
          <a:p>
            <a:endParaRPr lang="en-IN" dirty="0"/>
          </a:p>
          <a:p>
            <a:endParaRPr lang="en-IN" dirty="0"/>
          </a:p>
        </p:txBody>
      </p:sp>
    </p:spTree>
    <p:extLst>
      <p:ext uri="{BB962C8B-B14F-4D97-AF65-F5344CB8AC3E}">
        <p14:creationId xmlns:p14="http://schemas.microsoft.com/office/powerpoint/2010/main" val="1395878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4</a:t>
            </a:r>
          </a:p>
        </p:txBody>
      </p:sp>
      <p:sp>
        <p:nvSpPr>
          <p:cNvPr id="3" name="Content Placeholder 2"/>
          <p:cNvSpPr>
            <a:spLocks noGrp="1"/>
          </p:cNvSpPr>
          <p:nvPr>
            <p:ph idx="1"/>
          </p:nvPr>
        </p:nvSpPr>
        <p:spPr/>
        <p:txBody>
          <a:bodyPr>
            <a:normAutofit lnSpcReduction="10000"/>
          </a:bodyPr>
          <a:lstStyle/>
          <a:p>
            <a:r>
              <a:rPr lang="en-IN" dirty="0" err="1"/>
              <a:t>ECoG</a:t>
            </a:r>
            <a:r>
              <a:rPr lang="en-IN" dirty="0"/>
              <a:t> recordings</a:t>
            </a:r>
          </a:p>
          <a:p>
            <a:r>
              <a:rPr lang="en-IN" dirty="0" err="1"/>
              <a:t>Bandpass</a:t>
            </a:r>
            <a:r>
              <a:rPr lang="en-IN" dirty="0"/>
              <a:t> filtered 0.15 to 200Hz and sampled at 1000Hz</a:t>
            </a:r>
          </a:p>
          <a:p>
            <a:r>
              <a:rPr lang="en-IN" dirty="0"/>
              <a:t>62,48 and 64 channels from subject 1,2 and 3 respectively</a:t>
            </a:r>
          </a:p>
          <a:p>
            <a:r>
              <a:rPr lang="en-IN" dirty="0"/>
              <a:t>Subjects cued to move particular finger</a:t>
            </a:r>
          </a:p>
          <a:p>
            <a:r>
              <a:rPr lang="en-IN" dirty="0"/>
              <a:t>Each cue subject move particular finger 3-5 times</a:t>
            </a:r>
          </a:p>
          <a:p>
            <a:r>
              <a:rPr lang="en-IN" dirty="0"/>
              <a:t>30 movement stimulus cues for each finger</a:t>
            </a:r>
          </a:p>
          <a:p>
            <a:r>
              <a:rPr lang="en-IN" dirty="0" err="1"/>
              <a:t>Train_data</a:t>
            </a:r>
            <a:r>
              <a:rPr lang="en-IN" dirty="0"/>
              <a:t> 6mins 40 </a:t>
            </a:r>
            <a:r>
              <a:rPr lang="en-IN" dirty="0" err="1"/>
              <a:t>secs</a:t>
            </a:r>
            <a:r>
              <a:rPr lang="en-IN" dirty="0"/>
              <a:t> of </a:t>
            </a:r>
            <a:r>
              <a:rPr lang="en-IN" dirty="0" err="1"/>
              <a:t>ECoG</a:t>
            </a:r>
            <a:r>
              <a:rPr lang="en-IN" dirty="0"/>
              <a:t> of each channel (time)X(channels).</a:t>
            </a:r>
          </a:p>
          <a:p>
            <a:r>
              <a:rPr lang="en-IN" dirty="0" err="1"/>
              <a:t>Train_dg</a:t>
            </a:r>
            <a:r>
              <a:rPr lang="en-IN" dirty="0"/>
              <a:t> which finger was moved </a:t>
            </a:r>
            <a:r>
              <a:rPr lang="en-IN" dirty="0" err="1"/>
              <a:t>timeXfinger</a:t>
            </a:r>
            <a:endParaRPr lang="en-IN" dirty="0"/>
          </a:p>
          <a:p>
            <a:r>
              <a:rPr lang="en-IN" dirty="0" err="1"/>
              <a:t>Test_data</a:t>
            </a:r>
            <a:r>
              <a:rPr lang="en-IN" dirty="0"/>
              <a:t> 3 </a:t>
            </a:r>
            <a:r>
              <a:rPr lang="en-IN" dirty="0" err="1"/>
              <a:t>mins</a:t>
            </a:r>
            <a:r>
              <a:rPr lang="en-IN" dirty="0"/>
              <a:t> 20 </a:t>
            </a:r>
            <a:r>
              <a:rPr lang="en-IN" dirty="0" err="1"/>
              <a:t>secs</a:t>
            </a:r>
            <a:r>
              <a:rPr lang="en-IN" dirty="0"/>
              <a:t> of </a:t>
            </a:r>
            <a:r>
              <a:rPr lang="en-IN" dirty="0" err="1"/>
              <a:t>ECoG</a:t>
            </a:r>
            <a:r>
              <a:rPr lang="en-IN" dirty="0"/>
              <a:t> for prediction.</a:t>
            </a:r>
          </a:p>
        </p:txBody>
      </p:sp>
    </p:spTree>
    <p:extLst>
      <p:ext uri="{BB962C8B-B14F-4D97-AF65-F5344CB8AC3E}">
        <p14:creationId xmlns:p14="http://schemas.microsoft.com/office/powerpoint/2010/main" val="237115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brain signals</a:t>
            </a:r>
          </a:p>
        </p:txBody>
      </p:sp>
      <p:sp>
        <p:nvSpPr>
          <p:cNvPr id="3" name="Content Placeholder 2"/>
          <p:cNvSpPr>
            <a:spLocks noGrp="1"/>
          </p:cNvSpPr>
          <p:nvPr>
            <p:ph idx="1"/>
          </p:nvPr>
        </p:nvSpPr>
        <p:spPr/>
        <p:txBody>
          <a:bodyPr/>
          <a:lstStyle/>
          <a:p>
            <a:r>
              <a:rPr lang="en-IN" dirty="0"/>
              <a:t>EEG</a:t>
            </a:r>
          </a:p>
          <a:p>
            <a:r>
              <a:rPr lang="en-IN" dirty="0"/>
              <a:t>MEG</a:t>
            </a:r>
          </a:p>
          <a:p>
            <a:r>
              <a:rPr lang="en-IN" dirty="0"/>
              <a:t>EOG</a:t>
            </a:r>
          </a:p>
          <a:p>
            <a:r>
              <a:rPr lang="en-IN" dirty="0" err="1"/>
              <a:t>ECoG</a:t>
            </a:r>
            <a:endParaRPr lang="en-IN" dirty="0"/>
          </a:p>
        </p:txBody>
      </p:sp>
    </p:spTree>
    <p:extLst>
      <p:ext uri="{BB962C8B-B14F-4D97-AF65-F5344CB8AC3E}">
        <p14:creationId xmlns:p14="http://schemas.microsoft.com/office/powerpoint/2010/main" val="4282923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E245-F5EC-45C0-89DC-5315ABC0F65F}"/>
              </a:ext>
            </a:extLst>
          </p:cNvPr>
          <p:cNvSpPr>
            <a:spLocks noGrp="1"/>
          </p:cNvSpPr>
          <p:nvPr>
            <p:ph type="title"/>
          </p:nvPr>
        </p:nvSpPr>
        <p:spPr/>
        <p:txBody>
          <a:bodyPr/>
          <a:lstStyle/>
          <a:p>
            <a:r>
              <a:rPr lang="en-IN" dirty="0"/>
              <a:t>Implemented Code- Support Vector Machines</a:t>
            </a:r>
          </a:p>
        </p:txBody>
      </p:sp>
      <p:sp>
        <p:nvSpPr>
          <p:cNvPr id="3" name="Content Placeholder 2">
            <a:extLst>
              <a:ext uri="{FF2B5EF4-FFF2-40B4-BE49-F238E27FC236}">
                <a16:creationId xmlns:a16="http://schemas.microsoft.com/office/drawing/2014/main" id="{ED72E6BB-E2F2-41AF-9CE4-A40CBEA0887B}"/>
              </a:ext>
            </a:extLst>
          </p:cNvPr>
          <p:cNvSpPr>
            <a:spLocks noGrp="1"/>
          </p:cNvSpPr>
          <p:nvPr>
            <p:ph idx="1"/>
          </p:nvPr>
        </p:nvSpPr>
        <p:spPr/>
        <p:txBody>
          <a:bodyPr/>
          <a:lstStyle/>
          <a:p>
            <a:r>
              <a:rPr lang="en-IN" dirty="0"/>
              <a:t>Classification Algorithm</a:t>
            </a:r>
          </a:p>
          <a:p>
            <a:r>
              <a:rPr lang="en-IN" dirty="0"/>
              <a:t>Uses a hyperplane in high dimensions to linearly separate data.</a:t>
            </a:r>
          </a:p>
          <a:p>
            <a:r>
              <a:rPr lang="en-IN" dirty="0"/>
              <a:t>Kernel Functions used to project data in a higher dimension than dimensionality of the data</a:t>
            </a:r>
          </a:p>
          <a:p>
            <a:r>
              <a:rPr lang="en-IN" dirty="0"/>
              <a:t>Both analytic and numerical solutions possible.</a:t>
            </a:r>
          </a:p>
          <a:p>
            <a:r>
              <a:rPr lang="en-IN" dirty="0"/>
              <a:t>Hard Margin and Soft margin classification</a:t>
            </a:r>
          </a:p>
          <a:p>
            <a:endParaRPr lang="en-IN" dirty="0"/>
          </a:p>
        </p:txBody>
      </p:sp>
    </p:spTree>
    <p:extLst>
      <p:ext uri="{BB962C8B-B14F-4D97-AF65-F5344CB8AC3E}">
        <p14:creationId xmlns:p14="http://schemas.microsoft.com/office/powerpoint/2010/main" val="3950907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6C2C-CC78-4A2C-A2F1-EF60CFC249A3}"/>
              </a:ext>
            </a:extLst>
          </p:cNvPr>
          <p:cNvSpPr>
            <a:spLocks noGrp="1"/>
          </p:cNvSpPr>
          <p:nvPr>
            <p:ph type="title"/>
          </p:nvPr>
        </p:nvSpPr>
        <p:spPr/>
        <p:txBody>
          <a:bodyPr/>
          <a:lstStyle/>
          <a:p>
            <a:endParaRPr lang="en-IN"/>
          </a:p>
        </p:txBody>
      </p:sp>
      <p:pic>
        <p:nvPicPr>
          <p:cNvPr id="5" name="Content Placeholder 4" descr="Chart, scatter chart&#10;&#10;Description automatically generated">
            <a:extLst>
              <a:ext uri="{FF2B5EF4-FFF2-40B4-BE49-F238E27FC236}">
                <a16:creationId xmlns:a16="http://schemas.microsoft.com/office/drawing/2014/main" id="{D600145E-11B5-4043-BD7A-DFF96B04C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0312" y="2025112"/>
            <a:ext cx="7191375" cy="3714750"/>
          </a:xfrm>
        </p:spPr>
      </p:pic>
    </p:spTree>
    <p:extLst>
      <p:ext uri="{BB962C8B-B14F-4D97-AF65-F5344CB8AC3E}">
        <p14:creationId xmlns:p14="http://schemas.microsoft.com/office/powerpoint/2010/main" val="1089670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5901-9212-4C9F-9C19-4A477D76FDA0}"/>
              </a:ext>
            </a:extLst>
          </p:cNvPr>
          <p:cNvSpPr>
            <a:spLocks noGrp="1"/>
          </p:cNvSpPr>
          <p:nvPr>
            <p:ph type="title"/>
          </p:nvPr>
        </p:nvSpPr>
        <p:spPr/>
        <p:txBody>
          <a:bodyPr/>
          <a:lstStyle/>
          <a:p>
            <a:r>
              <a:rPr lang="en-IN" dirty="0"/>
              <a:t>Equations- SVM</a:t>
            </a:r>
          </a:p>
        </p:txBody>
      </p:sp>
      <p:pic>
        <p:nvPicPr>
          <p:cNvPr id="5" name="Content Placeholder 4" descr="Text, letter&#10;&#10;Description automatically generated">
            <a:extLst>
              <a:ext uri="{FF2B5EF4-FFF2-40B4-BE49-F238E27FC236}">
                <a16:creationId xmlns:a16="http://schemas.microsoft.com/office/drawing/2014/main" id="{A513AC46-D970-4407-A66F-BB0711C5A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513" y="1690688"/>
            <a:ext cx="5336289" cy="1794097"/>
          </a:xfrm>
        </p:spPr>
      </p:pic>
      <p:pic>
        <p:nvPicPr>
          <p:cNvPr id="7" name="Picture 6" descr="Text, letter&#10;&#10;Description automatically generated">
            <a:extLst>
              <a:ext uri="{FF2B5EF4-FFF2-40B4-BE49-F238E27FC236}">
                <a16:creationId xmlns:a16="http://schemas.microsoft.com/office/drawing/2014/main" id="{D4EB742A-7AFA-4389-8AC1-B99CBFBE5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51" y="3826413"/>
            <a:ext cx="4783789" cy="2085882"/>
          </a:xfrm>
          <a:prstGeom prst="rect">
            <a:avLst/>
          </a:prstGeom>
        </p:spPr>
      </p:pic>
      <p:pic>
        <p:nvPicPr>
          <p:cNvPr id="9" name="Picture 8" descr="A picture containing object, clock&#10;&#10;Description automatically generated">
            <a:extLst>
              <a:ext uri="{FF2B5EF4-FFF2-40B4-BE49-F238E27FC236}">
                <a16:creationId xmlns:a16="http://schemas.microsoft.com/office/drawing/2014/main" id="{920DF8A3-877A-490F-9712-AC8F0E26D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701" y="2132977"/>
            <a:ext cx="5179200" cy="909518"/>
          </a:xfrm>
          <a:prstGeom prst="rect">
            <a:avLst/>
          </a:prstGeom>
        </p:spPr>
      </p:pic>
      <p:pic>
        <p:nvPicPr>
          <p:cNvPr id="11" name="Picture 10" descr="Text&#10;&#10;Description automatically generated">
            <a:extLst>
              <a:ext uri="{FF2B5EF4-FFF2-40B4-BE49-F238E27FC236}">
                <a16:creationId xmlns:a16="http://schemas.microsoft.com/office/drawing/2014/main" id="{A56B763D-8151-4CC5-920E-7C23054C6D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113371"/>
            <a:ext cx="5289374" cy="1798924"/>
          </a:xfrm>
          <a:prstGeom prst="rect">
            <a:avLst/>
          </a:prstGeom>
        </p:spPr>
      </p:pic>
      <p:sp>
        <p:nvSpPr>
          <p:cNvPr id="12" name="TextBox 11">
            <a:extLst>
              <a:ext uri="{FF2B5EF4-FFF2-40B4-BE49-F238E27FC236}">
                <a16:creationId xmlns:a16="http://schemas.microsoft.com/office/drawing/2014/main" id="{6615EEC0-794A-43FF-B957-8F2C74A8D0FB}"/>
              </a:ext>
            </a:extLst>
          </p:cNvPr>
          <p:cNvSpPr txBox="1"/>
          <p:nvPr/>
        </p:nvSpPr>
        <p:spPr>
          <a:xfrm>
            <a:off x="982570" y="6098494"/>
            <a:ext cx="8772939" cy="923330"/>
          </a:xfrm>
          <a:prstGeom prst="rect">
            <a:avLst/>
          </a:prstGeom>
          <a:noFill/>
        </p:spPr>
        <p:txBody>
          <a:bodyPr wrap="square" rtlCol="0">
            <a:spAutoFit/>
          </a:bodyPr>
          <a:lstStyle/>
          <a:p>
            <a:r>
              <a:rPr lang="en-IN" dirty="0"/>
              <a:t>Optimization is done using analytic methods like Lagrange Multipliers and numeric methods like Gradient Descent.</a:t>
            </a:r>
          </a:p>
          <a:p>
            <a:endParaRPr lang="en-IN" dirty="0"/>
          </a:p>
        </p:txBody>
      </p:sp>
    </p:spTree>
    <p:extLst>
      <p:ext uri="{BB962C8B-B14F-4D97-AF65-F5344CB8AC3E}">
        <p14:creationId xmlns:p14="http://schemas.microsoft.com/office/powerpoint/2010/main" val="2857896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0AE9-961C-45C0-8557-BADEBD86F18B}"/>
              </a:ext>
            </a:extLst>
          </p:cNvPr>
          <p:cNvSpPr>
            <a:spLocks noGrp="1"/>
          </p:cNvSpPr>
          <p:nvPr>
            <p:ph type="title"/>
          </p:nvPr>
        </p:nvSpPr>
        <p:spPr/>
        <p:txBody>
          <a:bodyPr/>
          <a:lstStyle/>
          <a:p>
            <a:r>
              <a:rPr lang="en-IN" dirty="0"/>
              <a:t>Implemented Code- SVM</a:t>
            </a:r>
          </a:p>
        </p:txBody>
      </p:sp>
      <p:sp>
        <p:nvSpPr>
          <p:cNvPr id="3" name="Content Placeholder 2">
            <a:extLst>
              <a:ext uri="{FF2B5EF4-FFF2-40B4-BE49-F238E27FC236}">
                <a16:creationId xmlns:a16="http://schemas.microsoft.com/office/drawing/2014/main" id="{FBC519F9-0001-430F-9057-5FE7FB0232EC}"/>
              </a:ext>
            </a:extLst>
          </p:cNvPr>
          <p:cNvSpPr>
            <a:spLocks noGrp="1"/>
          </p:cNvSpPr>
          <p:nvPr>
            <p:ph idx="1"/>
          </p:nvPr>
        </p:nvSpPr>
        <p:spPr/>
        <p:txBody>
          <a:bodyPr/>
          <a:lstStyle/>
          <a:p>
            <a:r>
              <a:rPr lang="en-IN" dirty="0"/>
              <a:t>SVM implemented from scratch</a:t>
            </a:r>
          </a:p>
          <a:p>
            <a:r>
              <a:rPr lang="en-IN" dirty="0"/>
              <a:t>Analytic method with help of </a:t>
            </a:r>
            <a:r>
              <a:rPr lang="en-IN" dirty="0" err="1"/>
              <a:t>quadprog</a:t>
            </a:r>
            <a:r>
              <a:rPr lang="en-IN" dirty="0"/>
              <a:t> function for optimization.</a:t>
            </a:r>
          </a:p>
          <a:p>
            <a:r>
              <a:rPr lang="en-IN" dirty="0"/>
              <a:t>Kernels added : radial basis function and polynomial</a:t>
            </a:r>
          </a:p>
          <a:p>
            <a:r>
              <a:rPr lang="en-IN" dirty="0"/>
              <a:t>Soft Margin classification </a:t>
            </a:r>
          </a:p>
          <a:p>
            <a:endParaRPr lang="en-IN" dirty="0"/>
          </a:p>
        </p:txBody>
      </p:sp>
      <p:pic>
        <p:nvPicPr>
          <p:cNvPr id="5" name="Picture 4" descr="Text, letter&#10;&#10;Description automatically generated">
            <a:extLst>
              <a:ext uri="{FF2B5EF4-FFF2-40B4-BE49-F238E27FC236}">
                <a16:creationId xmlns:a16="http://schemas.microsoft.com/office/drawing/2014/main" id="{61F683BB-01AD-463D-8CFE-A54FEAA19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945" y="4001294"/>
            <a:ext cx="5486400" cy="1782202"/>
          </a:xfrm>
          <a:prstGeom prst="rect">
            <a:avLst/>
          </a:prstGeom>
        </p:spPr>
      </p:pic>
    </p:spTree>
    <p:extLst>
      <p:ext uri="{BB962C8B-B14F-4D97-AF65-F5344CB8AC3E}">
        <p14:creationId xmlns:p14="http://schemas.microsoft.com/office/powerpoint/2010/main" val="355580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10D5-2156-4013-86DC-10C938DC1A2B}"/>
              </a:ext>
            </a:extLst>
          </p:cNvPr>
          <p:cNvSpPr>
            <a:spLocks noGrp="1"/>
          </p:cNvSpPr>
          <p:nvPr>
            <p:ph type="title"/>
          </p:nvPr>
        </p:nvSpPr>
        <p:spPr/>
        <p:txBody>
          <a:bodyPr/>
          <a:lstStyle/>
          <a:p>
            <a:r>
              <a:rPr lang="en-IN" dirty="0"/>
              <a:t>Linearly Separable Data</a:t>
            </a:r>
          </a:p>
        </p:txBody>
      </p:sp>
      <p:pic>
        <p:nvPicPr>
          <p:cNvPr id="4" name="Picture 3" descr="Chart, scatter chart&#10;&#10;Description automatically generated">
            <a:extLst>
              <a:ext uri="{FF2B5EF4-FFF2-40B4-BE49-F238E27FC236}">
                <a16:creationId xmlns:a16="http://schemas.microsoft.com/office/drawing/2014/main" id="{DD599A7F-262C-4F14-A8B9-0D08B797A2DC}"/>
              </a:ext>
            </a:extLst>
          </p:cNvPr>
          <p:cNvPicPr/>
          <p:nvPr/>
        </p:nvPicPr>
        <p:blipFill>
          <a:blip r:embed="rId2">
            <a:extLst>
              <a:ext uri="{28A0092B-C50C-407E-A947-70E740481C1C}">
                <a14:useLocalDpi xmlns:a14="http://schemas.microsoft.com/office/drawing/2010/main" val="0"/>
              </a:ext>
            </a:extLst>
          </a:blip>
          <a:stretch>
            <a:fillRect/>
          </a:stretch>
        </p:blipFill>
        <p:spPr>
          <a:xfrm>
            <a:off x="838200" y="1600994"/>
            <a:ext cx="5324475" cy="4800600"/>
          </a:xfrm>
          <a:prstGeom prst="rect">
            <a:avLst/>
          </a:prstGeom>
        </p:spPr>
      </p:pic>
      <p:sp>
        <p:nvSpPr>
          <p:cNvPr id="7" name="Content Placeholder 6">
            <a:extLst>
              <a:ext uri="{FF2B5EF4-FFF2-40B4-BE49-F238E27FC236}">
                <a16:creationId xmlns:a16="http://schemas.microsoft.com/office/drawing/2014/main" id="{7B4CF308-4326-4DD6-AD9B-A6018D86D320}"/>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914964FF-EC2C-4478-A3AE-55F974158D13}"/>
              </a:ext>
            </a:extLst>
          </p:cNvPr>
          <p:cNvPicPr>
            <a:picLocks noChangeAspect="1"/>
          </p:cNvPicPr>
          <p:nvPr/>
        </p:nvPicPr>
        <p:blipFill>
          <a:blip r:embed="rId3"/>
          <a:stretch>
            <a:fillRect/>
          </a:stretch>
        </p:blipFill>
        <p:spPr>
          <a:xfrm>
            <a:off x="6491304" y="1577924"/>
            <a:ext cx="5371042" cy="4846740"/>
          </a:xfrm>
          <a:prstGeom prst="rect">
            <a:avLst/>
          </a:prstGeom>
        </p:spPr>
      </p:pic>
    </p:spTree>
    <p:extLst>
      <p:ext uri="{BB962C8B-B14F-4D97-AF65-F5344CB8AC3E}">
        <p14:creationId xmlns:p14="http://schemas.microsoft.com/office/powerpoint/2010/main" val="426422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841B-9458-4C3F-B3BB-B91B4B796292}"/>
              </a:ext>
            </a:extLst>
          </p:cNvPr>
          <p:cNvSpPr>
            <a:spLocks noGrp="1"/>
          </p:cNvSpPr>
          <p:nvPr>
            <p:ph type="title"/>
          </p:nvPr>
        </p:nvSpPr>
        <p:spPr/>
        <p:txBody>
          <a:bodyPr/>
          <a:lstStyle/>
          <a:p>
            <a:r>
              <a:rPr lang="en-IN" dirty="0"/>
              <a:t>Linearly Inseparable Data</a:t>
            </a:r>
          </a:p>
        </p:txBody>
      </p:sp>
      <p:pic>
        <p:nvPicPr>
          <p:cNvPr id="4" name="Content Placeholder 3">
            <a:extLst>
              <a:ext uri="{FF2B5EF4-FFF2-40B4-BE49-F238E27FC236}">
                <a16:creationId xmlns:a16="http://schemas.microsoft.com/office/drawing/2014/main" id="{1540B289-111E-4D37-B367-65565F0F56CA}"/>
              </a:ext>
            </a:extLst>
          </p:cNvPr>
          <p:cNvPicPr>
            <a:picLocks noGrp="1" noChangeAspect="1"/>
          </p:cNvPicPr>
          <p:nvPr>
            <p:ph idx="1"/>
          </p:nvPr>
        </p:nvPicPr>
        <p:blipFill>
          <a:blip r:embed="rId2"/>
          <a:stretch>
            <a:fillRect/>
          </a:stretch>
        </p:blipFill>
        <p:spPr>
          <a:xfrm>
            <a:off x="2230850" y="1690688"/>
            <a:ext cx="6865033" cy="5018309"/>
          </a:xfrm>
          <a:prstGeom prst="rect">
            <a:avLst/>
          </a:prstGeom>
        </p:spPr>
      </p:pic>
    </p:spTree>
    <p:extLst>
      <p:ext uri="{BB962C8B-B14F-4D97-AF65-F5344CB8AC3E}">
        <p14:creationId xmlns:p14="http://schemas.microsoft.com/office/powerpoint/2010/main" val="1471848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EEG dataset 2a plot. Along with EOG channels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017" y="1313644"/>
            <a:ext cx="7593965" cy="5229897"/>
          </a:xfrm>
        </p:spPr>
      </p:pic>
    </p:spTree>
    <p:extLst>
      <p:ext uri="{BB962C8B-B14F-4D97-AF65-F5344CB8AC3E}">
        <p14:creationId xmlns:p14="http://schemas.microsoft.com/office/powerpoint/2010/main" val="775731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9026-3D77-48F2-B1C8-A6ED0BFC202F}"/>
              </a:ext>
            </a:extLst>
          </p:cNvPr>
          <p:cNvSpPr>
            <a:spLocks noGrp="1"/>
          </p:cNvSpPr>
          <p:nvPr>
            <p:ph type="title"/>
          </p:nvPr>
        </p:nvSpPr>
        <p:spPr/>
        <p:txBody>
          <a:bodyPr/>
          <a:lstStyle/>
          <a:p>
            <a:r>
              <a:rPr lang="en-IN" dirty="0"/>
              <a:t>Stacked Channels Plot</a:t>
            </a:r>
          </a:p>
        </p:txBody>
      </p:sp>
      <p:pic>
        <p:nvPicPr>
          <p:cNvPr id="4" name="Content Placeholder 3">
            <a:extLst>
              <a:ext uri="{FF2B5EF4-FFF2-40B4-BE49-F238E27FC236}">
                <a16:creationId xmlns:a16="http://schemas.microsoft.com/office/drawing/2014/main" id="{86C2C191-8A83-4275-B3D0-317B7DC30190}"/>
              </a:ext>
            </a:extLst>
          </p:cNvPr>
          <p:cNvPicPr>
            <a:picLocks noGrp="1" noChangeAspect="1"/>
          </p:cNvPicPr>
          <p:nvPr>
            <p:ph idx="1"/>
          </p:nvPr>
        </p:nvPicPr>
        <p:blipFill>
          <a:blip r:embed="rId2"/>
          <a:stretch>
            <a:fillRect/>
          </a:stretch>
        </p:blipFill>
        <p:spPr>
          <a:xfrm>
            <a:off x="2194560" y="1867272"/>
            <a:ext cx="6870965" cy="4625603"/>
          </a:xfrm>
          <a:prstGeom prst="rect">
            <a:avLst/>
          </a:prstGeom>
        </p:spPr>
      </p:pic>
    </p:spTree>
    <p:extLst>
      <p:ext uri="{BB962C8B-B14F-4D97-AF65-F5344CB8AC3E}">
        <p14:creationId xmlns:p14="http://schemas.microsoft.com/office/powerpoint/2010/main" val="2063954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DF9D-F76F-4D3B-9669-946690268C65}"/>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78BDF9A9-897E-4B46-9A5F-466BAA0E7793}"/>
              </a:ext>
            </a:extLst>
          </p:cNvPr>
          <p:cNvSpPr>
            <a:spLocks noGrp="1"/>
          </p:cNvSpPr>
          <p:nvPr>
            <p:ph idx="1"/>
          </p:nvPr>
        </p:nvSpPr>
        <p:spPr/>
        <p:txBody>
          <a:bodyPr>
            <a:normAutofit lnSpcReduction="10000"/>
          </a:bodyPr>
          <a:lstStyle/>
          <a:p>
            <a:r>
              <a:rPr lang="en-IN" dirty="0"/>
              <a:t>3 main sources of information</a:t>
            </a:r>
          </a:p>
          <a:p>
            <a:pPr marL="514350" indent="-514350">
              <a:buFont typeface="+mj-lt"/>
              <a:buAutoNum type="arabicPeriod"/>
            </a:pPr>
            <a:r>
              <a:rPr lang="en-IN" dirty="0"/>
              <a:t>Spatial Information: Origin of signals from specific spatial regions of brain.</a:t>
            </a:r>
          </a:p>
          <a:p>
            <a:pPr marL="514350" indent="-514350">
              <a:buFont typeface="+mj-lt"/>
              <a:buAutoNum type="arabicPeriod"/>
            </a:pPr>
            <a:r>
              <a:rPr lang="en-IN" dirty="0"/>
              <a:t>Spectral Information: Variation in power in specific feature bands</a:t>
            </a:r>
          </a:p>
          <a:p>
            <a:pPr marL="514350" indent="-514350">
              <a:buFont typeface="+mj-lt"/>
              <a:buAutoNum type="arabicPeriod"/>
            </a:pPr>
            <a:r>
              <a:rPr lang="en-IN" dirty="0"/>
              <a:t>Temporal Information: Variation of signal with time.</a:t>
            </a:r>
          </a:p>
          <a:p>
            <a:r>
              <a:rPr lang="en-IN" dirty="0"/>
              <a:t>For motor imagery classification mainly spatial and spectral information are important. </a:t>
            </a:r>
          </a:p>
          <a:p>
            <a:r>
              <a:rPr lang="en-IN" dirty="0"/>
              <a:t>Spatial Filtering: Linear combination of small number of spatially close channels. This decreases smearing effect of skull.eg – Laplacian and Bipolar(Neurophysiological significance) and data driven filters.</a:t>
            </a:r>
          </a:p>
        </p:txBody>
      </p:sp>
    </p:spTree>
    <p:extLst>
      <p:ext uri="{BB962C8B-B14F-4D97-AF65-F5344CB8AC3E}">
        <p14:creationId xmlns:p14="http://schemas.microsoft.com/office/powerpoint/2010/main" val="716654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7661-F788-4FE2-A13A-5B3C4A803C2A}"/>
              </a:ext>
            </a:extLst>
          </p:cNvPr>
          <p:cNvSpPr>
            <a:spLocks noGrp="1"/>
          </p:cNvSpPr>
          <p:nvPr>
            <p:ph type="title"/>
          </p:nvPr>
        </p:nvSpPr>
        <p:spPr/>
        <p:txBody>
          <a:bodyPr/>
          <a:lstStyle/>
          <a:p>
            <a:endParaRPr lang="en-IN"/>
          </a:p>
        </p:txBody>
      </p:sp>
      <p:pic>
        <p:nvPicPr>
          <p:cNvPr id="5" name="Content Placeholder 4" descr="Shape, circle&#10;&#10;Description automatically generated">
            <a:extLst>
              <a:ext uri="{FF2B5EF4-FFF2-40B4-BE49-F238E27FC236}">
                <a16:creationId xmlns:a16="http://schemas.microsoft.com/office/drawing/2014/main" id="{83067BCE-2258-4237-BB0E-3D359602F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771" y="816304"/>
            <a:ext cx="9747420" cy="5225391"/>
          </a:xfrm>
        </p:spPr>
      </p:pic>
    </p:spTree>
    <p:extLst>
      <p:ext uri="{BB962C8B-B14F-4D97-AF65-F5344CB8AC3E}">
        <p14:creationId xmlns:p14="http://schemas.microsoft.com/office/powerpoint/2010/main" val="403140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EEG(Electroencephalography)</a:t>
            </a:r>
          </a:p>
        </p:txBody>
      </p:sp>
      <p:sp>
        <p:nvSpPr>
          <p:cNvPr id="3" name="Content Placeholder 2"/>
          <p:cNvSpPr>
            <a:spLocks noGrp="1"/>
          </p:cNvSpPr>
          <p:nvPr>
            <p:ph idx="1"/>
          </p:nvPr>
        </p:nvSpPr>
        <p:spPr/>
        <p:txBody>
          <a:bodyPr/>
          <a:lstStyle/>
          <a:p>
            <a:r>
              <a:rPr lang="en-IN" dirty="0"/>
              <a:t>Electrical</a:t>
            </a:r>
          </a:p>
          <a:p>
            <a:r>
              <a:rPr lang="en-IN" dirty="0"/>
              <a:t>Direct measurement(Potential Differences measured unlike indirect metabolic method which depend on hormonal </a:t>
            </a:r>
            <a:r>
              <a:rPr lang="en-IN" dirty="0" err="1"/>
              <a:t>levels,etc</a:t>
            </a:r>
            <a:r>
              <a:rPr lang="en-IN" dirty="0"/>
              <a:t>)</a:t>
            </a:r>
          </a:p>
          <a:p>
            <a:r>
              <a:rPr lang="en-IN" dirty="0"/>
              <a:t>Non-invasive</a:t>
            </a:r>
          </a:p>
          <a:p>
            <a:r>
              <a:rPr lang="en-IN" dirty="0"/>
              <a:t>Portable</a:t>
            </a:r>
          </a:p>
          <a:p>
            <a:r>
              <a:rPr lang="en-IN" dirty="0"/>
              <a:t>Most Practical in the long-run as non-invasive and portable.</a:t>
            </a:r>
          </a:p>
          <a:p>
            <a:endParaRPr lang="en-IN" dirty="0"/>
          </a:p>
          <a:p>
            <a:endParaRPr lang="en-IN" dirty="0"/>
          </a:p>
          <a:p>
            <a:endParaRPr lang="en-IN" dirty="0"/>
          </a:p>
        </p:txBody>
      </p:sp>
    </p:spTree>
    <p:extLst>
      <p:ext uri="{BB962C8B-B14F-4D97-AF65-F5344CB8AC3E}">
        <p14:creationId xmlns:p14="http://schemas.microsoft.com/office/powerpoint/2010/main" val="3437660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B6ED-D83A-4D91-98DF-5366FD578D42}"/>
              </a:ext>
            </a:extLst>
          </p:cNvPr>
          <p:cNvSpPr>
            <a:spLocks noGrp="1"/>
          </p:cNvSpPr>
          <p:nvPr>
            <p:ph type="title"/>
          </p:nvPr>
        </p:nvSpPr>
        <p:spPr/>
        <p:txBody>
          <a:bodyPr/>
          <a:lstStyle/>
          <a:p>
            <a:r>
              <a:rPr lang="en-IN" dirty="0"/>
              <a:t>Signal Plot</a:t>
            </a:r>
          </a:p>
        </p:txBody>
      </p:sp>
      <p:sp>
        <p:nvSpPr>
          <p:cNvPr id="3" name="Content Placeholder 2">
            <a:extLst>
              <a:ext uri="{FF2B5EF4-FFF2-40B4-BE49-F238E27FC236}">
                <a16:creationId xmlns:a16="http://schemas.microsoft.com/office/drawing/2014/main" id="{2FF84174-2D17-4294-AF45-09E458E18AEC}"/>
              </a:ext>
            </a:extLst>
          </p:cNvPr>
          <p:cNvSpPr>
            <a:spLocks noGrp="1"/>
          </p:cNvSpPr>
          <p:nvPr>
            <p:ph idx="1"/>
          </p:nvPr>
        </p:nvSpPr>
        <p:spPr/>
        <p:txBody>
          <a:bodyPr/>
          <a:lstStyle/>
          <a:p>
            <a:r>
              <a:rPr lang="en-IN" dirty="0"/>
              <a:t>A channel represents the position of an EEG electrode.</a:t>
            </a:r>
          </a:p>
          <a:p>
            <a:r>
              <a:rPr lang="en-IN" dirty="0"/>
              <a:t>Different spatial positions give different information</a:t>
            </a:r>
          </a:p>
          <a:p>
            <a:r>
              <a:rPr lang="en-IN" dirty="0" err="1"/>
              <a:t>Eg</a:t>
            </a:r>
            <a:r>
              <a:rPr lang="en-IN" dirty="0"/>
              <a:t>- Channel C3 and C4 represent right and left hand motor activity respectively. </a:t>
            </a:r>
            <a:r>
              <a:rPr lang="en-IN" dirty="0" err="1"/>
              <a:t>Cz</a:t>
            </a:r>
            <a:r>
              <a:rPr lang="en-IN" dirty="0"/>
              <a:t> represents foot movement.</a:t>
            </a:r>
          </a:p>
          <a:p>
            <a:r>
              <a:rPr lang="en-IN" dirty="0"/>
              <a:t>Functions to plot each channel were written.</a:t>
            </a:r>
          </a:p>
          <a:p>
            <a:endParaRPr lang="en-IN" dirty="0"/>
          </a:p>
        </p:txBody>
      </p:sp>
    </p:spTree>
    <p:extLst>
      <p:ext uri="{BB962C8B-B14F-4D97-AF65-F5344CB8AC3E}">
        <p14:creationId xmlns:p14="http://schemas.microsoft.com/office/powerpoint/2010/main" val="3175792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68DE-6134-4C46-883F-379DFECCF192}"/>
              </a:ext>
            </a:extLst>
          </p:cNvPr>
          <p:cNvSpPr>
            <a:spLocks noGrp="1"/>
          </p:cNvSpPr>
          <p:nvPr>
            <p:ph type="title"/>
          </p:nvPr>
        </p:nvSpPr>
        <p:spPr/>
        <p:txBody>
          <a:bodyPr/>
          <a:lstStyle/>
          <a:p>
            <a:r>
              <a:rPr lang="en-IN" dirty="0"/>
              <a:t>Magnified image of channel 3</a:t>
            </a:r>
          </a:p>
        </p:txBody>
      </p:sp>
      <p:pic>
        <p:nvPicPr>
          <p:cNvPr id="5" name="Content Placeholder 4" descr="Graphical user interface&#10;&#10;Description automatically generated">
            <a:extLst>
              <a:ext uri="{FF2B5EF4-FFF2-40B4-BE49-F238E27FC236}">
                <a16:creationId xmlns:a16="http://schemas.microsoft.com/office/drawing/2014/main" id="{8589C8D1-DFE8-4B47-94BC-69086450C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2399" y="1801971"/>
            <a:ext cx="4813881" cy="4351338"/>
          </a:xfrm>
        </p:spPr>
      </p:pic>
    </p:spTree>
    <p:extLst>
      <p:ext uri="{BB962C8B-B14F-4D97-AF65-F5344CB8AC3E}">
        <p14:creationId xmlns:p14="http://schemas.microsoft.com/office/powerpoint/2010/main" val="218628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A2DD-4882-46A4-B7EF-B38F3312BC8E}"/>
              </a:ext>
            </a:extLst>
          </p:cNvPr>
          <p:cNvSpPr>
            <a:spLocks noGrp="1"/>
          </p:cNvSpPr>
          <p:nvPr>
            <p:ph type="title"/>
          </p:nvPr>
        </p:nvSpPr>
        <p:spPr/>
        <p:txBody>
          <a:bodyPr/>
          <a:lstStyle/>
          <a:p>
            <a:r>
              <a:rPr lang="en-IN" dirty="0"/>
              <a:t>Plot of all the channels</a:t>
            </a:r>
          </a:p>
        </p:txBody>
      </p:sp>
      <p:pic>
        <p:nvPicPr>
          <p:cNvPr id="5" name="Content Placeholder 4" descr="Chart&#10;&#10;Description automatically generated">
            <a:extLst>
              <a:ext uri="{FF2B5EF4-FFF2-40B4-BE49-F238E27FC236}">
                <a16:creationId xmlns:a16="http://schemas.microsoft.com/office/drawing/2014/main" id="{F17370C1-B4BD-4C18-9975-EA87DE4A5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4278" y="1533594"/>
            <a:ext cx="5803443" cy="5192009"/>
          </a:xfrm>
        </p:spPr>
      </p:pic>
    </p:spTree>
    <p:extLst>
      <p:ext uri="{BB962C8B-B14F-4D97-AF65-F5344CB8AC3E}">
        <p14:creationId xmlns:p14="http://schemas.microsoft.com/office/powerpoint/2010/main" val="2049825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2ED9-398A-4DA4-8A67-2B5817331ED0}"/>
              </a:ext>
            </a:extLst>
          </p:cNvPr>
          <p:cNvSpPr>
            <a:spLocks noGrp="1"/>
          </p:cNvSpPr>
          <p:nvPr>
            <p:ph type="title"/>
          </p:nvPr>
        </p:nvSpPr>
        <p:spPr/>
        <p:txBody>
          <a:bodyPr/>
          <a:lstStyle/>
          <a:p>
            <a:r>
              <a:rPr lang="en-IN" dirty="0"/>
              <a:t>Discrete Fourier Transformation</a:t>
            </a:r>
          </a:p>
        </p:txBody>
      </p:sp>
      <p:sp>
        <p:nvSpPr>
          <p:cNvPr id="3" name="Content Placeholder 2">
            <a:extLst>
              <a:ext uri="{FF2B5EF4-FFF2-40B4-BE49-F238E27FC236}">
                <a16:creationId xmlns:a16="http://schemas.microsoft.com/office/drawing/2014/main" id="{CE2BE334-062F-48C4-A829-9517CBFFBBAD}"/>
              </a:ext>
            </a:extLst>
          </p:cNvPr>
          <p:cNvSpPr>
            <a:spLocks noGrp="1"/>
          </p:cNvSpPr>
          <p:nvPr>
            <p:ph idx="1"/>
          </p:nvPr>
        </p:nvSpPr>
        <p:spPr/>
        <p:txBody>
          <a:bodyPr/>
          <a:lstStyle/>
          <a:p>
            <a:r>
              <a:rPr lang="en-IN" dirty="0"/>
              <a:t>Widely used tool in signal processing</a:t>
            </a:r>
          </a:p>
          <a:p>
            <a:r>
              <a:rPr lang="en-IN" dirty="0"/>
              <a:t>Breaks down a signal into sinusoidal waves that can be superimposed to reconstruct the original signal.</a:t>
            </a:r>
          </a:p>
          <a:p>
            <a:r>
              <a:rPr lang="en-IN" dirty="0"/>
              <a:t>The Y axis plot the amplitude of wave and X axis plots the frequency.</a:t>
            </a:r>
          </a:p>
          <a:p>
            <a:r>
              <a:rPr lang="en-IN" dirty="0"/>
              <a:t>Fast Fourier Transformation was used to calculate DFT.</a:t>
            </a:r>
          </a:p>
          <a:p>
            <a:endParaRPr lang="en-IN" dirty="0"/>
          </a:p>
        </p:txBody>
      </p:sp>
    </p:spTree>
    <p:extLst>
      <p:ext uri="{BB962C8B-B14F-4D97-AF65-F5344CB8AC3E}">
        <p14:creationId xmlns:p14="http://schemas.microsoft.com/office/powerpoint/2010/main" val="3265351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E2A2-A659-499F-91D7-DAFB7DAEFF00}"/>
              </a:ext>
            </a:extLst>
          </p:cNvPr>
          <p:cNvSpPr>
            <a:spLocks noGrp="1"/>
          </p:cNvSpPr>
          <p:nvPr>
            <p:ph type="title"/>
          </p:nvPr>
        </p:nvSpPr>
        <p:spPr/>
        <p:txBody>
          <a:bodyPr/>
          <a:lstStyle/>
          <a:p>
            <a:r>
              <a:rPr lang="en-IN" dirty="0"/>
              <a:t>FFT of component 1 and 25</a:t>
            </a:r>
          </a:p>
        </p:txBody>
      </p:sp>
      <p:pic>
        <p:nvPicPr>
          <p:cNvPr id="4" name="Picture 3" descr="Graphical user interface&#10;&#10;Description automatically generated">
            <a:extLst>
              <a:ext uri="{FF2B5EF4-FFF2-40B4-BE49-F238E27FC236}">
                <a16:creationId xmlns:a16="http://schemas.microsoft.com/office/drawing/2014/main" id="{52B3D95F-C360-4FB7-8D71-DBFF6D0A5D50}"/>
              </a:ext>
            </a:extLst>
          </p:cNvPr>
          <p:cNvPicPr/>
          <p:nvPr/>
        </p:nvPicPr>
        <p:blipFill>
          <a:blip r:embed="rId2">
            <a:extLst>
              <a:ext uri="{28A0092B-C50C-407E-A947-70E740481C1C}">
                <a14:useLocalDpi xmlns:a14="http://schemas.microsoft.com/office/drawing/2010/main" val="0"/>
              </a:ext>
            </a:extLst>
          </a:blip>
          <a:stretch>
            <a:fillRect/>
          </a:stretch>
        </p:blipFill>
        <p:spPr>
          <a:xfrm>
            <a:off x="380853" y="2234834"/>
            <a:ext cx="4613178" cy="4351337"/>
          </a:xfrm>
          <a:prstGeom prst="rect">
            <a:avLst/>
          </a:prstGeom>
        </p:spPr>
      </p:pic>
      <p:pic>
        <p:nvPicPr>
          <p:cNvPr id="5" name="Content Placeholder 4" descr="Graphical user interface, application&#10;&#10;Description automatically generated">
            <a:extLst>
              <a:ext uri="{FF2B5EF4-FFF2-40B4-BE49-F238E27FC236}">
                <a16:creationId xmlns:a16="http://schemas.microsoft.com/office/drawing/2014/main" id="{7A8C4774-ACB6-4BBA-B454-ED2AB86CE4C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648067" y="2234833"/>
            <a:ext cx="4834820" cy="4351338"/>
          </a:xfrm>
          <a:prstGeom prst="rect">
            <a:avLst/>
          </a:prstGeom>
        </p:spPr>
      </p:pic>
    </p:spTree>
    <p:extLst>
      <p:ext uri="{BB962C8B-B14F-4D97-AF65-F5344CB8AC3E}">
        <p14:creationId xmlns:p14="http://schemas.microsoft.com/office/powerpoint/2010/main" val="3316291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BB39-AA3E-4072-9EFD-7A7162F1609F}"/>
              </a:ext>
            </a:extLst>
          </p:cNvPr>
          <p:cNvSpPr>
            <a:spLocks noGrp="1"/>
          </p:cNvSpPr>
          <p:nvPr>
            <p:ph type="title"/>
          </p:nvPr>
        </p:nvSpPr>
        <p:spPr/>
        <p:txBody>
          <a:bodyPr/>
          <a:lstStyle/>
          <a:p>
            <a:r>
              <a:rPr lang="en-IN" dirty="0"/>
              <a:t>Discrete Cosine Transformation</a:t>
            </a:r>
          </a:p>
        </p:txBody>
      </p:sp>
      <p:sp>
        <p:nvSpPr>
          <p:cNvPr id="3" name="Content Placeholder 2">
            <a:extLst>
              <a:ext uri="{FF2B5EF4-FFF2-40B4-BE49-F238E27FC236}">
                <a16:creationId xmlns:a16="http://schemas.microsoft.com/office/drawing/2014/main" id="{3C1D0714-CA14-49B0-AD6A-9E603CE5CD15}"/>
              </a:ext>
            </a:extLst>
          </p:cNvPr>
          <p:cNvSpPr>
            <a:spLocks noGrp="1"/>
          </p:cNvSpPr>
          <p:nvPr>
            <p:ph idx="1"/>
          </p:nvPr>
        </p:nvSpPr>
        <p:spPr/>
        <p:txBody>
          <a:bodyPr/>
          <a:lstStyle/>
          <a:p>
            <a:r>
              <a:rPr lang="en-IN" dirty="0"/>
              <a:t>Used for Compression of signal.</a:t>
            </a:r>
          </a:p>
          <a:p>
            <a:r>
              <a:rPr lang="en-IN" dirty="0"/>
              <a:t>Uses real cosines unlike DFT that uses complex </a:t>
            </a:r>
            <a:r>
              <a:rPr lang="en-IN" dirty="0" err="1"/>
              <a:t>sinusoidals</a:t>
            </a:r>
            <a:r>
              <a:rPr lang="en-IN" dirty="0"/>
              <a:t>.</a:t>
            </a:r>
          </a:p>
          <a:p>
            <a:r>
              <a:rPr lang="en-IN" dirty="0"/>
              <a:t>DCT decomposed signal as a superposition of real cosine waves with coefficients. Coefficients with small values are set to 0 and discarded compressing the signal.</a:t>
            </a:r>
          </a:p>
        </p:txBody>
      </p:sp>
    </p:spTree>
    <p:extLst>
      <p:ext uri="{BB962C8B-B14F-4D97-AF65-F5344CB8AC3E}">
        <p14:creationId xmlns:p14="http://schemas.microsoft.com/office/powerpoint/2010/main" val="3097703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9824-D459-4455-B775-33C503790FB8}"/>
              </a:ext>
            </a:extLst>
          </p:cNvPr>
          <p:cNvSpPr>
            <a:spLocks noGrp="1"/>
          </p:cNvSpPr>
          <p:nvPr>
            <p:ph type="title"/>
          </p:nvPr>
        </p:nvSpPr>
        <p:spPr/>
        <p:txBody>
          <a:bodyPr/>
          <a:lstStyle/>
          <a:p>
            <a:r>
              <a:rPr lang="en-IN" dirty="0"/>
              <a:t>Manual Feature Extraction	</a:t>
            </a:r>
          </a:p>
        </p:txBody>
      </p:sp>
      <p:sp>
        <p:nvSpPr>
          <p:cNvPr id="3" name="Content Placeholder 2">
            <a:extLst>
              <a:ext uri="{FF2B5EF4-FFF2-40B4-BE49-F238E27FC236}">
                <a16:creationId xmlns:a16="http://schemas.microsoft.com/office/drawing/2014/main" id="{D0B9A2C3-2EE5-4EA1-8098-B1EFED657A7E}"/>
              </a:ext>
            </a:extLst>
          </p:cNvPr>
          <p:cNvSpPr>
            <a:spLocks noGrp="1"/>
          </p:cNvSpPr>
          <p:nvPr>
            <p:ph idx="1"/>
          </p:nvPr>
        </p:nvSpPr>
        <p:spPr/>
        <p:txBody>
          <a:bodyPr/>
          <a:lstStyle/>
          <a:p>
            <a:r>
              <a:rPr lang="en-IN" dirty="0"/>
              <a:t>All the DFT,DCT and signal plots were compared manually and the ones that best differentiate the classes were selected</a:t>
            </a:r>
          </a:p>
          <a:p>
            <a:r>
              <a:rPr lang="en-IN" dirty="0"/>
              <a:t>These were created into a feature vector used for Classification.</a:t>
            </a:r>
          </a:p>
          <a:p>
            <a:r>
              <a:rPr lang="en-IN" dirty="0"/>
              <a:t>Channels :1,3,6,11</a:t>
            </a:r>
          </a:p>
          <a:p>
            <a:r>
              <a:rPr lang="en-IN" dirty="0"/>
              <a:t>FFT Channels: 1,6</a:t>
            </a:r>
          </a:p>
          <a:p>
            <a:r>
              <a:rPr lang="en-IN" dirty="0"/>
              <a:t>DCT Channels : 1,6</a:t>
            </a:r>
          </a:p>
        </p:txBody>
      </p:sp>
    </p:spTree>
    <p:extLst>
      <p:ext uri="{BB962C8B-B14F-4D97-AF65-F5344CB8AC3E}">
        <p14:creationId xmlns:p14="http://schemas.microsoft.com/office/powerpoint/2010/main" val="2797104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4B0D-6E68-42E1-AAB8-F9B9A1A38645}"/>
              </a:ext>
            </a:extLst>
          </p:cNvPr>
          <p:cNvSpPr>
            <a:spLocks noGrp="1"/>
          </p:cNvSpPr>
          <p:nvPr>
            <p:ph type="title"/>
          </p:nvPr>
        </p:nvSpPr>
        <p:spPr/>
        <p:txBody>
          <a:bodyPr/>
          <a:lstStyle/>
          <a:p>
            <a:r>
              <a:rPr lang="en-IN" dirty="0"/>
              <a:t> Signal Plots: Channel 1 and 3</a:t>
            </a:r>
          </a:p>
        </p:txBody>
      </p:sp>
      <p:pic>
        <p:nvPicPr>
          <p:cNvPr id="5" name="Content Placeholder 4" descr="Chart&#10;&#10;Description automatically generated">
            <a:extLst>
              <a:ext uri="{FF2B5EF4-FFF2-40B4-BE49-F238E27FC236}">
                <a16:creationId xmlns:a16="http://schemas.microsoft.com/office/drawing/2014/main" id="{B4B5F52E-79E1-4C4A-836D-27971A95E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1520"/>
            <a:ext cx="4896336" cy="4351338"/>
          </a:xfrm>
        </p:spPr>
      </p:pic>
      <p:pic>
        <p:nvPicPr>
          <p:cNvPr id="7" name="Picture 6" descr="Chart&#10;&#10;Description automatically generated">
            <a:extLst>
              <a:ext uri="{FF2B5EF4-FFF2-40B4-BE49-F238E27FC236}">
                <a16:creationId xmlns:a16="http://schemas.microsoft.com/office/drawing/2014/main" id="{675DD7E9-B10A-4602-97FD-24E38AFBF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01520"/>
            <a:ext cx="5153025" cy="4410075"/>
          </a:xfrm>
          <a:prstGeom prst="rect">
            <a:avLst/>
          </a:prstGeom>
        </p:spPr>
      </p:pic>
    </p:spTree>
    <p:extLst>
      <p:ext uri="{BB962C8B-B14F-4D97-AF65-F5344CB8AC3E}">
        <p14:creationId xmlns:p14="http://schemas.microsoft.com/office/powerpoint/2010/main" val="3876043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970C-D49E-4541-B055-1F5A7A1D45B5}"/>
              </a:ext>
            </a:extLst>
          </p:cNvPr>
          <p:cNvSpPr>
            <a:spLocks noGrp="1"/>
          </p:cNvSpPr>
          <p:nvPr>
            <p:ph type="title"/>
          </p:nvPr>
        </p:nvSpPr>
        <p:spPr/>
        <p:txBody>
          <a:bodyPr/>
          <a:lstStyle/>
          <a:p>
            <a:r>
              <a:rPr lang="en-IN" dirty="0"/>
              <a:t> Signal Plots: Channel 6 and 11 </a:t>
            </a:r>
          </a:p>
        </p:txBody>
      </p:sp>
      <p:pic>
        <p:nvPicPr>
          <p:cNvPr id="5" name="Content Placeholder 4" descr="Graphical user interface, chart&#10;&#10;Description automatically generated">
            <a:extLst>
              <a:ext uri="{FF2B5EF4-FFF2-40B4-BE49-F238E27FC236}">
                <a16:creationId xmlns:a16="http://schemas.microsoft.com/office/drawing/2014/main" id="{72AFA1D2-10C7-4A33-89D9-C30893B10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738" y="1928843"/>
            <a:ext cx="4724062" cy="4351338"/>
          </a:xfrm>
        </p:spPr>
      </p:pic>
      <p:pic>
        <p:nvPicPr>
          <p:cNvPr id="7" name="Picture 6" descr="Graphical user interface&#10;&#10;Description automatically generated">
            <a:extLst>
              <a:ext uri="{FF2B5EF4-FFF2-40B4-BE49-F238E27FC236}">
                <a16:creationId xmlns:a16="http://schemas.microsoft.com/office/drawing/2014/main" id="{41985671-8FEC-41E0-8F62-6F61BE72A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037" y="1928844"/>
            <a:ext cx="5229225" cy="4351338"/>
          </a:xfrm>
          <a:prstGeom prst="rect">
            <a:avLst/>
          </a:prstGeom>
        </p:spPr>
      </p:pic>
    </p:spTree>
    <p:extLst>
      <p:ext uri="{BB962C8B-B14F-4D97-AF65-F5344CB8AC3E}">
        <p14:creationId xmlns:p14="http://schemas.microsoft.com/office/powerpoint/2010/main" val="903858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005B-0885-418E-BC8C-260B962ABFA3}"/>
              </a:ext>
            </a:extLst>
          </p:cNvPr>
          <p:cNvSpPr>
            <a:spLocks noGrp="1"/>
          </p:cNvSpPr>
          <p:nvPr>
            <p:ph type="title"/>
          </p:nvPr>
        </p:nvSpPr>
        <p:spPr/>
        <p:txBody>
          <a:bodyPr/>
          <a:lstStyle/>
          <a:p>
            <a:r>
              <a:rPr lang="en-IN" dirty="0"/>
              <a:t>FFT : Channel 1 and 6</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612A030C-7467-4AB8-8DD3-25CA4AD9D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110" y="2511425"/>
            <a:ext cx="5514388" cy="4244962"/>
          </a:xfrm>
        </p:spPr>
      </p:pic>
      <p:pic>
        <p:nvPicPr>
          <p:cNvPr id="7" name="Picture 6" descr="Graphical user interface&#10;&#10;Description automatically generated">
            <a:extLst>
              <a:ext uri="{FF2B5EF4-FFF2-40B4-BE49-F238E27FC236}">
                <a16:creationId xmlns:a16="http://schemas.microsoft.com/office/drawing/2014/main" id="{3112ACDF-3B20-476E-9FB6-4B1BAE2DE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028" y="2521231"/>
            <a:ext cx="4904787" cy="4336769"/>
          </a:xfrm>
          <a:prstGeom prst="rect">
            <a:avLst/>
          </a:prstGeom>
        </p:spPr>
      </p:pic>
    </p:spTree>
    <p:extLst>
      <p:ext uri="{BB962C8B-B14F-4D97-AF65-F5344CB8AC3E}">
        <p14:creationId xmlns:p14="http://schemas.microsoft.com/office/powerpoint/2010/main" val="419614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waves(EEG)</a:t>
            </a:r>
          </a:p>
        </p:txBody>
      </p:sp>
      <p:sp>
        <p:nvSpPr>
          <p:cNvPr id="3" name="Content Placeholder 2"/>
          <p:cNvSpPr>
            <a:spLocks noGrp="1"/>
          </p:cNvSpPr>
          <p:nvPr>
            <p:ph idx="1"/>
          </p:nvPr>
        </p:nvSpPr>
        <p:spPr/>
        <p:txBody>
          <a:bodyPr/>
          <a:lstStyle/>
          <a:p>
            <a:r>
              <a:rPr lang="en-IN" dirty="0"/>
              <a:t>Delta-below 4Hz.Mainly found in babies</a:t>
            </a:r>
          </a:p>
          <a:p>
            <a:r>
              <a:rPr lang="en-IN" dirty="0"/>
              <a:t>Theta- 4-7Hz.-Mainly found in meditative </a:t>
            </a:r>
            <a:r>
              <a:rPr lang="en-IN" dirty="0" err="1"/>
              <a:t>state,sleep</a:t>
            </a:r>
            <a:endParaRPr lang="en-IN" dirty="0"/>
          </a:p>
          <a:p>
            <a:r>
              <a:rPr lang="en-IN" b="1" dirty="0"/>
              <a:t>Alpha-8-12Hz-Mental </a:t>
            </a:r>
            <a:r>
              <a:rPr lang="en-IN" b="1" dirty="0" err="1"/>
              <a:t>effort,visual</a:t>
            </a:r>
            <a:r>
              <a:rPr lang="en-IN" b="1" dirty="0"/>
              <a:t> processing. Has a strong correlation with beta waves.</a:t>
            </a:r>
          </a:p>
          <a:p>
            <a:r>
              <a:rPr lang="en-IN" b="1" dirty="0"/>
              <a:t>Beta-12-30Hz-Associated with motor activities</a:t>
            </a:r>
          </a:p>
          <a:p>
            <a:r>
              <a:rPr lang="en-IN" dirty="0"/>
              <a:t>Gamma-30-100Hz. Related to certain motor functions/perceptions.</a:t>
            </a:r>
          </a:p>
          <a:p>
            <a:endParaRPr lang="en-IN" dirty="0"/>
          </a:p>
        </p:txBody>
      </p:sp>
    </p:spTree>
    <p:extLst>
      <p:ext uri="{BB962C8B-B14F-4D97-AF65-F5344CB8AC3E}">
        <p14:creationId xmlns:p14="http://schemas.microsoft.com/office/powerpoint/2010/main" val="2630609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EC2B-F158-42B0-B0BF-09AD23B50BDD}"/>
              </a:ext>
            </a:extLst>
          </p:cNvPr>
          <p:cNvSpPr>
            <a:spLocks noGrp="1"/>
          </p:cNvSpPr>
          <p:nvPr>
            <p:ph type="title"/>
          </p:nvPr>
        </p:nvSpPr>
        <p:spPr/>
        <p:txBody>
          <a:bodyPr/>
          <a:lstStyle/>
          <a:p>
            <a:r>
              <a:rPr lang="en-IN" dirty="0"/>
              <a:t>DCT : Channel 1 and 6</a:t>
            </a:r>
          </a:p>
        </p:txBody>
      </p:sp>
      <p:pic>
        <p:nvPicPr>
          <p:cNvPr id="5" name="Content Placeholder 4" descr="Graphical user interface&#10;&#10;Description automatically generated">
            <a:extLst>
              <a:ext uri="{FF2B5EF4-FFF2-40B4-BE49-F238E27FC236}">
                <a16:creationId xmlns:a16="http://schemas.microsoft.com/office/drawing/2014/main" id="{AC2F96E8-313F-4883-9A57-3EFCFF8E4F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4883970" cy="4351338"/>
          </a:xfrm>
        </p:spPr>
      </p:pic>
      <p:pic>
        <p:nvPicPr>
          <p:cNvPr id="7" name="Picture 6" descr="Graphical user interface, chart&#10;&#10;Description automatically generated">
            <a:extLst>
              <a:ext uri="{FF2B5EF4-FFF2-40B4-BE49-F238E27FC236}">
                <a16:creationId xmlns:a16="http://schemas.microsoft.com/office/drawing/2014/main" id="{8BD98E86-6FCD-4F46-A400-6EB652E7F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752033"/>
            <a:ext cx="5257800" cy="4506686"/>
          </a:xfrm>
          <a:prstGeom prst="rect">
            <a:avLst/>
          </a:prstGeom>
        </p:spPr>
      </p:pic>
    </p:spTree>
    <p:extLst>
      <p:ext uri="{BB962C8B-B14F-4D97-AF65-F5344CB8AC3E}">
        <p14:creationId xmlns:p14="http://schemas.microsoft.com/office/powerpoint/2010/main" val="25137788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9F85-E7F9-4F19-835C-24D877ADB0AB}"/>
              </a:ext>
            </a:extLst>
          </p:cNvPr>
          <p:cNvSpPr>
            <a:spLocks noGrp="1"/>
          </p:cNvSpPr>
          <p:nvPr>
            <p:ph type="title"/>
          </p:nvPr>
        </p:nvSpPr>
        <p:spPr/>
        <p:txBody>
          <a:bodyPr/>
          <a:lstStyle/>
          <a:p>
            <a:r>
              <a:rPr lang="en-IN" dirty="0"/>
              <a:t>Final Feature Extraction</a:t>
            </a:r>
          </a:p>
        </p:txBody>
      </p:sp>
      <p:sp>
        <p:nvSpPr>
          <p:cNvPr id="3" name="Content Placeholder 2">
            <a:extLst>
              <a:ext uri="{FF2B5EF4-FFF2-40B4-BE49-F238E27FC236}">
                <a16:creationId xmlns:a16="http://schemas.microsoft.com/office/drawing/2014/main" id="{D0CF3F35-DA39-4C7C-879E-14EED10DF875}"/>
              </a:ext>
            </a:extLst>
          </p:cNvPr>
          <p:cNvSpPr>
            <a:spLocks noGrp="1"/>
          </p:cNvSpPr>
          <p:nvPr>
            <p:ph idx="1"/>
          </p:nvPr>
        </p:nvSpPr>
        <p:spPr/>
        <p:txBody>
          <a:bodyPr/>
          <a:lstStyle/>
          <a:p>
            <a:pPr marL="514350" indent="-514350">
              <a:buFont typeface="+mj-lt"/>
              <a:buAutoNum type="arabicPeriod"/>
            </a:pPr>
            <a:r>
              <a:rPr lang="en-IN" dirty="0"/>
              <a:t>Power-spectra with log scale</a:t>
            </a:r>
          </a:p>
          <a:p>
            <a:pPr marL="514350" indent="-514350">
              <a:buFont typeface="+mj-lt"/>
              <a:buAutoNum type="arabicPeriod"/>
            </a:pPr>
            <a:r>
              <a:rPr lang="en-IN" dirty="0"/>
              <a:t>Single-Channel Spatial Cognitive Patterns</a:t>
            </a:r>
          </a:p>
          <a:p>
            <a:pPr marL="514350" indent="-514350">
              <a:buFont typeface="+mj-lt"/>
              <a:buAutoNum type="arabicPeriod"/>
            </a:pPr>
            <a:r>
              <a:rPr lang="en-IN" dirty="0"/>
              <a:t>Gray Level Co-Occurrence Matrix</a:t>
            </a:r>
          </a:p>
        </p:txBody>
      </p:sp>
    </p:spTree>
    <p:extLst>
      <p:ext uri="{BB962C8B-B14F-4D97-AF65-F5344CB8AC3E}">
        <p14:creationId xmlns:p14="http://schemas.microsoft.com/office/powerpoint/2010/main" val="2016468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B0E6-21D2-4C57-9DB3-502C26AD6212}"/>
              </a:ext>
            </a:extLst>
          </p:cNvPr>
          <p:cNvSpPr>
            <a:spLocks noGrp="1"/>
          </p:cNvSpPr>
          <p:nvPr>
            <p:ph type="title"/>
          </p:nvPr>
        </p:nvSpPr>
        <p:spPr/>
        <p:txBody>
          <a:bodyPr/>
          <a:lstStyle/>
          <a:p>
            <a:r>
              <a:rPr lang="en-IN" dirty="0"/>
              <a:t>Power Spectra with log scale.</a:t>
            </a:r>
          </a:p>
        </p:txBody>
      </p:sp>
      <p:sp>
        <p:nvSpPr>
          <p:cNvPr id="3" name="Content Placeholder 2">
            <a:extLst>
              <a:ext uri="{FF2B5EF4-FFF2-40B4-BE49-F238E27FC236}">
                <a16:creationId xmlns:a16="http://schemas.microsoft.com/office/drawing/2014/main" id="{34B6E0E6-38EC-40B9-8B93-003BD0E627A9}"/>
              </a:ext>
            </a:extLst>
          </p:cNvPr>
          <p:cNvSpPr>
            <a:spLocks noGrp="1"/>
          </p:cNvSpPr>
          <p:nvPr>
            <p:ph idx="1"/>
          </p:nvPr>
        </p:nvSpPr>
        <p:spPr/>
        <p:txBody>
          <a:bodyPr/>
          <a:lstStyle/>
          <a:p>
            <a:r>
              <a:rPr lang="en-IN" dirty="0"/>
              <a:t>Power spectrum intuitively means how much of signal is at a frequency f.</a:t>
            </a:r>
          </a:p>
          <a:p>
            <a:r>
              <a:rPr lang="en-IN" dirty="0"/>
              <a:t>DFT of signals are taken and the absolute value of amplitudes at different frequencies are used.</a:t>
            </a:r>
          </a:p>
          <a:p>
            <a:r>
              <a:rPr lang="en-IN" dirty="0"/>
              <a:t>They are converted into the log10 scale. </a:t>
            </a:r>
          </a:p>
        </p:txBody>
      </p:sp>
      <p:pic>
        <p:nvPicPr>
          <p:cNvPr id="5" name="Picture 4" descr="A picture containing object, clock&#10;&#10;Description automatically generated">
            <a:extLst>
              <a:ext uri="{FF2B5EF4-FFF2-40B4-BE49-F238E27FC236}">
                <a16:creationId xmlns:a16="http://schemas.microsoft.com/office/drawing/2014/main" id="{8E1E5C4F-CD02-4B99-A62A-17D678C31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804" y="4225143"/>
            <a:ext cx="5846637" cy="1136846"/>
          </a:xfrm>
          <a:prstGeom prst="rect">
            <a:avLst/>
          </a:prstGeom>
        </p:spPr>
      </p:pic>
      <p:pic>
        <p:nvPicPr>
          <p:cNvPr id="7" name="Picture 6" descr="A picture containing calendar&#10;&#10;Description automatically generated">
            <a:extLst>
              <a:ext uri="{FF2B5EF4-FFF2-40B4-BE49-F238E27FC236}">
                <a16:creationId xmlns:a16="http://schemas.microsoft.com/office/drawing/2014/main" id="{CC358952-B17E-40B8-99B5-303FFFB0C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102" y="5361989"/>
            <a:ext cx="6910042" cy="1184959"/>
          </a:xfrm>
          <a:prstGeom prst="rect">
            <a:avLst/>
          </a:prstGeom>
        </p:spPr>
      </p:pic>
    </p:spTree>
    <p:extLst>
      <p:ext uri="{BB962C8B-B14F-4D97-AF65-F5344CB8AC3E}">
        <p14:creationId xmlns:p14="http://schemas.microsoft.com/office/powerpoint/2010/main" val="371346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A903-B11B-4E37-8F17-37D2207C139B}"/>
              </a:ext>
            </a:extLst>
          </p:cNvPr>
          <p:cNvSpPr>
            <a:spLocks noGrp="1"/>
          </p:cNvSpPr>
          <p:nvPr>
            <p:ph type="title"/>
          </p:nvPr>
        </p:nvSpPr>
        <p:spPr/>
        <p:txBody>
          <a:bodyPr/>
          <a:lstStyle/>
          <a:p>
            <a:r>
              <a:rPr lang="en-IN" dirty="0"/>
              <a:t>Single Channel Spatial Cognitive Patterns(SC-CSP)</a:t>
            </a:r>
          </a:p>
        </p:txBody>
      </p:sp>
      <p:sp>
        <p:nvSpPr>
          <p:cNvPr id="3" name="Content Placeholder 2">
            <a:extLst>
              <a:ext uri="{FF2B5EF4-FFF2-40B4-BE49-F238E27FC236}">
                <a16:creationId xmlns:a16="http://schemas.microsoft.com/office/drawing/2014/main" id="{EAABFFAC-B8B9-4068-8E45-7A930AFDB5DE}"/>
              </a:ext>
            </a:extLst>
          </p:cNvPr>
          <p:cNvSpPr>
            <a:spLocks noGrp="1"/>
          </p:cNvSpPr>
          <p:nvPr>
            <p:ph idx="1"/>
          </p:nvPr>
        </p:nvSpPr>
        <p:spPr/>
        <p:txBody>
          <a:bodyPr/>
          <a:lstStyle/>
          <a:p>
            <a:r>
              <a:rPr lang="en-IN" dirty="0"/>
              <a:t>CSP finds spatial filters such that the variance of the filtered signal is maximal for one class and minimal for the other.</a:t>
            </a:r>
          </a:p>
          <a:p>
            <a:r>
              <a:rPr lang="en-IN" dirty="0"/>
              <a:t>In motor imagery classification , EEG signals are filtered in 8-30 Hz band before being spatially filtered with CSP.</a:t>
            </a:r>
          </a:p>
          <a:p>
            <a:r>
              <a:rPr lang="en-IN" dirty="0"/>
              <a:t>Helps improve classification performance</a:t>
            </a:r>
          </a:p>
          <a:p>
            <a:endParaRPr lang="en-IN" dirty="0"/>
          </a:p>
        </p:txBody>
      </p:sp>
      <p:pic>
        <p:nvPicPr>
          <p:cNvPr id="5" name="Picture 4" descr="Text, letter&#10;&#10;Description automatically generated">
            <a:extLst>
              <a:ext uri="{FF2B5EF4-FFF2-40B4-BE49-F238E27FC236}">
                <a16:creationId xmlns:a16="http://schemas.microsoft.com/office/drawing/2014/main" id="{9B3D1B51-476A-4C32-B899-6A3E8F6E8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243" y="4457904"/>
            <a:ext cx="5055514" cy="1193227"/>
          </a:xfrm>
          <a:prstGeom prst="rect">
            <a:avLst/>
          </a:prstGeom>
        </p:spPr>
      </p:pic>
      <p:pic>
        <p:nvPicPr>
          <p:cNvPr id="7" name="Picture 6">
            <a:extLst>
              <a:ext uri="{FF2B5EF4-FFF2-40B4-BE49-F238E27FC236}">
                <a16:creationId xmlns:a16="http://schemas.microsoft.com/office/drawing/2014/main" id="{25268A72-FC37-4317-BFFE-9911A6702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459" y="5437527"/>
            <a:ext cx="7557081" cy="874373"/>
          </a:xfrm>
          <a:prstGeom prst="rect">
            <a:avLst/>
          </a:prstGeom>
        </p:spPr>
      </p:pic>
    </p:spTree>
    <p:extLst>
      <p:ext uri="{BB962C8B-B14F-4D97-AF65-F5344CB8AC3E}">
        <p14:creationId xmlns:p14="http://schemas.microsoft.com/office/powerpoint/2010/main" val="2062299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4F4E-1960-4429-9EEA-85C47089721F}"/>
              </a:ext>
            </a:extLst>
          </p:cNvPr>
          <p:cNvSpPr>
            <a:spLocks noGrp="1"/>
          </p:cNvSpPr>
          <p:nvPr>
            <p:ph type="title"/>
          </p:nvPr>
        </p:nvSpPr>
        <p:spPr/>
        <p:txBody>
          <a:bodyPr/>
          <a:lstStyle/>
          <a:p>
            <a:r>
              <a:rPr lang="en-IN" dirty="0"/>
              <a:t>CSP Filters </a:t>
            </a:r>
            <a:r>
              <a:rPr lang="en-IN" dirty="0" err="1"/>
              <a:t>eg</a:t>
            </a:r>
            <a:endParaRPr lang="en-IN" dirty="0"/>
          </a:p>
        </p:txBody>
      </p:sp>
      <p:pic>
        <p:nvPicPr>
          <p:cNvPr id="5" name="Content Placeholder 4" descr="A picture containing sitting, stop, light, snow&#10;&#10;Description automatically generated">
            <a:extLst>
              <a:ext uri="{FF2B5EF4-FFF2-40B4-BE49-F238E27FC236}">
                <a16:creationId xmlns:a16="http://schemas.microsoft.com/office/drawing/2014/main" id="{39601275-7862-4427-ADE0-FCA30B5B4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192" y="2001806"/>
            <a:ext cx="10306608" cy="4167512"/>
          </a:xfrm>
        </p:spPr>
      </p:pic>
    </p:spTree>
    <p:extLst>
      <p:ext uri="{BB962C8B-B14F-4D97-AF65-F5344CB8AC3E}">
        <p14:creationId xmlns:p14="http://schemas.microsoft.com/office/powerpoint/2010/main" val="1954579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595F-8E3E-40D6-8CB9-6AA690F36CD5}"/>
              </a:ext>
            </a:extLst>
          </p:cNvPr>
          <p:cNvSpPr>
            <a:spLocks noGrp="1"/>
          </p:cNvSpPr>
          <p:nvPr>
            <p:ph type="title"/>
          </p:nvPr>
        </p:nvSpPr>
        <p:spPr/>
        <p:txBody>
          <a:bodyPr/>
          <a:lstStyle/>
          <a:p>
            <a:r>
              <a:rPr lang="en-IN" dirty="0"/>
              <a:t>SVM with radial basis function</a:t>
            </a:r>
          </a:p>
        </p:txBody>
      </p:sp>
      <p:sp>
        <p:nvSpPr>
          <p:cNvPr id="3" name="Content Placeholder 2">
            <a:extLst>
              <a:ext uri="{FF2B5EF4-FFF2-40B4-BE49-F238E27FC236}">
                <a16:creationId xmlns:a16="http://schemas.microsoft.com/office/drawing/2014/main" id="{98208D71-782F-4359-A5DD-D4A6EAA74E96}"/>
              </a:ext>
            </a:extLst>
          </p:cNvPr>
          <p:cNvSpPr>
            <a:spLocks noGrp="1"/>
          </p:cNvSpPr>
          <p:nvPr>
            <p:ph idx="1"/>
          </p:nvPr>
        </p:nvSpPr>
        <p:spPr/>
        <p:txBody>
          <a:bodyPr/>
          <a:lstStyle/>
          <a:p>
            <a:pPr marL="0" indent="0">
              <a:buNone/>
            </a:pPr>
            <a:r>
              <a:rPr lang="en-IN" dirty="0"/>
              <a:t>Results:</a:t>
            </a:r>
          </a:p>
          <a:p>
            <a:r>
              <a:rPr lang="en-IN" dirty="0"/>
              <a:t>Training Accuracy= 67.8571</a:t>
            </a:r>
          </a:p>
          <a:p>
            <a:r>
              <a:rPr lang="en-IN" dirty="0"/>
              <a:t>Testing Accuracy=60.7143</a:t>
            </a:r>
          </a:p>
        </p:txBody>
      </p:sp>
    </p:spTree>
    <p:extLst>
      <p:ext uri="{BB962C8B-B14F-4D97-AF65-F5344CB8AC3E}">
        <p14:creationId xmlns:p14="http://schemas.microsoft.com/office/powerpoint/2010/main" val="220946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3869-1CDE-4564-A930-3DCC649B6788}"/>
              </a:ext>
            </a:extLst>
          </p:cNvPr>
          <p:cNvSpPr>
            <a:spLocks noGrp="1"/>
          </p:cNvSpPr>
          <p:nvPr>
            <p:ph type="title"/>
          </p:nvPr>
        </p:nvSpPr>
        <p:spPr/>
        <p:txBody>
          <a:bodyPr/>
          <a:lstStyle/>
          <a:p>
            <a:r>
              <a:rPr lang="en-IN" dirty="0"/>
              <a:t>Optimization For SVMs- Genetic Algorithm</a:t>
            </a:r>
          </a:p>
        </p:txBody>
      </p:sp>
      <p:sp>
        <p:nvSpPr>
          <p:cNvPr id="3" name="Content Placeholder 2">
            <a:extLst>
              <a:ext uri="{FF2B5EF4-FFF2-40B4-BE49-F238E27FC236}">
                <a16:creationId xmlns:a16="http://schemas.microsoft.com/office/drawing/2014/main" id="{94D28579-0F18-4861-885E-53BAA5AAC5DD}"/>
              </a:ext>
            </a:extLst>
          </p:cNvPr>
          <p:cNvSpPr>
            <a:spLocks noGrp="1"/>
          </p:cNvSpPr>
          <p:nvPr>
            <p:ph idx="1"/>
          </p:nvPr>
        </p:nvSpPr>
        <p:spPr/>
        <p:txBody>
          <a:bodyPr/>
          <a:lstStyle/>
          <a:p>
            <a:r>
              <a:rPr lang="en-IN" dirty="0"/>
              <a:t>Search Heuristic inspired by Darwin’s theory of evolution.</a:t>
            </a:r>
          </a:p>
          <a:p>
            <a:r>
              <a:rPr lang="en-IN" dirty="0"/>
              <a:t>Method for solving both constrained and unconstrained optimization problem</a:t>
            </a:r>
          </a:p>
          <a:p>
            <a:r>
              <a:rPr lang="en-IN" dirty="0"/>
              <a:t>Converts the search space into a genotype space(binary space).</a:t>
            </a:r>
          </a:p>
          <a:p>
            <a:r>
              <a:rPr lang="en-IN" dirty="0"/>
              <a:t>Evolution occurs in genes in the form of mutation ,crossover and selection of the fittest.</a:t>
            </a:r>
          </a:p>
          <a:p>
            <a:r>
              <a:rPr lang="en-IN" dirty="0"/>
              <a:t>The genetic algorithm was used as an optimizer for the support vector machine problem.</a:t>
            </a:r>
          </a:p>
          <a:p>
            <a:endParaRPr lang="en-IN" dirty="0"/>
          </a:p>
        </p:txBody>
      </p:sp>
    </p:spTree>
    <p:extLst>
      <p:ext uri="{BB962C8B-B14F-4D97-AF65-F5344CB8AC3E}">
        <p14:creationId xmlns:p14="http://schemas.microsoft.com/office/powerpoint/2010/main" val="19735630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B3F1-752F-4945-8D61-D05167BE2F12}"/>
              </a:ext>
            </a:extLst>
          </p:cNvPr>
          <p:cNvSpPr>
            <a:spLocks noGrp="1"/>
          </p:cNvSpPr>
          <p:nvPr>
            <p:ph type="title"/>
          </p:nvPr>
        </p:nvSpPr>
        <p:spPr/>
        <p:txBody>
          <a:bodyPr/>
          <a:lstStyle/>
          <a:p>
            <a:r>
              <a:rPr lang="en-IN" dirty="0"/>
              <a:t>Flow</a:t>
            </a:r>
          </a:p>
        </p:txBody>
      </p:sp>
      <p:pic>
        <p:nvPicPr>
          <p:cNvPr id="5" name="Content Placeholder 4" descr="Diagram&#10;&#10;Description automatically generated">
            <a:extLst>
              <a:ext uri="{FF2B5EF4-FFF2-40B4-BE49-F238E27FC236}">
                <a16:creationId xmlns:a16="http://schemas.microsoft.com/office/drawing/2014/main" id="{350D25D0-901D-4526-A6DF-3B9F8A62D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05" y="1232452"/>
            <a:ext cx="11815189" cy="5260423"/>
          </a:xfrm>
        </p:spPr>
      </p:pic>
    </p:spTree>
    <p:extLst>
      <p:ext uri="{BB962C8B-B14F-4D97-AF65-F5344CB8AC3E}">
        <p14:creationId xmlns:p14="http://schemas.microsoft.com/office/powerpoint/2010/main" val="14155089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D360-D835-405B-B8AA-37E7DDC7831C}"/>
              </a:ext>
            </a:extLst>
          </p:cNvPr>
          <p:cNvSpPr>
            <a:spLocks noGrp="1"/>
          </p:cNvSpPr>
          <p:nvPr>
            <p:ph type="title"/>
          </p:nvPr>
        </p:nvSpPr>
        <p:spPr/>
        <p:txBody>
          <a:bodyPr/>
          <a:lstStyle/>
          <a:p>
            <a:r>
              <a:rPr lang="en-IN" dirty="0"/>
              <a:t>SVM with GA : Linearly separable data</a:t>
            </a:r>
          </a:p>
        </p:txBody>
      </p:sp>
      <p:pic>
        <p:nvPicPr>
          <p:cNvPr id="4" name="Content Placeholder 3" descr="A picture containing diagram&#10;&#10;Description automatically generated">
            <a:extLst>
              <a:ext uri="{FF2B5EF4-FFF2-40B4-BE49-F238E27FC236}">
                <a16:creationId xmlns:a16="http://schemas.microsoft.com/office/drawing/2014/main" id="{F15F2687-8255-4D1E-8CB4-AC891371994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981774"/>
            <a:ext cx="5276850" cy="4067175"/>
          </a:xfrm>
          <a:prstGeom prst="rect">
            <a:avLst/>
          </a:prstGeom>
        </p:spPr>
      </p:pic>
      <p:pic>
        <p:nvPicPr>
          <p:cNvPr id="5" name="Picture 4" descr="Chart, scatter chart&#10;&#10;Description automatically generated">
            <a:extLst>
              <a:ext uri="{FF2B5EF4-FFF2-40B4-BE49-F238E27FC236}">
                <a16:creationId xmlns:a16="http://schemas.microsoft.com/office/drawing/2014/main" id="{C89615BE-2A95-4A13-89C6-CF1689FDC704}"/>
              </a:ext>
            </a:extLst>
          </p:cNvPr>
          <p:cNvPicPr/>
          <p:nvPr/>
        </p:nvPicPr>
        <p:blipFill>
          <a:blip r:embed="rId3">
            <a:extLst>
              <a:ext uri="{28A0092B-C50C-407E-A947-70E740481C1C}">
                <a14:useLocalDpi xmlns:a14="http://schemas.microsoft.com/office/drawing/2010/main" val="0"/>
              </a:ext>
            </a:extLst>
          </a:blip>
          <a:stretch>
            <a:fillRect/>
          </a:stretch>
        </p:blipFill>
        <p:spPr>
          <a:xfrm>
            <a:off x="6345774" y="1981774"/>
            <a:ext cx="5324475" cy="4381500"/>
          </a:xfrm>
          <a:prstGeom prst="rect">
            <a:avLst/>
          </a:prstGeom>
        </p:spPr>
      </p:pic>
    </p:spTree>
    <p:extLst>
      <p:ext uri="{BB962C8B-B14F-4D97-AF65-F5344CB8AC3E}">
        <p14:creationId xmlns:p14="http://schemas.microsoft.com/office/powerpoint/2010/main" val="747258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D6F3-20AA-42D8-9047-DD664C1CBE07}"/>
              </a:ext>
            </a:extLst>
          </p:cNvPr>
          <p:cNvSpPr>
            <a:spLocks noGrp="1"/>
          </p:cNvSpPr>
          <p:nvPr>
            <p:ph type="title"/>
          </p:nvPr>
        </p:nvSpPr>
        <p:spPr/>
        <p:txBody>
          <a:bodyPr/>
          <a:lstStyle/>
          <a:p>
            <a:r>
              <a:rPr lang="en-IN" dirty="0"/>
              <a:t>Optimization For SVMs- Particle Swarm Optimization</a:t>
            </a:r>
          </a:p>
        </p:txBody>
      </p:sp>
      <p:sp>
        <p:nvSpPr>
          <p:cNvPr id="3" name="Content Placeholder 2">
            <a:extLst>
              <a:ext uri="{FF2B5EF4-FFF2-40B4-BE49-F238E27FC236}">
                <a16:creationId xmlns:a16="http://schemas.microsoft.com/office/drawing/2014/main" id="{EEBE2851-E05F-43C0-BFEE-E725B5C149EC}"/>
              </a:ext>
            </a:extLst>
          </p:cNvPr>
          <p:cNvSpPr>
            <a:spLocks noGrp="1"/>
          </p:cNvSpPr>
          <p:nvPr>
            <p:ph idx="1"/>
          </p:nvPr>
        </p:nvSpPr>
        <p:spPr/>
        <p:txBody>
          <a:bodyPr/>
          <a:lstStyle/>
          <a:p>
            <a:r>
              <a:rPr lang="en-IN" dirty="0"/>
              <a:t>Heuristic global optimization technique</a:t>
            </a:r>
          </a:p>
          <a:p>
            <a:r>
              <a:rPr lang="en-IN" dirty="0"/>
              <a:t>Population based search algorithm based on simulation of social behaviour of birds.</a:t>
            </a:r>
          </a:p>
          <a:p>
            <a:r>
              <a:rPr lang="en-IN" dirty="0"/>
              <a:t>Influenced by personal and global best</a:t>
            </a:r>
          </a:p>
          <a:p>
            <a:endParaRPr lang="en-IN" dirty="0"/>
          </a:p>
        </p:txBody>
      </p:sp>
      <p:pic>
        <p:nvPicPr>
          <p:cNvPr id="5" name="Picture 4" descr="Diagram&#10;&#10;Description automatically generated">
            <a:extLst>
              <a:ext uri="{FF2B5EF4-FFF2-40B4-BE49-F238E27FC236}">
                <a16:creationId xmlns:a16="http://schemas.microsoft.com/office/drawing/2014/main" id="{36C38CBE-9F7B-4DCB-844D-93951FEFC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3754188"/>
            <a:ext cx="7891976" cy="2557712"/>
          </a:xfrm>
          <a:prstGeom prst="rect">
            <a:avLst/>
          </a:prstGeom>
        </p:spPr>
      </p:pic>
    </p:spTree>
    <p:extLst>
      <p:ext uri="{BB962C8B-B14F-4D97-AF65-F5344CB8AC3E}">
        <p14:creationId xmlns:p14="http://schemas.microsoft.com/office/powerpoint/2010/main" val="5003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Brain Signals –Control Signals</a:t>
            </a:r>
          </a:p>
        </p:txBody>
      </p:sp>
      <p:sp>
        <p:nvSpPr>
          <p:cNvPr id="3" name="Content Placeholder 2"/>
          <p:cNvSpPr>
            <a:spLocks noGrp="1"/>
          </p:cNvSpPr>
          <p:nvPr>
            <p:ph idx="1"/>
          </p:nvPr>
        </p:nvSpPr>
        <p:spPr>
          <a:xfrm>
            <a:off x="838200" y="1825625"/>
            <a:ext cx="10515600" cy="4351338"/>
          </a:xfrm>
        </p:spPr>
        <p:txBody>
          <a:bodyPr/>
          <a:lstStyle/>
          <a:p>
            <a:r>
              <a:rPr lang="en-IN" dirty="0"/>
              <a:t>VEP-Visual Evoked Potentials- visual stimulus.eg-flashing lights. Can be used by user for digit/letter selection by eye gaze.</a:t>
            </a:r>
          </a:p>
          <a:p>
            <a:r>
              <a:rPr lang="en-IN" dirty="0"/>
              <a:t>SCP(Slow Cortical Potentials)-slow voltage shifts that last a few seconds. SCP shift can be used to move cursor on </a:t>
            </a:r>
            <a:r>
              <a:rPr lang="en-IN" dirty="0" err="1"/>
              <a:t>screen,etc</a:t>
            </a:r>
            <a:r>
              <a:rPr lang="en-IN" dirty="0"/>
              <a:t> but requires mental training so can’t always be helpful.</a:t>
            </a:r>
          </a:p>
          <a:p>
            <a:r>
              <a:rPr lang="en-IN" dirty="0"/>
              <a:t>P300 Evoked Potentials-Positive peaks due to infrequent auditory or visual </a:t>
            </a:r>
            <a:r>
              <a:rPr lang="en-IN" dirty="0" err="1"/>
              <a:t>stimuli.Peformance</a:t>
            </a:r>
            <a:r>
              <a:rPr lang="en-IN" dirty="0"/>
              <a:t> may reduce over time as user gets used to infrequent stimuli. </a:t>
            </a:r>
            <a:r>
              <a:rPr lang="en-IN" dirty="0" err="1"/>
              <a:t>Eg</a:t>
            </a:r>
            <a:r>
              <a:rPr lang="en-IN" dirty="0"/>
              <a:t> randomly flashing row/column lights on a grid with letters.</a:t>
            </a:r>
          </a:p>
          <a:p>
            <a:r>
              <a:rPr lang="en-IN" dirty="0"/>
              <a:t>Sensorimotor Rhythms(ERD/ERS)-more on next page</a:t>
            </a:r>
          </a:p>
          <a:p>
            <a:endParaRPr lang="en-IN" dirty="0"/>
          </a:p>
          <a:p>
            <a:endParaRPr lang="en-IN" dirty="0"/>
          </a:p>
          <a:p>
            <a:endParaRPr lang="en-IN" dirty="0"/>
          </a:p>
        </p:txBody>
      </p:sp>
    </p:spTree>
    <p:extLst>
      <p:ext uri="{BB962C8B-B14F-4D97-AF65-F5344CB8AC3E}">
        <p14:creationId xmlns:p14="http://schemas.microsoft.com/office/powerpoint/2010/main" val="34791075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DD1D-D0FB-4A45-AD34-0837882C4599}"/>
              </a:ext>
            </a:extLst>
          </p:cNvPr>
          <p:cNvSpPr>
            <a:spLocks noGrp="1"/>
          </p:cNvSpPr>
          <p:nvPr>
            <p:ph type="title"/>
          </p:nvPr>
        </p:nvSpPr>
        <p:spPr/>
        <p:txBody>
          <a:bodyPr/>
          <a:lstStyle/>
          <a:p>
            <a:r>
              <a:rPr lang="en-IN" dirty="0"/>
              <a:t>SVM-PSO with linearly separable data</a:t>
            </a:r>
          </a:p>
        </p:txBody>
      </p:sp>
      <p:pic>
        <p:nvPicPr>
          <p:cNvPr id="4" name="Content Placeholder 3" descr="Chart, scatter chart&#10;&#10;Description automatically generated">
            <a:extLst>
              <a:ext uri="{FF2B5EF4-FFF2-40B4-BE49-F238E27FC236}">
                <a16:creationId xmlns:a16="http://schemas.microsoft.com/office/drawing/2014/main" id="{AD09DE7D-0E0D-4D9B-96FA-8748F4288B2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199" y="1881895"/>
            <a:ext cx="4957689" cy="4743449"/>
          </a:xfrm>
          <a:prstGeom prst="rect">
            <a:avLst/>
          </a:prstGeom>
        </p:spPr>
      </p:pic>
      <p:pic>
        <p:nvPicPr>
          <p:cNvPr id="5" name="Picture 4" descr="Chart, scatter chart&#10;&#10;Description automatically generated">
            <a:extLst>
              <a:ext uri="{FF2B5EF4-FFF2-40B4-BE49-F238E27FC236}">
                <a16:creationId xmlns:a16="http://schemas.microsoft.com/office/drawing/2014/main" id="{59B8F55D-AC2B-484A-BF2D-52B47E6AC1FC}"/>
              </a:ext>
            </a:extLst>
          </p:cNvPr>
          <p:cNvPicPr/>
          <p:nvPr/>
        </p:nvPicPr>
        <p:blipFill>
          <a:blip r:embed="rId3">
            <a:extLst>
              <a:ext uri="{28A0092B-C50C-407E-A947-70E740481C1C}">
                <a14:useLocalDpi xmlns:a14="http://schemas.microsoft.com/office/drawing/2010/main" val="0"/>
              </a:ext>
            </a:extLst>
          </a:blip>
          <a:stretch>
            <a:fillRect/>
          </a:stretch>
        </p:blipFill>
        <p:spPr>
          <a:xfrm>
            <a:off x="6096000" y="1881896"/>
            <a:ext cx="5248275" cy="4743450"/>
          </a:xfrm>
          <a:prstGeom prst="rect">
            <a:avLst/>
          </a:prstGeom>
        </p:spPr>
      </p:pic>
    </p:spTree>
    <p:extLst>
      <p:ext uri="{BB962C8B-B14F-4D97-AF65-F5344CB8AC3E}">
        <p14:creationId xmlns:p14="http://schemas.microsoft.com/office/powerpoint/2010/main" val="35334234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CCB-4674-44E4-B7B9-2EED285B57C7}"/>
              </a:ext>
            </a:extLst>
          </p:cNvPr>
          <p:cNvSpPr>
            <a:spLocks noGrp="1"/>
          </p:cNvSpPr>
          <p:nvPr>
            <p:ph type="title"/>
          </p:nvPr>
        </p:nvSpPr>
        <p:spPr/>
        <p:txBody>
          <a:bodyPr/>
          <a:lstStyle/>
          <a:p>
            <a:r>
              <a:rPr lang="en-IN" dirty="0"/>
              <a:t>SVM-PSO non linear data</a:t>
            </a:r>
          </a:p>
        </p:txBody>
      </p:sp>
      <p:pic>
        <p:nvPicPr>
          <p:cNvPr id="4" name="Picture 3" descr="Chart, scatter chart&#10;&#10;Description automatically generated">
            <a:extLst>
              <a:ext uri="{FF2B5EF4-FFF2-40B4-BE49-F238E27FC236}">
                <a16:creationId xmlns:a16="http://schemas.microsoft.com/office/drawing/2014/main" id="{9EAD0936-84D9-4FF5-AA68-A04A09DF0F69}"/>
              </a:ext>
            </a:extLst>
          </p:cNvPr>
          <p:cNvPicPr/>
          <p:nvPr/>
        </p:nvPicPr>
        <p:blipFill>
          <a:blip r:embed="rId2">
            <a:extLst>
              <a:ext uri="{28A0092B-C50C-407E-A947-70E740481C1C}">
                <a14:useLocalDpi xmlns:a14="http://schemas.microsoft.com/office/drawing/2010/main" val="0"/>
              </a:ext>
            </a:extLst>
          </a:blip>
          <a:stretch>
            <a:fillRect/>
          </a:stretch>
        </p:blipFill>
        <p:spPr>
          <a:xfrm>
            <a:off x="362902" y="1690688"/>
            <a:ext cx="5248275" cy="4895850"/>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A2FB250A-C654-4173-92A9-1231C991FB0F}"/>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096000" y="1690688"/>
            <a:ext cx="5873775" cy="4895849"/>
          </a:xfrm>
          <a:prstGeom prst="rect">
            <a:avLst/>
          </a:prstGeom>
        </p:spPr>
      </p:pic>
    </p:spTree>
    <p:extLst>
      <p:ext uri="{BB962C8B-B14F-4D97-AF65-F5344CB8AC3E}">
        <p14:creationId xmlns:p14="http://schemas.microsoft.com/office/powerpoint/2010/main" val="305035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75A9-DA47-472D-A642-4F3AD820FE27}"/>
              </a:ext>
            </a:extLst>
          </p:cNvPr>
          <p:cNvSpPr>
            <a:spLocks noGrp="1"/>
          </p:cNvSpPr>
          <p:nvPr>
            <p:ph type="title"/>
          </p:nvPr>
        </p:nvSpPr>
        <p:spPr/>
        <p:txBody>
          <a:bodyPr/>
          <a:lstStyle/>
          <a:p>
            <a:r>
              <a:rPr lang="en-IN" dirty="0"/>
              <a:t>SVM-PSO with BCI data</a:t>
            </a:r>
          </a:p>
        </p:txBody>
      </p:sp>
      <p:sp>
        <p:nvSpPr>
          <p:cNvPr id="3" name="Content Placeholder 2">
            <a:extLst>
              <a:ext uri="{FF2B5EF4-FFF2-40B4-BE49-F238E27FC236}">
                <a16:creationId xmlns:a16="http://schemas.microsoft.com/office/drawing/2014/main" id="{5AB44D03-065D-4916-849E-622E80110F56}"/>
              </a:ext>
            </a:extLst>
          </p:cNvPr>
          <p:cNvSpPr>
            <a:spLocks noGrp="1"/>
          </p:cNvSpPr>
          <p:nvPr>
            <p:ph idx="1"/>
          </p:nvPr>
        </p:nvSpPr>
        <p:spPr/>
        <p:txBody>
          <a:bodyPr/>
          <a:lstStyle/>
          <a:p>
            <a:r>
              <a:rPr lang="en-IN" dirty="0"/>
              <a:t>Hyperparameters:</a:t>
            </a:r>
          </a:p>
          <a:p>
            <a:r>
              <a:rPr lang="en-IN" dirty="0"/>
              <a:t>Agents=100</a:t>
            </a:r>
          </a:p>
          <a:p>
            <a:r>
              <a:rPr lang="en-IN" dirty="0"/>
              <a:t>Generations=10000</a:t>
            </a:r>
          </a:p>
          <a:p>
            <a:r>
              <a:rPr lang="en-IN" dirty="0"/>
              <a:t>Training Accuracy=0.6056</a:t>
            </a:r>
          </a:p>
          <a:p>
            <a:r>
              <a:rPr lang="en-IN" dirty="0"/>
              <a:t>Testing Accuracy=0.5417</a:t>
            </a:r>
          </a:p>
          <a:p>
            <a:endParaRPr lang="en-IN" dirty="0"/>
          </a:p>
          <a:p>
            <a:endParaRPr lang="en-IN" dirty="0"/>
          </a:p>
        </p:txBody>
      </p:sp>
    </p:spTree>
    <p:extLst>
      <p:ext uri="{BB962C8B-B14F-4D97-AF65-F5344CB8AC3E}">
        <p14:creationId xmlns:p14="http://schemas.microsoft.com/office/powerpoint/2010/main" val="1301565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682A-2EE8-4F87-85AA-EE9785E943F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EB3126F-27B4-4BFF-BE0B-AE5D52E63327}"/>
              </a:ext>
            </a:extLst>
          </p:cNvPr>
          <p:cNvSpPr>
            <a:spLocks noGrp="1"/>
          </p:cNvSpPr>
          <p:nvPr>
            <p:ph idx="1"/>
          </p:nvPr>
        </p:nvSpPr>
        <p:spPr/>
        <p:txBody>
          <a:bodyPr>
            <a:normAutofit fontScale="85000" lnSpcReduction="20000"/>
          </a:bodyPr>
          <a:lstStyle/>
          <a:p>
            <a:r>
              <a:rPr lang="en-IN" dirty="0"/>
              <a:t>BCI datasets contain raw signals that require a lot of signal </a:t>
            </a:r>
            <a:r>
              <a:rPr lang="en-IN" dirty="0" err="1"/>
              <a:t>preprocessing</a:t>
            </a:r>
            <a:r>
              <a:rPr lang="en-IN" dirty="0"/>
              <a:t> and feature extraction</a:t>
            </a:r>
          </a:p>
          <a:p>
            <a:r>
              <a:rPr lang="en-IN" dirty="0"/>
              <a:t>Signal </a:t>
            </a:r>
            <a:r>
              <a:rPr lang="en-IN" dirty="0" err="1"/>
              <a:t>preprocessing</a:t>
            </a:r>
            <a:r>
              <a:rPr lang="en-IN" dirty="0"/>
              <a:t> is done using artefact removal and bandpass filtering.</a:t>
            </a:r>
          </a:p>
          <a:p>
            <a:r>
              <a:rPr lang="en-IN" dirty="0"/>
              <a:t>Feature Extraction can be done using CSP and power spectra methods</a:t>
            </a:r>
          </a:p>
          <a:p>
            <a:r>
              <a:rPr lang="en-IN" dirty="0"/>
              <a:t>Classification was done using a variety of different Support Vector Machines.</a:t>
            </a:r>
          </a:p>
          <a:p>
            <a:r>
              <a:rPr lang="en-IN" dirty="0"/>
              <a:t>The code written for Feature extraction can be used for various BCI motor imagery classification datasets.</a:t>
            </a:r>
          </a:p>
          <a:p>
            <a:r>
              <a:rPr lang="en-IN" dirty="0"/>
              <a:t>The code written for SVMs along with feature extraction can be used for many different motor imagery datasets.</a:t>
            </a:r>
          </a:p>
          <a:p>
            <a:r>
              <a:rPr lang="en-IN" dirty="0"/>
              <a:t>The experiments with SVM show that with state of the art feature extraction and training testing along with good datasets SVM can be used for classification in real world online products</a:t>
            </a:r>
          </a:p>
        </p:txBody>
      </p:sp>
    </p:spTree>
    <p:extLst>
      <p:ext uri="{BB962C8B-B14F-4D97-AF65-F5344CB8AC3E}">
        <p14:creationId xmlns:p14="http://schemas.microsoft.com/office/powerpoint/2010/main" val="3422947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D7FA-45C1-43BF-8C7E-C070D7ED712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6268C092-969D-4402-A7C8-5FB909B58A98}"/>
              </a:ext>
            </a:extLst>
          </p:cNvPr>
          <p:cNvSpPr>
            <a:spLocks noGrp="1"/>
          </p:cNvSpPr>
          <p:nvPr>
            <p:ph idx="1"/>
          </p:nvPr>
        </p:nvSpPr>
        <p:spPr/>
        <p:txBody>
          <a:bodyPr/>
          <a:lstStyle/>
          <a:p>
            <a:r>
              <a:rPr lang="en-IN" dirty="0"/>
              <a:t>SVMs can be tested with different datasets</a:t>
            </a:r>
          </a:p>
          <a:p>
            <a:r>
              <a:rPr lang="en-IN" dirty="0"/>
              <a:t>The feature extraction vector can be used with other classification algorithms like ANNs and LDAs.</a:t>
            </a:r>
          </a:p>
          <a:p>
            <a:r>
              <a:rPr lang="en-IN" dirty="0"/>
              <a:t>An inter-user classification can be done with SVMs to research how adaptable SVMs classifications are and if a universal classifier can be made instead of training the classifier specific to the user. </a:t>
            </a:r>
          </a:p>
          <a:p>
            <a:endParaRPr lang="en-IN" dirty="0"/>
          </a:p>
        </p:txBody>
      </p:sp>
    </p:spTree>
    <p:extLst>
      <p:ext uri="{BB962C8B-B14F-4D97-AF65-F5344CB8AC3E}">
        <p14:creationId xmlns:p14="http://schemas.microsoft.com/office/powerpoint/2010/main" val="3457239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t>
            </a:r>
          </a:p>
        </p:txBody>
      </p:sp>
      <p:sp>
        <p:nvSpPr>
          <p:cNvPr id="3" name="Content Placeholder 2"/>
          <p:cNvSpPr>
            <a:spLocks noGrp="1"/>
          </p:cNvSpPr>
          <p:nvPr>
            <p:ph idx="1"/>
          </p:nvPr>
        </p:nvSpPr>
        <p:spPr/>
        <p:txBody>
          <a:bodyPr>
            <a:normAutofit/>
          </a:bodyPr>
          <a:lstStyle/>
          <a:p>
            <a:r>
              <a:rPr lang="en-IN" sz="1900" i="1" dirty="0"/>
              <a:t>Nicolas-Alonso, Luis Fernando, and Jaime Gomez-Gil. "Brain computer interfaces, a review." Sensors 12.2, 1211-1279 (2012).</a:t>
            </a:r>
          </a:p>
          <a:p>
            <a:r>
              <a:rPr lang="en-IN" sz="1900" i="1" dirty="0"/>
              <a:t>Bi, </a:t>
            </a:r>
            <a:r>
              <a:rPr lang="en-IN" sz="1900" i="1" dirty="0" err="1"/>
              <a:t>Luzheng</a:t>
            </a:r>
            <a:r>
              <a:rPr lang="en-IN" sz="1900" i="1" dirty="0"/>
              <a:t>, Xin-An Fan, and </a:t>
            </a:r>
            <a:r>
              <a:rPr lang="en-IN" sz="1900" i="1" dirty="0" err="1"/>
              <a:t>Yili</a:t>
            </a:r>
            <a:r>
              <a:rPr lang="en-IN" sz="1900" i="1" dirty="0"/>
              <a:t> Liu. "EEG-based brain-controlled mobile robots: a survey." IEEE transactions on human-machine systems 43.2, 161-176 (2013).</a:t>
            </a:r>
          </a:p>
          <a:p>
            <a:r>
              <a:rPr lang="en-IN" sz="1900" i="1" dirty="0" err="1"/>
              <a:t>Lotte</a:t>
            </a:r>
            <a:r>
              <a:rPr lang="en-IN" sz="1900" i="1" dirty="0"/>
              <a:t>, Fabien, Marco </a:t>
            </a:r>
            <a:r>
              <a:rPr lang="en-IN" sz="1900" i="1" dirty="0" err="1"/>
              <a:t>Congedo</a:t>
            </a:r>
            <a:r>
              <a:rPr lang="en-IN" sz="1900" i="1" dirty="0"/>
              <a:t>, Anatole </a:t>
            </a:r>
            <a:r>
              <a:rPr lang="en-IN" sz="1900" i="1" dirty="0" err="1"/>
              <a:t>Lécuyer</a:t>
            </a:r>
            <a:r>
              <a:rPr lang="en-IN" sz="1900" i="1" dirty="0"/>
              <a:t>, </a:t>
            </a:r>
            <a:r>
              <a:rPr lang="en-IN" sz="1900" i="1" dirty="0" err="1"/>
              <a:t>Fabrice</a:t>
            </a:r>
            <a:r>
              <a:rPr lang="en-IN" sz="1900" i="1" dirty="0"/>
              <a:t> </a:t>
            </a:r>
            <a:r>
              <a:rPr lang="en-IN" sz="1900" i="1" dirty="0" err="1"/>
              <a:t>Lamarche</a:t>
            </a:r>
            <a:r>
              <a:rPr lang="en-IN" sz="1900" i="1" dirty="0"/>
              <a:t>, and Bruno </a:t>
            </a:r>
            <a:r>
              <a:rPr lang="en-IN" sz="1900" i="1" dirty="0" err="1"/>
              <a:t>Arnaldi</a:t>
            </a:r>
            <a:r>
              <a:rPr lang="en-IN" sz="1900" i="1" dirty="0"/>
              <a:t>. "A review of classification algorithms for EEG-based brain–computer interfaces." Journal of neural engineering 4, no. 2 (2007)   </a:t>
            </a:r>
          </a:p>
          <a:p>
            <a:r>
              <a:rPr lang="en-IN" sz="1900" i="1" dirty="0"/>
              <a:t>H </a:t>
            </a:r>
            <a:r>
              <a:rPr lang="en-IN" sz="1900" i="1" dirty="0" err="1"/>
              <a:t>Cecotti</a:t>
            </a:r>
            <a:r>
              <a:rPr lang="en-IN" sz="1900" i="1" dirty="0"/>
              <a:t>, Hubert, and Axel </a:t>
            </a:r>
            <a:r>
              <a:rPr lang="en-IN" sz="1900" i="1" dirty="0" err="1"/>
              <a:t>Graser</a:t>
            </a:r>
            <a:r>
              <a:rPr lang="en-IN" sz="1900" i="1" dirty="0"/>
              <a:t>. "Convolutional neural networks for P300 detection with application to brain-computer interfaces." IEEE transactions on pattern analysis and machine intelligence 33.3, 433-445 (2011)</a:t>
            </a:r>
          </a:p>
          <a:p>
            <a:r>
              <a:rPr lang="en-IN" sz="1900" i="1" dirty="0"/>
              <a:t>Lu, Na, </a:t>
            </a:r>
            <a:r>
              <a:rPr lang="en-IN" sz="1900" i="1" dirty="0" err="1"/>
              <a:t>Tengfei</a:t>
            </a:r>
            <a:r>
              <a:rPr lang="en-IN" sz="1900" i="1" dirty="0"/>
              <a:t> Li, </a:t>
            </a:r>
            <a:r>
              <a:rPr lang="en-IN" sz="1900" i="1" dirty="0" err="1"/>
              <a:t>Xiaodong</a:t>
            </a:r>
            <a:r>
              <a:rPr lang="en-IN" sz="1900" i="1" dirty="0"/>
              <a:t> Ren, and </a:t>
            </a:r>
            <a:r>
              <a:rPr lang="en-IN" sz="1900" i="1" dirty="0" err="1"/>
              <a:t>Hongyu</a:t>
            </a:r>
            <a:r>
              <a:rPr lang="en-IN" sz="1900" i="1" dirty="0"/>
              <a:t> Miao. "A deep learning scheme for motor imagery classification based on restricted </a:t>
            </a:r>
            <a:r>
              <a:rPr lang="en-IN" sz="1900" i="1" dirty="0" err="1"/>
              <a:t>boltzmann</a:t>
            </a:r>
            <a:r>
              <a:rPr lang="en-IN" sz="1900" i="1" dirty="0"/>
              <a:t> machines." IEEE transactions on neural systems and rehabilitation engineering 25, no. 6, 566-576 (2016).</a:t>
            </a:r>
          </a:p>
          <a:p>
            <a:endParaRPr lang="en-IN" sz="1900" i="1" dirty="0"/>
          </a:p>
          <a:p>
            <a:endParaRPr lang="en-IN" dirty="0"/>
          </a:p>
        </p:txBody>
      </p:sp>
    </p:spTree>
    <p:extLst>
      <p:ext uri="{BB962C8B-B14F-4D97-AF65-F5344CB8AC3E}">
        <p14:creationId xmlns:p14="http://schemas.microsoft.com/office/powerpoint/2010/main" val="126532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Sensorimotor Rhythms(Mu and beta rhythms)</a:t>
            </a:r>
          </a:p>
        </p:txBody>
      </p:sp>
      <p:sp>
        <p:nvSpPr>
          <p:cNvPr id="3" name="Content Placeholder 2"/>
          <p:cNvSpPr>
            <a:spLocks noGrp="1"/>
          </p:cNvSpPr>
          <p:nvPr>
            <p:ph idx="1"/>
          </p:nvPr>
        </p:nvSpPr>
        <p:spPr>
          <a:xfrm>
            <a:off x="838200" y="1825625"/>
            <a:ext cx="10515600" cy="4351338"/>
          </a:xfrm>
        </p:spPr>
        <p:txBody>
          <a:bodyPr/>
          <a:lstStyle/>
          <a:p>
            <a:r>
              <a:rPr lang="en-IN" dirty="0"/>
              <a:t>Mu band- 7-12Hz</a:t>
            </a:r>
          </a:p>
          <a:p>
            <a:r>
              <a:rPr lang="en-IN" dirty="0"/>
              <a:t>Beta band -  13-30Hz</a:t>
            </a:r>
          </a:p>
          <a:p>
            <a:r>
              <a:rPr lang="en-IN" dirty="0"/>
              <a:t>Amplitude varies when cerebral activity related to any motor task(Actual Movement not required).</a:t>
            </a:r>
          </a:p>
          <a:p>
            <a:r>
              <a:rPr lang="en-IN" dirty="0"/>
              <a:t>2 kinds of amplitude modulation. Event-related Synchronisation (ERS) (amplitude enhanced) and Event-related </a:t>
            </a:r>
            <a:r>
              <a:rPr lang="en-IN" dirty="0" err="1"/>
              <a:t>Desynchronisation</a:t>
            </a:r>
            <a:r>
              <a:rPr lang="en-IN" dirty="0"/>
              <a:t>(ERD)(amplitude suppressed).</a:t>
            </a:r>
          </a:p>
          <a:p>
            <a:endParaRPr lang="en-IN" dirty="0"/>
          </a:p>
          <a:p>
            <a:endParaRPr lang="en-IN" dirty="0"/>
          </a:p>
        </p:txBody>
      </p:sp>
    </p:spTree>
    <p:extLst>
      <p:ext uri="{BB962C8B-B14F-4D97-AF65-F5344CB8AC3E}">
        <p14:creationId xmlns:p14="http://schemas.microsoft.com/office/powerpoint/2010/main" val="64844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ERS,ERD Detection in picture(brisk finger movement)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89" y="2390549"/>
            <a:ext cx="11492789" cy="3520854"/>
          </a:xfrm>
        </p:spPr>
      </p:pic>
    </p:spTree>
    <p:extLst>
      <p:ext uri="{BB962C8B-B14F-4D97-AF65-F5344CB8AC3E}">
        <p14:creationId xmlns:p14="http://schemas.microsoft.com/office/powerpoint/2010/main" val="417008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Extraction(data </a:t>
            </a:r>
            <a:r>
              <a:rPr lang="en-IN" dirty="0" err="1"/>
              <a:t>preprocessing</a:t>
            </a:r>
            <a:r>
              <a:rPr lang="en-IN" dirty="0"/>
              <a:t>)</a:t>
            </a:r>
          </a:p>
        </p:txBody>
      </p:sp>
      <p:sp>
        <p:nvSpPr>
          <p:cNvPr id="3" name="Content Placeholder 2"/>
          <p:cNvSpPr>
            <a:spLocks noGrp="1"/>
          </p:cNvSpPr>
          <p:nvPr>
            <p:ph idx="1"/>
          </p:nvPr>
        </p:nvSpPr>
        <p:spPr/>
        <p:txBody>
          <a:bodyPr/>
          <a:lstStyle/>
          <a:p>
            <a:r>
              <a:rPr lang="en-IN" dirty="0"/>
              <a:t>PCA</a:t>
            </a:r>
          </a:p>
          <a:p>
            <a:r>
              <a:rPr lang="en-IN" dirty="0"/>
              <a:t>ICA-removes ocular </a:t>
            </a:r>
            <a:r>
              <a:rPr lang="en-IN" dirty="0" err="1"/>
              <a:t>artifacts</a:t>
            </a:r>
            <a:endParaRPr lang="en-IN" dirty="0"/>
          </a:p>
          <a:p>
            <a:r>
              <a:rPr lang="en-IN" dirty="0" err="1"/>
              <a:t>GA,Common</a:t>
            </a:r>
            <a:r>
              <a:rPr lang="en-IN" dirty="0"/>
              <a:t> Spatial </a:t>
            </a:r>
            <a:r>
              <a:rPr lang="en-IN" dirty="0" err="1"/>
              <a:t>Pattern,Wavelet</a:t>
            </a:r>
            <a:r>
              <a:rPr lang="en-IN" dirty="0"/>
              <a:t> </a:t>
            </a:r>
            <a:r>
              <a:rPr lang="en-IN" dirty="0" err="1"/>
              <a:t>Transform,AR,Sequential</a:t>
            </a:r>
            <a:r>
              <a:rPr lang="en-IN" dirty="0"/>
              <a:t> Selection(DP approach),etc.</a:t>
            </a:r>
          </a:p>
          <a:p>
            <a:endParaRPr lang="en-IN" dirty="0"/>
          </a:p>
        </p:txBody>
      </p:sp>
    </p:spTree>
    <p:extLst>
      <p:ext uri="{BB962C8B-B14F-4D97-AF65-F5344CB8AC3E}">
        <p14:creationId xmlns:p14="http://schemas.microsoft.com/office/powerpoint/2010/main" val="322054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2219</Words>
  <Application>Microsoft Office PowerPoint</Application>
  <PresentationFormat>Widescreen</PresentationFormat>
  <Paragraphs>267</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Calibri Light</vt:lpstr>
      <vt:lpstr>Office Theme</vt:lpstr>
      <vt:lpstr>BCI data classification</vt:lpstr>
      <vt:lpstr>5 stages  </vt:lpstr>
      <vt:lpstr>Different brain signals</vt:lpstr>
      <vt:lpstr>EEG(Electroencephalography)</vt:lpstr>
      <vt:lpstr>Different waves(EEG)</vt:lpstr>
      <vt:lpstr>Brain Signals –Control Signals</vt:lpstr>
      <vt:lpstr>Sensorimotor Rhythms(Mu and beta rhythms)</vt:lpstr>
      <vt:lpstr>ERS,ERD Detection in picture(brisk finger movement)</vt:lpstr>
      <vt:lpstr>Feature Extraction(data preprocessing)</vt:lpstr>
      <vt:lpstr>Artifacts</vt:lpstr>
      <vt:lpstr>Classification of EEG data </vt:lpstr>
      <vt:lpstr>Brain controlled Mobile Robots(EEG) </vt:lpstr>
      <vt:lpstr>5 steps </vt:lpstr>
      <vt:lpstr>2nd Step- Signal Acquisition and Processing</vt:lpstr>
      <vt:lpstr>Classifiers</vt:lpstr>
      <vt:lpstr>Shared Control</vt:lpstr>
      <vt:lpstr>In depth about classification algorithms </vt:lpstr>
      <vt:lpstr>Handle time variations</vt:lpstr>
      <vt:lpstr>Linear apporaches</vt:lpstr>
      <vt:lpstr>Neural Network Approaches</vt:lpstr>
      <vt:lpstr>Bayesian Classifiers</vt:lpstr>
      <vt:lpstr>Combination of Classifiers to Improve performance</vt:lpstr>
      <vt:lpstr>Dataset-2a(BCI Competition 2008)</vt:lpstr>
      <vt:lpstr>PowerPoint Presentation</vt:lpstr>
      <vt:lpstr>Data recording</vt:lpstr>
      <vt:lpstr>Data description</vt:lpstr>
      <vt:lpstr>Dataset 2b(very similar to dataset 2a)</vt:lpstr>
      <vt:lpstr>Dataset 3(Directionally modulated MEG activity)</vt:lpstr>
      <vt:lpstr>Dataset 4</vt:lpstr>
      <vt:lpstr>Implemented Code- Support Vector Machines</vt:lpstr>
      <vt:lpstr>PowerPoint Presentation</vt:lpstr>
      <vt:lpstr>Equations- SVM</vt:lpstr>
      <vt:lpstr>Implemented Code- SVM</vt:lpstr>
      <vt:lpstr>Linearly Separable Data</vt:lpstr>
      <vt:lpstr>Linearly Inseparable Data</vt:lpstr>
      <vt:lpstr>EEG dataset 2a plot. Along with EOG channels</vt:lpstr>
      <vt:lpstr>Stacked Channels Plot</vt:lpstr>
      <vt:lpstr>Feature Extraction</vt:lpstr>
      <vt:lpstr>PowerPoint Presentation</vt:lpstr>
      <vt:lpstr>Signal Plot</vt:lpstr>
      <vt:lpstr>Magnified image of channel 3</vt:lpstr>
      <vt:lpstr>Plot of all the channels</vt:lpstr>
      <vt:lpstr>Discrete Fourier Transformation</vt:lpstr>
      <vt:lpstr>FFT of component 1 and 25</vt:lpstr>
      <vt:lpstr>Discrete Cosine Transformation</vt:lpstr>
      <vt:lpstr>Manual Feature Extraction </vt:lpstr>
      <vt:lpstr> Signal Plots: Channel 1 and 3</vt:lpstr>
      <vt:lpstr> Signal Plots: Channel 6 and 11 </vt:lpstr>
      <vt:lpstr>FFT : Channel 1 and 6</vt:lpstr>
      <vt:lpstr>DCT : Channel 1 and 6</vt:lpstr>
      <vt:lpstr>Final Feature Extraction</vt:lpstr>
      <vt:lpstr>Power Spectra with log scale.</vt:lpstr>
      <vt:lpstr>Single Channel Spatial Cognitive Patterns(SC-CSP)</vt:lpstr>
      <vt:lpstr>CSP Filters eg</vt:lpstr>
      <vt:lpstr>SVM with radial basis function</vt:lpstr>
      <vt:lpstr>Optimization For SVMs- Genetic Algorithm</vt:lpstr>
      <vt:lpstr>Flow</vt:lpstr>
      <vt:lpstr>SVM with GA : Linearly separable data</vt:lpstr>
      <vt:lpstr>Optimization For SVMs- Particle Swarm Optimization</vt:lpstr>
      <vt:lpstr>SVM-PSO with linearly separable data</vt:lpstr>
      <vt:lpstr>SVM-PSO non linear data</vt:lpstr>
      <vt:lpstr>SVM-PSO with BCI data</vt:lpstr>
      <vt:lpstr>Conclusion</vt:lpstr>
      <vt:lpstr>Future Scope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BCI - EEG data classification with neural networks</dc:title>
  <dc:creator>ritik bavdekar</dc:creator>
  <cp:lastModifiedBy>Ritik Bavdekar</cp:lastModifiedBy>
  <cp:revision>59</cp:revision>
  <dcterms:created xsi:type="dcterms:W3CDTF">2020-08-19T04:53:46Z</dcterms:created>
  <dcterms:modified xsi:type="dcterms:W3CDTF">2020-12-03T05:40:21Z</dcterms:modified>
</cp:coreProperties>
</file>