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13"/>
  </p:notesMasterIdLst>
  <p:handoutMasterIdLst>
    <p:handoutMasterId r:id="rId14"/>
  </p:handoutMasterIdLst>
  <p:sldIdLst>
    <p:sldId id="363" r:id="rId4"/>
    <p:sldId id="446" r:id="rId5"/>
    <p:sldId id="258" r:id="rId6"/>
    <p:sldId id="469" r:id="rId7"/>
    <p:sldId id="471" r:id="rId8"/>
    <p:sldId id="486" r:id="rId9"/>
    <p:sldId id="366" r:id="rId10"/>
    <p:sldId id="467" r:id="rId11"/>
    <p:sldId id="284" r:id="rId1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474"/>
    <a:srgbClr val="6A3C7C"/>
    <a:srgbClr val="02B3C5"/>
    <a:srgbClr val="FFB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160"/>
        <p:guide pos="2866"/>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rPr>
              <a:t>Finance Management | UEIM007</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Finance Management | UEIM007</a:t>
            </a:r>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rPr>
              <a:t>Finance Management | UEIM007</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Finance Management | UEIM007</a:t>
            </a:r>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rPr>
              <a:t>Finance Management | UEIM007</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rPr>
              <a:t>Finance Management | UEIM007</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p:pic>
        <p:nvPicPr>
          <p:cNvPr id="7" name="Picture 6" descr="C:\Users\maulik parmar\Downloads\2.JPG2"/>
          <p:cNvPicPr>
            <a:picLocks noChangeAspect="1"/>
          </p:cNvPicPr>
          <p:nvPr/>
        </p:nvPicPr>
        <p:blipFill>
          <a:blip r:embed="rId1"/>
          <a:srcRect/>
          <a:stretch>
            <a:fillRect/>
          </a:stretch>
        </p:blipFill>
        <p:spPr>
          <a:xfrm>
            <a:off x="1003300" y="1630045"/>
            <a:ext cx="10185400" cy="3964305"/>
          </a:xfrm>
          <a:prstGeom prst="rect">
            <a:avLst/>
          </a:prstGeom>
        </p:spPr>
      </p:pic>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 name="Slide Number Placeholder 1"/>
          <p:cNvSpPr>
            <a:spLocks noGrp="1"/>
          </p:cNvSpPr>
          <p:nvPr>
            <p:ph type="sldNum" sz="quarter" idx="4"/>
          </p:nvPr>
        </p:nvSpPr>
        <p:spPr/>
        <p:txBody>
          <a:bodyPr/>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900748" y="344170"/>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lgn="ctr">
                <a:buFont typeface="Arial" panose="020B0604020202020204" pitchFamily="34" charset="0"/>
              </a:pPr>
              <a:r>
                <a:rPr lang="en-IN" altLang="en-US" sz="6600" b="1" dirty="0">
                  <a:solidFill>
                    <a:srgbClr val="002060"/>
                  </a:solidFill>
                  <a:effectLst/>
                  <a:latin typeface="Californian FB" panose="0207040306080B030204" charset="0"/>
                  <a:ea typeface="SimSun" panose="02010600030101010101" pitchFamily="2" charset="-122"/>
                  <a:cs typeface="Californian FB" panose="0207040306080B030204" charset="0"/>
                </a:rPr>
                <a:t>I</a:t>
              </a:r>
              <a:endParaRPr lang="en-IN" altLang="en-US" sz="6600" b="1" dirty="0">
                <a:solidFill>
                  <a:srgbClr val="002060"/>
                </a:solidFill>
                <a:effectLst/>
                <a:latin typeface="Californian FB" panose="0207040306080B030204" charset="0"/>
                <a:ea typeface="SimSun" panose="02010600030101010101" pitchFamily="2" charset="-122"/>
                <a:cs typeface="Californian FB" panose="0207040306080B030204" charset="0"/>
              </a:endParaRPr>
            </a:p>
          </p:txBody>
        </p:sp>
      </p:grpSp>
      <p:grpSp>
        <p:nvGrpSpPr>
          <p:cNvPr id="4112" name="组合 19"/>
          <p:cNvGrpSpPr/>
          <p:nvPr/>
        </p:nvGrpSpPr>
        <p:grpSpPr>
          <a:xfrm>
            <a:off x="2404428" y="344170"/>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lgn="ctr">
                <a:buFont typeface="Arial" panose="020B0604020202020204" pitchFamily="34" charset="0"/>
              </a:pPr>
              <a:r>
                <a:rPr lang="en-IN" altLang="en-US" sz="6600" b="1" dirty="0">
                  <a:solidFill>
                    <a:schemeClr val="accent1">
                      <a:lumMod val="75000"/>
                    </a:schemeClr>
                  </a:solidFill>
                  <a:effectLst/>
                  <a:latin typeface="Californian FB" panose="0207040306080B030204" charset="0"/>
                  <a:ea typeface="SimSun" panose="02010600030101010101" pitchFamily="2" charset="-122"/>
                  <a:cs typeface="Californian FB" panose="0207040306080B030204" charset="0"/>
                </a:rPr>
                <a:t>T</a:t>
              </a:r>
              <a:endParaRPr lang="en-IN" altLang="en-US" sz="6600" b="1" dirty="0">
                <a:solidFill>
                  <a:schemeClr val="accent1">
                    <a:lumMod val="75000"/>
                  </a:schemeClr>
                </a:solidFill>
                <a:effectLst/>
                <a:latin typeface="Californian FB" panose="0207040306080B030204" charset="0"/>
                <a:ea typeface="SimSun" panose="02010600030101010101" pitchFamily="2" charset="-122"/>
                <a:cs typeface="Californian FB" panose="0207040306080B030204" charset="0"/>
              </a:endParaRPr>
            </a:p>
          </p:txBody>
        </p:sp>
      </p:grpSp>
      <p:grpSp>
        <p:nvGrpSpPr>
          <p:cNvPr id="4116" name="组合 23"/>
          <p:cNvGrpSpPr/>
          <p:nvPr/>
        </p:nvGrpSpPr>
        <p:grpSpPr>
          <a:xfrm>
            <a:off x="3916680" y="344170"/>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lgn="ctr">
                <a:buFont typeface="Arial" panose="020B0604020202020204" pitchFamily="34" charset="0"/>
              </a:pPr>
              <a:r>
                <a:rPr lang="en-IN" altLang="en-US" sz="6600" b="1" dirty="0">
                  <a:solidFill>
                    <a:schemeClr val="accent2">
                      <a:lumMod val="60000"/>
                      <a:lumOff val="40000"/>
                    </a:schemeClr>
                  </a:solidFill>
                  <a:effectLst/>
                  <a:latin typeface="Californian FB" panose="0207040306080B030204" charset="0"/>
                  <a:ea typeface="SimSun" panose="02010600030101010101" pitchFamily="2" charset="-122"/>
                  <a:cs typeface="Californian FB" panose="0207040306080B030204" charset="0"/>
                </a:rPr>
                <a:t>N</a:t>
              </a:r>
              <a:endParaRPr lang="en-IN" altLang="en-US" sz="6600" b="1" dirty="0">
                <a:solidFill>
                  <a:schemeClr val="accent2">
                    <a:lumMod val="60000"/>
                    <a:lumOff val="40000"/>
                  </a:schemeClr>
                </a:solidFill>
                <a:effectLst/>
                <a:latin typeface="Californian FB" panose="0207040306080B030204" charset="0"/>
                <a:ea typeface="SimSun" panose="02010600030101010101" pitchFamily="2" charset="-122"/>
                <a:cs typeface="Californian FB" panose="0207040306080B030204" charset="0"/>
              </a:endParaRPr>
            </a:p>
          </p:txBody>
        </p:sp>
      </p:grpSp>
      <p:grpSp>
        <p:nvGrpSpPr>
          <p:cNvPr id="4120" name="组合 27"/>
          <p:cNvGrpSpPr/>
          <p:nvPr/>
        </p:nvGrpSpPr>
        <p:grpSpPr>
          <a:xfrm>
            <a:off x="5429885" y="344170"/>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lgn="ctr">
                <a:buFont typeface="Arial" panose="020B0604020202020204" pitchFamily="34" charset="0"/>
              </a:pPr>
              <a:r>
                <a:rPr lang="en-IN" altLang="en-US" sz="6600" b="1" dirty="0">
                  <a:solidFill>
                    <a:schemeClr val="bg1">
                      <a:lumMod val="85000"/>
                    </a:schemeClr>
                  </a:solidFill>
                  <a:latin typeface="Californian FB" panose="0207040306080B030204" charset="0"/>
                  <a:ea typeface="SimSun" panose="02010600030101010101" pitchFamily="2" charset="-122"/>
                  <a:cs typeface="Californian FB" panose="0207040306080B030204" charset="0"/>
                </a:rPr>
                <a:t>U</a:t>
              </a:r>
              <a:endParaRPr lang="en-IN" altLang="en-US" sz="6600" b="1" dirty="0">
                <a:solidFill>
                  <a:schemeClr val="bg1">
                    <a:lumMod val="85000"/>
                  </a:schemeClr>
                </a:solidFill>
                <a:latin typeface="Californian FB" panose="0207040306080B030204" charset="0"/>
                <a:ea typeface="SimSun" panose="02010600030101010101" pitchFamily="2" charset="-122"/>
                <a:cs typeface="Californian FB" panose="0207040306080B030204" charset="0"/>
              </a:endParaRPr>
            </a:p>
          </p:txBody>
        </p:sp>
      </p:grpSp>
      <p:sp>
        <p:nvSpPr>
          <p:cNvPr id="4124" name="文本框 31"/>
          <p:cNvSpPr txBox="1"/>
          <p:nvPr/>
        </p:nvSpPr>
        <p:spPr>
          <a:xfrm>
            <a:off x="901700" y="2644775"/>
            <a:ext cx="5861685" cy="1014730"/>
          </a:xfrm>
          <a:prstGeom prst="rect">
            <a:avLst/>
          </a:prstGeom>
          <a:noFill/>
          <a:ln w="9525">
            <a:noFill/>
          </a:ln>
        </p:spPr>
        <p:txBody>
          <a:bodyPr wrap="square" anchor="t">
            <a:spAutoFit/>
          </a:bodyPr>
          <a:p>
            <a:pPr algn="ctr">
              <a:buFont typeface="Arial" panose="020B0604020202020204" pitchFamily="34" charset="0"/>
            </a:pPr>
            <a:r>
              <a:rPr lang="en-IN" altLang="zh-CN" sz="2000" b="1" dirty="0">
                <a:solidFill>
                  <a:srgbClr val="C00000"/>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rPr>
              <a:t>Department of Electronics and Communication Engineering, </a:t>
            </a:r>
            <a:endParaRPr lang="en-IN" altLang="zh-CN" sz="2000" b="1" dirty="0">
              <a:solidFill>
                <a:srgbClr val="C00000"/>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endParaRPr>
          </a:p>
          <a:p>
            <a:pPr algn="ctr">
              <a:buFont typeface="Arial" panose="020B0604020202020204" pitchFamily="34" charset="0"/>
            </a:pPr>
            <a:r>
              <a:rPr lang="en-IN" altLang="zh-CN" sz="2000" b="1" dirty="0">
                <a:solidFill>
                  <a:srgbClr val="C00000"/>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rPr>
              <a:t>Institute of Technology, Nirma University</a:t>
            </a:r>
            <a:endParaRPr lang="en-IN" altLang="zh-CN" sz="2000" b="1" dirty="0">
              <a:solidFill>
                <a:srgbClr val="C00000"/>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endParaRPr>
          </a:p>
        </p:txBody>
      </p:sp>
      <p:sp>
        <p:nvSpPr>
          <p:cNvPr id="4125" name="文本框 32"/>
          <p:cNvSpPr txBox="1"/>
          <p:nvPr/>
        </p:nvSpPr>
        <p:spPr>
          <a:xfrm>
            <a:off x="396240" y="1842135"/>
            <a:ext cx="6869430" cy="460375"/>
          </a:xfrm>
          <a:prstGeom prst="rect">
            <a:avLst/>
          </a:prstGeom>
          <a:noFill/>
          <a:ln w="9525">
            <a:noFill/>
          </a:ln>
        </p:spPr>
        <p:txBody>
          <a:bodyPr wrap="square" anchor="t">
            <a:spAutoFit/>
          </a:bodyPr>
          <a:p>
            <a:pPr lvl="0" algn="ctr">
              <a:lnSpc>
                <a:spcPct val="100000"/>
              </a:lnSpc>
              <a:buFont typeface="Arial" panose="020B0604020202020204" pitchFamily="34" charset="0"/>
            </a:pPr>
            <a:r>
              <a:rPr lang="en-IN" altLang="zh-CN" sz="2400" b="1">
                <a:ln>
                  <a:noFill/>
                </a:ln>
                <a:gradFill>
                  <a:gsLst>
                    <a:gs pos="0">
                      <a:srgbClr val="7B32B2"/>
                    </a:gs>
                    <a:gs pos="100000">
                      <a:srgbClr val="401A5D"/>
                    </a:gs>
                  </a:gsLst>
                  <a:lin scaled="0"/>
                </a:gradFill>
                <a:effectLst>
                  <a:outerShdw blurRad="38100" dist="38100" dir="2700000" algn="tl">
                    <a:srgbClr val="000000">
                      <a:alpha val="43137"/>
                    </a:srgbClr>
                  </a:outerShdw>
                </a:effectLst>
                <a:latin typeface="Californian FB" panose="0207040306080B030204" charset="0"/>
                <a:cs typeface="Californian FB" panose="0207040306080B030204" charset="0"/>
              </a:rPr>
              <a:t>“Team : Mind Blenders”</a:t>
            </a:r>
            <a:endParaRPr lang="en-IN" altLang="zh-CN" sz="2400" b="1">
              <a:ln>
                <a:noFill/>
              </a:ln>
              <a:gradFill>
                <a:gsLst>
                  <a:gs pos="0">
                    <a:srgbClr val="7B32B2"/>
                  </a:gs>
                  <a:gs pos="100000">
                    <a:srgbClr val="401A5D"/>
                  </a:gs>
                </a:gsLst>
                <a:lin scaled="0"/>
              </a:gradFill>
              <a:effectLst>
                <a:outerShdw blurRad="38100" dist="38100" dir="2700000" algn="tl">
                  <a:srgbClr val="000000">
                    <a:alpha val="43137"/>
                  </a:srgbClr>
                </a:outerShdw>
              </a:effectLst>
              <a:latin typeface="Californian FB" panose="0207040306080B030204" charset="0"/>
              <a:cs typeface="Californian FB" panose="0207040306080B030204" charset="0"/>
            </a:endParaRPr>
          </a:p>
        </p:txBody>
      </p:sp>
      <p:sp>
        <p:nvSpPr>
          <p:cNvPr id="4126" name="文本框 33"/>
          <p:cNvSpPr txBox="1"/>
          <p:nvPr/>
        </p:nvSpPr>
        <p:spPr>
          <a:xfrm>
            <a:off x="332105" y="4211955"/>
            <a:ext cx="7000240" cy="1322070"/>
          </a:xfrm>
          <a:prstGeom prst="rect">
            <a:avLst/>
          </a:prstGeom>
          <a:noFill/>
          <a:ln w="9525">
            <a:noFill/>
          </a:ln>
        </p:spPr>
        <p:txBody>
          <a:bodyPr wrap="square" anchor="t">
            <a:spAutoFit/>
          </a:bodyPr>
          <a:p>
            <a:pPr algn="l">
              <a:buFont typeface="Arial" panose="020B0604020202020204" pitchFamily="34" charset="0"/>
            </a:pPr>
            <a:r>
              <a:rPr lang="en-IN" altLang="zh-CN" sz="2000" b="1"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Presented By :  </a:t>
            </a:r>
            <a:r>
              <a:rPr lang="en-IN" altLang="zh-CN" sz="20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sym typeface="+mn-ea"/>
              </a:rPr>
              <a:t>Sarthak Farkya		18BEC096</a:t>
            </a:r>
            <a:endParaRPr lang="en-IN" altLang="zh-CN" sz="2000" b="1"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endParaRPr>
          </a:p>
          <a:p>
            <a:pPr algn="l">
              <a:buFont typeface="Arial" panose="020B0604020202020204" pitchFamily="34" charset="0"/>
            </a:pPr>
            <a:r>
              <a:rPr lang="en-IN" altLang="zh-CN" sz="2000" b="1"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	             </a:t>
            </a:r>
            <a:r>
              <a:rPr lang="en-IN" altLang="zh-CN" sz="20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Sanjaykumar Parmar	18BEC069</a:t>
            </a:r>
            <a:endParaRPr lang="en-IN" altLang="zh-CN" sz="20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endParaRPr>
          </a:p>
          <a:p>
            <a:pPr algn="l">
              <a:buFont typeface="Arial" panose="020B0604020202020204" pitchFamily="34" charset="0"/>
            </a:pPr>
            <a:r>
              <a:rPr lang="en-IN" altLang="zh-CN" sz="20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	             Ritik Garg			18BEC089</a:t>
            </a:r>
            <a:endParaRPr lang="en-IN" altLang="zh-CN" sz="20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endParaRPr>
          </a:p>
          <a:p>
            <a:pPr algn="l">
              <a:buFont typeface="Arial" panose="020B0604020202020204" pitchFamily="34" charset="0"/>
            </a:pPr>
            <a:r>
              <a:rPr lang="en-IN" altLang="zh-CN" sz="20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rPr>
              <a:t>	            </a:t>
            </a:r>
            <a:endParaRPr lang="en-IN" altLang="zh-CN" sz="2000" dirty="0">
              <a:solidFill>
                <a:srgbClr val="002060"/>
              </a:solidFill>
              <a:effectLst>
                <a:outerShdw blurRad="38100" dist="38100" dir="2700000" algn="tl">
                  <a:srgbClr val="000000">
                    <a:alpha val="43137"/>
                  </a:srgbClr>
                </a:outerShdw>
              </a:effectLst>
              <a:latin typeface="Californian FB" panose="0207040306080B030204" charset="0"/>
              <a:ea typeface="Calibri" panose="020F0502020204030204" pitchFamily="34" charset="0"/>
              <a:cs typeface="Californian FB" panose="0207040306080B030204" charset="0"/>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endParaRPr>
          </a:p>
        </p:txBody>
      </p:sp>
    </p:spTree>
  </p:cSld>
  <p:clrMapOvr>
    <a:masterClrMapping/>
  </p:clrMapOvr>
  <mc:AlternateContent xmlns:mc="http://schemas.openxmlformats.org/markup-compatibility/2006">
    <mc:Choice xmlns:p14="http://schemas.microsoft.com/office/powerpoint/2010/main" Requires="p14">
      <p:transition spd="slow" p14:dur="65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203" name="文本框 42"/>
          <p:cNvSpPr txBox="1"/>
          <p:nvPr/>
        </p:nvSpPr>
        <p:spPr>
          <a:xfrm>
            <a:off x="6045200" y="612140"/>
            <a:ext cx="5239385" cy="645160"/>
          </a:xfrm>
          <a:prstGeom prst="rect">
            <a:avLst/>
          </a:prstGeom>
          <a:noFill/>
          <a:ln w="9525">
            <a:noFill/>
          </a:ln>
        </p:spPr>
        <p:txBody>
          <a:bodyPr wrap="square" anchor="t">
            <a:spAutoFit/>
          </a:bodyPr>
          <a:p>
            <a:pPr algn="ctr">
              <a:buFont typeface="Wingdings" panose="05000000000000000000" charset="0"/>
            </a:pPr>
            <a:r>
              <a:rPr lang="en-IN" altLang="en-US" sz="3600" b="1" u="sng" dirty="0">
                <a:solidFill>
                  <a:srgbClr val="02B3C5"/>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rPr>
              <a:t>Presentation Outline</a:t>
            </a:r>
            <a:endParaRPr lang="en-IN" altLang="en-US" sz="3600" b="1" u="sng" dirty="0">
              <a:solidFill>
                <a:srgbClr val="02B3C5"/>
              </a:solidFill>
              <a:effectLst>
                <a:outerShdw blurRad="38100" dist="38100" dir="2700000" algn="tl">
                  <a:srgbClr val="000000">
                    <a:alpha val="43137"/>
                  </a:srgbClr>
                </a:outerShdw>
              </a:effectLst>
              <a:latin typeface="Californian FB" panose="0207040306080B030204" charset="0"/>
              <a:ea typeface="SimSun" panose="02010600030101010101" pitchFamily="2" charset="-122"/>
              <a:cs typeface="Californian FB" panose="0207040306080B030204" charset="0"/>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endParaRPr>
          </a:p>
        </p:txBody>
      </p:sp>
      <p:sp>
        <p:nvSpPr>
          <p:cNvPr id="36" name="TextBox 13"/>
          <p:cNvSpPr txBox="1"/>
          <p:nvPr/>
        </p:nvSpPr>
        <p:spPr>
          <a:xfrm>
            <a:off x="6442075" y="1351915"/>
            <a:ext cx="4100830" cy="492125"/>
          </a:xfrm>
          <a:prstGeom prst="rect">
            <a:avLst/>
          </a:prstGeom>
          <a:noFill/>
          <a:ln w="9525">
            <a:noFill/>
          </a:ln>
        </p:spPr>
        <p:txBody>
          <a:bodyPr wrap="square" lIns="0" tIns="0" rIns="0" bIns="0" anchor="t">
            <a:spAutoFit/>
          </a:bodyPr>
          <a:p>
            <a:pPr defTabSz="1216025">
              <a:spcBef>
                <a:spcPct val="20000"/>
              </a:spcBef>
            </a:pPr>
            <a:r>
              <a:rPr lang="en-IN" altLang="en-US" sz="32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Introduction</a:t>
            </a:r>
            <a:endParaRPr lang="en-IN" altLang="en-US" sz="32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37" name="TextBox 13"/>
          <p:cNvSpPr txBox="1"/>
          <p:nvPr/>
        </p:nvSpPr>
        <p:spPr>
          <a:xfrm>
            <a:off x="6442075" y="1931035"/>
            <a:ext cx="4294505" cy="492125"/>
          </a:xfrm>
          <a:prstGeom prst="rect">
            <a:avLst/>
          </a:prstGeom>
          <a:noFill/>
          <a:ln w="9525">
            <a:noFill/>
          </a:ln>
        </p:spPr>
        <p:txBody>
          <a:bodyPr wrap="square" lIns="0" tIns="0" rIns="0" bIns="0" anchor="t">
            <a:spAutoFit/>
          </a:bodyPr>
          <a:p>
            <a:pPr defTabSz="1216025">
              <a:spcBef>
                <a:spcPct val="20000"/>
              </a:spcBef>
            </a:pPr>
            <a:r>
              <a:rPr lang="en-IN" altLang="en-US" sz="3200" b="1" dirty="0">
                <a:gradFill>
                  <a:gsLst>
                    <a:gs pos="0">
                      <a:srgbClr val="14CD68"/>
                    </a:gs>
                    <a:gs pos="100000">
                      <a:srgbClr val="035C7D"/>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Snapshots</a:t>
            </a:r>
            <a:endParaRPr lang="en-IN" altLang="en-US" sz="3200" b="1" dirty="0">
              <a:gradFill>
                <a:gsLst>
                  <a:gs pos="0">
                    <a:srgbClr val="14CD68"/>
                  </a:gs>
                  <a:gs pos="100000">
                    <a:srgbClr val="035C7D"/>
                  </a:gs>
                </a:gsLst>
                <a:lin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43" name="Chevron 42"/>
          <p:cNvSpPr/>
          <p:nvPr/>
        </p:nvSpPr>
        <p:spPr>
          <a:xfrm>
            <a:off x="5948363" y="1417955"/>
            <a:ext cx="295275" cy="236538"/>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44" name="Chevron 43"/>
          <p:cNvSpPr/>
          <p:nvPr/>
        </p:nvSpPr>
        <p:spPr>
          <a:xfrm>
            <a:off x="5947728" y="2058670"/>
            <a:ext cx="295275" cy="236538"/>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5" name="Chevron 54"/>
          <p:cNvSpPr/>
          <p:nvPr/>
        </p:nvSpPr>
        <p:spPr>
          <a:xfrm>
            <a:off x="5948363" y="2648585"/>
            <a:ext cx="295275" cy="236538"/>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6" name="TextBox 13"/>
          <p:cNvSpPr txBox="1"/>
          <p:nvPr/>
        </p:nvSpPr>
        <p:spPr>
          <a:xfrm>
            <a:off x="6441440" y="2520950"/>
            <a:ext cx="3807460" cy="492125"/>
          </a:xfrm>
          <a:prstGeom prst="rect">
            <a:avLst/>
          </a:prstGeom>
          <a:noFill/>
          <a:ln w="9525">
            <a:noFill/>
          </a:ln>
        </p:spPr>
        <p:txBody>
          <a:bodyPr wrap="square" lIns="0" tIns="0" rIns="0" bIns="0" anchor="t">
            <a:spAutoFit/>
          </a:bodyPr>
          <a:p>
            <a:pPr defTabSz="1216025">
              <a:spcBef>
                <a:spcPct val="20000"/>
              </a:spcBef>
            </a:pPr>
            <a:r>
              <a:rPr lang="en-IN" altLang="en-US" sz="32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Features</a:t>
            </a:r>
            <a:endParaRPr lang="en-IN" altLang="en-US" sz="32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57" name="Chevron 56"/>
          <p:cNvSpPr/>
          <p:nvPr/>
        </p:nvSpPr>
        <p:spPr>
          <a:xfrm>
            <a:off x="5948363" y="3268345"/>
            <a:ext cx="295275" cy="236538"/>
          </a:xfrm>
          <a:prstGeom prst="chevron">
            <a:avLst/>
          </a:prstGeom>
          <a:gradFill>
            <a:gsLst>
              <a:gs pos="0">
                <a:srgbClr val="FE4444"/>
              </a:gs>
              <a:gs pos="100000">
                <a:srgbClr val="832B2B"/>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58" name="TextBox 13"/>
          <p:cNvSpPr txBox="1"/>
          <p:nvPr/>
        </p:nvSpPr>
        <p:spPr>
          <a:xfrm>
            <a:off x="6441440" y="3140710"/>
            <a:ext cx="4912360" cy="492125"/>
          </a:xfrm>
          <a:prstGeom prst="rect">
            <a:avLst/>
          </a:prstGeom>
          <a:noFill/>
          <a:ln w="9525">
            <a:noFill/>
          </a:ln>
        </p:spPr>
        <p:txBody>
          <a:bodyPr wrap="square" lIns="0" tIns="0" rIns="0" bIns="0" anchor="t">
            <a:spAutoFit/>
          </a:bodyPr>
          <a:p>
            <a:pPr defTabSz="1216025">
              <a:spcBef>
                <a:spcPct val="20000"/>
              </a:spcBef>
            </a:pPr>
            <a:r>
              <a:rPr lang="en-IN" altLang="en-US" sz="32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Block Diagram</a:t>
            </a:r>
            <a:endParaRPr lang="en-IN" altLang="en-US" sz="3200" b="1" dirty="0">
              <a:gradFill>
                <a:gsLst>
                  <a:gs pos="0">
                    <a:srgbClr val="14CD68"/>
                  </a:gs>
                  <a:gs pos="100000">
                    <a:srgbClr val="035C7D"/>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
        <p:nvSpPr>
          <p:cNvPr id="3" name="Chevron 2"/>
          <p:cNvSpPr/>
          <p:nvPr/>
        </p:nvSpPr>
        <p:spPr>
          <a:xfrm>
            <a:off x="5948363" y="3822065"/>
            <a:ext cx="295275" cy="236538"/>
          </a:xfrm>
          <a:prstGeom prst="chevron">
            <a:avLst/>
          </a:prstGeom>
          <a:gradFill>
            <a:gsLst>
              <a:gs pos="0">
                <a:srgbClr val="9EE256"/>
              </a:gs>
              <a:gs pos="100000">
                <a:srgbClr val="52762D"/>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7" name="TextBox 13"/>
          <p:cNvSpPr txBox="1"/>
          <p:nvPr/>
        </p:nvSpPr>
        <p:spPr>
          <a:xfrm>
            <a:off x="6442075" y="3693795"/>
            <a:ext cx="4912360" cy="492125"/>
          </a:xfrm>
          <a:prstGeom prst="rect">
            <a:avLst/>
          </a:prstGeom>
          <a:noFill/>
          <a:ln w="9525">
            <a:noFill/>
          </a:ln>
        </p:spPr>
        <p:txBody>
          <a:bodyPr wrap="square" lIns="0" tIns="0" rIns="0" bIns="0" anchor="t">
            <a:spAutoFit/>
          </a:bodyPr>
          <a:p>
            <a:pPr defTabSz="1216025">
              <a:spcBef>
                <a:spcPct val="20000"/>
              </a:spcBef>
            </a:pPr>
            <a:r>
              <a:rPr lang="en-IN" altLang="en-US" sz="32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rPr>
              <a:t>Working Demo</a:t>
            </a:r>
            <a:endParaRPr lang="en-IN" altLang="en-US" sz="3200" b="1" dirty="0">
              <a:gradFill>
                <a:gsLst>
                  <a:gs pos="0">
                    <a:srgbClr val="E30000"/>
                  </a:gs>
                  <a:gs pos="100000">
                    <a:srgbClr val="760303"/>
                  </a:gs>
                </a:gsLst>
                <a:lin ang="5400000" scaled="0"/>
              </a:gradFill>
              <a:effectLst>
                <a:outerShdw blurRad="38100" dist="38100" dir="2700000" algn="tl">
                  <a:srgbClr val="000000">
                    <a:alpha val="43137"/>
                  </a:srgbClr>
                </a:outerShdw>
              </a:effectLst>
              <a:latin typeface="Californian FB" panose="0207040306080B030204" charset="0"/>
              <a:ea typeface="Microsoft YaHei" panose="020B0503020204020204" pitchFamily="34" charset="-122"/>
              <a:cs typeface="Californian FB" panose="0207040306080B03020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78435" y="162560"/>
            <a:ext cx="11856085" cy="685800"/>
          </a:xfrm>
        </p:spPr>
        <p:txBody>
          <a:bodyPr/>
          <a:p>
            <a:pPr marL="571500" indent="-571500">
              <a:buFont typeface="Wingdings" panose="05000000000000000000" charset="0"/>
              <a:buChar char="v"/>
            </a:pPr>
            <a:r>
              <a:rPr lang="en-IN" altLang="en-US" sz="3600" b="1">
                <a:solidFill>
                  <a:schemeClr val="accent1">
                    <a:lumMod val="50000"/>
                  </a:schemeClr>
                </a:solidFill>
                <a:latin typeface="Palatino Linotype" panose="02040502050505030304" charset="0"/>
                <a:cs typeface="Palatino Linotype" panose="02040502050505030304" charset="0"/>
                <a:sym typeface="+mn-ea"/>
              </a:rPr>
              <a:t>Introduction</a:t>
            </a:r>
            <a:endParaRPr lang="en-IN" altLang="en-US" sz="3600" b="1" u="sng">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sym typeface="+mn-ea"/>
            </a:endParaRPr>
          </a:p>
        </p:txBody>
      </p:sp>
      <p:sp>
        <p:nvSpPr>
          <p:cNvPr id="5" name="Content Placeholder 4"/>
          <p:cNvSpPr>
            <a:spLocks noGrp="1"/>
          </p:cNvSpPr>
          <p:nvPr>
            <p:ph idx="1"/>
          </p:nvPr>
        </p:nvSpPr>
        <p:spPr>
          <a:xfrm>
            <a:off x="178435" y="847725"/>
            <a:ext cx="11856085" cy="5643880"/>
          </a:xfrm>
        </p:spPr>
        <p:txBody>
          <a:bodyPr/>
          <a:p>
            <a:pPr>
              <a:buFont typeface="Wingdings" panose="05000000000000000000" charset="0"/>
              <a:buChar char="§"/>
            </a:pPr>
            <a:r>
              <a:rPr lang="en-IN">
                <a:solidFill>
                  <a:schemeClr val="accent1">
                    <a:lumMod val="50000"/>
                  </a:schemeClr>
                </a:solidFill>
                <a:latin typeface="Palatino Linotype" panose="02040502050505030304" charset="0"/>
                <a:ea typeface="+mn-lt"/>
                <a:cs typeface="Palatino Linotype" panose="02040502050505030304" charset="0"/>
                <a:sym typeface="+mn-ea"/>
              </a:rPr>
              <a:t>As we all know that the Digital Era is already started and slowly and gradually we indians also have started to adopt it. Right now from Ordering Gadgets to the Ordering Food we all are Dependent on Technology and In this busy world we want everything on our fingertips to osave the time.</a:t>
            </a:r>
            <a:endParaRPr lang="en-IN">
              <a:solidFill>
                <a:schemeClr val="accent1">
                  <a:lumMod val="50000"/>
                </a:schemeClr>
              </a:solidFill>
              <a:latin typeface="Palatino Linotype" panose="02040502050505030304" charset="0"/>
              <a:ea typeface="+mn-lt"/>
              <a:cs typeface="Palatino Linotype" panose="02040502050505030304" charset="0"/>
              <a:sym typeface="+mn-ea"/>
            </a:endParaRPr>
          </a:p>
          <a:p>
            <a:pPr>
              <a:buFont typeface="Wingdings" panose="05000000000000000000" charset="0"/>
              <a:buChar char="§"/>
            </a:pPr>
            <a:r>
              <a:rPr lang="en-IN">
                <a:solidFill>
                  <a:schemeClr val="accent1">
                    <a:lumMod val="50000"/>
                  </a:schemeClr>
                </a:solidFill>
                <a:latin typeface="Palatino Linotype" panose="02040502050505030304" charset="0"/>
                <a:ea typeface="+mn-lt"/>
                <a:cs typeface="Palatino Linotype" panose="02040502050505030304" charset="0"/>
                <a:sym typeface="+mn-ea"/>
              </a:rPr>
              <a:t> So, Bsially we have created a customised web application using Maps to track the nearby hospitals around us, which will be connected to the hospital's database or manually </a:t>
            </a:r>
            <a:r>
              <a:rPr lang="en-IN">
                <a:solidFill>
                  <a:schemeClr val="accent1">
                    <a:lumMod val="50000"/>
                  </a:schemeClr>
                </a:solidFill>
                <a:latin typeface="Palatino Linotype" panose="02040502050505030304" charset="0"/>
                <a:ea typeface="+mn-lt"/>
                <a:cs typeface="Palatino Linotype" panose="02040502050505030304" charset="0"/>
                <a:sym typeface="+mn-ea"/>
              </a:rPr>
              <a:t>entered data </a:t>
            </a:r>
            <a:r>
              <a:rPr lang="en-IN">
                <a:solidFill>
                  <a:schemeClr val="accent1">
                    <a:lumMod val="50000"/>
                  </a:schemeClr>
                </a:solidFill>
                <a:latin typeface="Palatino Linotype" panose="02040502050505030304" charset="0"/>
                <a:ea typeface="+mn-lt"/>
                <a:cs typeface="Palatino Linotype" panose="02040502050505030304" charset="0"/>
                <a:sym typeface="+mn-ea"/>
              </a:rPr>
              <a:t>which will give us the information about the availability of beds and facilities in that particular hospital.</a:t>
            </a:r>
            <a:endParaRPr lang="en-IN">
              <a:solidFill>
                <a:schemeClr val="accent1">
                  <a:lumMod val="50000"/>
                </a:schemeClr>
              </a:solidFill>
              <a:latin typeface="Palatino Linotype" panose="02040502050505030304" charset="0"/>
              <a:ea typeface="+mn-lt"/>
              <a:cs typeface="Palatino Linotype" panose="02040502050505030304" charset="0"/>
              <a:sym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178435" y="147955"/>
            <a:ext cx="11856085" cy="6343650"/>
          </a:xfrm>
        </p:spPr>
        <p:txBody>
          <a:bodyPr/>
          <a:p>
            <a:pPr algn="l">
              <a:buFont typeface="Wingdings" panose="05000000000000000000" charset="0"/>
              <a:buChar char="v"/>
            </a:pPr>
            <a:r>
              <a:rPr lang="en-IN" altLang="en-US" sz="2400" b="1" u="sng">
                <a:solidFill>
                  <a:schemeClr val="accent1">
                    <a:lumMod val="50000"/>
                  </a:schemeClr>
                </a:solidFill>
                <a:latin typeface="Palatino Linotype" panose="02040502050505030304" charset="0"/>
                <a:ea typeface="+mn-lt"/>
                <a:cs typeface="Palatino Linotype" panose="02040502050505030304" charset="0"/>
                <a:sym typeface="+mn-ea"/>
              </a:rPr>
              <a:t>Snapshots</a:t>
            </a:r>
            <a:endParaRPr lang="en-IN" altLang="en-US" sz="2400" b="1" u="sng">
              <a:solidFill>
                <a:schemeClr val="accent1">
                  <a:lumMod val="50000"/>
                </a:schemeClr>
              </a:solidFill>
              <a:latin typeface="Palatino Linotype" panose="02040502050505030304" charset="0"/>
              <a:ea typeface="+mn-lt"/>
              <a:cs typeface="Palatino Linotype" panose="02040502050505030304" charset="0"/>
              <a:sym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endParaRPr>
          </a:p>
        </p:txBody>
      </p:sp>
      <p:pic>
        <p:nvPicPr>
          <p:cNvPr id="2" name="Picture 1" descr="Screenshot_20201031_132001"/>
          <p:cNvPicPr>
            <a:picLocks noChangeAspect="1"/>
          </p:cNvPicPr>
          <p:nvPr/>
        </p:nvPicPr>
        <p:blipFill>
          <a:blip r:embed="rId1"/>
          <a:stretch>
            <a:fillRect/>
          </a:stretch>
        </p:blipFill>
        <p:spPr>
          <a:xfrm>
            <a:off x="3942080" y="374650"/>
            <a:ext cx="4328160" cy="61087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178435" y="147955"/>
            <a:ext cx="11856085" cy="6343650"/>
          </a:xfrm>
        </p:spPr>
        <p:txBody>
          <a:bodyPr/>
          <a:p>
            <a:pPr>
              <a:buFont typeface="Wingdings" panose="05000000000000000000" charset="0"/>
              <a:buChar char="v"/>
            </a:pPr>
            <a:r>
              <a:rPr lang="en-IN" altLang="en-US" sz="3200" b="1" u="sng">
                <a:solidFill>
                  <a:schemeClr val="accent1">
                    <a:lumMod val="50000"/>
                  </a:schemeClr>
                </a:solidFill>
                <a:latin typeface="Palatino Linotype" panose="02040502050505030304" charset="0"/>
                <a:ea typeface="+mn-lt"/>
                <a:cs typeface="Palatino Linotype" panose="02040502050505030304" charset="0"/>
                <a:sym typeface="+mn-ea"/>
              </a:rPr>
              <a:t>Features</a:t>
            </a:r>
            <a:endParaRPr lang="en-IN" altLang="en-US">
              <a:solidFill>
                <a:schemeClr val="accent1">
                  <a:lumMod val="50000"/>
                </a:schemeClr>
              </a:solidFill>
              <a:latin typeface="Palatino Linotype" panose="02040502050505030304" charset="0"/>
              <a:ea typeface="+mn-lt"/>
              <a:cs typeface="Palatino Linotype" panose="02040502050505030304" charset="0"/>
              <a:sym typeface="+mn-ea"/>
            </a:endParaRPr>
          </a:p>
          <a:p>
            <a:pPr>
              <a:buFont typeface="Wingdings" panose="05000000000000000000" charset="0"/>
              <a:buChar char="§"/>
            </a:pPr>
            <a:r>
              <a:rPr lang="en-IN" altLang="en-US" sz="2400">
                <a:solidFill>
                  <a:schemeClr val="accent1">
                    <a:lumMod val="50000"/>
                  </a:schemeClr>
                </a:solidFill>
                <a:latin typeface="Palatino Linotype" panose="02040502050505030304" charset="0"/>
                <a:ea typeface="+mn-lt"/>
                <a:cs typeface="Palatino Linotype" panose="02040502050505030304" charset="0"/>
                <a:sym typeface="+mn-ea"/>
              </a:rPr>
              <a:t>Register</a:t>
            </a:r>
            <a:endParaRPr lang="en-IN" altLang="en-US" sz="2400">
              <a:solidFill>
                <a:schemeClr val="accent1">
                  <a:lumMod val="50000"/>
                </a:schemeClr>
              </a:solidFill>
              <a:latin typeface="Palatino Linotype" panose="02040502050505030304" charset="0"/>
              <a:ea typeface="+mn-lt"/>
              <a:cs typeface="Palatino Linotype" panose="02040502050505030304" charset="0"/>
              <a:sym typeface="+mn-ea"/>
            </a:endParaRPr>
          </a:p>
          <a:p>
            <a:pPr>
              <a:buFont typeface="Wingdings" panose="05000000000000000000" charset="0"/>
              <a:buChar char="§"/>
            </a:pPr>
            <a:r>
              <a:rPr lang="en-IN" altLang="en-US" sz="2400">
                <a:solidFill>
                  <a:schemeClr val="accent1">
                    <a:lumMod val="50000"/>
                  </a:schemeClr>
                </a:solidFill>
                <a:latin typeface="Palatino Linotype" panose="02040502050505030304" charset="0"/>
                <a:ea typeface="+mn-lt"/>
                <a:cs typeface="Palatino Linotype" panose="02040502050505030304" charset="0"/>
                <a:sym typeface="+mn-ea"/>
              </a:rPr>
              <a:t>Login</a:t>
            </a:r>
            <a:endParaRPr lang="en-IN" altLang="en-US" sz="2400">
              <a:solidFill>
                <a:schemeClr val="accent1">
                  <a:lumMod val="50000"/>
                </a:schemeClr>
              </a:solidFill>
              <a:latin typeface="Palatino Linotype" panose="02040502050505030304" charset="0"/>
              <a:ea typeface="+mn-lt"/>
              <a:cs typeface="Palatino Linotype" panose="02040502050505030304" charset="0"/>
              <a:sym typeface="+mn-ea"/>
            </a:endParaRPr>
          </a:p>
          <a:p>
            <a:pPr>
              <a:buFont typeface="Wingdings" panose="05000000000000000000" charset="0"/>
              <a:buChar char="§"/>
            </a:pPr>
            <a:r>
              <a:rPr lang="en-IN" altLang="en-US" sz="2400">
                <a:solidFill>
                  <a:schemeClr val="accent1">
                    <a:lumMod val="50000"/>
                  </a:schemeClr>
                </a:solidFill>
                <a:latin typeface="Palatino Linotype" panose="02040502050505030304" charset="0"/>
                <a:ea typeface="+mn-lt"/>
                <a:cs typeface="Palatino Linotype" panose="02040502050505030304" charset="0"/>
                <a:sym typeface="+mn-ea"/>
              </a:rPr>
              <a:t>Filter Option</a:t>
            </a:r>
            <a:endParaRPr lang="en-IN" altLang="en-US" sz="2400">
              <a:solidFill>
                <a:schemeClr val="accent1">
                  <a:lumMod val="50000"/>
                </a:schemeClr>
              </a:solidFill>
              <a:latin typeface="Palatino Linotype" panose="02040502050505030304" charset="0"/>
              <a:ea typeface="+mn-lt"/>
              <a:cs typeface="Palatino Linotype" panose="02040502050505030304" charset="0"/>
              <a:sym typeface="+mn-ea"/>
            </a:endParaRPr>
          </a:p>
          <a:p>
            <a:pPr lvl="1">
              <a:buFont typeface="Wingdings" panose="05000000000000000000" charset="0"/>
              <a:buChar char="§"/>
            </a:pPr>
            <a:r>
              <a:rPr lang="en-IN" altLang="en-US">
                <a:solidFill>
                  <a:schemeClr val="accent1">
                    <a:lumMod val="50000"/>
                  </a:schemeClr>
                </a:solidFill>
                <a:latin typeface="Palatino Linotype" panose="02040502050505030304" charset="0"/>
                <a:ea typeface="+mn-lt"/>
                <a:cs typeface="Palatino Linotype" panose="02040502050505030304" charset="0"/>
                <a:sym typeface="+mn-ea"/>
              </a:rPr>
              <a:t>Hospital Name</a:t>
            </a:r>
            <a:endParaRPr lang="en-IN" altLang="en-US">
              <a:solidFill>
                <a:schemeClr val="accent1">
                  <a:lumMod val="50000"/>
                </a:schemeClr>
              </a:solidFill>
              <a:latin typeface="Palatino Linotype" panose="02040502050505030304" charset="0"/>
              <a:ea typeface="+mn-lt"/>
              <a:cs typeface="Palatino Linotype" panose="02040502050505030304" charset="0"/>
              <a:sym typeface="+mn-ea"/>
            </a:endParaRPr>
          </a:p>
          <a:p>
            <a:pPr lvl="1">
              <a:buFont typeface="Wingdings" panose="05000000000000000000" charset="0"/>
              <a:buChar char="§"/>
            </a:pPr>
            <a:r>
              <a:rPr lang="en-IN" altLang="en-US">
                <a:solidFill>
                  <a:schemeClr val="accent1">
                    <a:lumMod val="50000"/>
                  </a:schemeClr>
                </a:solidFill>
                <a:latin typeface="Palatino Linotype" panose="02040502050505030304" charset="0"/>
                <a:ea typeface="+mn-lt"/>
                <a:cs typeface="Palatino Linotype" panose="02040502050505030304" charset="0"/>
                <a:sym typeface="+mn-ea"/>
              </a:rPr>
              <a:t>Hospital Distance from User</a:t>
            </a:r>
            <a:endParaRPr lang="en-IN" altLang="en-US">
              <a:solidFill>
                <a:schemeClr val="accent1">
                  <a:lumMod val="50000"/>
                </a:schemeClr>
              </a:solidFill>
              <a:latin typeface="Palatino Linotype" panose="02040502050505030304" charset="0"/>
              <a:ea typeface="+mn-lt"/>
              <a:cs typeface="Palatino Linotype" panose="02040502050505030304" charset="0"/>
              <a:sym typeface="+mn-ea"/>
            </a:endParaRPr>
          </a:p>
          <a:p>
            <a:pPr lvl="1">
              <a:buFont typeface="Wingdings" panose="05000000000000000000" charset="0"/>
              <a:buChar char="§"/>
            </a:pPr>
            <a:r>
              <a:rPr lang="en-IN" altLang="en-US">
                <a:solidFill>
                  <a:schemeClr val="accent1">
                    <a:lumMod val="50000"/>
                  </a:schemeClr>
                </a:solidFill>
                <a:latin typeface="Palatino Linotype" panose="02040502050505030304" charset="0"/>
                <a:ea typeface="+mn-lt"/>
                <a:cs typeface="Palatino Linotype" panose="02040502050505030304" charset="0"/>
                <a:sym typeface="+mn-ea"/>
              </a:rPr>
              <a:t>Overall Rating</a:t>
            </a:r>
            <a:endParaRPr lang="en-IN" altLang="en-US">
              <a:solidFill>
                <a:schemeClr val="accent1">
                  <a:lumMod val="50000"/>
                </a:schemeClr>
              </a:solidFill>
              <a:latin typeface="Palatino Linotype" panose="02040502050505030304" charset="0"/>
              <a:ea typeface="+mn-lt"/>
              <a:cs typeface="Palatino Linotype" panose="02040502050505030304" charset="0"/>
              <a:sym typeface="+mn-ea"/>
            </a:endParaRPr>
          </a:p>
          <a:p>
            <a:pPr lvl="1">
              <a:buFont typeface="Wingdings" panose="05000000000000000000" charset="0"/>
              <a:buChar char="§"/>
            </a:pPr>
            <a:r>
              <a:rPr lang="en-IN" altLang="en-US">
                <a:solidFill>
                  <a:schemeClr val="accent1">
                    <a:lumMod val="50000"/>
                  </a:schemeClr>
                </a:solidFill>
                <a:latin typeface="Palatino Linotype" panose="02040502050505030304" charset="0"/>
                <a:ea typeface="+mn-lt"/>
                <a:cs typeface="Palatino Linotype" panose="02040502050505030304" charset="0"/>
                <a:sym typeface="+mn-ea"/>
              </a:rPr>
              <a:t>Number of Unoccupied Beds</a:t>
            </a:r>
            <a:endParaRPr lang="en-IN" altLang="en-US">
              <a:solidFill>
                <a:schemeClr val="accent1">
                  <a:lumMod val="50000"/>
                </a:schemeClr>
              </a:solidFill>
              <a:latin typeface="Palatino Linotype" panose="02040502050505030304" charset="0"/>
              <a:ea typeface="+mn-lt"/>
              <a:cs typeface="Palatino Linotype" panose="02040502050505030304" charset="0"/>
              <a:sym typeface="+mn-ea"/>
            </a:endParaRPr>
          </a:p>
          <a:p>
            <a:pPr lvl="1">
              <a:buFont typeface="Wingdings" panose="05000000000000000000" charset="0"/>
              <a:buChar char="§"/>
            </a:pPr>
            <a:r>
              <a:rPr lang="en-IN" altLang="en-US">
                <a:solidFill>
                  <a:schemeClr val="accent1">
                    <a:lumMod val="50000"/>
                  </a:schemeClr>
                </a:solidFill>
                <a:latin typeface="Palatino Linotype" panose="02040502050505030304" charset="0"/>
                <a:ea typeface="+mn-lt"/>
                <a:cs typeface="Palatino Linotype" panose="02040502050505030304" charset="0"/>
                <a:sym typeface="+mn-ea"/>
              </a:rPr>
              <a:t>Number of Total Beds</a:t>
            </a:r>
            <a:endParaRPr lang="en-IN" altLang="en-US">
              <a:solidFill>
                <a:schemeClr val="accent1">
                  <a:lumMod val="50000"/>
                </a:schemeClr>
              </a:solidFill>
              <a:latin typeface="Palatino Linotype" panose="02040502050505030304" charset="0"/>
              <a:ea typeface="+mn-lt"/>
              <a:cs typeface="Palatino Linotype" panose="02040502050505030304" charset="0"/>
              <a:sym typeface="+mn-ea"/>
            </a:endParaRPr>
          </a:p>
          <a:p>
            <a:pPr>
              <a:buFont typeface="Wingdings" panose="05000000000000000000" charset="0"/>
              <a:buChar char="§"/>
            </a:pPr>
            <a:r>
              <a:rPr lang="en-IN" altLang="en-US" sz="2400">
                <a:solidFill>
                  <a:schemeClr val="accent1">
                    <a:lumMod val="50000"/>
                  </a:schemeClr>
                </a:solidFill>
                <a:latin typeface="Palatino Linotype" panose="02040502050505030304" charset="0"/>
                <a:ea typeface="+mn-lt"/>
                <a:cs typeface="Palatino Linotype" panose="02040502050505030304" charset="0"/>
                <a:sym typeface="+mn-ea"/>
              </a:rPr>
              <a:t>User can give rating to the Hospital</a:t>
            </a:r>
            <a:endParaRPr lang="en-IN" altLang="en-US" sz="2400">
              <a:solidFill>
                <a:schemeClr val="accent1">
                  <a:lumMod val="50000"/>
                </a:schemeClr>
              </a:solidFill>
              <a:latin typeface="Palatino Linotype" panose="02040502050505030304" charset="0"/>
              <a:ea typeface="+mn-lt"/>
              <a:cs typeface="Palatino Linotype" panose="02040502050505030304" charset="0"/>
              <a:sym typeface="+mn-ea"/>
            </a:endParaRPr>
          </a:p>
          <a:p>
            <a:pPr>
              <a:buFont typeface="Wingdings" panose="05000000000000000000" charset="0"/>
              <a:buChar char="§"/>
            </a:pPr>
            <a:r>
              <a:rPr lang="en-IN" altLang="en-US" sz="2400">
                <a:solidFill>
                  <a:schemeClr val="accent1">
                    <a:lumMod val="50000"/>
                  </a:schemeClr>
                </a:solidFill>
                <a:latin typeface="Palatino Linotype" panose="02040502050505030304" charset="0"/>
                <a:ea typeface="+mn-lt"/>
                <a:cs typeface="Palatino Linotype" panose="02040502050505030304" charset="0"/>
                <a:sym typeface="+mn-ea"/>
              </a:rPr>
              <a:t>Hospital data can be directly synchronised with database</a:t>
            </a:r>
            <a:endParaRPr lang="en-IN" altLang="en-US" sz="2400">
              <a:solidFill>
                <a:schemeClr val="accent1">
                  <a:lumMod val="50000"/>
                </a:schemeClr>
              </a:solidFill>
              <a:latin typeface="Palatino Linotype" panose="02040502050505030304" charset="0"/>
              <a:ea typeface="+mn-lt"/>
              <a:cs typeface="Palatino Linotype" panose="02040502050505030304" charset="0"/>
              <a:sym typeface="+mn-ea"/>
            </a:endParaRPr>
          </a:p>
          <a:p>
            <a:pPr>
              <a:buFont typeface="Wingdings" panose="05000000000000000000" charset="0"/>
              <a:buChar char="§"/>
            </a:pPr>
            <a:r>
              <a:rPr lang="en-IN" altLang="en-US" sz="2400">
                <a:solidFill>
                  <a:schemeClr val="accent1">
                    <a:lumMod val="50000"/>
                  </a:schemeClr>
                </a:solidFill>
                <a:latin typeface="Palatino Linotype" panose="02040502050505030304" charset="0"/>
                <a:ea typeface="+mn-lt"/>
                <a:cs typeface="Palatino Linotype" panose="02040502050505030304" charset="0"/>
                <a:sym typeface="+mn-ea"/>
              </a:rPr>
              <a:t>Hospital Direction link from user Location</a:t>
            </a:r>
            <a:endParaRPr lang="en-IN" altLang="en-US">
              <a:solidFill>
                <a:schemeClr val="accent1">
                  <a:lumMod val="50000"/>
                </a:schemeClr>
              </a:solidFill>
              <a:latin typeface="Palatino Linotype" panose="02040502050505030304" charset="0"/>
              <a:ea typeface="+mn-lt"/>
              <a:cs typeface="Palatino Linotype" panose="02040502050505030304" charset="0"/>
              <a:sym typeface="+mn-ea"/>
            </a:endParaRPr>
          </a:p>
          <a:p>
            <a:pPr lvl="1">
              <a:buFont typeface="Wingdings" panose="05000000000000000000" charset="0"/>
              <a:buChar char="§"/>
            </a:pPr>
            <a:endParaRPr lang="en-IN" altLang="en-US">
              <a:solidFill>
                <a:schemeClr val="accent1">
                  <a:lumMod val="50000"/>
                </a:schemeClr>
              </a:solidFill>
              <a:latin typeface="Palatino Linotype" panose="02040502050505030304" charset="0"/>
              <a:ea typeface="+mn-lt"/>
              <a:cs typeface="Palatino Linotype" panose="02040502050505030304" charset="0"/>
              <a:sym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rPr>
            </a:fld>
            <a:endParaRPr kumimoji="0" lang="zh-CN" altLang="en-US" sz="1400" b="1"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descr="Screenshot from 2020-06-21 15-54-16"/>
          <p:cNvPicPr>
            <a:picLocks noChangeAspect="1"/>
          </p:cNvPicPr>
          <p:nvPr>
            <p:ph idx="1"/>
          </p:nvPr>
        </p:nvPicPr>
        <p:blipFill>
          <a:blip r:embed="rId1"/>
          <a:stretch>
            <a:fillRect/>
          </a:stretch>
        </p:blipFill>
        <p:spPr>
          <a:xfrm>
            <a:off x="875030" y="432435"/>
            <a:ext cx="10408920" cy="5852160"/>
          </a:xfrm>
          <a:prstGeom prst="rect">
            <a:avLst/>
          </a:prstGeom>
          <a:ln w="12700" cmpd="sng">
            <a:solidFill>
              <a:schemeClr val="bg1"/>
            </a:solidFill>
            <a:prstDash val="solid"/>
          </a:ln>
        </p:spPr>
      </p:pic>
      <p:sp>
        <p:nvSpPr>
          <p:cNvPr id="5" name="Slide Number Placeholder 4"/>
          <p:cNvSpPr>
            <a:spLocks noGrp="1"/>
          </p:cNvSpPr>
          <p:nvPr>
            <p:ph type="sldNum" sz="quarter" idx="12"/>
          </p:nvPr>
        </p:nvSpPr>
        <p:spPr/>
        <p:txBody>
          <a:bodyPr/>
          <a:p>
            <a:fld id="{B3561BA9-CDCF-4958-B8AB-66F3BF063E13}" type="slidenum">
              <a:rPr lang="en-US" sz="1400" b="1" smtClean="0">
                <a:latin typeface="Californian FB" panose="0207040306080B030204" charset="0"/>
                <a:cs typeface="Californian FB" panose="0207040306080B030204" charset="0"/>
              </a:rPr>
            </a:fld>
            <a:endParaRPr lang="en-US" sz="1400" b="1" smtClean="0">
              <a:latin typeface="Californian FB" panose="0207040306080B030204" charset="0"/>
              <a:cs typeface="Californian FB" panose="0207040306080B03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chemeClr val="accent4">
              <a:lumMod val="20000"/>
              <a:lumOff val="8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51045" y="2607310"/>
            <a:ext cx="3057525" cy="1568450"/>
          </a:xfrm>
          <a:prstGeom prst="rect">
            <a:avLst/>
          </a:prstGeom>
          <a:noFill/>
          <a:ln w="9525">
            <a:noFill/>
          </a:ln>
        </p:spPr>
        <p:txBody>
          <a:bodyPr wrap="square" anchor="t">
            <a:spAutoFit/>
          </a:bodyPr>
          <a:p>
            <a:pPr algn="ctr"/>
            <a:r>
              <a:rPr lang="en-IN" sz="4800" b="1">
                <a:solidFill>
                  <a:schemeClr val="accent1">
                    <a:lumMod val="5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sym typeface="+mn-ea"/>
              </a:rPr>
              <a:t>Working Demo</a:t>
            </a:r>
            <a:endParaRPr lang="en-IN" sz="4800" b="1" dirty="0">
              <a:solidFill>
                <a:schemeClr val="accent1">
                  <a:lumMod val="50000"/>
                </a:schemeClr>
              </a:solidFill>
              <a:effectLst>
                <a:outerShdw blurRad="38100" dist="38100" dir="2700000" algn="tl">
                  <a:srgbClr val="000000">
                    <a:alpha val="43137"/>
                  </a:srgbClr>
                </a:outerShdw>
              </a:effectLst>
              <a:latin typeface="Palatino Linotype" panose="02040502050505030304" charset="0"/>
              <a:ea typeface="SimSun" panose="02010600030101010101" pitchFamily="2" charset="-122"/>
              <a:cs typeface="Palatino Linotype" panose="02040502050505030304" charset="0"/>
              <a:sym typeface="+mn-ea"/>
            </a:endParaRPr>
          </a:p>
        </p:txBody>
      </p:sp>
      <p:sp>
        <p:nvSpPr>
          <p:cNvPr id="2" name="Slide Number Placeholder 1"/>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0"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rPr>
            </a:fld>
            <a:endParaRPr kumimoji="0" lang="zh-CN" altLang="en-US" sz="1400" b="0" i="0" u="none" strike="noStrike" kern="1200" cap="none" spc="0" normalizeH="0" baseline="0" noProof="0" smtClean="0">
              <a:ln>
                <a:noFill/>
              </a:ln>
              <a:solidFill>
                <a:schemeClr val="tx1">
                  <a:tint val="75000"/>
                </a:schemeClr>
              </a:solidFill>
              <a:effectLst/>
              <a:uLnTx/>
              <a:uFillTx/>
              <a:latin typeface="Californian FB" panose="0207040306080B030204" charset="0"/>
              <a:ea typeface="+mn-ea"/>
              <a:cs typeface="Californian FB" panose="0207040306080B0302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3758883" y="2955608"/>
            <a:ext cx="4673600" cy="922020"/>
          </a:xfrm>
          <a:prstGeom prst="rect">
            <a:avLst/>
          </a:prstGeom>
          <a:noFill/>
          <a:ln w="9525">
            <a:noFill/>
          </a:ln>
        </p:spPr>
        <p:txBody>
          <a:bodyPr anchor="t">
            <a:spAutoFit/>
          </a:bodyPr>
          <a:p>
            <a:pPr algn="ctr">
              <a:buFont typeface="Arial" panose="020B0604020202020204" pitchFamily="34" charset="0"/>
            </a:pPr>
            <a:r>
              <a:rPr lang="en-US" altLang="zh-CN"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rPr>
              <a:t>T</a:t>
            </a:r>
            <a:r>
              <a:rPr lang="en-IN" altLang="en-US"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rPr>
              <a:t>hank</a:t>
            </a:r>
            <a:r>
              <a:rPr lang="en-US" altLang="zh-CN"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rPr>
              <a:t> Y</a:t>
            </a:r>
            <a:r>
              <a:rPr lang="en-IN" altLang="en-US"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rPr>
              <a:t>ou</a:t>
            </a:r>
            <a:endParaRPr lang="en-IN" altLang="en-US" sz="5400" b="1" dirty="0">
              <a:solidFill>
                <a:srgbClr val="02B3C5"/>
              </a:solidFill>
              <a:effectLst>
                <a:outerShdw blurRad="38100" dist="38100" dir="2700000" algn="tl">
                  <a:srgbClr val="000000">
                    <a:alpha val="43137"/>
                  </a:srgbClr>
                </a:outerShdw>
              </a:effectLst>
              <a:latin typeface="Footlight MT Light" panose="0204060206030A020304" charset="0"/>
              <a:ea typeface="SimSun" panose="02010600030101010101" pitchFamily="2" charset="-122"/>
              <a:cs typeface="Footlight MT Light" panose="0204060206030A020304" charset="0"/>
            </a:endParaRPr>
          </a:p>
        </p:txBody>
      </p:sp>
      <p:sp>
        <p:nvSpPr>
          <p:cNvPr id="2" name="Slide Number Placeholder 1"/>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4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4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1228</Words>
  <Application>WPS Presentation</Application>
  <PresentationFormat/>
  <Paragraphs>73</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9</vt:i4>
      </vt:variant>
    </vt:vector>
  </HeadingPairs>
  <TitlesOfParts>
    <vt:vector size="25" baseType="lpstr">
      <vt:lpstr>Arial</vt:lpstr>
      <vt:lpstr>SimSun</vt:lpstr>
      <vt:lpstr>Wingdings</vt:lpstr>
      <vt:lpstr>Calibri</vt:lpstr>
      <vt:lpstr>Californian FB</vt:lpstr>
      <vt:lpstr>Wingdings</vt:lpstr>
      <vt:lpstr>Microsoft YaHei</vt:lpstr>
      <vt:lpstr>Palatino Linotype</vt:lpstr>
      <vt:lpstr>Arial</vt:lpstr>
      <vt:lpstr>Arial Unicode MS</vt:lpstr>
      <vt:lpstr>Calibri Light</vt:lpstr>
      <vt:lpstr>Lucida Bright</vt:lpstr>
      <vt:lpstr>Cambria Math</vt:lpstr>
      <vt:lpstr>Footlight MT Light</vt:lpstr>
      <vt:lpstr>Office 主题</vt:lpstr>
      <vt:lpstr>1_Office 主题</vt:lpstr>
      <vt:lpstr>PowerPoint 演示文稿</vt:lpstr>
      <vt:lpstr>PowerPoint 演示文稿</vt:lpstr>
      <vt:lpstr>PowerPoint 演示文稿</vt:lpstr>
      <vt:lpstr>Introduction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maulik parmar</cp:lastModifiedBy>
  <cp:revision>56</cp:revision>
  <dcterms:created xsi:type="dcterms:W3CDTF">2015-07-04T02:09:00Z</dcterms:created>
  <dcterms:modified xsi:type="dcterms:W3CDTF">2021-02-28T08:43:55Z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