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77" r:id="rId5"/>
    <p:sldId id="278" r:id="rId6"/>
    <p:sldId id="279" r:id="rId7"/>
    <p:sldId id="271" r:id="rId8"/>
    <p:sldId id="272" r:id="rId9"/>
    <p:sldId id="260" r:id="rId10"/>
    <p:sldId id="261" r:id="rId11"/>
    <p:sldId id="262" r:id="rId12"/>
    <p:sldId id="263" r:id="rId13"/>
    <p:sldId id="264" r:id="rId14"/>
    <p:sldId id="265" r:id="rId15"/>
    <p:sldId id="266" r:id="rId16"/>
    <p:sldId id="273" r:id="rId17"/>
    <p:sldId id="274" r:id="rId18"/>
    <p:sldId id="267" r:id="rId19"/>
    <p:sldId id="275" r:id="rId20"/>
    <p:sldId id="276" r:id="rId21"/>
    <p:sldId id="270"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Merriweather" panose="00000500000000000000" pitchFamily="2"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d4f78c37f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d4f78c37f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d4f78c37f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d4f78c37f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d4f78c37f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d4f78c37f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d4f78c37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d4f78c37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d4f78c37f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d4f78c37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d4f78c37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d4f78c37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d4f78c37f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d4f78c37f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d4f78c37f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d4f78c37f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d4f78c37f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d4f78c37f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d4f78c37f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d4f78c37f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d4f78c37f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d4f78c37f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1.%20Internshala:%20https:/trainings.internshala.com/" TargetMode="External"/><Relationship Id="rId1" Type="http://schemas.openxmlformats.org/officeDocument/2006/relationships/slideLayout" Target="../slideLayouts/slideLayout5.xml"/><Relationship Id="rId5" Type="http://schemas.openxmlformats.org/officeDocument/2006/relationships/hyperlink" Target="https://shapemyskills.in/" TargetMode="External"/><Relationship Id="rId4" Type="http://schemas.openxmlformats.org/officeDocument/2006/relationships/hyperlink" Target="https://www.w3schools.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57300" y="1214050"/>
            <a:ext cx="5907900" cy="240062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600" b="1" u="sng" dirty="0">
                <a:solidFill>
                  <a:schemeClr val="accent3">
                    <a:lumMod val="20000"/>
                    <a:lumOff val="80000"/>
                  </a:schemeClr>
                </a:solidFill>
                <a:latin typeface="Times New Roman" panose="02020603050405020304" pitchFamily="18" charset="0"/>
                <a:cs typeface="Times New Roman" panose="02020603050405020304" pitchFamily="18" charset="0"/>
              </a:rPr>
              <a:t>Full Stack Using NodeJS</a:t>
            </a:r>
            <a:br>
              <a:rPr lang="en" sz="3600" b="1" u="sng" dirty="0">
                <a:solidFill>
                  <a:schemeClr val="accent3">
                    <a:lumMod val="20000"/>
                    <a:lumOff val="80000"/>
                  </a:schemeClr>
                </a:solidFill>
                <a:latin typeface="Times New Roman" panose="02020603050405020304" pitchFamily="18" charset="0"/>
                <a:cs typeface="Times New Roman" panose="02020603050405020304" pitchFamily="18" charset="0"/>
              </a:rPr>
            </a:br>
            <a:r>
              <a:rPr lang="en" sz="3600" b="1" u="sng" dirty="0">
                <a:solidFill>
                  <a:schemeClr val="accent3">
                    <a:lumMod val="20000"/>
                    <a:lumOff val="80000"/>
                  </a:schemeClr>
                </a:solidFill>
                <a:latin typeface="Times New Roman" panose="02020603050405020304" pitchFamily="18" charset="0"/>
                <a:cs typeface="Times New Roman" panose="02020603050405020304" pitchFamily="18" charset="0"/>
              </a:rPr>
              <a:t>Project - II</a:t>
            </a:r>
            <a:br>
              <a:rPr lang="en" sz="3600" b="1" u="sng" dirty="0">
                <a:solidFill>
                  <a:schemeClr val="accent3">
                    <a:lumMod val="20000"/>
                    <a:lumOff val="80000"/>
                  </a:schemeClr>
                </a:solidFill>
                <a:latin typeface="Times New Roman" panose="02020603050405020304" pitchFamily="18" charset="0"/>
                <a:cs typeface="Times New Roman" panose="02020603050405020304" pitchFamily="18" charset="0"/>
              </a:rPr>
            </a:br>
            <a:br>
              <a:rPr lang="en" sz="3600" b="1" u="sng" dirty="0">
                <a:solidFill>
                  <a:schemeClr val="accent3">
                    <a:lumMod val="20000"/>
                    <a:lumOff val="80000"/>
                  </a:schemeClr>
                </a:solidFill>
                <a:latin typeface="Times New Roman" panose="02020603050405020304" pitchFamily="18" charset="0"/>
                <a:cs typeface="Times New Roman" panose="02020603050405020304" pitchFamily="18" charset="0"/>
              </a:rPr>
            </a:br>
            <a:r>
              <a:rPr lang="en" sz="3600" b="1" u="sng" dirty="0">
                <a:solidFill>
                  <a:schemeClr val="accent3">
                    <a:lumMod val="20000"/>
                    <a:lumOff val="80000"/>
                  </a:schemeClr>
                </a:solidFill>
                <a:latin typeface="Times New Roman" panose="02020603050405020304" pitchFamily="18" charset="0"/>
                <a:cs typeface="Times New Roman" panose="02020603050405020304" pitchFamily="18" charset="0"/>
              </a:rPr>
              <a:t>Model Portfolio Template</a:t>
            </a:r>
            <a:endParaRPr sz="3600" b="1" u="sng"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5" name="Google Shape;135;p13"/>
          <p:cNvSpPr txBox="1">
            <a:spLocks noGrp="1"/>
          </p:cNvSpPr>
          <p:nvPr>
            <p:ph type="subTitle" idx="1"/>
          </p:nvPr>
        </p:nvSpPr>
        <p:spPr>
          <a:xfrm>
            <a:off x="150019" y="3527887"/>
            <a:ext cx="8993981" cy="162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sz="1500" b="1" dirty="0"/>
          </a:p>
          <a:p>
            <a:pPr marL="0" lvl="0" indent="0" algn="l" rtl="0">
              <a:spcBef>
                <a:spcPts val="0"/>
              </a:spcBef>
              <a:spcAft>
                <a:spcPts val="0"/>
              </a:spcAft>
              <a:buNone/>
            </a:pPr>
            <a:r>
              <a:rPr lang="en" sz="1600"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 sz="1600" u="sng" dirty="0">
                <a:solidFill>
                  <a:schemeClr val="accent3">
                    <a:lumMod val="20000"/>
                    <a:lumOff val="80000"/>
                  </a:schemeClr>
                </a:solidFill>
                <a:latin typeface="Times New Roman" panose="02020603050405020304" pitchFamily="18" charset="0"/>
                <a:cs typeface="Times New Roman" panose="02020603050405020304" pitchFamily="18" charset="0"/>
              </a:rPr>
              <a:t>Presented By</a:t>
            </a:r>
            <a:r>
              <a:rPr lang="en" sz="1600"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 sz="1600" u="sng" dirty="0">
                <a:solidFill>
                  <a:schemeClr val="accent3">
                    <a:lumMod val="20000"/>
                    <a:lumOff val="80000"/>
                  </a:schemeClr>
                </a:solidFill>
                <a:latin typeface="Times New Roman" panose="02020603050405020304" pitchFamily="18" charset="0"/>
                <a:cs typeface="Times New Roman" panose="02020603050405020304" pitchFamily="18" charset="0"/>
              </a:rPr>
              <a:t>Presented To</a:t>
            </a:r>
            <a:r>
              <a:rPr lang="en" sz="1600" dirty="0">
                <a:solidFill>
                  <a:schemeClr val="accent3">
                    <a:lumMod val="20000"/>
                    <a:lumOff val="80000"/>
                  </a:schemeClr>
                </a:solidFill>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endParaRPr sz="1600" dirty="0">
              <a:solidFill>
                <a:schemeClr val="accent3">
                  <a:lumMod val="20000"/>
                  <a:lumOff val="8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 Ritik Gupta                                                                                                           Mr. Mandeep Singh</a:t>
            </a:r>
          </a:p>
          <a:p>
            <a:pPr marL="0" lvl="0" indent="0" algn="l" rtl="0">
              <a:spcBef>
                <a:spcPts val="0"/>
              </a:spcBef>
              <a:spcAft>
                <a:spcPts val="0"/>
              </a:spcAft>
              <a:buNone/>
            </a:pPr>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 (191500659)                                                                                                         (Technical Trainer) </a:t>
            </a:r>
          </a:p>
          <a:p>
            <a:pPr marL="0" lvl="0" indent="0" algn="l" rtl="0">
              <a:spcBef>
                <a:spcPts val="0"/>
              </a:spcBef>
              <a:spcAft>
                <a:spcPts val="0"/>
              </a:spcAft>
              <a:buNone/>
            </a:pPr>
            <a:endParaRPr lang="en-US" sz="1600" dirty="0">
              <a:solidFill>
                <a:schemeClr val="accent3">
                  <a:lumMod val="20000"/>
                  <a:lumOff val="8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1363325"/>
            <a:ext cx="7316400" cy="3036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b="1" dirty="0">
                <a:latin typeface="Times New Roman" panose="02020603050405020304" pitchFamily="18" charset="0"/>
                <a:ea typeface="Lato"/>
                <a:cs typeface="Times New Roman" panose="02020603050405020304" pitchFamily="18" charset="0"/>
                <a:sym typeface="Lato"/>
              </a:rPr>
              <a:t>Hardware Specification Used:-</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Processor used :- Intel i5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Operating System used :- Windows 8/10/11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RAM used :- 8GB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Hardware device :- Computer System</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Hard disk :- 1TB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Display Screen :- Laptop Screen</a:t>
            </a:r>
            <a:endParaRPr sz="1600" b="1" dirty="0">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23850" y="731250"/>
            <a:ext cx="4587000" cy="2169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500" dirty="0">
                <a:latin typeface="Merriweather"/>
                <a:ea typeface="Merriweather"/>
                <a:cs typeface="Merriweather"/>
                <a:sym typeface="Merriweather"/>
              </a:rPr>
              <a:t>THIS IS HOW OUR</a:t>
            </a:r>
            <a:br>
              <a:rPr lang="en" sz="3500" dirty="0">
                <a:latin typeface="Merriweather"/>
                <a:ea typeface="Merriweather"/>
                <a:cs typeface="Merriweather"/>
                <a:sym typeface="Merriweather"/>
              </a:rPr>
            </a:br>
            <a:r>
              <a:rPr lang="en" sz="3500" dirty="0">
                <a:latin typeface="Merriweather"/>
                <a:ea typeface="Merriweather"/>
                <a:cs typeface="Merriweather"/>
                <a:sym typeface="Merriweather"/>
              </a:rPr>
              <a:t>WEBSITE LOOKS</a:t>
            </a:r>
            <a:endParaRPr sz="3500" dirty="0">
              <a:latin typeface="Merriweather"/>
              <a:ea typeface="Merriweather"/>
              <a:cs typeface="Merriweather"/>
              <a:sym typeface="Merriweather"/>
            </a:endParaRPr>
          </a:p>
        </p:txBody>
      </p:sp>
      <p:sp>
        <p:nvSpPr>
          <p:cNvPr id="170" name="Google Shape;170;p19"/>
          <p:cNvSpPr txBox="1"/>
          <p:nvPr/>
        </p:nvSpPr>
        <p:spPr>
          <a:xfrm>
            <a:off x="3817350" y="4313100"/>
            <a:ext cx="34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Lato"/>
                <a:ea typeface="Lato"/>
                <a:cs typeface="Lato"/>
                <a:sym typeface="Lato"/>
              </a:rPr>
              <a:t>Hope you will like it :)</a:t>
            </a:r>
            <a:endParaRPr sz="1800">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300163" y="436613"/>
            <a:ext cx="7408067" cy="1263600"/>
          </a:xfrm>
          <a:prstGeom prst="rect">
            <a:avLst/>
          </a:prstGeom>
        </p:spPr>
        <p:txBody>
          <a:bodyPr spcFirstLastPara="1" wrap="square" lIns="91425" tIns="91425" rIns="91425" bIns="91425" anchor="t" anchorCtr="0">
            <a:normAutofit fontScale="90000"/>
          </a:bodyPr>
          <a:lstStyle/>
          <a:p>
            <a:pPr marL="457200" lvl="0" indent="-419100" algn="just" rtl="0">
              <a:spcBef>
                <a:spcPts val="0"/>
              </a:spcBef>
              <a:spcAft>
                <a:spcPts val="0"/>
              </a:spcAft>
              <a:buSzPts val="3000"/>
              <a:buAutoNum type="arabicPeriod"/>
            </a:pPr>
            <a:r>
              <a:rPr lang="en" sz="3100" b="1" u="sng" dirty="0">
                <a:latin typeface="Times New Roman" panose="02020603050405020304" pitchFamily="18" charset="0"/>
                <a:cs typeface="Times New Roman" panose="02020603050405020304" pitchFamily="18" charset="0"/>
              </a:rPr>
              <a:t>HomeSection</a:t>
            </a:r>
            <a:br>
              <a:rPr lang="en" sz="2800" b="1" u="sng" dirty="0">
                <a:latin typeface="Times New Roman" panose="02020603050405020304" pitchFamily="18" charset="0"/>
                <a:cs typeface="Times New Roman" panose="02020603050405020304" pitchFamily="18" charset="0"/>
              </a:rPr>
            </a:br>
            <a:br>
              <a:rPr lang="en" sz="2800" b="1" u="sng"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S</a:t>
            </a:r>
            <a:r>
              <a:rPr lang="en-US" sz="1300" dirty="0"/>
              <a:t>hould display home page with a task bar showing navigation option like username, projects, resume, about, skills, get in touch sections. Some social links are also working .</a:t>
            </a:r>
            <a:br>
              <a:rPr lang="en" sz="1300" b="1" u="sng" dirty="0">
                <a:latin typeface="Times New Roman" panose="02020603050405020304" pitchFamily="18" charset="0"/>
                <a:cs typeface="Times New Roman" panose="02020603050405020304" pitchFamily="18" charset="0"/>
              </a:rPr>
            </a:br>
            <a:br>
              <a:rPr lang="en" sz="1300" b="1" dirty="0">
                <a:latin typeface="Times New Roman" panose="02020603050405020304" pitchFamily="18" charset="0"/>
                <a:cs typeface="Times New Roman" panose="02020603050405020304" pitchFamily="18" charset="0"/>
              </a:rPr>
            </a:br>
            <a:br>
              <a:rPr lang="en" sz="1300" b="1" dirty="0">
                <a:latin typeface="Times New Roman" panose="02020603050405020304" pitchFamily="18" charset="0"/>
                <a:cs typeface="Times New Roman" panose="02020603050405020304" pitchFamily="18" charset="0"/>
              </a:rPr>
            </a:br>
            <a:endParaRPr sz="1300" b="1" dirty="0"/>
          </a:p>
        </p:txBody>
      </p:sp>
      <p:pic>
        <p:nvPicPr>
          <p:cNvPr id="4" name="Picture 3">
            <a:extLst>
              <a:ext uri="{FF2B5EF4-FFF2-40B4-BE49-F238E27FC236}">
                <a16:creationId xmlns:a16="http://schemas.microsoft.com/office/drawing/2014/main" id="{149E51C6-4B4D-040D-3679-827AE29A8B85}"/>
              </a:ext>
            </a:extLst>
          </p:cNvPr>
          <p:cNvPicPr>
            <a:picLocks noChangeAspect="1"/>
          </p:cNvPicPr>
          <p:nvPr/>
        </p:nvPicPr>
        <p:blipFill>
          <a:blip r:embed="rId3"/>
          <a:stretch>
            <a:fillRect/>
          </a:stretch>
        </p:blipFill>
        <p:spPr>
          <a:xfrm>
            <a:off x="2293145" y="1867593"/>
            <a:ext cx="5979318" cy="28750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293020" y="343743"/>
            <a:ext cx="7665244" cy="137790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                     2. </a:t>
            </a:r>
            <a:r>
              <a:rPr lang="en" sz="2800" b="1" u="sng" dirty="0">
                <a:latin typeface="Times New Roman" panose="02020603050405020304" pitchFamily="18" charset="0"/>
                <a:cs typeface="Times New Roman" panose="02020603050405020304" pitchFamily="18" charset="0"/>
              </a:rPr>
              <a:t>About Section</a:t>
            </a:r>
            <a:br>
              <a:rPr lang="en" sz="2800" b="1" u="sng" dirty="0">
                <a:latin typeface="Times New Roman" panose="02020603050405020304" pitchFamily="18" charset="0"/>
                <a:cs typeface="Times New Roman" panose="02020603050405020304" pitchFamily="18" charset="0"/>
              </a:rPr>
            </a:br>
            <a:r>
              <a:rPr lang="en" sz="28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Should display short description and resume button working properly</a:t>
            </a:r>
            <a:r>
              <a:rPr lang="en-US" sz="1050" dirty="0"/>
              <a:t>. </a:t>
            </a:r>
            <a:endParaRPr sz="1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DFB13FE-4F71-E7D0-87BE-B55DCCD630EE}"/>
              </a:ext>
            </a:extLst>
          </p:cNvPr>
          <p:cNvPicPr>
            <a:picLocks noChangeAspect="1"/>
          </p:cNvPicPr>
          <p:nvPr/>
        </p:nvPicPr>
        <p:blipFill>
          <a:blip r:embed="rId3"/>
          <a:stretch>
            <a:fillRect/>
          </a:stretch>
        </p:blipFill>
        <p:spPr>
          <a:xfrm>
            <a:off x="2028825" y="1571624"/>
            <a:ext cx="6229349" cy="33504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2183825" y="393750"/>
            <a:ext cx="6152700" cy="884982"/>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 sz="3100" b="1" dirty="0"/>
              <a:t>             3.</a:t>
            </a:r>
            <a:r>
              <a:rPr lang="en" sz="3100" b="1" u="sng" dirty="0">
                <a:latin typeface="Times New Roman" panose="02020603050405020304" pitchFamily="18" charset="0"/>
                <a:cs typeface="Times New Roman" panose="02020603050405020304" pitchFamily="18" charset="0"/>
              </a:rPr>
              <a:t>Project Section (a)</a:t>
            </a:r>
            <a:br>
              <a:rPr lang="en" sz="3100" b="1" u="sng" dirty="0">
                <a:latin typeface="Times New Roman" panose="02020603050405020304" pitchFamily="18" charset="0"/>
                <a:cs typeface="Times New Roman" panose="02020603050405020304" pitchFamily="18" charset="0"/>
              </a:rPr>
            </a:br>
            <a:r>
              <a:rPr lang="en" sz="31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Should display two projects through GitHub pages.</a:t>
            </a:r>
            <a:br>
              <a:rPr lang="en" sz="1300" b="1" u="sng" dirty="0">
                <a:latin typeface="Times New Roman" panose="02020603050405020304" pitchFamily="18" charset="0"/>
                <a:cs typeface="Times New Roman" panose="02020603050405020304" pitchFamily="18" charset="0"/>
              </a:rPr>
            </a:br>
            <a:r>
              <a:rPr lang="en" sz="1200" b="1" u="sng" dirty="0">
                <a:latin typeface="Times New Roman" panose="02020603050405020304" pitchFamily="18" charset="0"/>
                <a:cs typeface="Times New Roman" panose="02020603050405020304" pitchFamily="18" charset="0"/>
              </a:rPr>
              <a:t>            </a:t>
            </a:r>
            <a:br>
              <a:rPr lang="en" sz="1200" b="1" u="sng" dirty="0">
                <a:latin typeface="Times New Roman" panose="02020603050405020304" pitchFamily="18" charset="0"/>
                <a:cs typeface="Times New Roman" panose="02020603050405020304" pitchFamily="18" charset="0"/>
              </a:rPr>
            </a:br>
            <a:r>
              <a:rPr lang="en"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F4BBF3F-AA41-4A88-DB92-43A2F747AF13}"/>
              </a:ext>
            </a:extLst>
          </p:cNvPr>
          <p:cNvPicPr>
            <a:picLocks noChangeAspect="1"/>
          </p:cNvPicPr>
          <p:nvPr/>
        </p:nvPicPr>
        <p:blipFill>
          <a:blip r:embed="rId3"/>
          <a:stretch>
            <a:fillRect/>
          </a:stretch>
        </p:blipFill>
        <p:spPr>
          <a:xfrm>
            <a:off x="2183825" y="1471612"/>
            <a:ext cx="6310094" cy="34981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2198200" y="393750"/>
            <a:ext cx="6138000" cy="111358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00" b="1" dirty="0"/>
              <a:t>             </a:t>
            </a:r>
            <a:r>
              <a:rPr lang="en" sz="3100" b="1" dirty="0">
                <a:latin typeface="Times New Roman" panose="02020603050405020304" pitchFamily="18" charset="0"/>
                <a:cs typeface="Times New Roman" panose="02020603050405020304" pitchFamily="18" charset="0"/>
              </a:rPr>
              <a:t>4. </a:t>
            </a:r>
            <a:r>
              <a:rPr lang="en" sz="3100" b="1" u="sng" dirty="0">
                <a:latin typeface="Times New Roman" panose="02020603050405020304" pitchFamily="18" charset="0"/>
                <a:cs typeface="Times New Roman" panose="02020603050405020304" pitchFamily="18" charset="0"/>
              </a:rPr>
              <a:t>Project Section (b)</a:t>
            </a:r>
            <a:br>
              <a:rPr lang="en" sz="3100" b="1" u="sng" dirty="0">
                <a:latin typeface="Times New Roman" panose="02020603050405020304" pitchFamily="18" charset="0"/>
                <a:cs typeface="Times New Roman" panose="02020603050405020304" pitchFamily="18" charset="0"/>
              </a:rPr>
            </a:br>
            <a:r>
              <a:rPr lang="en" sz="2800" dirty="0">
                <a:latin typeface="Times New Roman" panose="02020603050405020304" pitchFamily="18" charset="0"/>
                <a:cs typeface="Times New Roman" panose="02020603050405020304" pitchFamily="18" charset="0"/>
              </a:rPr>
              <a:t>       </a:t>
            </a:r>
            <a:r>
              <a:rPr lang="en-US" sz="1200" dirty="0"/>
              <a:t>Should display another two projects through GitHub pages</a:t>
            </a:r>
            <a:r>
              <a:rPr lang="en-US" sz="2000" dirty="0"/>
              <a:t>.</a:t>
            </a:r>
            <a:br>
              <a:rPr lang="en" sz="2800" b="1" u="sng" dirty="0">
                <a:latin typeface="Times New Roman" panose="02020603050405020304" pitchFamily="18" charset="0"/>
                <a:cs typeface="Times New Roman" panose="02020603050405020304" pitchFamily="18" charset="0"/>
              </a:rPr>
            </a:br>
            <a:r>
              <a:rPr lang="en" sz="3000" b="1" dirty="0"/>
              <a:t>  </a:t>
            </a:r>
            <a:br>
              <a:rPr lang="en" sz="3000" b="1" dirty="0"/>
            </a:br>
            <a:r>
              <a:rPr lang="en" sz="3000" b="1" dirty="0"/>
              <a:t>           </a:t>
            </a:r>
            <a:endParaRPr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0A2865A-0A7F-E244-9792-2F9DA729F291}"/>
              </a:ext>
            </a:extLst>
          </p:cNvPr>
          <p:cNvPicPr>
            <a:picLocks noChangeAspect="1"/>
          </p:cNvPicPr>
          <p:nvPr/>
        </p:nvPicPr>
        <p:blipFill>
          <a:blip r:embed="rId3"/>
          <a:stretch>
            <a:fillRect/>
          </a:stretch>
        </p:blipFill>
        <p:spPr>
          <a:xfrm>
            <a:off x="1835943" y="1386308"/>
            <a:ext cx="6615113" cy="34714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FC18-673A-8C1F-05AA-3130858AB992}"/>
              </a:ext>
            </a:extLst>
          </p:cNvPr>
          <p:cNvSpPr>
            <a:spLocks noGrp="1"/>
          </p:cNvSpPr>
          <p:nvPr>
            <p:ph type="title"/>
          </p:nvPr>
        </p:nvSpPr>
        <p:spPr>
          <a:xfrm>
            <a:off x="1326075" y="422325"/>
            <a:ext cx="7038900" cy="956419"/>
          </a:xfrm>
        </p:spPr>
        <p:txBody>
          <a:bodyPr>
            <a:normAutofit fontScale="90000"/>
          </a:bodyPr>
          <a:lstStyle/>
          <a:p>
            <a:r>
              <a:rPr lang="en" sz="2800" b="1" dirty="0">
                <a:latin typeface="Times New Roman" panose="02020603050405020304" pitchFamily="18" charset="0"/>
                <a:cs typeface="Times New Roman" panose="02020603050405020304" pitchFamily="18" charset="0"/>
              </a:rPr>
              <a:t>                       5. </a:t>
            </a:r>
            <a:r>
              <a:rPr lang="en" sz="2800" b="1" u="sng" dirty="0">
                <a:latin typeface="Times New Roman" panose="02020603050405020304" pitchFamily="18" charset="0"/>
                <a:cs typeface="Times New Roman" panose="02020603050405020304" pitchFamily="18" charset="0"/>
              </a:rPr>
              <a:t>Technical Skills Section</a:t>
            </a:r>
            <a:br>
              <a:rPr lang="en" sz="2800" b="1" u="sng" dirty="0">
                <a:latin typeface="Times New Roman" panose="02020603050405020304" pitchFamily="18" charset="0"/>
                <a:cs typeface="Times New Roman" panose="02020603050405020304" pitchFamily="18" charset="0"/>
              </a:rPr>
            </a:br>
            <a:r>
              <a:rPr lang="en" sz="2800" dirty="0">
                <a:latin typeface="Times New Roman" panose="02020603050405020304" pitchFamily="18" charset="0"/>
                <a:cs typeface="Times New Roman" panose="02020603050405020304" pitchFamily="18" charset="0"/>
              </a:rPr>
              <a:t>                                 </a:t>
            </a:r>
            <a:r>
              <a:rPr lang="en-US" sz="1200" dirty="0"/>
              <a:t>Should display technical skills.</a:t>
            </a:r>
            <a:br>
              <a:rPr lang="en" sz="1200" b="1" u="sng" dirty="0">
                <a:latin typeface="Times New Roman" panose="02020603050405020304" pitchFamily="18" charset="0"/>
                <a:cs typeface="Times New Roman" panose="02020603050405020304" pitchFamily="18" charset="0"/>
              </a:rPr>
            </a:br>
            <a:r>
              <a:rPr lang="en" sz="2800" dirty="0">
                <a:latin typeface="Times New Roman" panose="02020603050405020304" pitchFamily="18" charset="0"/>
                <a:cs typeface="Times New Roman" panose="02020603050405020304" pitchFamily="18" charset="0"/>
              </a:rPr>
              <a:t>                               </a:t>
            </a:r>
            <a:endParaRPr lang="en-US" sz="1800" dirty="0"/>
          </a:p>
        </p:txBody>
      </p:sp>
      <p:pic>
        <p:nvPicPr>
          <p:cNvPr id="5" name="Picture 4">
            <a:extLst>
              <a:ext uri="{FF2B5EF4-FFF2-40B4-BE49-F238E27FC236}">
                <a16:creationId xmlns:a16="http://schemas.microsoft.com/office/drawing/2014/main" id="{216FA55E-5F0B-C3AF-BD7C-C723E7B1EF25}"/>
              </a:ext>
            </a:extLst>
          </p:cNvPr>
          <p:cNvPicPr>
            <a:picLocks noChangeAspect="1"/>
          </p:cNvPicPr>
          <p:nvPr/>
        </p:nvPicPr>
        <p:blipFill>
          <a:blip r:embed="rId2"/>
          <a:stretch>
            <a:fillRect/>
          </a:stretch>
        </p:blipFill>
        <p:spPr>
          <a:xfrm>
            <a:off x="1657350" y="1464468"/>
            <a:ext cx="6850856" cy="3400426"/>
          </a:xfrm>
          <a:prstGeom prst="rect">
            <a:avLst/>
          </a:prstGeom>
        </p:spPr>
      </p:pic>
    </p:spTree>
    <p:extLst>
      <p:ext uri="{BB962C8B-B14F-4D97-AF65-F5344CB8AC3E}">
        <p14:creationId xmlns:p14="http://schemas.microsoft.com/office/powerpoint/2010/main" val="993787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8F54-5EFA-2398-DB92-FCA7E5DAD458}"/>
              </a:ext>
            </a:extLst>
          </p:cNvPr>
          <p:cNvSpPr>
            <a:spLocks noGrp="1"/>
          </p:cNvSpPr>
          <p:nvPr>
            <p:ph type="title"/>
          </p:nvPr>
        </p:nvSpPr>
        <p:spPr>
          <a:xfrm>
            <a:off x="1297499" y="393750"/>
            <a:ext cx="7425019" cy="1085006"/>
          </a:xfrm>
        </p:spPr>
        <p:txBody>
          <a:bodyPr>
            <a:normAutofit fontScale="90000"/>
          </a:bodyPr>
          <a:lstStyle/>
          <a:p>
            <a:r>
              <a:rPr lang="en" sz="3600" dirty="0">
                <a:latin typeface="Times New Roman" panose="02020603050405020304" pitchFamily="18" charset="0"/>
                <a:cs typeface="Times New Roman" panose="02020603050405020304" pitchFamily="18" charset="0"/>
              </a:rPr>
              <a:t>                 </a:t>
            </a:r>
            <a:r>
              <a:rPr lang="en" sz="2700" b="1" dirty="0">
                <a:latin typeface="Times New Roman" panose="02020603050405020304" pitchFamily="18" charset="0"/>
                <a:cs typeface="Times New Roman" panose="02020603050405020304" pitchFamily="18" charset="0"/>
              </a:rPr>
              <a:t>6. </a:t>
            </a:r>
            <a:r>
              <a:rPr lang="en" sz="3100" b="1" u="sng" dirty="0">
                <a:latin typeface="Times New Roman" panose="02020603050405020304" pitchFamily="18" charset="0"/>
                <a:cs typeface="Times New Roman" panose="02020603050405020304" pitchFamily="18" charset="0"/>
              </a:rPr>
              <a:t>Soft Skills section</a:t>
            </a:r>
            <a:br>
              <a:rPr lang="en" sz="3600" b="1" u="sng" dirty="0">
                <a:latin typeface="Times New Roman" panose="02020603050405020304" pitchFamily="18" charset="0"/>
                <a:cs typeface="Times New Roman" panose="02020603050405020304" pitchFamily="18" charset="0"/>
              </a:rPr>
            </a:br>
            <a:r>
              <a:rPr lang="en" sz="36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Should display soft skills. </a:t>
            </a:r>
            <a:br>
              <a:rPr lang="en" sz="1300" b="1" u="sng" dirty="0">
                <a:latin typeface="Times New Roman" panose="02020603050405020304" pitchFamily="18" charset="0"/>
                <a:cs typeface="Times New Roman" panose="02020603050405020304" pitchFamily="18" charset="0"/>
              </a:rPr>
            </a:br>
            <a:r>
              <a:rPr lang="en" sz="3600" dirty="0">
                <a:latin typeface="Times New Roman" panose="02020603050405020304" pitchFamily="18" charset="0"/>
                <a:cs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9841B632-FDCF-870F-E9E0-617DF1236FA5}"/>
              </a:ext>
            </a:extLst>
          </p:cNvPr>
          <p:cNvPicPr>
            <a:picLocks noChangeAspect="1"/>
          </p:cNvPicPr>
          <p:nvPr/>
        </p:nvPicPr>
        <p:blipFill>
          <a:blip r:embed="rId2"/>
          <a:stretch>
            <a:fillRect/>
          </a:stretch>
        </p:blipFill>
        <p:spPr>
          <a:xfrm>
            <a:off x="1771651" y="1585912"/>
            <a:ext cx="6800849" cy="3293269"/>
          </a:xfrm>
          <a:prstGeom prst="rect">
            <a:avLst/>
          </a:prstGeom>
        </p:spPr>
      </p:pic>
    </p:spTree>
    <p:extLst>
      <p:ext uri="{BB962C8B-B14F-4D97-AF65-F5344CB8AC3E}">
        <p14:creationId xmlns:p14="http://schemas.microsoft.com/office/powerpoint/2010/main" val="26813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2589549" y="393750"/>
            <a:ext cx="5890081" cy="10207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        </a:t>
            </a:r>
            <a:r>
              <a:rPr lang="en" b="1" dirty="0">
                <a:latin typeface="Times New Roman" panose="02020603050405020304" pitchFamily="18" charset="0"/>
                <a:cs typeface="Times New Roman" panose="02020603050405020304" pitchFamily="18" charset="0"/>
              </a:rPr>
              <a:t>7. </a:t>
            </a:r>
            <a:r>
              <a:rPr lang="en" b="1" u="sng" dirty="0">
                <a:latin typeface="Times New Roman" panose="02020603050405020304" pitchFamily="18" charset="0"/>
                <a:cs typeface="Times New Roman" panose="02020603050405020304" pitchFamily="18" charset="0"/>
              </a:rPr>
              <a:t>Get in Touch Section</a:t>
            </a:r>
            <a:br>
              <a:rPr lang="en" b="1" u="sng" dirty="0">
                <a:latin typeface="Times New Roman" panose="02020603050405020304" pitchFamily="18" charset="0"/>
                <a:cs typeface="Times New Roman" panose="02020603050405020304" pitchFamily="18" charset="0"/>
              </a:rPr>
            </a:br>
            <a:br>
              <a:rPr lang="en" sz="1200" b="1" u="sng" dirty="0">
                <a:latin typeface="Times New Roman" panose="02020603050405020304" pitchFamily="18" charset="0"/>
                <a:cs typeface="Times New Roman" panose="02020603050405020304" pitchFamily="18" charset="0"/>
              </a:rPr>
            </a:br>
            <a:r>
              <a:rPr lang="en" sz="13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Should display the email id , if anybody have problem he/she can mail me</a:t>
            </a:r>
            <a:br>
              <a:rPr lang="en" sz="1300" b="1" dirty="0">
                <a:latin typeface="Times New Roman" panose="02020603050405020304" pitchFamily="18" charset="0"/>
                <a:cs typeface="Times New Roman" panose="02020603050405020304" pitchFamily="18" charset="0"/>
              </a:rPr>
            </a:br>
            <a:br>
              <a:rPr lang="en" sz="1300" b="1" dirty="0">
                <a:latin typeface="Times New Roman" panose="02020603050405020304" pitchFamily="18" charset="0"/>
                <a:cs typeface="Times New Roman" panose="02020603050405020304" pitchFamily="18" charset="0"/>
              </a:rPr>
            </a:br>
            <a:endParaRPr sz="13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BF0BE4-44CA-7461-6F46-D15E2D6BF5E8}"/>
              </a:ext>
            </a:extLst>
          </p:cNvPr>
          <p:cNvPicPr>
            <a:picLocks noChangeAspect="1"/>
          </p:cNvPicPr>
          <p:nvPr/>
        </p:nvPicPr>
        <p:blipFill>
          <a:blip r:embed="rId3"/>
          <a:stretch>
            <a:fillRect/>
          </a:stretch>
        </p:blipFill>
        <p:spPr>
          <a:xfrm>
            <a:off x="1743075" y="1485900"/>
            <a:ext cx="6736556" cy="33718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5123-2E15-7AB0-84C5-61D67A337BDB}"/>
              </a:ext>
            </a:extLst>
          </p:cNvPr>
          <p:cNvSpPr>
            <a:spLocks noGrp="1"/>
          </p:cNvSpPr>
          <p:nvPr>
            <p:ph type="title"/>
          </p:nvPr>
        </p:nvSpPr>
        <p:spPr>
          <a:xfrm>
            <a:off x="1297500" y="393749"/>
            <a:ext cx="7625044" cy="4492575"/>
          </a:xfrm>
        </p:spPr>
        <p:txBody>
          <a:bodyPr>
            <a:normAutofit fontScale="90000"/>
          </a:bodyPr>
          <a:lstStyle/>
          <a:p>
            <a:pPr algn="just"/>
            <a:r>
              <a:rPr lang="en-US" sz="2800" b="1" u="sng" dirty="0">
                <a:latin typeface="Times New Roman" panose="02020603050405020304" pitchFamily="18" charset="0"/>
                <a:cs typeface="Times New Roman" panose="02020603050405020304" pitchFamily="18" charset="0"/>
              </a:rPr>
              <a:t>Conclusion</a:t>
            </a:r>
            <a:br>
              <a:rPr lang="en-US" sz="2800" b="1" u="sng" dirty="0">
                <a:latin typeface="Times New Roman" panose="02020603050405020304" pitchFamily="18" charset="0"/>
                <a:cs typeface="Times New Roman" panose="02020603050405020304" pitchFamily="18" charset="0"/>
              </a:rPr>
            </a:br>
            <a:br>
              <a:rPr lang="en-US" sz="2800" b="1" u="sng"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Proposed Model Portfolio template is a web application that will allow users to search for or edit user name, projects, about me description, skills etc. This application takes in a user input and searches the GitHub API with the user input and gets a list of published projects based on the users search query. Search result screen will contain a list of recent projects with following details: name of project, title, average, rating of the project. To get the information of the particular project full support to user can click upon the repo from the list and then will be taken to the new tab where description and other information related to the projects will be available. Users can also add the star to the </a:t>
            </a:r>
            <a:r>
              <a:rPr lang="en-US" sz="1800" dirty="0" err="1">
                <a:latin typeface="Times New Roman" panose="02020603050405020304" pitchFamily="18" charset="0"/>
                <a:cs typeface="Times New Roman" panose="02020603050405020304" pitchFamily="18" charset="0"/>
              </a:rPr>
              <a:t>favourites</a:t>
            </a:r>
            <a:r>
              <a:rPr lang="en-US" sz="1800" dirty="0">
                <a:latin typeface="Times New Roman" panose="02020603050405020304" pitchFamily="18" charset="0"/>
                <a:cs typeface="Times New Roman" panose="02020603050405020304" pitchFamily="18" charset="0"/>
              </a:rPr>
              <a:t>. This application has wide range of scope in the upcoming era. It is impossible to arrange the hard copies of every portfolio so this type of application can reduce the barrier to get knowledge at any place in a cost effective, productive way. For students who are interested in applying for jobs can use this application and keep all the records and achievements they want to store from at one place (in </a:t>
            </a:r>
            <a:r>
              <a:rPr lang="en-US" sz="1800" dirty="0" err="1">
                <a:latin typeface="Times New Roman" panose="02020603050405020304" pitchFamily="18" charset="0"/>
                <a:cs typeface="Times New Roman" panose="02020603050405020304" pitchFamily="18" charset="0"/>
              </a:rPr>
              <a:t>favourites</a:t>
            </a:r>
            <a:r>
              <a:rPr lang="en-US" sz="1800" dirty="0">
                <a:latin typeface="Times New Roman" panose="02020603050405020304" pitchFamily="18" charset="0"/>
                <a:cs typeface="Times New Roman" panose="02020603050405020304" pitchFamily="18" charset="0"/>
              </a:rPr>
              <a:t> section) and can create their own personal portfolio with resume</a:t>
            </a:r>
            <a:r>
              <a:rPr lang="en-US" sz="1100" dirty="0"/>
              <a:t>.</a:t>
            </a:r>
            <a:endParaRPr lang="en-US" sz="1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548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706450"/>
            <a:ext cx="7038900" cy="10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u="sng" dirty="0">
                <a:solidFill>
                  <a:schemeClr val="accent3">
                    <a:lumMod val="20000"/>
                    <a:lumOff val="80000"/>
                  </a:schemeClr>
                </a:solidFill>
                <a:latin typeface="Times New Roman" panose="02020603050405020304" pitchFamily="18" charset="0"/>
                <a:cs typeface="Times New Roman" panose="02020603050405020304" pitchFamily="18" charset="0"/>
              </a:rPr>
              <a:t>OUTLINE</a:t>
            </a:r>
            <a:endParaRPr sz="3200" b="1" u="sng"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41" name="Google Shape;141;p14"/>
          <p:cNvSpPr txBox="1">
            <a:spLocks noGrp="1"/>
          </p:cNvSpPr>
          <p:nvPr>
            <p:ph type="body" idx="1"/>
          </p:nvPr>
        </p:nvSpPr>
        <p:spPr>
          <a:xfrm>
            <a:off x="1297500" y="2069799"/>
            <a:ext cx="7038900" cy="266650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About the NodeJs and React</a:t>
            </a:r>
          </a:p>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About the HTML and SCSS</a:t>
            </a:r>
          </a:p>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About the Javascript and Bootstrap4</a:t>
            </a:r>
          </a:p>
          <a:p>
            <a:pPr marL="457200" lvl="0" indent="-342900" algn="l" rtl="0">
              <a:spcBef>
                <a:spcPts val="0"/>
              </a:spcBef>
              <a:spcAft>
                <a:spcPts val="0"/>
              </a:spcAft>
              <a:buSzPts val="1800"/>
              <a:buChar char="❖"/>
            </a:pPr>
            <a:r>
              <a:rPr lang="en-US" sz="1600" dirty="0">
                <a:latin typeface="Times New Roman" panose="02020603050405020304" pitchFamily="18" charset="0"/>
                <a:cs typeface="Times New Roman" panose="02020603050405020304" pitchFamily="18" charset="0"/>
              </a:rPr>
              <a:t>About Project</a:t>
            </a:r>
            <a:endParaRPr sz="16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Objective and use of this project</a:t>
            </a:r>
            <a:endParaRPr sz="16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Requirements ( Software &amp; Hardware)</a:t>
            </a:r>
            <a:endParaRPr sz="16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Snapshots from this website with their working descriptions</a:t>
            </a:r>
          </a:p>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Conclusion</a:t>
            </a:r>
          </a:p>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References</a:t>
            </a:r>
          </a:p>
          <a:p>
            <a:pPr marL="457200" lvl="0" indent="-342900" algn="l" rtl="0">
              <a:spcBef>
                <a:spcPts val="0"/>
              </a:spcBef>
              <a:spcAft>
                <a:spcPts val="0"/>
              </a:spcAft>
              <a:buSzPts val="1800"/>
              <a:buChar char="❖"/>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B17C-0428-5696-D1F1-BC594D055BCB}"/>
              </a:ext>
            </a:extLst>
          </p:cNvPr>
          <p:cNvSpPr>
            <a:spLocks noGrp="1"/>
          </p:cNvSpPr>
          <p:nvPr>
            <p:ph type="title"/>
          </p:nvPr>
        </p:nvSpPr>
        <p:spPr>
          <a:xfrm>
            <a:off x="1283212" y="232594"/>
            <a:ext cx="7038900" cy="3967932"/>
          </a:xfrm>
        </p:spPr>
        <p:txBody>
          <a:bodyPr>
            <a:normAutofit/>
          </a:bodyPr>
          <a:lstStyle/>
          <a:p>
            <a:r>
              <a:rPr lang="en-US" sz="3100" b="1" u="sng" dirty="0">
                <a:latin typeface="Times New Roman" panose="02020603050405020304" pitchFamily="18" charset="0"/>
                <a:cs typeface="Times New Roman" panose="02020603050405020304" pitchFamily="18" charset="0"/>
              </a:rPr>
              <a:t>References</a:t>
            </a:r>
            <a:br>
              <a:rPr lang="en-US" sz="3100" b="1" u="sng"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Internshala</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hlinkClick r:id="rId2"/>
              </a:rPr>
              <a:t>https://trainings.internshala.com/ </a:t>
            </a:r>
            <a:br>
              <a:rPr lang="en-US" sz="1800" dirty="0">
                <a:latin typeface="Times New Roman" panose="02020603050405020304" pitchFamily="18" charset="0"/>
                <a:cs typeface="Times New Roman" panose="02020603050405020304" pitchFamily="18" charset="0"/>
                <a:hlinkClick r:id="rId2"/>
              </a:rPr>
            </a:br>
            <a:br>
              <a:rPr lang="en-US" sz="1800" dirty="0">
                <a:latin typeface="Times New Roman" panose="02020603050405020304" pitchFamily="18" charset="0"/>
                <a:cs typeface="Times New Roman" panose="02020603050405020304" pitchFamily="18" charset="0"/>
                <a:hlinkClick r:id="rId2"/>
              </a:rPr>
            </a:br>
            <a:r>
              <a:rPr lang="en-US" sz="1800" dirty="0">
                <a:latin typeface="Times New Roman" panose="02020603050405020304" pitchFamily="18" charset="0"/>
                <a:cs typeface="Times New Roman" panose="02020603050405020304" pitchFamily="18" charset="0"/>
              </a:rPr>
              <a:t>2. For rectifying the error :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hlinkClick r:id="rId3"/>
              </a:rPr>
              <a:t>https://stackoverflow.com/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3. </a:t>
            </a:r>
            <a:r>
              <a:rPr lang="en-US" sz="1800" dirty="0">
                <a:latin typeface="Times New Roman" panose="02020603050405020304" pitchFamily="18" charset="0"/>
                <a:cs typeface="Times New Roman" panose="02020603050405020304" pitchFamily="18" charset="0"/>
                <a:hlinkClick r:id="rId4"/>
              </a:rPr>
              <a:t>https://www.w3schools.com/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hlinkClick r:id="rId5"/>
              </a:rPr>
              <a:t>https://shapemyskills.in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018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ctrTitle"/>
          </p:nvPr>
        </p:nvSpPr>
        <p:spPr>
          <a:xfrm>
            <a:off x="3537150" y="191765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5000" dirty="0"/>
              <a:t>Thank You!!!</a:t>
            </a:r>
            <a:br>
              <a:rPr lang="en" sz="5000" dirty="0"/>
            </a:br>
            <a:endParaRPr sz="5000" dirty="0"/>
          </a:p>
        </p:txBody>
      </p:sp>
      <p:sp>
        <p:nvSpPr>
          <p:cNvPr id="218" name="Google Shape;218;p2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656875"/>
            <a:ext cx="7038900" cy="686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u="sng" dirty="0">
                <a:solidFill>
                  <a:schemeClr val="accent3">
                    <a:lumMod val="20000"/>
                    <a:lumOff val="80000"/>
                  </a:schemeClr>
                </a:solidFill>
                <a:latin typeface="Times New Roman" panose="02020603050405020304" pitchFamily="18" charset="0"/>
                <a:cs typeface="Times New Roman" panose="02020603050405020304" pitchFamily="18" charset="0"/>
              </a:rPr>
              <a:t>About the NodeJS &amp; React</a:t>
            </a:r>
            <a:endParaRPr sz="3200" b="1" u="sng"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47" name="Google Shape;147;p15"/>
          <p:cNvSpPr txBox="1">
            <a:spLocks noGrp="1"/>
          </p:cNvSpPr>
          <p:nvPr>
            <p:ph type="body" idx="1"/>
          </p:nvPr>
        </p:nvSpPr>
        <p:spPr>
          <a:xfrm>
            <a:off x="1533243" y="1414461"/>
            <a:ext cx="7038900" cy="3450431"/>
          </a:xfrm>
          <a:prstGeom prst="rect">
            <a:avLst/>
          </a:prstGeom>
        </p:spPr>
        <p:txBody>
          <a:bodyPr spcFirstLastPara="1" wrap="square" lIns="91425" tIns="91425" rIns="91425" bIns="91425" anchor="t" anchorCtr="0">
            <a:noAutofit/>
          </a:bodyPr>
          <a:lstStyle/>
          <a:p>
            <a:pPr algn="just"/>
            <a:r>
              <a:rPr lang="en-US" sz="2000" dirty="0">
                <a:latin typeface="Times New Roman" panose="02020603050405020304" pitchFamily="18" charset="0"/>
                <a:cs typeface="Times New Roman" panose="02020603050405020304" pitchFamily="18" charset="0"/>
              </a:rPr>
              <a:t>Node.js is an open source server environment.</a:t>
            </a:r>
          </a:p>
          <a:p>
            <a:pPr algn="just"/>
            <a:r>
              <a:rPr lang="en-US" sz="2000" dirty="0">
                <a:latin typeface="Times New Roman" panose="02020603050405020304" pitchFamily="18" charset="0"/>
                <a:cs typeface="Times New Roman" panose="02020603050405020304" pitchFamily="18" charset="0"/>
              </a:rPr>
              <a:t>Node.js is free.</a:t>
            </a:r>
          </a:p>
          <a:p>
            <a:pPr algn="just"/>
            <a:r>
              <a:rPr lang="en-US" sz="2000" dirty="0">
                <a:latin typeface="Times New Roman" panose="02020603050405020304" pitchFamily="18" charset="0"/>
                <a:cs typeface="Times New Roman" panose="02020603050405020304" pitchFamily="18" charset="0"/>
              </a:rPr>
              <a:t>Node.js uses JavaScript on the server.</a:t>
            </a:r>
          </a:p>
          <a:p>
            <a:pPr algn="just"/>
            <a:r>
              <a:rPr lang="en-US" sz="2000" dirty="0">
                <a:latin typeface="Times New Roman" panose="02020603050405020304" pitchFamily="18" charset="0"/>
                <a:cs typeface="Times New Roman" panose="02020603050405020304" pitchFamily="18" charset="0"/>
              </a:rPr>
              <a:t>Node.js uses asynchronous programming.</a:t>
            </a:r>
          </a:p>
          <a:p>
            <a:pPr algn="just"/>
            <a:r>
              <a:rPr lang="en-US" sz="2000" dirty="0">
                <a:latin typeface="Times New Roman" panose="02020603050405020304" pitchFamily="18" charset="0"/>
                <a:cs typeface="Times New Roman" panose="02020603050405020304" pitchFamily="18" charset="0"/>
              </a:rPr>
              <a:t>React  is a JavaScript  library created by Facebook.</a:t>
            </a:r>
          </a:p>
          <a:p>
            <a:pPr algn="just"/>
            <a:r>
              <a:rPr lang="en-US" sz="2000" dirty="0">
                <a:latin typeface="Times New Roman" panose="02020603050405020304" pitchFamily="18" charset="0"/>
                <a:cs typeface="Times New Roman" panose="02020603050405020304" pitchFamily="18" charset="0"/>
              </a:rPr>
              <a:t>React is User Interface (UI) library.</a:t>
            </a:r>
          </a:p>
          <a:p>
            <a:pPr algn="just"/>
            <a:r>
              <a:rPr lang="en-US" sz="2000" dirty="0">
                <a:latin typeface="Times New Roman" panose="02020603050405020304" pitchFamily="18" charset="0"/>
                <a:cs typeface="Times New Roman" panose="02020603050405020304" pitchFamily="18" charset="0"/>
              </a:rPr>
              <a:t>React is a tool for building UI components.</a:t>
            </a:r>
          </a:p>
          <a:p>
            <a:pPr algn="just"/>
            <a:r>
              <a:rPr lang="en-US" sz="2000" dirty="0">
                <a:latin typeface="Times New Roman" panose="02020603050405020304" pitchFamily="18" charset="0"/>
                <a:cs typeface="Times New Roman" panose="02020603050405020304" pitchFamily="18" charset="0"/>
              </a:rPr>
              <a:t>React is used to build single page applications.</a:t>
            </a:r>
          </a:p>
          <a:p>
            <a:pPr marL="146050" indent="0" algn="just">
              <a:buNone/>
            </a:pPr>
            <a:br>
              <a:rPr lang="en-US" sz="2000" dirty="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FB38-E27F-F0B0-0E33-AD6E580088DD}"/>
              </a:ext>
            </a:extLst>
          </p:cNvPr>
          <p:cNvSpPr>
            <a:spLocks noGrp="1"/>
          </p:cNvSpPr>
          <p:nvPr>
            <p:ph type="title"/>
          </p:nvPr>
        </p:nvSpPr>
        <p:spPr>
          <a:xfrm>
            <a:off x="1297500" y="535781"/>
            <a:ext cx="7038900" cy="850108"/>
          </a:xfrm>
        </p:spPr>
        <p:txBody>
          <a:bodyPr/>
          <a:lstStyle/>
          <a:p>
            <a:r>
              <a:rPr lang="en" sz="2400" b="1" u="sng" dirty="0">
                <a:solidFill>
                  <a:schemeClr val="accent3">
                    <a:lumMod val="20000"/>
                    <a:lumOff val="80000"/>
                  </a:schemeClr>
                </a:solidFill>
                <a:latin typeface="Times New Roman" panose="02020603050405020304" pitchFamily="18" charset="0"/>
                <a:cs typeface="Times New Roman" panose="02020603050405020304" pitchFamily="18" charset="0"/>
              </a:rPr>
              <a:t>About the HTML &amp; SCSS</a:t>
            </a:r>
            <a:endParaRPr lang="en-US" dirty="0"/>
          </a:p>
        </p:txBody>
      </p:sp>
      <p:sp>
        <p:nvSpPr>
          <p:cNvPr id="3" name="Text Placeholder 2">
            <a:extLst>
              <a:ext uri="{FF2B5EF4-FFF2-40B4-BE49-F238E27FC236}">
                <a16:creationId xmlns:a16="http://schemas.microsoft.com/office/drawing/2014/main" id="{BD884AAD-8DE7-D7E1-02AA-D7E3C702D91A}"/>
              </a:ext>
            </a:extLst>
          </p:cNvPr>
          <p:cNvSpPr>
            <a:spLocks noGrp="1"/>
          </p:cNvSpPr>
          <p:nvPr>
            <p:ph type="body" idx="1"/>
          </p:nvPr>
        </p:nvSpPr>
        <p:spPr>
          <a:xfrm>
            <a:off x="1297500" y="1564482"/>
            <a:ext cx="7560750" cy="2807494"/>
          </a:xfrm>
        </p:spPr>
        <p:txBody>
          <a:bodyPr>
            <a:normAutofit fontScale="92500" lnSpcReduction="10000"/>
          </a:bodyPr>
          <a:lstStyle/>
          <a:p>
            <a:pPr algn="just"/>
            <a:r>
              <a:rPr lang="en-US" sz="2000" dirty="0">
                <a:latin typeface="Times New Roman" panose="02020603050405020304" pitchFamily="18" charset="0"/>
                <a:cs typeface="Times New Roman" panose="02020603050405020304" pitchFamily="18" charset="0"/>
              </a:rPr>
              <a:t>HTML  stands for Hyper Text Markup Language.</a:t>
            </a:r>
          </a:p>
          <a:p>
            <a:pPr algn="just"/>
            <a:r>
              <a:rPr lang="en-US" sz="2000" dirty="0">
                <a:latin typeface="Times New Roman" panose="02020603050405020304" pitchFamily="18" charset="0"/>
                <a:cs typeface="Times New Roman" panose="02020603050405020304" pitchFamily="18" charset="0"/>
              </a:rPr>
              <a:t>HTML is the standard markup language for creating web pages basically it describes the structure of web pages .</a:t>
            </a:r>
          </a:p>
          <a:p>
            <a:pPr algn="just"/>
            <a:r>
              <a:rPr lang="en-US" sz="2000" dirty="0">
                <a:latin typeface="Times New Roman" panose="02020603050405020304" pitchFamily="18" charset="0"/>
                <a:cs typeface="Times New Roman" panose="02020603050405020304" pitchFamily="18" charset="0"/>
              </a:rPr>
              <a:t>HTML elements tell the browser how to display the content.</a:t>
            </a:r>
          </a:p>
          <a:p>
            <a:pPr algn="just"/>
            <a:r>
              <a:rPr lang="en-US" sz="2000" dirty="0">
                <a:latin typeface="Times New Roman" panose="02020603050405020304" pitchFamily="18" charset="0"/>
                <a:cs typeface="Times New Roman" panose="02020603050405020304" pitchFamily="18" charset="0"/>
              </a:rPr>
              <a:t>SCSS is the extension of CSS. It is also known as CSS pre-processor.</a:t>
            </a:r>
          </a:p>
          <a:p>
            <a:pPr algn="just"/>
            <a:r>
              <a:rPr lang="en-US" sz="2000" dirty="0">
                <a:latin typeface="Times New Roman" panose="02020603050405020304" pitchFamily="18" charset="0"/>
                <a:cs typeface="Times New Roman" panose="02020603050405020304" pitchFamily="18" charset="0"/>
              </a:rPr>
              <a:t>When it comes to theming; that is, changing the look and fell of your website while maintaining its layout, SCSS features-like </a:t>
            </a:r>
            <a:r>
              <a:rPr lang="en-US" sz="2000" dirty="0" err="1">
                <a:latin typeface="Times New Roman" panose="02020603050405020304" pitchFamily="18" charset="0"/>
                <a:cs typeface="Times New Roman" panose="02020603050405020304" pitchFamily="18" charset="0"/>
              </a:rPr>
              <a:t>mixins</a:t>
            </a:r>
            <a:r>
              <a:rPr lang="en-US" sz="2000" dirty="0">
                <a:latin typeface="Times New Roman" panose="02020603050405020304" pitchFamily="18" charset="0"/>
                <a:cs typeface="Times New Roman" panose="02020603050405020304" pitchFamily="18" charset="0"/>
              </a:rPr>
              <a:t> or functions-can feel like taking a plane instead of walking.</a:t>
            </a:r>
          </a:p>
          <a:p>
            <a:pPr marL="146050" indent="0" algn="just">
              <a:buNone/>
            </a:pPr>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05586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0B6B-E73A-ACED-0ED5-ACC917246475}"/>
              </a:ext>
            </a:extLst>
          </p:cNvPr>
          <p:cNvSpPr>
            <a:spLocks noGrp="1"/>
          </p:cNvSpPr>
          <p:nvPr>
            <p:ph type="title"/>
          </p:nvPr>
        </p:nvSpPr>
        <p:spPr>
          <a:xfrm>
            <a:off x="1390368" y="650080"/>
            <a:ext cx="7038900" cy="750094"/>
          </a:xfrm>
        </p:spPr>
        <p:txBody>
          <a:bodyPr>
            <a:normAutofit/>
          </a:bodyPr>
          <a:lstStyle/>
          <a:p>
            <a:r>
              <a:rPr lang="en" sz="2400" b="1" u="sng" dirty="0">
                <a:solidFill>
                  <a:schemeClr val="accent3">
                    <a:lumMod val="20000"/>
                    <a:lumOff val="80000"/>
                  </a:schemeClr>
                </a:solidFill>
                <a:latin typeface="Times New Roman" panose="02020603050405020304" pitchFamily="18" charset="0"/>
                <a:cs typeface="Times New Roman" panose="02020603050405020304" pitchFamily="18" charset="0"/>
              </a:rPr>
              <a:t>About the JavaScript &amp; BootStrap4</a:t>
            </a:r>
            <a:endParaRPr lang="en-US" dirty="0"/>
          </a:p>
        </p:txBody>
      </p:sp>
      <p:sp>
        <p:nvSpPr>
          <p:cNvPr id="3" name="Text Placeholder 2">
            <a:extLst>
              <a:ext uri="{FF2B5EF4-FFF2-40B4-BE49-F238E27FC236}">
                <a16:creationId xmlns:a16="http://schemas.microsoft.com/office/drawing/2014/main" id="{67772FDC-71D2-488D-D6FB-AA6EDBFE1B40}"/>
              </a:ext>
            </a:extLst>
          </p:cNvPr>
          <p:cNvSpPr>
            <a:spLocks noGrp="1"/>
          </p:cNvSpPr>
          <p:nvPr>
            <p:ph type="body" idx="1"/>
          </p:nvPr>
        </p:nvSpPr>
        <p:spPr>
          <a:xfrm>
            <a:off x="1297500" y="1521620"/>
            <a:ext cx="7625044" cy="2857500"/>
          </a:xfrm>
        </p:spPr>
        <p:txBody>
          <a:bodyPr>
            <a:normAutofit fontScale="85000" lnSpcReduction="10000"/>
          </a:bodyPr>
          <a:lstStyle/>
          <a:p>
            <a:pPr algn="just"/>
            <a:r>
              <a:rPr lang="en-US" sz="2000" dirty="0">
                <a:latin typeface="Times New Roman" panose="02020603050405020304" pitchFamily="18" charset="0"/>
                <a:cs typeface="Times New Roman" panose="02020603050405020304" pitchFamily="18" charset="0"/>
              </a:rPr>
              <a:t>JavaScript is a lightweight, interpreted programming language.</a:t>
            </a:r>
          </a:p>
          <a:p>
            <a:pPr algn="just"/>
            <a:r>
              <a:rPr lang="en-US" sz="2000" dirty="0">
                <a:latin typeface="Times New Roman" panose="02020603050405020304" pitchFamily="18" charset="0"/>
                <a:cs typeface="Times New Roman" panose="02020603050405020304" pitchFamily="18" charset="0"/>
              </a:rPr>
              <a:t>It is designed for creating network-centric-applications.</a:t>
            </a:r>
          </a:p>
          <a:p>
            <a:pPr algn="just"/>
            <a:r>
              <a:rPr lang="en-US" sz="2000" dirty="0">
                <a:latin typeface="Times New Roman" panose="02020603050405020304" pitchFamily="18" charset="0"/>
                <a:cs typeface="Times New Roman" panose="02020603050405020304" pitchFamily="18" charset="0"/>
              </a:rPr>
              <a:t>JavaScript is very easy to implement because it is integrated with HTML. It is open and cross-platform.</a:t>
            </a:r>
          </a:p>
          <a:p>
            <a:pPr algn="just"/>
            <a:r>
              <a:rPr lang="en-US" sz="2000" dirty="0">
                <a:latin typeface="Times New Roman" panose="02020603050405020304" pitchFamily="18" charset="0"/>
                <a:cs typeface="Times New Roman" panose="02020603050405020304" pitchFamily="18" charset="0"/>
              </a:rPr>
              <a:t>JavaScript  helps in developing both front-end and back-end software using different JavaScript based frameworks.</a:t>
            </a:r>
          </a:p>
          <a:p>
            <a:pPr algn="just"/>
            <a:r>
              <a:rPr lang="en-US" sz="2000" dirty="0">
                <a:latin typeface="Times New Roman" panose="02020603050405020304" pitchFamily="18" charset="0"/>
                <a:cs typeface="Times New Roman" panose="02020603050405020304" pitchFamily="18" charset="0"/>
              </a:rPr>
              <a:t> BootStrap4  is a free front-end framework for faster and easier web development.</a:t>
            </a:r>
          </a:p>
          <a:p>
            <a:pPr algn="just"/>
            <a:r>
              <a:rPr lang="en-US" sz="2000" dirty="0">
                <a:latin typeface="Times New Roman" panose="02020603050405020304" pitchFamily="18" charset="0"/>
                <a:cs typeface="Times New Roman" panose="02020603050405020304" pitchFamily="18" charset="0"/>
              </a:rPr>
              <a:t>BootStrap4 also gives you the ability to easily create responsive designs.</a:t>
            </a:r>
          </a:p>
          <a:p>
            <a:pPr algn="just"/>
            <a:endParaRPr lang="en-US" dirty="0"/>
          </a:p>
        </p:txBody>
      </p:sp>
    </p:spTree>
    <p:extLst>
      <p:ext uri="{BB962C8B-B14F-4D97-AF65-F5344CB8AC3E}">
        <p14:creationId xmlns:p14="http://schemas.microsoft.com/office/powerpoint/2010/main" val="213575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1B2A-8296-CCDD-8473-98672920B968}"/>
              </a:ext>
            </a:extLst>
          </p:cNvPr>
          <p:cNvSpPr>
            <a:spLocks noGrp="1"/>
          </p:cNvSpPr>
          <p:nvPr>
            <p:ph type="title"/>
          </p:nvPr>
        </p:nvSpPr>
        <p:spPr>
          <a:xfrm>
            <a:off x="1297500" y="393750"/>
            <a:ext cx="7038900" cy="634950"/>
          </a:xfrm>
        </p:spPr>
        <p:txBody>
          <a:bodyPr/>
          <a:lstStyle/>
          <a:p>
            <a:r>
              <a:rPr lang="en" sz="2400" b="1" u="sng" dirty="0">
                <a:solidFill>
                  <a:schemeClr val="accent3">
                    <a:lumMod val="20000"/>
                    <a:lumOff val="80000"/>
                  </a:schemeClr>
                </a:solidFill>
                <a:latin typeface="Times New Roman" panose="02020603050405020304" pitchFamily="18" charset="0"/>
                <a:cs typeface="Times New Roman" panose="02020603050405020304" pitchFamily="18" charset="0"/>
              </a:rPr>
              <a:t>About the Project</a:t>
            </a:r>
            <a:endParaRPr lang="en-US" dirty="0"/>
          </a:p>
        </p:txBody>
      </p:sp>
      <p:sp>
        <p:nvSpPr>
          <p:cNvPr id="3" name="Text Placeholder 2">
            <a:extLst>
              <a:ext uri="{FF2B5EF4-FFF2-40B4-BE49-F238E27FC236}">
                <a16:creationId xmlns:a16="http://schemas.microsoft.com/office/drawing/2014/main" id="{5A30E6A8-6104-130C-1ABE-E4E523406866}"/>
              </a:ext>
            </a:extLst>
          </p:cNvPr>
          <p:cNvSpPr>
            <a:spLocks noGrp="1"/>
          </p:cNvSpPr>
          <p:nvPr>
            <p:ph type="body" idx="1"/>
          </p:nvPr>
        </p:nvSpPr>
        <p:spPr>
          <a:xfrm>
            <a:off x="1297500" y="1121569"/>
            <a:ext cx="7553606" cy="3357181"/>
          </a:xfrm>
        </p:spPr>
        <p:txBody>
          <a:bodyPr>
            <a:normAutofit/>
          </a:bodyPr>
          <a:lstStyle/>
          <a:p>
            <a:pPr algn="just"/>
            <a:r>
              <a:rPr lang="en-US" sz="2000" dirty="0">
                <a:latin typeface="Times New Roman" panose="02020603050405020304" pitchFamily="18" charset="0"/>
                <a:cs typeface="Times New Roman" panose="02020603050405020304" pitchFamily="18" charset="0"/>
              </a:rPr>
              <a:t>I am making a portfolio website named “Model Portfolio Template”. It is very useful for those users who are applying for jobs such as freshers or students.</a:t>
            </a:r>
          </a:p>
          <a:p>
            <a:pPr algn="just"/>
            <a:r>
              <a:rPr lang="en-US" sz="2000" dirty="0">
                <a:latin typeface="Times New Roman" panose="02020603050405020304" pitchFamily="18" charset="0"/>
                <a:cs typeface="Times New Roman" panose="02020603050405020304" pitchFamily="18" charset="0"/>
              </a:rPr>
              <a:t>Here they can store all their projects, skills, achievements and resume and many more things which they want to showcase in front of the interviewer.</a:t>
            </a:r>
          </a:p>
          <a:p>
            <a:pPr algn="just"/>
            <a:r>
              <a:rPr lang="en-US" sz="2000" dirty="0">
                <a:latin typeface="Times New Roman" panose="02020603050405020304" pitchFamily="18" charset="0"/>
                <a:cs typeface="Times New Roman" panose="02020603050405020304" pitchFamily="18" charset="0"/>
              </a:rPr>
              <a:t>In this website there are many sections in which these above mentioned things are displayed with photos and links to respective sections are also navigated.</a:t>
            </a:r>
          </a:p>
        </p:txBody>
      </p:sp>
    </p:spTree>
    <p:extLst>
      <p:ext uri="{BB962C8B-B14F-4D97-AF65-F5344CB8AC3E}">
        <p14:creationId xmlns:p14="http://schemas.microsoft.com/office/powerpoint/2010/main" val="393332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203-9B4C-B58E-4920-A95A00CA337F}"/>
              </a:ext>
            </a:extLst>
          </p:cNvPr>
          <p:cNvSpPr>
            <a:spLocks noGrp="1"/>
          </p:cNvSpPr>
          <p:nvPr>
            <p:ph type="title"/>
          </p:nvPr>
        </p:nvSpPr>
        <p:spPr>
          <a:xfrm>
            <a:off x="1197487" y="643781"/>
            <a:ext cx="7038900" cy="914100"/>
          </a:xfrm>
        </p:spPr>
        <p:txBody>
          <a:bodyPr>
            <a:normAutofit/>
          </a:bodyPr>
          <a:lstStyle/>
          <a:p>
            <a:r>
              <a:rPr lang="en-US" sz="2800" b="1" u="sng" dirty="0">
                <a:solidFill>
                  <a:schemeClr val="accent3">
                    <a:lumMod val="20000"/>
                    <a:lumOff val="80000"/>
                  </a:schemeClr>
                </a:solidFill>
                <a:latin typeface="Times New Roman" panose="02020603050405020304" pitchFamily="18" charset="0"/>
                <a:cs typeface="Times New Roman" panose="02020603050405020304" pitchFamily="18" charset="0"/>
              </a:rPr>
              <a:t>Objective of this Project</a:t>
            </a:r>
          </a:p>
        </p:txBody>
      </p:sp>
      <p:sp>
        <p:nvSpPr>
          <p:cNvPr id="3" name="Text Placeholder 2">
            <a:extLst>
              <a:ext uri="{FF2B5EF4-FFF2-40B4-BE49-F238E27FC236}">
                <a16:creationId xmlns:a16="http://schemas.microsoft.com/office/drawing/2014/main" id="{10DE8945-9EDF-6482-6283-D860C7777A69}"/>
              </a:ext>
            </a:extLst>
          </p:cNvPr>
          <p:cNvSpPr>
            <a:spLocks noGrp="1"/>
          </p:cNvSpPr>
          <p:nvPr>
            <p:ph type="body" idx="1"/>
          </p:nvPr>
        </p:nvSpPr>
        <p:spPr>
          <a:xfrm>
            <a:off x="1097473" y="1460393"/>
            <a:ext cx="7610757" cy="2911200"/>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The main objective of this website is that all the main things that are required at the time of interview would not miss and would be kept safe and secure at one place.</a:t>
            </a:r>
          </a:p>
          <a:p>
            <a:pPr algn="just"/>
            <a:r>
              <a:rPr lang="en-US" sz="2000" dirty="0">
                <a:latin typeface="Times New Roman" panose="02020603050405020304" pitchFamily="18" charset="0"/>
                <a:cs typeface="Times New Roman" panose="02020603050405020304" pitchFamily="18" charset="0"/>
              </a:rPr>
              <a:t>These portfolios are very important in today’s time as nowadays, online interviews are going on, as in some cases when interviewer asks us about to send something about you then instead of sending different files one can send his/her portfolio show different sections of particulars.</a:t>
            </a:r>
          </a:p>
        </p:txBody>
      </p:sp>
    </p:spTree>
    <p:extLst>
      <p:ext uri="{BB962C8B-B14F-4D97-AF65-F5344CB8AC3E}">
        <p14:creationId xmlns:p14="http://schemas.microsoft.com/office/powerpoint/2010/main" val="251364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F12E-7D87-BE41-5667-6443424A38B4}"/>
              </a:ext>
            </a:extLst>
          </p:cNvPr>
          <p:cNvSpPr>
            <a:spLocks noGrp="1"/>
          </p:cNvSpPr>
          <p:nvPr>
            <p:ph type="title"/>
          </p:nvPr>
        </p:nvSpPr>
        <p:spPr>
          <a:xfrm>
            <a:off x="1297500" y="421480"/>
            <a:ext cx="7396444" cy="4443413"/>
          </a:xfrm>
        </p:spPr>
        <p:txBody>
          <a:bodyPr>
            <a:normAutofit/>
          </a:bodyPr>
          <a:lstStyle/>
          <a:p>
            <a:r>
              <a:rPr 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rPr>
              <a:t>Use of the Project</a:t>
            </a:r>
            <a:br>
              <a:rPr 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rPr>
            </a:br>
            <a:br>
              <a:rPr 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Portfolios are used by working professionals, companies and students to highlight their best work and display accomplishments, skills and potential. They visually showcase examples of work, while a resume only provides bullet points.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The link to digital portfolios can be included on a resume or a cover letter, or sent to an interviewer or client prior to an in-person meeting. "</a:t>
            </a:r>
            <a:r>
              <a:rPr lang="en-US" sz="2000" b="1" dirty="0">
                <a:latin typeface="Times New Roman" panose="02020603050405020304" pitchFamily="18" charset="0"/>
                <a:cs typeface="Times New Roman" panose="02020603050405020304" pitchFamily="18" charset="0"/>
              </a:rPr>
              <a:t>A person with a well-designed and -developed portfolio will stand out when competing for jobs. If all other things are equal in the competition for a job, individuals with a portfolio will win over those who don’t have one</a:t>
            </a:r>
            <a:r>
              <a:rPr lang="en-US" sz="2000" dirty="0">
                <a:latin typeface="Times New Roman" panose="02020603050405020304" pitchFamily="18" charset="0"/>
                <a:cs typeface="Times New Roman" panose="02020603050405020304" pitchFamily="18" charset="0"/>
              </a:rPr>
              <a:t>.”</a:t>
            </a:r>
            <a:endParaRPr lang="en-US" sz="2000" b="1" u="sng" dirty="0">
              <a:solidFill>
                <a:schemeClr val="accent5">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70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458575"/>
            <a:ext cx="7038900" cy="84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u="sng" dirty="0">
                <a:solidFill>
                  <a:schemeClr val="accent5">
                    <a:lumMod val="20000"/>
                    <a:lumOff val="80000"/>
                  </a:schemeClr>
                </a:solidFill>
              </a:rPr>
              <a:t>Requirements</a:t>
            </a:r>
            <a:endParaRPr sz="3200" b="1" u="sng" dirty="0">
              <a:solidFill>
                <a:schemeClr val="accent5">
                  <a:lumMod val="20000"/>
                  <a:lumOff val="80000"/>
                </a:schemeClr>
              </a:solidFill>
            </a:endParaRPr>
          </a:p>
        </p:txBody>
      </p:sp>
      <p:sp>
        <p:nvSpPr>
          <p:cNvPr id="159" name="Google Shape;159;p17"/>
          <p:cNvSpPr txBox="1">
            <a:spLocks noGrp="1"/>
          </p:cNvSpPr>
          <p:nvPr>
            <p:ph type="body" idx="1"/>
          </p:nvPr>
        </p:nvSpPr>
        <p:spPr>
          <a:xfrm>
            <a:off x="1297500" y="1307874"/>
            <a:ext cx="7038900" cy="363750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400" b="1" dirty="0">
                <a:latin typeface="Times New Roman" panose="02020603050405020304" pitchFamily="18" charset="0"/>
                <a:cs typeface="Times New Roman" panose="02020603050405020304" pitchFamily="18" charset="0"/>
              </a:rPr>
              <a:t>Software Specification Used</a:t>
            </a:r>
            <a:r>
              <a:rPr lang="en"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r>
              <a:rPr lang="en-US" sz="2000" dirty="0">
                <a:latin typeface="Times New Roman" panose="02020603050405020304" pitchFamily="18" charset="0"/>
                <a:cs typeface="Times New Roman" panose="02020603050405020304" pitchFamily="18" charset="0"/>
              </a:rPr>
              <a:t>• Technology Implemented :-  NodeJS, React</a:t>
            </a:r>
          </a:p>
          <a:p>
            <a:pPr marL="0" lvl="0" indent="0" algn="just" rtl="0">
              <a:spcBef>
                <a:spcPts val="1200"/>
              </a:spcBef>
              <a:spcAft>
                <a:spcPts val="1200"/>
              </a:spcAft>
              <a:buNone/>
            </a:pPr>
            <a:r>
              <a:rPr lang="en-US" sz="2000" dirty="0">
                <a:latin typeface="Times New Roman" panose="02020603050405020304" pitchFamily="18" charset="0"/>
                <a:cs typeface="Times New Roman" panose="02020603050405020304" pitchFamily="18" charset="0"/>
              </a:rPr>
              <a:t>• Language used (frontend):- HTML, SCSS, BootStrap4</a:t>
            </a:r>
          </a:p>
          <a:p>
            <a:pPr marL="0" indent="0" algn="just">
              <a:spcBef>
                <a:spcPts val="1200"/>
              </a:spcBef>
              <a:spcAft>
                <a:spcPts val="1200"/>
              </a:spcAft>
              <a:buNone/>
            </a:pPr>
            <a:r>
              <a:rPr lang="en-US" sz="2000" dirty="0">
                <a:latin typeface="Times New Roman" panose="02020603050405020304" pitchFamily="18" charset="0"/>
                <a:cs typeface="Times New Roman" panose="02020603050405020304" pitchFamily="18" charset="0"/>
              </a:rPr>
              <a:t>• Language used (backend):- JavaScript</a:t>
            </a:r>
          </a:p>
          <a:p>
            <a:pPr marL="0" indent="0" algn="just">
              <a:spcBef>
                <a:spcPts val="1200"/>
              </a:spcBef>
              <a:spcAft>
                <a:spcPts val="1200"/>
              </a:spcAft>
              <a:buNone/>
            </a:pPr>
            <a:r>
              <a:rPr lang="en-US" sz="2000" dirty="0">
                <a:latin typeface="Times New Roman" panose="02020603050405020304" pitchFamily="18" charset="0"/>
                <a:cs typeface="Times New Roman" panose="02020603050405020304" pitchFamily="18" charset="0"/>
              </a:rPr>
              <a:t>• Other Technology implemented:- GitHub pages and GitHub API</a:t>
            </a:r>
          </a:p>
          <a:p>
            <a:pPr marL="0" indent="0" algn="just">
              <a:spcBef>
                <a:spcPts val="1200"/>
              </a:spcBef>
              <a:spcAft>
                <a:spcPts val="1200"/>
              </a:spcAft>
              <a:buNone/>
            </a:pPr>
            <a:r>
              <a:rPr lang="en-US" sz="2000" dirty="0">
                <a:latin typeface="Times New Roman" panose="02020603050405020304" pitchFamily="18" charset="0"/>
                <a:cs typeface="Times New Roman" panose="02020603050405020304" pitchFamily="18" charset="0"/>
              </a:rPr>
              <a:t>• IDE :- Visual Studio code</a:t>
            </a:r>
          </a:p>
          <a:p>
            <a:pPr marL="0" indent="0" algn="just">
              <a:spcBef>
                <a:spcPts val="1200"/>
              </a:spcBef>
              <a:spcAft>
                <a:spcPts val="1200"/>
              </a:spcAft>
              <a:buNone/>
            </a:pPr>
            <a:endParaRPr lang="en-US" sz="2000" dirty="0">
              <a:latin typeface="Times New Roman" panose="02020603050405020304" pitchFamily="18" charset="0"/>
              <a:cs typeface="Times New Roman" panose="02020603050405020304" pitchFamily="18" charset="0"/>
            </a:endParaRPr>
          </a:p>
          <a:p>
            <a:pPr marL="0" indent="0">
              <a:spcBef>
                <a:spcPts val="1200"/>
              </a:spcBef>
              <a:spcAft>
                <a:spcPts val="1200"/>
              </a:spcAft>
              <a:buNone/>
            </a:pPr>
            <a:endParaRPr lang="en-US" sz="20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lang="en-US" sz="20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US" sz="2000" dirty="0">
                <a:latin typeface="Times New Roman" panose="02020603050405020304" pitchFamily="18" charset="0"/>
                <a:cs typeface="Times New Roman" panose="02020603050405020304" pitchFamily="18" charset="0"/>
              </a:rPr>
              <a:t> </a:t>
            </a:r>
          </a:p>
          <a:p>
            <a:pPr marL="0" lvl="0" indent="0" algn="l" rtl="0">
              <a:spcBef>
                <a:spcPts val="1200"/>
              </a:spcBef>
              <a:spcAft>
                <a:spcPts val="1200"/>
              </a:spcAft>
              <a:buNone/>
            </a:pPr>
            <a:r>
              <a:rPr lang="en-US" sz="2000" dirty="0">
                <a:latin typeface="Times New Roman" panose="02020603050405020304" pitchFamily="18" charset="0"/>
                <a:cs typeface="Times New Roman" panose="02020603050405020304" pitchFamily="18" charset="0"/>
              </a:rPr>
              <a:t>• Other Technology Implemented are :- Google </a:t>
            </a:r>
            <a:r>
              <a:rPr lang="en-US" sz="2000" dirty="0" err="1">
                <a:latin typeface="Times New Roman" panose="02020603050405020304" pitchFamily="18" charset="0"/>
                <a:cs typeface="Times New Roman" panose="02020603050405020304" pitchFamily="18" charset="0"/>
              </a:rPr>
              <a:t>Admob</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1181</Words>
  <Application>Microsoft Office PowerPoint</Application>
  <PresentationFormat>On-screen Show (16:9)</PresentationFormat>
  <Paragraphs>74</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Lato</vt:lpstr>
      <vt:lpstr>Times New Roman</vt:lpstr>
      <vt:lpstr>Montserrat</vt:lpstr>
      <vt:lpstr>Arial</vt:lpstr>
      <vt:lpstr>Merriweather</vt:lpstr>
      <vt:lpstr>Focus</vt:lpstr>
      <vt:lpstr>Full Stack Using NodeJS Project - II  Model Portfolio Template</vt:lpstr>
      <vt:lpstr>OUTLINE</vt:lpstr>
      <vt:lpstr>About the NodeJS &amp; React</vt:lpstr>
      <vt:lpstr>About the HTML &amp; SCSS</vt:lpstr>
      <vt:lpstr>About the JavaScript &amp; BootStrap4</vt:lpstr>
      <vt:lpstr>About the Project</vt:lpstr>
      <vt:lpstr>Objective of this Project</vt:lpstr>
      <vt:lpstr>Use of the Project  Portfolios are used by working professionals, companies and students to highlight their best work and display accomplishments, skills and potential. They visually showcase examples of work, while a resume only provides bullet points.  The link to digital portfolios can be included on a resume or a cover letter, or sent to an interviewer or client prior to an in-person meeting. "A person with a well-designed and -developed portfolio will stand out when competing for jobs. If all other things are equal in the competition for a job, individuals with a portfolio will win over those who don’t have one.”</vt:lpstr>
      <vt:lpstr>Requirements</vt:lpstr>
      <vt:lpstr>Hardware Specification Used:- • Processor used :- Intel i5  • Operating System used :- Windows 8/10/11  • RAM used :- 8GB  • Hardware device :- Computer System • Hard disk :- 1TB  • Display Screen :- Laptop Screen</vt:lpstr>
      <vt:lpstr>THIS IS HOW OUR WEBSITE LOOKS</vt:lpstr>
      <vt:lpstr>HomeSection  Should display home page with a task bar showing navigation option like username, projects, resume, about, skills, get in touch sections. Some social links are also working .   </vt:lpstr>
      <vt:lpstr>                     2. About Section                 Should display short description and resume button working properly. </vt:lpstr>
      <vt:lpstr>             3.Project Section (a)                Should display two projects through GitHub pages.                             </vt:lpstr>
      <vt:lpstr>             4. Project Section (b)        Should display another two projects through GitHub pages.               </vt:lpstr>
      <vt:lpstr>                       5. Technical Skills Section                                  Should display technical skills.                                </vt:lpstr>
      <vt:lpstr>                 6. Soft Skills section                        Should display soft skills.                     </vt:lpstr>
      <vt:lpstr>        7. Get in Touch Section       Should display the email id , if anybody have problem he/she can mail me  </vt:lpstr>
      <vt:lpstr>Conclusion  Proposed Model Portfolio template is a web application that will allow users to search for or edit user name, projects, about me description, skills etc. This application takes in a user input and searches the GitHub API with the user input and gets a list of published projects based on the users search query. Search result screen will contain a list of recent projects with following details: name of project, title, average, rating of the project. To get the information of the particular project full support to user can click upon the repo from the list and then will be taken to the new tab where description and other information related to the projects will be available. Users can also add the star to the favourites. This application has wide range of scope in the upcoming era. It is impossible to arrange the hard copies of every portfolio so this type of application can reduce the barrier to get knowledge at any place in a cost effective, productive way. For students who are interested in applying for jobs can use this application and keep all the records and achievements they want to store from at one place (in favourites section) and can create their own personal portfolio with resume.</vt:lpstr>
      <vt:lpstr>References  1. Internshala:  https://trainings.internshala.com/   2. For rectifying the error :  https://stackoverflow.com/   3. https://www.w3schools.com/   4. https://shapemyskills.in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Unacademy 2.0</dc:title>
  <dc:creator>Ritik Gupta</dc:creator>
  <cp:lastModifiedBy>Ritik Gupta</cp:lastModifiedBy>
  <cp:revision>8</cp:revision>
  <dcterms:modified xsi:type="dcterms:W3CDTF">2022-05-28T13:36:49Z</dcterms:modified>
</cp:coreProperties>
</file>