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1" r:id="rId4"/>
    <p:sldId id="272" r:id="rId5"/>
    <p:sldId id="258" r:id="rId6"/>
    <p:sldId id="273" r:id="rId7"/>
    <p:sldId id="274" r:id="rId8"/>
    <p:sldId id="275" r:id="rId9"/>
    <p:sldId id="267" r:id="rId10"/>
    <p:sldId id="276" r:id="rId11"/>
    <p:sldId id="277" r:id="rId12"/>
    <p:sldId id="278" r:id="rId13"/>
    <p:sldId id="259" r:id="rId14"/>
    <p:sldId id="260" r:id="rId15"/>
    <p:sldId id="261" r:id="rId16"/>
    <p:sldId id="262" r:id="rId17"/>
    <p:sldId id="263" r:id="rId18"/>
    <p:sldId id="264" r:id="rId19"/>
    <p:sldId id="279" r:id="rId20"/>
    <p:sldId id="265" r:id="rId21"/>
    <p:sldId id="280" r:id="rId22"/>
    <p:sldId id="268"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0"/>
  </p:normalViewPr>
  <p:slideViewPr>
    <p:cSldViewPr snapToGrid="0">
      <p:cViewPr varScale="1">
        <p:scale>
          <a:sx n="111" d="100"/>
          <a:sy n="111" d="100"/>
        </p:scale>
        <p:origin x="6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11/01/2024</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11/01/2024</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a:bodyPr>
          <a:lstStyle/>
          <a:p>
            <a:r>
              <a:rPr lang="en-GB" sz="1400" b="1" dirty="0">
                <a:latin typeface="Verdana" panose="020B0604030504040204" pitchFamily="34" charset="0"/>
                <a:ea typeface="Verdana" panose="020B0604030504040204" pitchFamily="34" charset="0"/>
              </a:rPr>
              <a:t>A SMART CHATBOT APPLICATION TO SIMULATE HUMAN TEXT BASED TO SOLVE </a:t>
            </a:r>
            <a:br>
              <a:rPr lang="en-GB" sz="1400" b="1" dirty="0">
                <a:latin typeface="Verdana" panose="020B0604030504040204" pitchFamily="34" charset="0"/>
                <a:ea typeface="Verdana" panose="020B0604030504040204" pitchFamily="34" charset="0"/>
              </a:rPr>
            </a:br>
            <a:r>
              <a:rPr lang="en-GB" sz="1400" b="1" dirty="0">
                <a:latin typeface="Verdana" panose="020B0604030504040204" pitchFamily="34" charset="0"/>
                <a:ea typeface="Verdana" panose="020B0604030504040204" pitchFamily="34" charset="0"/>
              </a:rPr>
              <a:t>CUSTOMER PROBLEM </a:t>
            </a: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14</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79142507"/>
              </p:ext>
            </p:extLst>
          </p:nvPr>
        </p:nvGraphicFramePr>
        <p:xfrm>
          <a:off x="607398" y="2690105"/>
          <a:ext cx="5418666" cy="301752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25786">
                <a:tc>
                  <a:txBody>
                    <a:bodyPr/>
                    <a:lstStyle/>
                    <a:p>
                      <a:pPr algn="ctr"/>
                      <a:endParaRPr lang="en-GB" sz="24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sz="24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260629">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260629">
                <a:tc>
                  <a:txBody>
                    <a:bodyPr/>
                    <a:lstStyle/>
                    <a:p>
                      <a:pPr algn="ctr"/>
                      <a:r>
                        <a:rPr lang="en-GB" b="1" dirty="0">
                          <a:solidFill>
                            <a:schemeClr val="tx1"/>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1"/>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260629">
                <a:tc>
                  <a:txBody>
                    <a:bodyPr/>
                    <a:lstStyle/>
                    <a:p>
                      <a:pPr algn="ctr"/>
                      <a:r>
                        <a:rPr lang="en-GB" dirty="0"/>
                        <a:t>20201CAI0091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RITIK KUMAR SARAOGI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58774759"/>
                  </a:ext>
                </a:extLst>
              </a:tr>
              <a:tr h="260629">
                <a:tc>
                  <a:txBody>
                    <a:bodyPr/>
                    <a:lstStyle/>
                    <a:p>
                      <a:pPr algn="ctr"/>
                      <a:r>
                        <a:rPr lang="en-GB" dirty="0"/>
                        <a:t>20201CAI0092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VICKY KUMAR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739323619"/>
                  </a:ext>
                </a:extLst>
              </a:tr>
              <a:tr h="260629">
                <a:tc>
                  <a:txBody>
                    <a:bodyPr/>
                    <a:lstStyle/>
                    <a:p>
                      <a:pPr algn="ctr"/>
                      <a:r>
                        <a:rPr lang="en-GB" dirty="0"/>
                        <a:t>20201CAI0102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ARYATEJA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260629">
                <a:tc>
                  <a:txBody>
                    <a:bodyPr/>
                    <a:lstStyle/>
                    <a:p>
                      <a:pPr algn="ctr"/>
                      <a:r>
                        <a:rPr lang="en-GB" dirty="0"/>
                        <a:t>20201CAI0113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MANN KUMAR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260629">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err="1">
                <a:solidFill>
                  <a:schemeClr val="tx1"/>
                </a:solidFill>
              </a:rPr>
              <a:t>Dr.</a:t>
            </a:r>
            <a:r>
              <a:rPr lang="en-GB" sz="1700" dirty="0">
                <a:solidFill>
                  <a:schemeClr val="tx1"/>
                </a:solidFill>
              </a:rPr>
              <a:t> </a:t>
            </a:r>
            <a:r>
              <a:rPr lang="en-GB" sz="1600" dirty="0" err="1">
                <a:solidFill>
                  <a:schemeClr val="tx1"/>
                </a:solidFill>
              </a:rPr>
              <a:t>Dr.Mohammadi</a:t>
            </a:r>
            <a:r>
              <a:rPr lang="en-GB" sz="1600" dirty="0">
                <a:solidFill>
                  <a:schemeClr val="tx1"/>
                </a:solidFill>
              </a:rPr>
              <a:t> </a:t>
            </a:r>
            <a:r>
              <a:rPr lang="en-GB" sz="1600" dirty="0" err="1">
                <a:solidFill>
                  <a:schemeClr val="tx1"/>
                </a:solidFill>
              </a:rPr>
              <a:t>Akheela</a:t>
            </a:r>
            <a:r>
              <a:rPr lang="en-GB" sz="1600" dirty="0">
                <a:solidFill>
                  <a:schemeClr val="tx1"/>
                </a:solidFill>
              </a:rPr>
              <a:t> Khanum </a:t>
            </a:r>
          </a:p>
          <a:p>
            <a:pPr algn="l"/>
            <a:r>
              <a:rPr lang="en-GB" sz="1700" dirty="0">
                <a:solidFill>
                  <a:schemeClr val="tx1"/>
                </a:solidFill>
              </a:rPr>
              <a:t>School of Computer Science Engineering &amp; Information Science</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838200" y="1425575"/>
            <a:ext cx="10515600" cy="4351338"/>
          </a:xfrm>
        </p:spPr>
        <p:txBody>
          <a:bodyPr>
            <a:normAutofit fontScale="55000" lnSpcReduction="20000"/>
          </a:bodyPr>
          <a:lstStyle/>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In [4]:</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Over time, users may grow tired of interactions with chatbots, impacting user satisfaction.</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Chatbots may not adapt well to changes in user preferences and expectations.</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kern="100" dirty="0">
                <a:latin typeface="Calibri" panose="020F0502020204030204" pitchFamily="34" charset="0"/>
                <a:ea typeface="Calibri" panose="020F0502020204030204" pitchFamily="34" charset="0"/>
                <a:cs typeface="Mangal" panose="02040503050203030202" pitchFamily="18" charset="0"/>
              </a:rPr>
              <a:t> </a:t>
            </a:r>
            <a:r>
              <a:rPr lang="en-IN" sz="2800" kern="100" dirty="0">
                <a:effectLst/>
                <a:latin typeface="Calibri" panose="020F0502020204030204" pitchFamily="34" charset="0"/>
                <a:ea typeface="Calibri" panose="020F0502020204030204" pitchFamily="34" charset="0"/>
                <a:cs typeface="Mangal" panose="02040503050203030202" pitchFamily="18" charset="0"/>
              </a:rPr>
              <a:t>In [5]:</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Chatbots may not handle all customer service inquiries, necessitating human intervention.</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User resistance to AI-driven customer service may hinder adoption.</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In [6]:</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Users may have concerns about sharing sensitive mental health information with a chatbot.</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Chatbots may not be suitable for severe mental health conditions that require immediate human intervention.</a:t>
            </a:r>
          </a:p>
          <a:p>
            <a:pPr marL="0" indent="0">
              <a:buNone/>
            </a:pPr>
            <a:endParaRPr lang="en-IN" dirty="0"/>
          </a:p>
        </p:txBody>
      </p:sp>
    </p:spTree>
    <p:extLst>
      <p:ext uri="{BB962C8B-B14F-4D97-AF65-F5344CB8AC3E}">
        <p14:creationId xmlns:p14="http://schemas.microsoft.com/office/powerpoint/2010/main" val="896128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838200" y="1243013"/>
            <a:ext cx="11677650" cy="4562475"/>
          </a:xfrm>
        </p:spPr>
        <p:txBody>
          <a:bodyPr>
            <a:noAutofit/>
          </a:bodyPr>
          <a:lstStyle/>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In [7]:</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Dependence on user feedback for improvement may result in slow progress in chatbot performance.</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Difficulty in collecting sufficient high-quality feedback for training purposes.</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In [8]:</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The tool's usability may vary based on user technical proficiency.</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Simulated interactions might not fully represent real-world chatbot use cases.</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In [9]:</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Chatbot accuracy in providing open data information could be limited by data quality.</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Challenges in training chatbots to understand and respond to diverse user queries.</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p:txBody>
      </p:sp>
    </p:spTree>
    <p:extLst>
      <p:ext uri="{BB962C8B-B14F-4D97-AF65-F5344CB8AC3E}">
        <p14:creationId xmlns:p14="http://schemas.microsoft.com/office/powerpoint/2010/main" val="1403198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285749" y="1271587"/>
            <a:ext cx="13930313" cy="4919663"/>
          </a:xfrm>
        </p:spPr>
        <p:txBody>
          <a:bodyPr>
            <a:noAutofit/>
          </a:bodyPr>
          <a:lstStyle/>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In [7]:</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Dependence on user feedback for improvement may result in slow progress in chatbot performance.</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Difficulty in collecting sufficient high-quality feedback for training purposes.</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In [8]:</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The tool's usability may vary based on user technical proficiency.</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Simulated interactions might not fully represent real-world chatbot use cases.</a:t>
            </a:r>
          </a:p>
          <a:p>
            <a:pPr marL="0" indent="0">
              <a:buNone/>
            </a:pPr>
            <a:endParaRPr lang="en-IN" sz="15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In [9]:</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Chatbot accuracy in providing open data information could be limited by data quality.</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 Challenges in training chatbots to understand and respond to diverse user queries.</a:t>
            </a:r>
          </a:p>
          <a:p>
            <a:pPr marL="0" indent="0">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p:txBody>
      </p:sp>
    </p:spTree>
    <p:extLst>
      <p:ext uri="{BB962C8B-B14F-4D97-AF65-F5344CB8AC3E}">
        <p14:creationId xmlns:p14="http://schemas.microsoft.com/office/powerpoint/2010/main" val="3717669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568450"/>
            <a:ext cx="10515600" cy="4351338"/>
          </a:xfrm>
        </p:spPr>
        <p:txBody>
          <a:bodyPr>
            <a:normAutofit fontScale="92500" lnSpcReduction="20000"/>
          </a:bodyPr>
          <a:lstStyle/>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 Data Collection and Preprocessing</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 Natural Language Processing (NLP)</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 Knowledge Base Development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 Search and Matching Algorithm</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 Solution Recognition</a:t>
            </a:r>
          </a:p>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 Handover Mechanism</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 Learning and Adaptation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 Continuous Improvement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 Security and Privacy</a:t>
            </a:r>
            <a:endParaRPr lang="en-IN" sz="2800" kern="100" dirty="0">
              <a:latin typeface="Calibri" panose="020F0502020204030204" pitchFamily="34" charset="0"/>
              <a:ea typeface="Calibri" panose="020F0502020204030204" pitchFamily="34" charset="0"/>
              <a:cs typeface="Times New Roman" panose="02020603050405020304" pitchFamily="18" charset="0"/>
            </a:endParaRPr>
          </a:p>
          <a:p>
            <a:pPr marL="0" indent="0" algn="ctr">
              <a:buNone/>
              <a:tabLst>
                <a:tab pos="2865755" algn="ctr"/>
                <a:tab pos="4782185" algn="l"/>
              </a:tabLst>
            </a:pPr>
            <a:r>
              <a:rPr lang="en-US" sz="2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 Multichannel Support and Scalability</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tabLst>
                <a:tab pos="2865755" algn="ctr"/>
                <a:tab pos="4782185" algn="l"/>
              </a:tabLst>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Objectives</a:t>
            </a:r>
          </a:p>
        </p:txBody>
      </p:sp>
      <p:sp>
        <p:nvSpPr>
          <p:cNvPr id="3" name="Content Placeholder 2"/>
          <p:cNvSpPr>
            <a:spLocks noGrp="1"/>
          </p:cNvSpPr>
          <p:nvPr>
            <p:ph idx="1"/>
          </p:nvPr>
        </p:nvSpPr>
        <p:spPr/>
        <p:txBody>
          <a:bodyPr/>
          <a:lstStyle/>
          <a:p>
            <a:pPr marL="342900" lvl="0" indent="-342900">
              <a:buFont typeface="Arial" panose="020B0604020202020204" pitchFamily="34" charset="0"/>
              <a:buChar char="•"/>
              <a:tabLst>
                <a:tab pos="457200" algn="l"/>
              </a:tabLs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Reduce Support Staff Workload</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Feedback Integration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Arial" panose="020B0604020202020204" pitchFamily="34" charset="0"/>
              <a:buChar char="•"/>
              <a:tabLst>
                <a:tab pos="457200" algn="l"/>
              </a:tabLs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Ranking Queries In The Chat Bot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800" b="1" dirty="0">
                <a:effectLst/>
                <a:latin typeface="Calibri" panose="020F0502020204030204" pitchFamily="34" charset="0"/>
                <a:ea typeface="Calibri" panose="020F0502020204030204" pitchFamily="34" charset="0"/>
                <a:cs typeface="Mangal" panose="02040503050203030202" pitchFamily="18" charset="0"/>
              </a:rPr>
              <a:t> Update Database</a:t>
            </a:r>
            <a:endParaRPr lang="en-IN" sz="2800" dirty="0"/>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Architecture Design &amp; Implementation</a:t>
            </a:r>
            <a:endParaRPr lang="en-GB" b="1" dirty="0"/>
          </a:p>
        </p:txBody>
      </p:sp>
      <p:pic>
        <p:nvPicPr>
          <p:cNvPr id="4" name="Content Placeholder 3">
            <a:extLst>
              <a:ext uri="{FF2B5EF4-FFF2-40B4-BE49-F238E27FC236}">
                <a16:creationId xmlns:a16="http://schemas.microsoft.com/office/drawing/2014/main" id="{05B41911-ED0A-79AA-65B1-9566824FA9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0120" y="1439863"/>
            <a:ext cx="5031759" cy="4351338"/>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Project(GANTT CHART)</a:t>
            </a:r>
          </a:p>
        </p:txBody>
      </p:sp>
      <p:pic>
        <p:nvPicPr>
          <p:cNvPr id="4" name="Content Placeholder 3">
            <a:extLst>
              <a:ext uri="{FF2B5EF4-FFF2-40B4-BE49-F238E27FC236}">
                <a16:creationId xmlns:a16="http://schemas.microsoft.com/office/drawing/2014/main" id="{C2651436-AB10-DA1A-1181-15DF663E6F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67234"/>
            <a:ext cx="10356407" cy="4123531"/>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Outcomes / Results Obtained</a:t>
            </a:r>
          </a:p>
        </p:txBody>
      </p:sp>
      <p:sp>
        <p:nvSpPr>
          <p:cNvPr id="3" name="Content Placeholder 2"/>
          <p:cNvSpPr>
            <a:spLocks noGrp="1"/>
          </p:cNvSpPr>
          <p:nvPr>
            <p:ph idx="1"/>
          </p:nvPr>
        </p:nvSpPr>
        <p:spPr/>
        <p:txBody>
          <a:bodyPr/>
          <a:lstStyle/>
          <a:p>
            <a:r>
              <a:rPr lang="en-GB" dirty="0"/>
              <a:t>REDUCED WORKLOAD</a:t>
            </a:r>
          </a:p>
          <a:p>
            <a:r>
              <a:rPr lang="en-GB" dirty="0"/>
              <a:t>EFFICIENT SOLUTIONS PROVIDED</a:t>
            </a:r>
          </a:p>
          <a:p>
            <a:r>
              <a:rPr lang="en-GB" dirty="0"/>
              <a:t>FEED BACK INTEGRATED</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511300"/>
            <a:ext cx="10515600" cy="4351338"/>
          </a:xfrm>
        </p:spPr>
        <p:txBody>
          <a:bodyPr>
            <a:normAutofit fontScale="62500" lnSpcReduction="20000"/>
          </a:bodyPr>
          <a:lstStyle/>
          <a:p>
            <a:pPr marL="0" indent="0">
              <a:buNone/>
            </a:pPr>
            <a:endParaRPr lang="en-IN" b="1" kern="100" dirty="0">
              <a:effectLst/>
              <a:latin typeface="Calibri" panose="020F0502020204030204" pitchFamily="34" charset="0"/>
              <a:ea typeface="Calibri" panose="020F0502020204030204" pitchFamily="34" charset="0"/>
              <a:cs typeface="Mangal" panose="02040503050203030202" pitchFamily="18" charset="0"/>
            </a:endParaRPr>
          </a:p>
          <a:p>
            <a:r>
              <a:rPr lang="en-IN" b="1" kern="100" dirty="0">
                <a:effectLst/>
                <a:latin typeface="Calibri" panose="020F0502020204030204" pitchFamily="34" charset="0"/>
                <a:ea typeface="Calibri" panose="020F0502020204030204" pitchFamily="34" charset="0"/>
                <a:cs typeface="Mangal" panose="02040503050203030202" pitchFamily="18" charset="0"/>
              </a:rPr>
              <a:t>The inclusion of Chat-Bot-Kit as a tool to simulate text-based interactions has facilitated the practical development of our chatbot. In [9] suggests the advantages of integrating open data sources to enrich the chatbot's knowledge base, while Unsupervised Context Rewriting for Open Domain Conversation underscores the importance of context-aware responses.</a:t>
            </a:r>
          </a:p>
          <a:p>
            <a:pPr marL="0" indent="0">
              <a:buNone/>
            </a:pPr>
            <a:endParaRPr lang="en-IN" b="1" kern="100" dirty="0">
              <a:effectLst/>
              <a:latin typeface="Calibri" panose="020F0502020204030204" pitchFamily="34" charset="0"/>
              <a:ea typeface="Calibri" panose="020F0502020204030204" pitchFamily="34" charset="0"/>
              <a:cs typeface="Mangal" panose="02040503050203030202" pitchFamily="18" charset="0"/>
            </a:endParaRPr>
          </a:p>
          <a:p>
            <a:r>
              <a:rPr lang="en-IN" sz="2800" b="1" dirty="0">
                <a:effectLst/>
                <a:latin typeface="Calibri" panose="020F0502020204030204" pitchFamily="34" charset="0"/>
                <a:ea typeface="Calibri" panose="020F0502020204030204" pitchFamily="34" charset="0"/>
                <a:cs typeface="Mangal" panose="02040503050203030202" pitchFamily="18" charset="0"/>
              </a:rPr>
              <a:t>In summary, this project amalgamates the wisdom from these research papers to create a versatile and intelligent chatbot capable of simulating human text-based interaction to effectively solve customer problems and significantly enhance customer experience in various domains.</a:t>
            </a:r>
          </a:p>
          <a:p>
            <a:endParaRPr lang="en-IN" b="1" dirty="0">
              <a:latin typeface="Calibri" panose="020F0502020204030204" pitchFamily="34" charset="0"/>
              <a:cs typeface="Mangal" panose="02040503050203030202" pitchFamily="18" charset="0"/>
            </a:endParaRPr>
          </a:p>
          <a:p>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Paper [9] could help us enhance the chatbot's knowledge base, while [10] could aid in making responses more coherent. [8] is a practical tool for testing and training your chatbot, and [7] offers insights on how to continuously improve the chatbot's performance through user feedback. Incorporating these concepts and tools into the project can help make our chatbot smarter and more user-friendly, ultimately contributing to its effectiveness in solving customer problems through natural text-based interactions.</a:t>
            </a:r>
          </a:p>
          <a:p>
            <a:endParaRPr lang="en-IN" b="1" dirty="0"/>
          </a:p>
          <a:p>
            <a:endParaRPr lang="en-IN" b="1" dirty="0"/>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411287"/>
            <a:ext cx="10515600" cy="4351338"/>
          </a:xfrm>
        </p:spPr>
        <p:txBody>
          <a:bodyPr>
            <a:normAutofit fontScale="62500" lnSpcReduction="20000"/>
          </a:bodyPr>
          <a:lstStyle/>
          <a:p>
            <a:r>
              <a:rPr lang="en-IN" sz="2800" b="1" kern="100" dirty="0">
                <a:effectLst/>
                <a:latin typeface="Calibri" panose="020F0502020204030204" pitchFamily="34" charset="0"/>
                <a:ea typeface="Calibri" panose="020F0502020204030204" pitchFamily="34" charset="0"/>
                <a:cs typeface="Mangal" panose="02040503050203030202" pitchFamily="18" charset="0"/>
              </a:rPr>
              <a:t>The aspiration to increase customer service efficiency through AI chatbots, as outlined in In [5], is at the heart of our project's goals. In [6] has highlighted the potential for cognitive skills and personalization in customer problem-solving.</a:t>
            </a:r>
          </a:p>
          <a:p>
            <a:pPr marL="0" indent="0">
              <a:buNone/>
            </a:pPr>
            <a:endParaRPr lang="en-IN" sz="2800" b="1" kern="100" dirty="0">
              <a:effectLst/>
              <a:latin typeface="Calibri" panose="020F0502020204030204" pitchFamily="34" charset="0"/>
              <a:ea typeface="Calibri" panose="020F0502020204030204" pitchFamily="34" charset="0"/>
              <a:cs typeface="Mangal" panose="02040503050203030202" pitchFamily="18" charset="0"/>
            </a:endParaRPr>
          </a:p>
          <a:p>
            <a:r>
              <a:rPr lang="en-IN" sz="2800" b="1" kern="100" dirty="0">
                <a:effectLst/>
                <a:latin typeface="Calibri" panose="020F0502020204030204" pitchFamily="34" charset="0"/>
                <a:ea typeface="Calibri" panose="020F0502020204030204" pitchFamily="34" charset="0"/>
                <a:cs typeface="Mangal" panose="02040503050203030202" pitchFamily="18" charset="0"/>
              </a:rPr>
              <a:t>The inclusion of Chat-Bot-Kit as a tool to simulate text-based interactions has facilitated the practical development of our chatbot. In [9] suggests the advantages of integrating open data sources to enrich the chatbot's knowledge base, while Unsupervised Context Rewriting for Open Domain Conversation underscores the importance of context-aware responses.</a:t>
            </a:r>
          </a:p>
          <a:p>
            <a:pPr marL="0" indent="0">
              <a:buNone/>
            </a:pPr>
            <a:endParaRPr lang="en-IN" sz="2800" b="1" kern="100" dirty="0">
              <a:effectLst/>
              <a:latin typeface="Calibri" panose="020F0502020204030204" pitchFamily="34" charset="0"/>
              <a:ea typeface="Calibri" panose="020F0502020204030204" pitchFamily="34" charset="0"/>
              <a:cs typeface="Mangal" panose="02040503050203030202" pitchFamily="18" charset="0"/>
            </a:endParaRPr>
          </a:p>
          <a:p>
            <a:r>
              <a:rPr lang="en-IN" b="1" dirty="0">
                <a:effectLst/>
                <a:latin typeface="Calibri" panose="020F0502020204030204" pitchFamily="34" charset="0"/>
                <a:ea typeface="Calibri" panose="020F0502020204030204" pitchFamily="34" charset="0"/>
                <a:cs typeface="Mangal" panose="02040503050203030202" pitchFamily="18" charset="0"/>
              </a:rPr>
              <a:t>In summary, this project amalgamates the wisdom from these research papers to create a versatile and intelligent chatbot capable of simulating human text-based interaction to effectively solve customer problems and significantly enhance customer experience in various domains.</a:t>
            </a:r>
          </a:p>
          <a:p>
            <a:endParaRPr lang="en-IN" b="1" dirty="0">
              <a:latin typeface="Calibri" panose="020F0502020204030204" pitchFamily="34" charset="0"/>
              <a:cs typeface="Mangal" panose="02040503050203030202" pitchFamily="18" charset="0"/>
            </a:endParaRPr>
          </a:p>
          <a:p>
            <a:r>
              <a:rPr lang="en-IN" b="1" kern="100" dirty="0">
                <a:effectLst/>
                <a:latin typeface="Calibri" panose="020F0502020204030204" pitchFamily="34" charset="0"/>
                <a:ea typeface="Calibri" panose="020F0502020204030204" pitchFamily="34" charset="0"/>
                <a:cs typeface="Times New Roman" panose="02020603050405020304" pitchFamily="18" charset="0"/>
              </a:rPr>
              <a:t>Paper [9] could help us enhance the chatbot's knowledge base, while [10] could aid in making responses more coherent. [8] is a practical tool for testing and training your chatbot, and [7] offers insights on how to continuously improve the chatbot's performance through user feedback. Incorporating these concepts and tools into the project can help make our chatbot smarter and more user-friendly, ultimately contributing to its effectiveness in solving customer problems through natural text-based interactions.</a:t>
            </a:r>
          </a:p>
          <a:p>
            <a:endParaRPr lang="en-IN" b="1" dirty="0"/>
          </a:p>
          <a:p>
            <a:pPr marL="0" indent="0">
              <a:buNone/>
            </a:pPr>
            <a:endParaRPr lang="en-IN" b="1" dirty="0"/>
          </a:p>
        </p:txBody>
      </p:sp>
    </p:spTree>
    <p:extLst>
      <p:ext uri="{BB962C8B-B14F-4D97-AF65-F5344CB8AC3E}">
        <p14:creationId xmlns:p14="http://schemas.microsoft.com/office/powerpoint/2010/main" val="1725661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838200" y="1825625"/>
            <a:ext cx="10515600" cy="3521879"/>
          </a:xfrm>
        </p:spPr>
        <p:txBody>
          <a:bodyPr>
            <a:normAutofit fontScale="85000" lnSpcReduction="20000"/>
          </a:bodyPr>
          <a:lstStyle/>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In today's dynamic digital landscape, the development of a Smart Chatbot Application holds immense significance for my final year engineering project in artificial intelligence and machine learning. This project is a fusion of advanced AI and ML techniques to create a chatbot capable of simulating human-like text-based interactions, a crucial component in modern customer support services.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The primary objective of this project is to design a chatbot that can decipher and resolve customer complaints and queries. To achieve this, we'll leverage natural language processing (NLP) to understand and process customer inputs. The chatbot will then efficiently search through a database to find appropriate solutions. An innovative twist lies in its ability to recognize new, previously undocumented solutions, in which case it deftly hands over the conversation to support staff for resolution.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386691"/>
            <a:ext cx="10515600" cy="4351338"/>
          </a:xfrm>
        </p:spPr>
        <p:txBody>
          <a:bodyPr>
            <a:noAutofit/>
          </a:bodyPr>
          <a:lstStyle/>
          <a:p>
            <a:r>
              <a:rPr lang="en-IN" sz="1800" b="1" kern="100" dirty="0">
                <a:effectLst/>
                <a:latin typeface="Calibri" panose="020F0502020204030204" pitchFamily="34" charset="0"/>
                <a:ea typeface="Calibri" panose="020F0502020204030204" pitchFamily="34" charset="0"/>
                <a:cs typeface="Mangal" panose="02040503050203030202" pitchFamily="18" charset="0"/>
              </a:rPr>
              <a:t>      [1]       Adam, M., Wessel, M., &amp; </a:t>
            </a:r>
            <a:r>
              <a:rPr lang="en-IN" sz="1800" b="1" kern="100" dirty="0" err="1">
                <a:effectLst/>
                <a:latin typeface="Calibri" panose="020F0502020204030204" pitchFamily="34" charset="0"/>
                <a:ea typeface="Calibri" panose="020F0502020204030204" pitchFamily="34" charset="0"/>
                <a:cs typeface="Mangal" panose="02040503050203030202" pitchFamily="18" charset="0"/>
              </a:rPr>
              <a:t>Benlian</a:t>
            </a:r>
            <a:r>
              <a:rPr lang="en-IN" sz="1800" b="1" kern="100" dirty="0">
                <a:effectLst/>
                <a:latin typeface="Calibri" panose="020F0502020204030204" pitchFamily="34" charset="0"/>
                <a:ea typeface="Calibri" panose="020F0502020204030204" pitchFamily="34" charset="0"/>
                <a:cs typeface="Mangal" panose="02040503050203030202" pitchFamily="18" charset="0"/>
              </a:rPr>
              <a:t>, A. (2021). AI-based chatbots in customer service and their effects on user compliance. Electronic Markets, 31(2), 427-445.</a:t>
            </a:r>
          </a:p>
          <a:p>
            <a:pPr marL="0" indent="0">
              <a:buNone/>
            </a:pPr>
            <a:endParaRPr lang="en-IN" sz="1800" b="1" kern="100" dirty="0">
              <a:effectLst/>
              <a:latin typeface="Calibri" panose="020F0502020204030204" pitchFamily="34" charset="0"/>
              <a:ea typeface="Calibri" panose="020F0502020204030204" pitchFamily="34" charset="0"/>
              <a:cs typeface="Mangal" panose="02040503050203030202" pitchFamily="18" charset="0"/>
            </a:endParaRPr>
          </a:p>
          <a:p>
            <a:r>
              <a:rPr lang="en-IN" sz="1800" b="1" kern="100" dirty="0">
                <a:effectLst/>
                <a:latin typeface="Calibri" panose="020F0502020204030204" pitchFamily="34" charset="0"/>
                <a:ea typeface="Calibri" panose="020F0502020204030204" pitchFamily="34" charset="0"/>
                <a:cs typeface="Mangal" panose="02040503050203030202" pitchFamily="18" charset="0"/>
              </a:rPr>
              <a:t>      [2]       </a:t>
            </a:r>
            <a:r>
              <a:rPr lang="en-IN" sz="1800" b="1" kern="100" dirty="0" err="1">
                <a:effectLst/>
                <a:latin typeface="Calibri" panose="020F0502020204030204" pitchFamily="34" charset="0"/>
                <a:ea typeface="Calibri" panose="020F0502020204030204" pitchFamily="34" charset="0"/>
                <a:cs typeface="Mangal" panose="02040503050203030202" pitchFamily="18" charset="0"/>
              </a:rPr>
              <a:t>Skjuve</a:t>
            </a:r>
            <a:r>
              <a:rPr lang="en-IN" sz="1800" b="1" kern="100" dirty="0">
                <a:effectLst/>
                <a:latin typeface="Calibri" panose="020F0502020204030204" pitchFamily="34" charset="0"/>
                <a:ea typeface="Calibri" panose="020F0502020204030204" pitchFamily="34" charset="0"/>
                <a:cs typeface="Mangal" panose="02040503050203030202" pitchFamily="18" charset="0"/>
              </a:rPr>
              <a:t>, M., </a:t>
            </a:r>
            <a:r>
              <a:rPr lang="en-IN" sz="1800" b="1" kern="100" dirty="0" err="1">
                <a:effectLst/>
                <a:latin typeface="Calibri" panose="020F0502020204030204" pitchFamily="34" charset="0"/>
                <a:ea typeface="Calibri" panose="020F0502020204030204" pitchFamily="34" charset="0"/>
                <a:cs typeface="Mangal" panose="02040503050203030202" pitchFamily="18" charset="0"/>
              </a:rPr>
              <a:t>Følstad</a:t>
            </a:r>
            <a:r>
              <a:rPr lang="en-IN" sz="1800" b="1" kern="100" dirty="0">
                <a:effectLst/>
                <a:latin typeface="Calibri" panose="020F0502020204030204" pitchFamily="34" charset="0"/>
                <a:ea typeface="Calibri" panose="020F0502020204030204" pitchFamily="34" charset="0"/>
                <a:cs typeface="Mangal" panose="02040503050203030202" pitchFamily="18" charset="0"/>
              </a:rPr>
              <a:t>, A., </a:t>
            </a:r>
            <a:r>
              <a:rPr lang="en-IN" sz="1800" b="1" kern="100" dirty="0" err="1">
                <a:effectLst/>
                <a:latin typeface="Calibri" panose="020F0502020204030204" pitchFamily="34" charset="0"/>
                <a:ea typeface="Calibri" panose="020F0502020204030204" pitchFamily="34" charset="0"/>
                <a:cs typeface="Mangal" panose="02040503050203030202" pitchFamily="18" charset="0"/>
              </a:rPr>
              <a:t>Fostervold</a:t>
            </a:r>
            <a:r>
              <a:rPr lang="en-IN" sz="1800" b="1" kern="100" dirty="0">
                <a:effectLst/>
                <a:latin typeface="Calibri" panose="020F0502020204030204" pitchFamily="34" charset="0"/>
                <a:ea typeface="Calibri" panose="020F0502020204030204" pitchFamily="34" charset="0"/>
                <a:cs typeface="Mangal" panose="02040503050203030202" pitchFamily="18" charset="0"/>
              </a:rPr>
              <a:t>, K. I., &amp; </a:t>
            </a:r>
            <a:r>
              <a:rPr lang="en-IN" sz="1800" b="1" kern="100" dirty="0" err="1">
                <a:effectLst/>
                <a:latin typeface="Calibri" panose="020F0502020204030204" pitchFamily="34" charset="0"/>
                <a:ea typeface="Calibri" panose="020F0502020204030204" pitchFamily="34" charset="0"/>
                <a:cs typeface="Mangal" panose="02040503050203030202" pitchFamily="18" charset="0"/>
              </a:rPr>
              <a:t>Brandtzaeg</a:t>
            </a:r>
            <a:r>
              <a:rPr lang="en-IN" sz="1800" b="1" kern="100" dirty="0">
                <a:effectLst/>
                <a:latin typeface="Calibri" panose="020F0502020204030204" pitchFamily="34" charset="0"/>
                <a:ea typeface="Calibri" panose="020F0502020204030204" pitchFamily="34" charset="0"/>
                <a:cs typeface="Mangal" panose="02040503050203030202" pitchFamily="18" charset="0"/>
              </a:rPr>
              <a:t>, P. B. (2021). My chatbot companion-a study of human-chatbot relationships. International Journal of Human-Computer Studies, 149, 102601.</a:t>
            </a:r>
          </a:p>
          <a:p>
            <a:pPr marL="0" indent="0">
              <a:buNone/>
            </a:pPr>
            <a:endParaRPr lang="en-IN" sz="1800" b="1" kern="100" dirty="0">
              <a:effectLst/>
              <a:latin typeface="Calibri" panose="020F0502020204030204" pitchFamily="34" charset="0"/>
              <a:ea typeface="Calibri" panose="020F0502020204030204" pitchFamily="34" charset="0"/>
              <a:cs typeface="Mangal" panose="02040503050203030202" pitchFamily="18" charset="0"/>
            </a:endParaRPr>
          </a:p>
          <a:p>
            <a:r>
              <a:rPr lang="en-IN" sz="1800" b="1" kern="100" dirty="0">
                <a:effectLst/>
                <a:latin typeface="Calibri" panose="020F0502020204030204" pitchFamily="34" charset="0"/>
                <a:ea typeface="Calibri" panose="020F0502020204030204" pitchFamily="34" charset="0"/>
                <a:cs typeface="Mangal" panose="02040503050203030202" pitchFamily="18" charset="0"/>
              </a:rPr>
              <a:t>      [3]       </a:t>
            </a:r>
            <a:r>
              <a:rPr lang="en-IN" sz="1800" b="1" kern="100" dirty="0" err="1">
                <a:effectLst/>
                <a:latin typeface="Calibri" panose="020F0502020204030204" pitchFamily="34" charset="0"/>
                <a:ea typeface="Calibri" panose="020F0502020204030204" pitchFamily="34" charset="0"/>
                <a:cs typeface="Mangal" panose="02040503050203030202" pitchFamily="18" charset="0"/>
              </a:rPr>
              <a:t>Feine</a:t>
            </a:r>
            <a:r>
              <a:rPr lang="en-IN" sz="1800" b="1" kern="100" dirty="0">
                <a:effectLst/>
                <a:latin typeface="Calibri" panose="020F0502020204030204" pitchFamily="34" charset="0"/>
                <a:ea typeface="Calibri" panose="020F0502020204030204" pitchFamily="34" charset="0"/>
                <a:cs typeface="Mangal" panose="02040503050203030202" pitchFamily="18" charset="0"/>
              </a:rPr>
              <a:t>, J., </a:t>
            </a:r>
            <a:r>
              <a:rPr lang="en-IN" sz="1800" b="1" kern="100" dirty="0" err="1">
                <a:effectLst/>
                <a:latin typeface="Calibri" panose="020F0502020204030204" pitchFamily="34" charset="0"/>
                <a:ea typeface="Calibri" panose="020F0502020204030204" pitchFamily="34" charset="0"/>
                <a:cs typeface="Mangal" panose="02040503050203030202" pitchFamily="18" charset="0"/>
              </a:rPr>
              <a:t>Morana</a:t>
            </a:r>
            <a:r>
              <a:rPr lang="en-IN" sz="1800" b="1" kern="100" dirty="0">
                <a:effectLst/>
                <a:latin typeface="Calibri" panose="020F0502020204030204" pitchFamily="34" charset="0"/>
                <a:ea typeface="Calibri" panose="020F0502020204030204" pitchFamily="34" charset="0"/>
                <a:cs typeface="Mangal" panose="02040503050203030202" pitchFamily="18" charset="0"/>
              </a:rPr>
              <a:t>, S., &amp; </a:t>
            </a:r>
            <a:r>
              <a:rPr lang="en-IN" sz="1800" b="1" kern="100" dirty="0" err="1">
                <a:effectLst/>
                <a:latin typeface="Calibri" panose="020F0502020204030204" pitchFamily="34" charset="0"/>
                <a:ea typeface="Calibri" panose="020F0502020204030204" pitchFamily="34" charset="0"/>
                <a:cs typeface="Mangal" panose="02040503050203030202" pitchFamily="18" charset="0"/>
              </a:rPr>
              <a:t>Maedche</a:t>
            </a:r>
            <a:r>
              <a:rPr lang="en-IN" sz="1800" b="1" kern="100" dirty="0">
                <a:effectLst/>
                <a:latin typeface="Calibri" panose="020F0502020204030204" pitchFamily="34" charset="0"/>
                <a:ea typeface="Calibri" panose="020F0502020204030204" pitchFamily="34" charset="0"/>
                <a:cs typeface="Mangal" panose="02040503050203030202" pitchFamily="18" charset="0"/>
              </a:rPr>
              <a:t>, A. (2020). Designing Interactive Chatbot Development Systems. In ICIS.</a:t>
            </a:r>
          </a:p>
          <a:p>
            <a:pPr marL="0" indent="0">
              <a:buNone/>
            </a:pPr>
            <a:endParaRPr lang="en-IN" sz="1800" b="1" kern="100" dirty="0">
              <a:effectLst/>
              <a:latin typeface="Calibri" panose="020F0502020204030204" pitchFamily="34" charset="0"/>
              <a:ea typeface="Calibri" panose="020F0502020204030204" pitchFamily="34" charset="0"/>
              <a:cs typeface="Mangal" panose="02040503050203030202" pitchFamily="18" charset="0"/>
            </a:endParaRPr>
          </a:p>
          <a:p>
            <a:r>
              <a:rPr lang="en-IN" sz="1800" b="1" kern="100" dirty="0">
                <a:effectLst/>
                <a:latin typeface="Calibri" panose="020F0502020204030204" pitchFamily="34" charset="0"/>
                <a:ea typeface="Calibri" panose="020F0502020204030204" pitchFamily="34" charset="0"/>
                <a:cs typeface="Mangal" panose="02040503050203030202" pitchFamily="18" charset="0"/>
              </a:rPr>
              <a:t>      [4]       </a:t>
            </a:r>
            <a:r>
              <a:rPr lang="en-IN" sz="1800" b="1" kern="100" dirty="0" err="1">
                <a:effectLst/>
                <a:latin typeface="Calibri" panose="020F0502020204030204" pitchFamily="34" charset="0"/>
                <a:ea typeface="Calibri" panose="020F0502020204030204" pitchFamily="34" charset="0"/>
                <a:cs typeface="Mangal" panose="02040503050203030202" pitchFamily="18" charset="0"/>
              </a:rPr>
              <a:t>Følstad</a:t>
            </a:r>
            <a:r>
              <a:rPr lang="en-IN" sz="1800" b="1" kern="100" dirty="0">
                <a:effectLst/>
                <a:latin typeface="Calibri" panose="020F0502020204030204" pitchFamily="34" charset="0"/>
                <a:ea typeface="Calibri" panose="020F0502020204030204" pitchFamily="34" charset="0"/>
                <a:cs typeface="Mangal" panose="02040503050203030202" pitchFamily="18" charset="0"/>
              </a:rPr>
              <a:t>, A., </a:t>
            </a:r>
            <a:r>
              <a:rPr lang="en-IN" sz="1800" b="1" kern="100" dirty="0" err="1">
                <a:effectLst/>
                <a:latin typeface="Calibri" panose="020F0502020204030204" pitchFamily="34" charset="0"/>
                <a:ea typeface="Calibri" panose="020F0502020204030204" pitchFamily="34" charset="0"/>
                <a:cs typeface="Mangal" panose="02040503050203030202" pitchFamily="18" charset="0"/>
              </a:rPr>
              <a:t>Fostervold</a:t>
            </a:r>
            <a:r>
              <a:rPr lang="en-IN" sz="1800" b="1" kern="100" dirty="0">
                <a:effectLst/>
                <a:latin typeface="Calibri" panose="020F0502020204030204" pitchFamily="34" charset="0"/>
                <a:ea typeface="Calibri" panose="020F0502020204030204" pitchFamily="34" charset="0"/>
                <a:cs typeface="Mangal" panose="02040503050203030202" pitchFamily="18" charset="0"/>
              </a:rPr>
              <a:t>, K. I., &amp; </a:t>
            </a:r>
            <a:r>
              <a:rPr lang="en-IN" sz="1800" b="1" kern="100" dirty="0" err="1">
                <a:effectLst/>
                <a:latin typeface="Calibri" panose="020F0502020204030204" pitchFamily="34" charset="0"/>
                <a:ea typeface="Calibri" panose="020F0502020204030204" pitchFamily="34" charset="0"/>
                <a:cs typeface="Mangal" panose="02040503050203030202" pitchFamily="18" charset="0"/>
              </a:rPr>
              <a:t>Brandtzæg</a:t>
            </a:r>
            <a:r>
              <a:rPr lang="en-IN" sz="1800" b="1" kern="100" dirty="0">
                <a:effectLst/>
                <a:latin typeface="Calibri" panose="020F0502020204030204" pitchFamily="34" charset="0"/>
                <a:ea typeface="Calibri" panose="020F0502020204030204" pitchFamily="34" charset="0"/>
                <a:cs typeface="Mangal" panose="02040503050203030202" pitchFamily="18" charset="0"/>
              </a:rPr>
              <a:t>, P. B. (2022). A longitudinal study of human–chatbot relationships. International Journal of Human-Computer Studies, 168.</a:t>
            </a:r>
          </a:p>
          <a:p>
            <a:pPr marL="0" indent="0">
              <a:buNone/>
            </a:pPr>
            <a:endParaRPr lang="en-IN" sz="1800" b="1" kern="100" dirty="0">
              <a:effectLst/>
              <a:latin typeface="Calibri" panose="020F0502020204030204" pitchFamily="34" charset="0"/>
              <a:ea typeface="Calibri" panose="020F0502020204030204" pitchFamily="34" charset="0"/>
              <a:cs typeface="Mangal" panose="02040503050203030202" pitchFamily="18" charset="0"/>
            </a:endParaRPr>
          </a:p>
          <a:p>
            <a:r>
              <a:rPr lang="en-IN" sz="1800" b="1" kern="100" dirty="0">
                <a:effectLst/>
                <a:latin typeface="Calibri" panose="020F0502020204030204" pitchFamily="34" charset="0"/>
                <a:ea typeface="Calibri" panose="020F0502020204030204" pitchFamily="34" charset="0"/>
                <a:cs typeface="Mangal" panose="02040503050203030202" pitchFamily="18" charset="0"/>
              </a:rPr>
              <a:t>      [5]       De Andrade, I. M., &amp; </a:t>
            </a:r>
            <a:r>
              <a:rPr lang="en-IN" sz="1800" b="1" kern="100" dirty="0" err="1">
                <a:effectLst/>
                <a:latin typeface="Calibri" panose="020F0502020204030204" pitchFamily="34" charset="0"/>
                <a:ea typeface="Calibri" panose="020F0502020204030204" pitchFamily="34" charset="0"/>
                <a:cs typeface="Mangal" panose="02040503050203030202" pitchFamily="18" charset="0"/>
              </a:rPr>
              <a:t>Tumelero</a:t>
            </a:r>
            <a:r>
              <a:rPr lang="en-IN" sz="1800" b="1" kern="100" dirty="0">
                <a:effectLst/>
                <a:latin typeface="Calibri" panose="020F0502020204030204" pitchFamily="34" charset="0"/>
                <a:ea typeface="Calibri" panose="020F0502020204030204" pitchFamily="34" charset="0"/>
                <a:cs typeface="Mangal" panose="02040503050203030202" pitchFamily="18" charset="0"/>
              </a:rPr>
              <a:t>, C. (2022). Increasing customer service efficiency through artificial intelligence chatbot. </a:t>
            </a:r>
            <a:r>
              <a:rPr lang="en-IN" sz="1800" b="1" kern="100" dirty="0" err="1">
                <a:effectLst/>
                <a:latin typeface="Calibri" panose="020F0502020204030204" pitchFamily="34" charset="0"/>
                <a:ea typeface="Calibri" panose="020F0502020204030204" pitchFamily="34" charset="0"/>
                <a:cs typeface="Mangal" panose="02040503050203030202" pitchFamily="18" charset="0"/>
              </a:rPr>
              <a:t>Revista</a:t>
            </a:r>
            <a:r>
              <a:rPr lang="en-IN" sz="1800" b="1" kern="100" dirty="0">
                <a:effectLst/>
                <a:latin typeface="Calibri" panose="020F0502020204030204" pitchFamily="34" charset="0"/>
                <a:ea typeface="Calibri" panose="020F0502020204030204" pitchFamily="34" charset="0"/>
                <a:cs typeface="Mangal" panose="02040503050203030202" pitchFamily="18" charset="0"/>
              </a:rPr>
              <a:t> de </a:t>
            </a:r>
            <a:r>
              <a:rPr lang="en-IN" sz="1800" b="1" kern="100" dirty="0" err="1">
                <a:effectLst/>
                <a:latin typeface="Calibri" panose="020F0502020204030204" pitchFamily="34" charset="0"/>
                <a:ea typeface="Calibri" panose="020F0502020204030204" pitchFamily="34" charset="0"/>
                <a:cs typeface="Mangal" panose="02040503050203030202" pitchFamily="18" charset="0"/>
              </a:rPr>
              <a:t>Gestão</a:t>
            </a:r>
            <a:r>
              <a:rPr lang="en-IN" sz="1800" b="1" kern="100" dirty="0">
                <a:effectLst/>
                <a:latin typeface="Calibri" panose="020F0502020204030204" pitchFamily="34" charset="0"/>
                <a:ea typeface="Calibri" panose="020F0502020204030204" pitchFamily="34" charset="0"/>
                <a:cs typeface="Mangal" panose="02040503050203030202" pitchFamily="18" charset="0"/>
              </a:rPr>
              <a:t>, 29(3), 238-251.</a:t>
            </a:r>
          </a:p>
          <a:p>
            <a:pPr marL="0" indent="0">
              <a:buNone/>
            </a:pPr>
            <a:endParaRPr lang="en-IN" sz="1800" b="1"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838200" y="1354137"/>
            <a:ext cx="10515600" cy="4351338"/>
          </a:xfrm>
        </p:spPr>
        <p:txBody>
          <a:bodyPr>
            <a:normAutofit fontScale="62500" lnSpcReduction="20000"/>
          </a:bodyPr>
          <a:lstStyle/>
          <a:p>
            <a:r>
              <a:rPr lang="en-IN" sz="2800" b="1" kern="100" dirty="0">
                <a:effectLst/>
                <a:latin typeface="Calibri" panose="020F0502020204030204" pitchFamily="34" charset="0"/>
                <a:ea typeface="Calibri" panose="020F0502020204030204" pitchFamily="34" charset="0"/>
                <a:cs typeface="Mangal" panose="02040503050203030202" pitchFamily="18" charset="0"/>
              </a:rPr>
              <a:t>      [6]       </a:t>
            </a:r>
            <a:r>
              <a:rPr lang="en-IN" sz="2800" b="1" kern="100" dirty="0" err="1">
                <a:effectLst/>
                <a:latin typeface="Calibri" panose="020F0502020204030204" pitchFamily="34" charset="0"/>
                <a:ea typeface="Calibri" panose="020F0502020204030204" pitchFamily="34" charset="0"/>
                <a:cs typeface="Mangal" panose="02040503050203030202" pitchFamily="18" charset="0"/>
              </a:rPr>
              <a:t>Rathnayaka</a:t>
            </a:r>
            <a:r>
              <a:rPr lang="en-IN" sz="2800" b="1" kern="100" dirty="0">
                <a:effectLst/>
                <a:latin typeface="Calibri" panose="020F0502020204030204" pitchFamily="34" charset="0"/>
                <a:ea typeface="Calibri" panose="020F0502020204030204" pitchFamily="34" charset="0"/>
                <a:cs typeface="Mangal" panose="02040503050203030202" pitchFamily="18" charset="0"/>
              </a:rPr>
              <a:t> </a:t>
            </a:r>
            <a:r>
              <a:rPr lang="en-IN" sz="2800" b="1" kern="100" dirty="0" err="1">
                <a:effectLst/>
                <a:latin typeface="Calibri" panose="020F0502020204030204" pitchFamily="34" charset="0"/>
                <a:ea typeface="Calibri" panose="020F0502020204030204" pitchFamily="34" charset="0"/>
                <a:cs typeface="Mangal" panose="02040503050203030202" pitchFamily="18" charset="0"/>
              </a:rPr>
              <a:t>Mudiyanselage</a:t>
            </a:r>
            <a:r>
              <a:rPr lang="en-IN" sz="2800" b="1" kern="100" dirty="0">
                <a:effectLst/>
                <a:latin typeface="Calibri" panose="020F0502020204030204" pitchFamily="34" charset="0"/>
                <a:ea typeface="Calibri" panose="020F0502020204030204" pitchFamily="34" charset="0"/>
                <a:cs typeface="Mangal" panose="02040503050203030202" pitchFamily="18" charset="0"/>
              </a:rPr>
              <a:t>, P. M., Mills, N., Burnett, D., De Silva, D., </a:t>
            </a:r>
            <a:r>
              <a:rPr lang="en-IN" sz="2800" b="1" kern="100" dirty="0" err="1">
                <a:effectLst/>
                <a:latin typeface="Calibri" panose="020F0502020204030204" pitchFamily="34" charset="0"/>
                <a:ea typeface="Calibri" panose="020F0502020204030204" pitchFamily="34" charset="0"/>
                <a:cs typeface="Mangal" panose="02040503050203030202" pitchFamily="18" charset="0"/>
              </a:rPr>
              <a:t>Alahakoon</a:t>
            </a:r>
            <a:r>
              <a:rPr lang="en-IN" sz="2800" b="1" kern="100" dirty="0">
                <a:effectLst/>
                <a:latin typeface="Calibri" panose="020F0502020204030204" pitchFamily="34" charset="0"/>
                <a:ea typeface="Calibri" panose="020F0502020204030204" pitchFamily="34" charset="0"/>
                <a:cs typeface="Mangal" panose="02040503050203030202" pitchFamily="18" charset="0"/>
              </a:rPr>
              <a:t>, D., &amp; Gray, R. (2022). A Mental Health Chatbot with Cognitive Skills for Personalised Behavioural Activation and Remote Health Monitoring.</a:t>
            </a:r>
          </a:p>
          <a:p>
            <a:pPr marL="0" indent="0">
              <a:buNone/>
            </a:pPr>
            <a:endParaRPr lang="en-IN" sz="2800" b="1" kern="100" dirty="0">
              <a:effectLst/>
              <a:latin typeface="Calibri" panose="020F0502020204030204" pitchFamily="34" charset="0"/>
              <a:ea typeface="Calibri" panose="020F0502020204030204" pitchFamily="34" charset="0"/>
              <a:cs typeface="Mangal" panose="02040503050203030202" pitchFamily="18" charset="0"/>
            </a:endParaRPr>
          </a:p>
          <a:p>
            <a:r>
              <a:rPr lang="en-IN" sz="2800" b="1" kern="100" dirty="0">
                <a:effectLst/>
                <a:latin typeface="Calibri" panose="020F0502020204030204" pitchFamily="34" charset="0"/>
                <a:ea typeface="Calibri" panose="020F0502020204030204" pitchFamily="34" charset="0"/>
                <a:cs typeface="Mangal" panose="02040503050203030202" pitchFamily="18" charset="0"/>
              </a:rPr>
              <a:t>      [7]       </a:t>
            </a:r>
            <a:r>
              <a:rPr lang="en-IN" sz="2800" b="1" kern="100" dirty="0" err="1">
                <a:effectLst/>
                <a:latin typeface="Calibri" panose="020F0502020204030204" pitchFamily="34" charset="0"/>
                <a:ea typeface="Calibri" panose="020F0502020204030204" pitchFamily="34" charset="0"/>
                <a:cs typeface="Mangal" panose="02040503050203030202" pitchFamily="18" charset="0"/>
              </a:rPr>
              <a:t>Ponnusamy</a:t>
            </a:r>
            <a:r>
              <a:rPr lang="en-IN" sz="2800" b="1" kern="100" dirty="0">
                <a:effectLst/>
                <a:latin typeface="Calibri" panose="020F0502020204030204" pitchFamily="34" charset="0"/>
                <a:ea typeface="Calibri" panose="020F0502020204030204" pitchFamily="34" charset="0"/>
                <a:cs typeface="Mangal" panose="02040503050203030202" pitchFamily="18" charset="0"/>
              </a:rPr>
              <a:t>, P., </a:t>
            </a:r>
            <a:r>
              <a:rPr lang="en-IN" sz="2800" b="1" kern="100" dirty="0" err="1">
                <a:effectLst/>
                <a:latin typeface="Calibri" panose="020F0502020204030204" pitchFamily="34" charset="0"/>
                <a:ea typeface="Calibri" panose="020F0502020204030204" pitchFamily="34" charset="0"/>
                <a:cs typeface="Mangal" panose="02040503050203030202" pitchFamily="18" charset="0"/>
              </a:rPr>
              <a:t>Ghias</a:t>
            </a:r>
            <a:r>
              <a:rPr lang="en-IN" sz="2800" b="1" kern="100" dirty="0">
                <a:effectLst/>
                <a:latin typeface="Calibri" panose="020F0502020204030204" pitchFamily="34" charset="0"/>
                <a:ea typeface="Calibri" panose="020F0502020204030204" pitchFamily="34" charset="0"/>
                <a:cs typeface="Mangal" panose="02040503050203030202" pitchFamily="18" charset="0"/>
              </a:rPr>
              <a:t>, A., Yi, Y., Yao, B., Guo, C., &amp; </a:t>
            </a:r>
            <a:r>
              <a:rPr lang="en-IN" sz="2800" b="1" kern="100" dirty="0" err="1">
                <a:effectLst/>
                <a:latin typeface="Calibri" panose="020F0502020204030204" pitchFamily="34" charset="0"/>
                <a:ea typeface="Calibri" panose="020F0502020204030204" pitchFamily="34" charset="0"/>
                <a:cs typeface="Mangal" panose="02040503050203030202" pitchFamily="18" charset="0"/>
              </a:rPr>
              <a:t>Sarikaya</a:t>
            </a:r>
            <a:r>
              <a:rPr lang="en-IN" sz="2800" b="1" kern="100" dirty="0">
                <a:effectLst/>
                <a:latin typeface="Calibri" panose="020F0502020204030204" pitchFamily="34" charset="0"/>
                <a:ea typeface="Calibri" panose="020F0502020204030204" pitchFamily="34" charset="0"/>
                <a:cs typeface="Mangal" panose="02040503050203030202" pitchFamily="18" charset="0"/>
              </a:rPr>
              <a:t>, R. (2022). Feedback-based self-learning in large-scale conversational ai agents. AI magazine, 42(4), 43-56.</a:t>
            </a:r>
          </a:p>
          <a:p>
            <a:pPr marL="0" indent="0">
              <a:buNone/>
            </a:pPr>
            <a:endParaRPr lang="en-IN" sz="2800" b="1" kern="100" dirty="0">
              <a:effectLst/>
              <a:latin typeface="Calibri" panose="020F0502020204030204" pitchFamily="34" charset="0"/>
              <a:ea typeface="Calibri" panose="020F0502020204030204" pitchFamily="34" charset="0"/>
              <a:cs typeface="Mangal" panose="02040503050203030202" pitchFamily="18" charset="0"/>
            </a:endParaRPr>
          </a:p>
          <a:p>
            <a:r>
              <a:rPr lang="en-IN" sz="2800" b="1" kern="100" dirty="0">
                <a:effectLst/>
                <a:latin typeface="Calibri" panose="020F0502020204030204" pitchFamily="34" charset="0"/>
                <a:ea typeface="Calibri" panose="020F0502020204030204" pitchFamily="34" charset="0"/>
                <a:cs typeface="Mangal" panose="02040503050203030202" pitchFamily="18" charset="0"/>
              </a:rPr>
              <a:t>      [8]       </a:t>
            </a:r>
            <a:r>
              <a:rPr lang="en-IN" sz="2800" b="1" kern="100" dirty="0" err="1">
                <a:effectLst/>
                <a:latin typeface="Calibri" panose="020F0502020204030204" pitchFamily="34" charset="0"/>
                <a:ea typeface="Calibri" panose="020F0502020204030204" pitchFamily="34" charset="0"/>
                <a:cs typeface="Mangal" panose="02040503050203030202" pitchFamily="18" charset="0"/>
              </a:rPr>
              <a:t>Sugisaki</a:t>
            </a:r>
            <a:r>
              <a:rPr lang="en-IN" sz="2800" b="1" kern="100" dirty="0">
                <a:effectLst/>
                <a:latin typeface="Calibri" panose="020F0502020204030204" pitchFamily="34" charset="0"/>
                <a:ea typeface="Calibri" panose="020F0502020204030204" pitchFamily="34" charset="0"/>
                <a:cs typeface="Mangal" panose="02040503050203030202" pitchFamily="18" charset="0"/>
              </a:rPr>
              <a:t>, K. (2019). Chat-Bot-Kit: A web-based tool to simulate text-based interactions between humans and with computers. </a:t>
            </a:r>
            <a:r>
              <a:rPr lang="en-IN" sz="2800" b="1" kern="100" dirty="0" err="1">
                <a:effectLst/>
                <a:latin typeface="Calibri" panose="020F0502020204030204" pitchFamily="34" charset="0"/>
                <a:ea typeface="Calibri" panose="020F0502020204030204" pitchFamily="34" charset="0"/>
                <a:cs typeface="Mangal" panose="02040503050203030202" pitchFamily="18" charset="0"/>
              </a:rPr>
              <a:t>arXiv</a:t>
            </a:r>
            <a:r>
              <a:rPr lang="en-IN" sz="2800" b="1" kern="100" dirty="0">
                <a:effectLst/>
                <a:latin typeface="Calibri" panose="020F0502020204030204" pitchFamily="34" charset="0"/>
                <a:ea typeface="Calibri" panose="020F0502020204030204" pitchFamily="34" charset="0"/>
                <a:cs typeface="Mangal" panose="02040503050203030202" pitchFamily="18" charset="0"/>
              </a:rPr>
              <a:t> preprint arXiv:1911.00665.</a:t>
            </a:r>
          </a:p>
          <a:p>
            <a:pPr marL="0" indent="0">
              <a:buNone/>
            </a:pPr>
            <a:endParaRPr lang="en-IN" sz="2800" b="1" kern="100" dirty="0">
              <a:effectLst/>
              <a:latin typeface="Calibri" panose="020F0502020204030204" pitchFamily="34" charset="0"/>
              <a:ea typeface="Calibri" panose="020F0502020204030204" pitchFamily="34" charset="0"/>
              <a:cs typeface="Mangal" panose="02040503050203030202" pitchFamily="18" charset="0"/>
            </a:endParaRPr>
          </a:p>
          <a:p>
            <a:r>
              <a:rPr lang="en-IN" sz="2800" b="1" kern="100" dirty="0">
                <a:effectLst/>
                <a:latin typeface="Calibri" panose="020F0502020204030204" pitchFamily="34" charset="0"/>
                <a:ea typeface="Calibri" panose="020F0502020204030204" pitchFamily="34" charset="0"/>
                <a:cs typeface="Mangal" panose="02040503050203030202" pitchFamily="18" charset="0"/>
              </a:rPr>
              <a:t>      [9]       </a:t>
            </a:r>
            <a:r>
              <a:rPr lang="en-IN" sz="2800" b="1" kern="100" dirty="0" err="1">
                <a:effectLst/>
                <a:latin typeface="Calibri" panose="020F0502020204030204" pitchFamily="34" charset="0"/>
                <a:ea typeface="Calibri" panose="020F0502020204030204" pitchFamily="34" charset="0"/>
                <a:cs typeface="Mangal" panose="02040503050203030202" pitchFamily="18" charset="0"/>
              </a:rPr>
              <a:t>Keyner</a:t>
            </a:r>
            <a:r>
              <a:rPr lang="en-IN" sz="2800" b="1" kern="100" dirty="0">
                <a:effectLst/>
                <a:latin typeface="Calibri" panose="020F0502020204030204" pitchFamily="34" charset="0"/>
                <a:ea typeface="Calibri" panose="020F0502020204030204" pitchFamily="34" charset="0"/>
                <a:cs typeface="Mangal" panose="02040503050203030202" pitchFamily="18" charset="0"/>
              </a:rPr>
              <a:t>, S., </a:t>
            </a:r>
            <a:r>
              <a:rPr lang="en-IN" sz="2800" b="1" kern="100" dirty="0" err="1">
                <a:effectLst/>
                <a:latin typeface="Calibri" panose="020F0502020204030204" pitchFamily="34" charset="0"/>
                <a:ea typeface="Calibri" panose="020F0502020204030204" pitchFamily="34" charset="0"/>
                <a:cs typeface="Mangal" panose="02040503050203030202" pitchFamily="18" charset="0"/>
              </a:rPr>
              <a:t>Savenkov</a:t>
            </a:r>
            <a:r>
              <a:rPr lang="en-IN" sz="2800" b="1" kern="100" dirty="0">
                <a:effectLst/>
                <a:latin typeface="Calibri" panose="020F0502020204030204" pitchFamily="34" charset="0"/>
                <a:ea typeface="Calibri" panose="020F0502020204030204" pitchFamily="34" charset="0"/>
                <a:cs typeface="Mangal" panose="02040503050203030202" pitchFamily="18" charset="0"/>
              </a:rPr>
              <a:t>, V., &amp; </a:t>
            </a:r>
            <a:r>
              <a:rPr lang="en-IN" sz="2800" b="1" kern="100" dirty="0" err="1">
                <a:effectLst/>
                <a:latin typeface="Calibri" panose="020F0502020204030204" pitchFamily="34" charset="0"/>
                <a:ea typeface="Calibri" panose="020F0502020204030204" pitchFamily="34" charset="0"/>
                <a:cs typeface="Mangal" panose="02040503050203030202" pitchFamily="18" charset="0"/>
              </a:rPr>
              <a:t>Vakulenko</a:t>
            </a:r>
            <a:r>
              <a:rPr lang="en-IN" sz="2800" b="1" kern="100" dirty="0">
                <a:effectLst/>
                <a:latin typeface="Calibri" panose="020F0502020204030204" pitchFamily="34" charset="0"/>
                <a:ea typeface="Calibri" panose="020F0502020204030204" pitchFamily="34" charset="0"/>
                <a:cs typeface="Mangal" panose="02040503050203030202" pitchFamily="18" charset="0"/>
              </a:rPr>
              <a:t>, S. (2019). Open data chatbot. In The Semantic Web: ESWC 2019 Satellite Events: ESWC 2019 Satellite Events, </a:t>
            </a:r>
            <a:r>
              <a:rPr lang="en-IN" sz="2800" b="1" kern="100" dirty="0" err="1">
                <a:effectLst/>
                <a:latin typeface="Calibri" panose="020F0502020204030204" pitchFamily="34" charset="0"/>
                <a:ea typeface="Calibri" panose="020F0502020204030204" pitchFamily="34" charset="0"/>
                <a:cs typeface="Mangal" panose="02040503050203030202" pitchFamily="18" charset="0"/>
              </a:rPr>
              <a:t>Portorož</a:t>
            </a:r>
            <a:r>
              <a:rPr lang="en-IN" sz="2800" b="1" kern="100" dirty="0">
                <a:effectLst/>
                <a:latin typeface="Calibri" panose="020F0502020204030204" pitchFamily="34" charset="0"/>
                <a:ea typeface="Calibri" panose="020F0502020204030204" pitchFamily="34" charset="0"/>
                <a:cs typeface="Mangal" panose="02040503050203030202" pitchFamily="18" charset="0"/>
              </a:rPr>
              <a:t>, Slovenia, June 2–6, 2019, Revised Selected Papers 16 (pp. 111-115). Springer International Publishing.</a:t>
            </a:r>
          </a:p>
          <a:p>
            <a:pPr marL="0" indent="0">
              <a:buNone/>
            </a:pPr>
            <a:endParaRPr lang="en-IN" sz="2800" b="1" kern="100" dirty="0">
              <a:effectLst/>
              <a:latin typeface="Calibri" panose="020F0502020204030204" pitchFamily="34" charset="0"/>
              <a:ea typeface="Calibri" panose="020F0502020204030204" pitchFamily="34" charset="0"/>
              <a:cs typeface="Mangal" panose="02040503050203030202" pitchFamily="18" charset="0"/>
            </a:endParaRPr>
          </a:p>
          <a:p>
            <a:r>
              <a:rPr lang="en-IN" sz="2800" b="1" kern="100" dirty="0">
                <a:effectLst/>
                <a:latin typeface="Calibri" panose="020F0502020204030204" pitchFamily="34" charset="0"/>
                <a:ea typeface="Calibri" panose="020F0502020204030204" pitchFamily="34" charset="0"/>
                <a:cs typeface="Mangal" panose="02040503050203030202" pitchFamily="18" charset="0"/>
              </a:rPr>
              <a:t>     [10]      Zhou, K., Zhang, K., Wu, Y., Liu, S., &amp; Yu, J. (2019). Unsupervised context rewriting for open domain conversation. </a:t>
            </a:r>
            <a:r>
              <a:rPr lang="en-IN" sz="2800" b="1" kern="100" dirty="0" err="1">
                <a:effectLst/>
                <a:latin typeface="Calibri" panose="020F0502020204030204" pitchFamily="34" charset="0"/>
                <a:ea typeface="Calibri" panose="020F0502020204030204" pitchFamily="34" charset="0"/>
                <a:cs typeface="Mangal" panose="02040503050203030202" pitchFamily="18" charset="0"/>
              </a:rPr>
              <a:t>arXiv</a:t>
            </a:r>
            <a:r>
              <a:rPr lang="en-IN" sz="2800" b="1" kern="100" dirty="0">
                <a:effectLst/>
                <a:latin typeface="Calibri" panose="020F0502020204030204" pitchFamily="34" charset="0"/>
                <a:ea typeface="Calibri" panose="020F0502020204030204" pitchFamily="34" charset="0"/>
                <a:cs typeface="Mangal" panose="02040503050203030202" pitchFamily="18" charset="0"/>
              </a:rPr>
              <a:t> preprint arXiv:1910.08282.</a:t>
            </a:r>
          </a:p>
        </p:txBody>
      </p:sp>
    </p:spTree>
    <p:extLst>
      <p:ext uri="{BB962C8B-B14F-4D97-AF65-F5344CB8AC3E}">
        <p14:creationId xmlns:p14="http://schemas.microsoft.com/office/powerpoint/2010/main" val="3853208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sp>
        <p:nvSpPr>
          <p:cNvPr id="3" name="Content Placeholder 2"/>
          <p:cNvSpPr>
            <a:spLocks noGrp="1"/>
          </p:cNvSpPr>
          <p:nvPr>
            <p:ph idx="1"/>
          </p:nvPr>
        </p:nvSpPr>
        <p:spPr/>
        <p:txBody>
          <a:bodyPr/>
          <a:lstStyle/>
          <a:p>
            <a:r>
              <a:rPr lang="en-GB" dirty="0"/>
              <a:t>Under Review </a:t>
            </a:r>
          </a:p>
          <a:p>
            <a:pPr marL="0" indent="0">
              <a:buNone/>
            </a:pPr>
            <a:endParaRPr lang="en-GB" dirty="0"/>
          </a:p>
        </p:txBody>
      </p:sp>
    </p:spTree>
    <p:extLst>
      <p:ext uri="{BB962C8B-B14F-4D97-AF65-F5344CB8AC3E}">
        <p14:creationId xmlns:p14="http://schemas.microsoft.com/office/powerpoint/2010/main" val="625457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Introduction</a:t>
            </a:r>
          </a:p>
        </p:txBody>
      </p:sp>
      <p:sp>
        <p:nvSpPr>
          <p:cNvPr id="3" name="Content Placeholder 2"/>
          <p:cNvSpPr>
            <a:spLocks noGrp="1"/>
          </p:cNvSpPr>
          <p:nvPr>
            <p:ph idx="1"/>
          </p:nvPr>
        </p:nvSpPr>
        <p:spPr>
          <a:xfrm>
            <a:off x="838200" y="1825625"/>
            <a:ext cx="10515600" cy="3521879"/>
          </a:xfrm>
        </p:spPr>
        <p:txBody>
          <a:bodyPr>
            <a:normAutofit/>
          </a:bodyPr>
          <a:lstStyle/>
          <a:p>
            <a:pPr marL="285750" indent="-285750">
              <a:buFont typeface="Arial" panose="020B0604020202020204" pitchFamily="34" charset="0"/>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Furthermore, the chatbot's learning capability is a vital aspect of this project. By analyzing interactions between customers and support staff, it continually updates its knowledge base, making it better equipped to tackle similar issues in the future.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This project presents a prime example of AI and ML applications in real-world problem-solving, contributing to efficient customer support and elevating user satisfaction. It's a journey into the practical realm of AI and machine learning, aimed at enhancing human-computer interactions and redefining customer service in the digital age.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sz="2400" dirty="0"/>
          </a:p>
        </p:txBody>
      </p:sp>
    </p:spTree>
    <p:extLst>
      <p:ext uri="{BB962C8B-B14F-4D97-AF65-F5344CB8AC3E}">
        <p14:creationId xmlns:p14="http://schemas.microsoft.com/office/powerpoint/2010/main" val="259523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Introduction</a:t>
            </a:r>
          </a:p>
        </p:txBody>
      </p:sp>
      <p:sp>
        <p:nvSpPr>
          <p:cNvPr id="3" name="Content Placeholder 2"/>
          <p:cNvSpPr>
            <a:spLocks noGrp="1"/>
          </p:cNvSpPr>
          <p:nvPr>
            <p:ph idx="1"/>
          </p:nvPr>
        </p:nvSpPr>
        <p:spPr>
          <a:xfrm>
            <a:off x="838200" y="1011237"/>
            <a:ext cx="10515600" cy="3521879"/>
          </a:xfrm>
        </p:spPr>
        <p:txBody>
          <a:bodyPr>
            <a:noAutofit/>
          </a:bodyPr>
          <a:lstStyle/>
          <a:p>
            <a:pPr algn="ctr"/>
            <a:r>
              <a:rPr lang="en-IN" sz="2200" kern="100" dirty="0">
                <a:effectLst/>
                <a:latin typeface="Calibri" panose="020F0502020204030204" pitchFamily="34" charset="0"/>
                <a:ea typeface="Calibri" panose="020F0502020204030204" pitchFamily="34" charset="0"/>
                <a:cs typeface="Mangal" panose="02040503050203030202" pitchFamily="18" charset="0"/>
              </a:rPr>
              <a:t>Inspired by the research papers such as In [1] and In [6], this project aims to create a versatile chatbot that not only enhances customer experience but also adapts to specific user needs.</a:t>
            </a:r>
          </a:p>
          <a:p>
            <a:pPr algn="ctr"/>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r>
              <a:rPr lang="en-IN" sz="2200" kern="100" dirty="0">
                <a:effectLst/>
                <a:latin typeface="Calibri" panose="020F0502020204030204" pitchFamily="34" charset="0"/>
                <a:ea typeface="Calibri" panose="020F0502020204030204" pitchFamily="34" charset="0"/>
                <a:cs typeface="Mangal" panose="02040503050203030202" pitchFamily="18" charset="0"/>
              </a:rPr>
              <a:t>Through careful consideration of insights from In [3], In [7], and Unsupervised Context Rewriting for Open Domain Conversation, this chatbot will be designed to continuously learn, personalize responses, and navigate open-domain conversations effectively.</a:t>
            </a:r>
          </a:p>
          <a:p>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r>
              <a:rPr lang="en-IN" sz="2200" dirty="0">
                <a:effectLst/>
                <a:latin typeface="Calibri" panose="020F0502020204030204" pitchFamily="34" charset="0"/>
                <a:ea typeface="Calibri" panose="020F0502020204030204" pitchFamily="34" charset="0"/>
                <a:cs typeface="Mangal" panose="02040503050203030202" pitchFamily="18" charset="0"/>
              </a:rPr>
              <a:t>Additionally, the project will explore human-chatbot relationships and conduct a longitudinal study, as discussed in  [2] and In [4], to ensure that the chatbot offers a user-friendly and efficient interface.</a:t>
            </a:r>
          </a:p>
          <a:p>
            <a:r>
              <a:rPr lang="en-IN" sz="2200" dirty="0">
                <a:effectLst/>
                <a:latin typeface="Calibri" panose="020F0502020204030204" pitchFamily="34" charset="0"/>
                <a:ea typeface="Calibri" panose="020F0502020204030204" pitchFamily="34" charset="0"/>
                <a:cs typeface="Mangal" panose="02040503050203030202" pitchFamily="18" charset="0"/>
              </a:rPr>
              <a:t> The ultimate goal is to revolutionize customer service by providing an intelligent, adaptable, and context-aware chatbot solution.</a:t>
            </a:r>
            <a:endParaRPr lang="en-IN" sz="2200" dirty="0"/>
          </a:p>
          <a:p>
            <a:pPr marL="0" indent="0">
              <a:buNone/>
            </a:pPr>
            <a:endParaRPr lang="en-GB" sz="2200" dirty="0"/>
          </a:p>
        </p:txBody>
      </p:sp>
    </p:spTree>
    <p:extLst>
      <p:ext uri="{BB962C8B-B14F-4D97-AF65-F5344CB8AC3E}">
        <p14:creationId xmlns:p14="http://schemas.microsoft.com/office/powerpoint/2010/main" val="592051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253331"/>
            <a:ext cx="10515600" cy="4351338"/>
          </a:xfrm>
        </p:spPr>
        <p:txBody>
          <a:bodyPr>
            <a:normAutofit fontScale="77500" lnSpcReduction="20000"/>
          </a:bodyPr>
          <a:lstStyle/>
          <a:p>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IN" sz="2800" kern="100" dirty="0">
                <a:effectLst/>
                <a:latin typeface="Calibri" panose="020F0502020204030204" pitchFamily="34" charset="0"/>
                <a:ea typeface="Calibri" panose="020F0502020204030204" pitchFamily="34" charset="0"/>
                <a:cs typeface="Mangal" panose="02040503050203030202" pitchFamily="18" charset="0"/>
              </a:rPr>
              <a:t>In [1]:</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The insights from this paper can help you understand the implications of AI-based chatbots on user compliance, which may be crucial for your project's success.</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285750" indent="-285750">
              <a:buFont typeface="Arial" panose="020B0604020202020204" pitchFamily="34" charset="0"/>
              <a:buChar char="•"/>
            </a:pPr>
            <a:r>
              <a:rPr lang="en-IN" sz="2800" kern="100" dirty="0">
                <a:effectLst/>
                <a:latin typeface="Calibri" panose="020F0502020204030204" pitchFamily="34" charset="0"/>
                <a:ea typeface="Calibri" panose="020F0502020204030204" pitchFamily="34" charset="0"/>
                <a:cs typeface="Mangal" panose="02040503050203030202" pitchFamily="18" charset="0"/>
              </a:rPr>
              <a:t>In [2] and In [4]:</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These papers delve into the dynamics of human-chatbot relationships, which is relevant to designing a chatbot that can simulate human-like interactions, a key aspect of your project.</a:t>
            </a:r>
          </a:p>
          <a:p>
            <a:endParaRPr lang="en-IN" kern="100" dirty="0">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IN" sz="2800" kern="100" dirty="0">
                <a:effectLst/>
                <a:latin typeface="Calibri" panose="020F0502020204030204" pitchFamily="34" charset="0"/>
                <a:ea typeface="Calibri" panose="020F0502020204030204" pitchFamily="34" charset="0"/>
                <a:cs typeface="Mangal" panose="02040503050203030202" pitchFamily="18" charset="0"/>
              </a:rPr>
              <a:t> In [3]:</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This paper can provide valuable guidance on the design principles and systems to be employed in your chatbot development.</a:t>
            </a:r>
          </a:p>
          <a:p>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a:p>
            <a:pPr marL="0" indent="0">
              <a:buNone/>
            </a:pPr>
            <a:endParaRPr lang="en-GB" dirty="0"/>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b="1" dirty="0"/>
              <a:t>Literature Review</a:t>
            </a:r>
          </a:p>
        </p:txBody>
      </p:sp>
      <p:sp>
        <p:nvSpPr>
          <p:cNvPr id="3" name="Content Placeholder 2"/>
          <p:cNvSpPr>
            <a:spLocks noGrp="1"/>
          </p:cNvSpPr>
          <p:nvPr>
            <p:ph idx="1"/>
          </p:nvPr>
        </p:nvSpPr>
        <p:spPr>
          <a:xfrm>
            <a:off x="838200" y="605629"/>
            <a:ext cx="10515600" cy="4351338"/>
          </a:xfrm>
        </p:spPr>
        <p:txBody>
          <a:bodyPr>
            <a:noAutofit/>
          </a:bodyPr>
          <a:lstStyle/>
          <a:p>
            <a:pPr marL="0" indent="0">
              <a:buNone/>
            </a:pPr>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IN" sz="2200" kern="100" dirty="0">
                <a:effectLst/>
                <a:latin typeface="Calibri" panose="020F0502020204030204" pitchFamily="34" charset="0"/>
                <a:ea typeface="Calibri" panose="020F0502020204030204" pitchFamily="34" charset="0"/>
                <a:cs typeface="Mangal" panose="02040503050203030202" pitchFamily="18" charset="0"/>
              </a:rPr>
              <a:t> In [5]:</a:t>
            </a:r>
          </a:p>
          <a:p>
            <a:pPr marL="0" indent="0">
              <a:buNone/>
            </a:pPr>
            <a:r>
              <a:rPr lang="en-IN" sz="2200" kern="100" dirty="0">
                <a:effectLst/>
                <a:latin typeface="Calibri" panose="020F0502020204030204" pitchFamily="34" charset="0"/>
                <a:ea typeface="Calibri" panose="020F0502020204030204" pitchFamily="34" charset="0"/>
                <a:cs typeface="Mangal" panose="02040503050203030202" pitchFamily="18" charset="0"/>
              </a:rPr>
              <a:t>   - This paper is directly aligned with your project's goal of enhancing customer service efficiency through AI-powered chatbots.</a:t>
            </a:r>
          </a:p>
          <a:p>
            <a:pPr marL="0" indent="0">
              <a:buNone/>
            </a:pPr>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IN" sz="2200" kern="100" dirty="0">
                <a:effectLst/>
                <a:latin typeface="Calibri" panose="020F0502020204030204" pitchFamily="34" charset="0"/>
                <a:ea typeface="Calibri" panose="020F0502020204030204" pitchFamily="34" charset="0"/>
                <a:cs typeface="Mangal" panose="02040503050203030202" pitchFamily="18" charset="0"/>
              </a:rPr>
              <a:t> In [6]:</a:t>
            </a:r>
          </a:p>
          <a:p>
            <a:pPr marL="0" indent="0">
              <a:buNone/>
            </a:pPr>
            <a:r>
              <a:rPr lang="en-IN" sz="2200" kern="100" dirty="0">
                <a:effectLst/>
                <a:latin typeface="Calibri" panose="020F0502020204030204" pitchFamily="34" charset="0"/>
                <a:ea typeface="Calibri" panose="020F0502020204030204" pitchFamily="34" charset="0"/>
                <a:cs typeface="Mangal" panose="02040503050203030202" pitchFamily="18" charset="0"/>
              </a:rPr>
              <a:t>  - Though this paper focuses on mental health, it highlights the importance of cognitive skills and personalization, which can be beneficial if you plan to extend your chatbot's capabilities to address customer problems.</a:t>
            </a:r>
          </a:p>
          <a:p>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IN" sz="2200" kern="100" dirty="0">
                <a:effectLst/>
                <a:latin typeface="Calibri" panose="020F0502020204030204" pitchFamily="34" charset="0"/>
                <a:ea typeface="Calibri" panose="020F0502020204030204" pitchFamily="34" charset="0"/>
                <a:cs typeface="Mangal" panose="02040503050203030202" pitchFamily="18" charset="0"/>
              </a:rPr>
              <a:t> In [10]:</a:t>
            </a:r>
          </a:p>
          <a:p>
            <a:pPr marL="0" indent="0">
              <a:buNone/>
            </a:pPr>
            <a:r>
              <a:rPr lang="en-IN" sz="2200" kern="100" dirty="0">
                <a:effectLst/>
                <a:latin typeface="Calibri" panose="020F0502020204030204" pitchFamily="34" charset="0"/>
                <a:ea typeface="Calibri" panose="020F0502020204030204" pitchFamily="34" charset="0"/>
                <a:cs typeface="Mangal" panose="02040503050203030202" pitchFamily="18" charset="0"/>
              </a:rPr>
              <a:t>   - Techniques for unsupervised context rewriting can help ensure that your chatbot's responses are contextually relevant and aligned with user queries in open domain conversations.</a:t>
            </a:r>
          </a:p>
          <a:p>
            <a:pPr marL="0" indent="0">
              <a:buNone/>
            </a:pPr>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sz="2200" dirty="0"/>
          </a:p>
        </p:txBody>
      </p:sp>
    </p:spTree>
    <p:extLst>
      <p:ext uri="{BB962C8B-B14F-4D97-AF65-F5344CB8AC3E}">
        <p14:creationId xmlns:p14="http://schemas.microsoft.com/office/powerpoint/2010/main" val="235521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425575"/>
            <a:ext cx="10515600" cy="4351338"/>
          </a:xfrm>
        </p:spPr>
        <p:txBody>
          <a:bodyPr>
            <a:normAutofit/>
          </a:bodyPr>
          <a:lstStyle/>
          <a:p>
            <a:pPr marL="285750" indent="-285750">
              <a:buFont typeface="Arial" panose="020B0604020202020204" pitchFamily="34" charset="0"/>
              <a:buChar char="•"/>
            </a:pPr>
            <a:r>
              <a:rPr lang="en-IN" sz="2200" kern="100" dirty="0">
                <a:effectLst/>
                <a:latin typeface="Calibri" panose="020F0502020204030204" pitchFamily="34" charset="0"/>
                <a:ea typeface="Calibri" panose="020F0502020204030204" pitchFamily="34" charset="0"/>
                <a:cs typeface="Mangal" panose="02040503050203030202" pitchFamily="18" charset="0"/>
              </a:rPr>
              <a:t> In [7]:</a:t>
            </a:r>
          </a:p>
          <a:p>
            <a:pPr marL="0" indent="0">
              <a:buNone/>
            </a:pPr>
            <a:r>
              <a:rPr lang="en-IN" sz="2200" kern="100" dirty="0">
                <a:effectLst/>
                <a:latin typeface="Calibri" panose="020F0502020204030204" pitchFamily="34" charset="0"/>
                <a:ea typeface="Calibri" panose="020F0502020204030204" pitchFamily="34" charset="0"/>
                <a:cs typeface="Mangal" panose="02040503050203030202" pitchFamily="18" charset="0"/>
              </a:rPr>
              <a:t>   - The concept of feedback-based self-learning can be instrumental in improving your chatbot's performance over time, making it more effective in solving customer problems.</a:t>
            </a:r>
          </a:p>
          <a:p>
            <a:pPr marL="0" indent="0">
              <a:buNone/>
            </a:pPr>
            <a:r>
              <a:rPr lang="en-IN" sz="2200" kern="100" dirty="0">
                <a:effectLst/>
                <a:latin typeface="Calibri" panose="020F0502020204030204" pitchFamily="34" charset="0"/>
                <a:ea typeface="Calibri" panose="020F0502020204030204" pitchFamily="34" charset="0"/>
                <a:cs typeface="Mangal" panose="02040503050203030202" pitchFamily="18" charset="0"/>
              </a:rPr>
              <a:t> </a:t>
            </a:r>
          </a:p>
          <a:p>
            <a:pPr marL="285750" indent="-285750">
              <a:buFont typeface="Arial" panose="020B0604020202020204" pitchFamily="34" charset="0"/>
              <a:buChar char="•"/>
            </a:pPr>
            <a:r>
              <a:rPr lang="en-IN" sz="2200" kern="100" dirty="0">
                <a:effectLst/>
                <a:latin typeface="Calibri" panose="020F0502020204030204" pitchFamily="34" charset="0"/>
                <a:ea typeface="Calibri" panose="020F0502020204030204" pitchFamily="34" charset="0"/>
                <a:cs typeface="Mangal" panose="02040503050203030202" pitchFamily="18" charset="0"/>
              </a:rPr>
              <a:t> In [8]:</a:t>
            </a:r>
          </a:p>
          <a:p>
            <a:pPr marL="0" indent="0">
              <a:buNone/>
            </a:pPr>
            <a:r>
              <a:rPr lang="en-IN" sz="2200" kern="100" dirty="0">
                <a:effectLst/>
                <a:latin typeface="Calibri" panose="020F0502020204030204" pitchFamily="34" charset="0"/>
                <a:ea typeface="Calibri" panose="020F0502020204030204" pitchFamily="34" charset="0"/>
                <a:cs typeface="Mangal" panose="02040503050203030202" pitchFamily="18" charset="0"/>
              </a:rPr>
              <a:t>   - This tool can be a valuable resource for simulating human-like text-based interactions, which is a central aspect of your project.</a:t>
            </a:r>
          </a:p>
          <a:p>
            <a:pPr marL="0" indent="0">
              <a:buNone/>
            </a:pPr>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r>
              <a:rPr lang="en-IN" sz="2200" kern="100" dirty="0">
                <a:effectLst/>
                <a:latin typeface="Calibri" panose="020F0502020204030204" pitchFamily="34" charset="0"/>
                <a:ea typeface="Calibri" panose="020F0502020204030204" pitchFamily="34" charset="0"/>
                <a:cs typeface="Mangal" panose="02040503050203030202" pitchFamily="18" charset="0"/>
              </a:rPr>
              <a:t> In [9]:</a:t>
            </a:r>
          </a:p>
          <a:p>
            <a:pPr marL="0" indent="0">
              <a:buNone/>
            </a:pPr>
            <a:r>
              <a:rPr lang="en-IN" sz="2200" kern="100" dirty="0">
                <a:effectLst/>
                <a:latin typeface="Calibri" panose="020F0502020204030204" pitchFamily="34" charset="0"/>
                <a:ea typeface="Calibri" panose="020F0502020204030204" pitchFamily="34" charset="0"/>
                <a:cs typeface="Mangal" panose="02040503050203030202" pitchFamily="18" charset="0"/>
              </a:rPr>
              <a:t>   - Integrating open data sources, as explored in this paper, can enhance your chatbot's knowledge base and ability to provide information to customers.</a:t>
            </a:r>
          </a:p>
          <a:p>
            <a:pPr marL="0" indent="0">
              <a:buNone/>
            </a:pPr>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sz="2200" dirty="0"/>
          </a:p>
        </p:txBody>
      </p:sp>
    </p:spTree>
    <p:extLst>
      <p:ext uri="{BB962C8B-B14F-4D97-AF65-F5344CB8AC3E}">
        <p14:creationId xmlns:p14="http://schemas.microsoft.com/office/powerpoint/2010/main" val="2882131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Literature Review</a:t>
            </a:r>
          </a:p>
        </p:txBody>
      </p:sp>
      <p:sp>
        <p:nvSpPr>
          <p:cNvPr id="3" name="Content Placeholder 2"/>
          <p:cNvSpPr>
            <a:spLocks noGrp="1"/>
          </p:cNvSpPr>
          <p:nvPr>
            <p:ph idx="1"/>
          </p:nvPr>
        </p:nvSpPr>
        <p:spPr>
          <a:xfrm>
            <a:off x="838200" y="1511300"/>
            <a:ext cx="10515600" cy="4351338"/>
          </a:xfrm>
        </p:spPr>
        <p:txBody>
          <a:bodyPr>
            <a:normAutofit/>
          </a:bodyPr>
          <a:lstStyle/>
          <a:p>
            <a:pPr marL="0" indent="0">
              <a:buNone/>
            </a:pPr>
            <a:r>
              <a:rPr lang="en-IN" sz="2200" kern="100" dirty="0">
                <a:effectLst/>
                <a:latin typeface="Calibri" panose="020F0502020204030204" pitchFamily="34" charset="0"/>
                <a:ea typeface="Calibri" panose="020F0502020204030204" pitchFamily="34" charset="0"/>
                <a:cs typeface="Mangal" panose="02040503050203030202" pitchFamily="18" charset="0"/>
              </a:rPr>
              <a:t>By considering the insights and methodologies presented in these research papers, you can develop a comprehensive understanding of chatbot design, user interactions, and the strategies required to create an effective Smart Chatbot Application for your final year engineering project.</a:t>
            </a:r>
          </a:p>
          <a:p>
            <a:endParaRPr lang="en-IN" sz="2200" dirty="0"/>
          </a:p>
          <a:p>
            <a:pPr marL="285750" lvl="0" indent="-285750">
              <a:buFont typeface="Arial" panose="020B0604020202020204" pitchFamily="34" charset="0"/>
              <a:buChar char="•"/>
            </a:pPr>
            <a:r>
              <a:rPr lang="en-IN" sz="2200" kern="100" dirty="0">
                <a:effectLst/>
                <a:latin typeface="Calibri" panose="020F0502020204030204" pitchFamily="34" charset="0"/>
                <a:ea typeface="Calibri" panose="020F0502020204030204" pitchFamily="34" charset="0"/>
                <a:cs typeface="Mangal" panose="02040503050203030202" pitchFamily="18" charset="0"/>
              </a:rPr>
              <a:t>The Role of Chatbots in Enhancing Customer Experience:</a:t>
            </a:r>
          </a:p>
          <a:p>
            <a:pPr indent="0">
              <a:buNone/>
            </a:pPr>
            <a:endParaRPr lang="en-IN" sz="22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IN" sz="2200" kern="100" dirty="0">
                <a:effectLst/>
                <a:latin typeface="Calibri" panose="020F0502020204030204" pitchFamily="34" charset="0"/>
                <a:ea typeface="Calibri" panose="020F0502020204030204" pitchFamily="34" charset="0"/>
                <a:cs typeface="Mangal" panose="02040503050203030202" pitchFamily="18" charset="0"/>
              </a:rPr>
              <a:t>  - This paper underscores the significance of chatbots in improving customer experience, which is a primary objective of your project.</a:t>
            </a:r>
          </a:p>
          <a:p>
            <a:endParaRPr lang="en-IN" sz="2200" dirty="0"/>
          </a:p>
        </p:txBody>
      </p:sp>
    </p:spTree>
    <p:extLst>
      <p:ext uri="{BB962C8B-B14F-4D97-AF65-F5344CB8AC3E}">
        <p14:creationId xmlns:p14="http://schemas.microsoft.com/office/powerpoint/2010/main" val="327684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Research Gaps Identified</a:t>
            </a:r>
          </a:p>
        </p:txBody>
      </p:sp>
      <p:sp>
        <p:nvSpPr>
          <p:cNvPr id="3" name="Content Placeholder 2"/>
          <p:cNvSpPr>
            <a:spLocks noGrp="1"/>
          </p:cNvSpPr>
          <p:nvPr>
            <p:ph idx="1"/>
          </p:nvPr>
        </p:nvSpPr>
        <p:spPr>
          <a:xfrm>
            <a:off x="838200" y="1368425"/>
            <a:ext cx="10515600" cy="4351338"/>
          </a:xfrm>
        </p:spPr>
        <p:txBody>
          <a:bodyPr>
            <a:normAutofit fontScale="55000" lnSpcReduction="20000"/>
          </a:bodyPr>
          <a:lstStyle/>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In [1]:</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Potential drawbacks include chatbot misunderstandings, leading to user frustration.</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Limited ability to handle complex or emotionally sensitive customer inquiries.</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Over-reliance on chatbots might negatively impact customer-agent relationships.</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In [2]:</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Drawbacks involve chatbots not fully understanding or responding to human emotions.</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Some users may find it challenging to build meaningful connections with chatbots.</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In [3]:</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   - Developing effective chatbots can be complex and require advanced technical knowledge.</a:t>
            </a:r>
          </a:p>
          <a:p>
            <a:pPr marL="0" indent="0">
              <a:buNone/>
            </a:pPr>
            <a:r>
              <a:rPr lang="en-IN" sz="2800" dirty="0">
                <a:effectLst/>
                <a:latin typeface="Calibri" panose="020F0502020204030204" pitchFamily="34" charset="0"/>
                <a:ea typeface="Calibri" panose="020F0502020204030204" pitchFamily="34" charset="0"/>
                <a:cs typeface="Mangal" panose="02040503050203030202" pitchFamily="18" charset="0"/>
              </a:rPr>
              <a:t>   - Designing chatbots that engage users and provide valuable interactions is an ongoing challenge.</a:t>
            </a:r>
            <a:endParaRPr lang="en-IN" dirty="0"/>
          </a:p>
          <a:p>
            <a:pPr marL="0" indent="0">
              <a:buNone/>
            </a:pPr>
            <a:endParaRPr lang="en-GB" dirty="0"/>
          </a:p>
        </p:txBody>
      </p:sp>
    </p:spTree>
    <p:extLst>
      <p:ext uri="{BB962C8B-B14F-4D97-AF65-F5344CB8AC3E}">
        <p14:creationId xmlns:p14="http://schemas.microsoft.com/office/powerpoint/2010/main" val="2547126322"/>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P104 UP-II Final Review PPT Template" id="{042B6E06-9BEE-C94F-9CB1-85C3FAEEBDEE}" vid="{0E6A9097-8134-B048-A794-328B88F18D24}"/>
    </a:ext>
  </a:extLst>
</a:theme>
</file>

<file path=docProps/app.xml><?xml version="1.0" encoding="utf-8"?>
<Properties xmlns="http://schemas.openxmlformats.org/officeDocument/2006/extended-properties" xmlns:vt="http://schemas.openxmlformats.org/officeDocument/2006/docPropsVTypes">
  <Template/>
  <TotalTime>125</TotalTime>
  <Words>2202</Words>
  <Application>Microsoft Macintosh PowerPoint</Application>
  <PresentationFormat>Widescreen</PresentationFormat>
  <Paragraphs>192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Verdana</vt:lpstr>
      <vt:lpstr>Presidency University 45 Yrs</vt:lpstr>
      <vt:lpstr>A SMART CHATBOT APPLICATION TO SIMULATE HUMAN TEXT BASED TO SOLVE  CUSTOMER PROBLEM </vt:lpstr>
      <vt:lpstr>Introduction</vt:lpstr>
      <vt:lpstr>Introduction</vt:lpstr>
      <vt:lpstr>Introduction</vt:lpstr>
      <vt:lpstr>Literature Review</vt:lpstr>
      <vt:lpstr>Literature Review</vt:lpstr>
      <vt:lpstr>Literature Review</vt:lpstr>
      <vt:lpstr>Literature Review</vt:lpstr>
      <vt:lpstr>Research Gaps Identified</vt:lpstr>
      <vt:lpstr>Research Gaps Identified</vt:lpstr>
      <vt:lpstr>Research Gaps Identified</vt:lpstr>
      <vt:lpstr>Research Gaps Identified</vt:lpstr>
      <vt:lpstr>Proposed Methodology</vt:lpstr>
      <vt:lpstr>Objectives</vt:lpstr>
      <vt:lpstr>Architecture Design &amp; Implementation</vt:lpstr>
      <vt:lpstr>Timeline of Project(GANTT CHART)</vt:lpstr>
      <vt:lpstr>Outcomes / Results Obtained</vt:lpstr>
      <vt:lpstr>Conclusion</vt:lpstr>
      <vt:lpstr>Conclusion</vt:lpstr>
      <vt:lpstr>References</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RITIK KUMAR SARAOGI</cp:lastModifiedBy>
  <cp:revision>30</cp:revision>
  <dcterms:created xsi:type="dcterms:W3CDTF">2023-03-16T03:26:27Z</dcterms:created>
  <dcterms:modified xsi:type="dcterms:W3CDTF">2024-01-11T10:23:18Z</dcterms:modified>
</cp:coreProperties>
</file>