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799B4-39A9-4B68-A43F-83A9F3E6C153}">
  <a:tblStyle styleId="{35E799B4-39A9-4B68-A43F-83A9F3E6C1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46d49f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346d49f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46d49f8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46d49f8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67781687_2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467781687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4015e6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34015e6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346d49f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346d49f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4015e60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4015e60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346d49f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346d49f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346d49f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346d49f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bddca805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bddca805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34015e60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34015e60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994d9214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994d9214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346d49f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346d49f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346d49f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346d49f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46778168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46778168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46778168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46778168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46fd7b0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46fd7b0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994d9214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f994d9214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994d921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f994d921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67781687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467781687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6778168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6778168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34015e6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34015e6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346d49f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346d49f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46d49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346d49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1080/10835547.2001.1209106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4050" y="551325"/>
            <a:ext cx="5597100" cy="2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SubReddit Post Virality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14325" y="3664750"/>
            <a:ext cx="8711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Animesh Parihar                                                   Tooba Khan                                                                  Ritik Jain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2021JCS2235                                                   2021JCS2245                                                          2021JCS2260</a:t>
            </a:r>
            <a:endParaRPr sz="1600"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575" y="1845525"/>
            <a:ext cx="2191700" cy="14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156375" y="63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Representing Reddit posts as a network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857275" y="1612650"/>
            <a:ext cx="756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 directed edge [u,v] means that user ‘u’ commented on any post of user ‘v’.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This post should however be in the selected time frame.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have saved our graph consisting of 212842 nodes and 373026 edges as a gexf file.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Out of this 21375 nodes are the ones which are authors of posts. Others are people who have commented on any one of these nodes.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 snapshot of our graph is on the next slide.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308775" y="484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Representing Reddit posts as a network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1043875" y="1612650"/>
            <a:ext cx="7568700" cy="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Graph of reddit authors and posts in the month of January, 2020: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50" y="2041650"/>
            <a:ext cx="4130743" cy="27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394750" y="1672175"/>
            <a:ext cx="1024200" cy="11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3982950" y="2977050"/>
            <a:ext cx="11781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>
            <a:endCxn id="232" idx="0"/>
          </p:cNvCxnSpPr>
          <p:nvPr/>
        </p:nvCxnSpPr>
        <p:spPr>
          <a:xfrm>
            <a:off x="1444200" y="2584350"/>
            <a:ext cx="31278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4076550" y="2998950"/>
            <a:ext cx="9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12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50400" y="1697625"/>
            <a:ext cx="86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Aut. 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B2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Com.A2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799175" y="988000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4"/>
          <p:cNvCxnSpPr>
            <a:stCxn id="234" idx="0"/>
            <a:endCxn id="236" idx="2"/>
          </p:cNvCxnSpPr>
          <p:nvPr/>
        </p:nvCxnSpPr>
        <p:spPr>
          <a:xfrm rot="10800000">
            <a:off x="4293300" y="1634250"/>
            <a:ext cx="233700" cy="13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7486200" y="1336325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886975" y="3801525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5649200" y="3801525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1949150" y="493800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5649200" y="493800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5649188" y="1982525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7486200" y="3100050"/>
            <a:ext cx="988200" cy="8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Aut. 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Com. A8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2064313" y="1795175"/>
            <a:ext cx="988200" cy="6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4"/>
          <p:cNvCxnSpPr>
            <a:endCxn id="242" idx="1"/>
          </p:cNvCxnSpPr>
          <p:nvPr/>
        </p:nvCxnSpPr>
        <p:spPr>
          <a:xfrm>
            <a:off x="2937200" y="816900"/>
            <a:ext cx="27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4"/>
          <p:cNvCxnSpPr>
            <a:endCxn id="232" idx="0"/>
          </p:cNvCxnSpPr>
          <p:nvPr/>
        </p:nvCxnSpPr>
        <p:spPr>
          <a:xfrm>
            <a:off x="2761800" y="1190850"/>
            <a:ext cx="1810200" cy="17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4"/>
          <p:cNvCxnSpPr>
            <a:stCxn id="239" idx="0"/>
            <a:endCxn id="245" idx="2"/>
          </p:cNvCxnSpPr>
          <p:nvPr/>
        </p:nvCxnSpPr>
        <p:spPr>
          <a:xfrm flipH="1" rot="10800000">
            <a:off x="2381075" y="2441325"/>
            <a:ext cx="177300" cy="13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4"/>
          <p:cNvCxnSpPr>
            <a:endCxn id="250" idx="1"/>
          </p:cNvCxnSpPr>
          <p:nvPr/>
        </p:nvCxnSpPr>
        <p:spPr>
          <a:xfrm>
            <a:off x="2875000" y="4124625"/>
            <a:ext cx="277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4"/>
          <p:cNvCxnSpPr>
            <a:stCxn id="232" idx="3"/>
            <a:endCxn id="240" idx="0"/>
          </p:cNvCxnSpPr>
          <p:nvPr/>
        </p:nvCxnSpPr>
        <p:spPr>
          <a:xfrm>
            <a:off x="5161050" y="3300150"/>
            <a:ext cx="9822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4"/>
          <p:cNvCxnSpPr>
            <a:stCxn id="242" idx="2"/>
            <a:endCxn id="243" idx="0"/>
          </p:cNvCxnSpPr>
          <p:nvPr/>
        </p:nvCxnSpPr>
        <p:spPr>
          <a:xfrm>
            <a:off x="6143300" y="1140000"/>
            <a:ext cx="0" cy="8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4"/>
          <p:cNvCxnSpPr>
            <a:endCxn id="245" idx="1"/>
          </p:cNvCxnSpPr>
          <p:nvPr/>
        </p:nvCxnSpPr>
        <p:spPr>
          <a:xfrm>
            <a:off x="1456813" y="1950875"/>
            <a:ext cx="60750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4"/>
          <p:cNvCxnSpPr>
            <a:stCxn id="241" idx="2"/>
            <a:endCxn id="245" idx="0"/>
          </p:cNvCxnSpPr>
          <p:nvPr/>
        </p:nvCxnSpPr>
        <p:spPr>
          <a:xfrm>
            <a:off x="2443250" y="1140000"/>
            <a:ext cx="1152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4"/>
          <p:cNvCxnSpPr>
            <a:stCxn id="238" idx="1"/>
          </p:cNvCxnSpPr>
          <p:nvPr/>
        </p:nvCxnSpPr>
        <p:spPr>
          <a:xfrm flipH="1">
            <a:off x="6663900" y="1659425"/>
            <a:ext cx="8223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4787375" y="1311100"/>
            <a:ext cx="900900" cy="6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4"/>
          <p:cNvCxnSpPr>
            <a:endCxn id="243" idx="2"/>
          </p:cNvCxnSpPr>
          <p:nvPr/>
        </p:nvCxnSpPr>
        <p:spPr>
          <a:xfrm rot="10800000">
            <a:off x="6143288" y="2628725"/>
            <a:ext cx="254400" cy="11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4"/>
          <p:cNvCxnSpPr>
            <a:stCxn id="244" idx="1"/>
            <a:endCxn id="240" idx="3"/>
          </p:cNvCxnSpPr>
          <p:nvPr/>
        </p:nvCxnSpPr>
        <p:spPr>
          <a:xfrm flipH="1">
            <a:off x="6637500" y="3527700"/>
            <a:ext cx="848700" cy="5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4"/>
          <p:cNvCxnSpPr>
            <a:endCxn id="244" idx="0"/>
          </p:cNvCxnSpPr>
          <p:nvPr/>
        </p:nvCxnSpPr>
        <p:spPr>
          <a:xfrm>
            <a:off x="7980300" y="1982550"/>
            <a:ext cx="0" cy="11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4"/>
          <p:cNvCxnSpPr/>
          <p:nvPr/>
        </p:nvCxnSpPr>
        <p:spPr>
          <a:xfrm flipH="1">
            <a:off x="6613225" y="2001650"/>
            <a:ext cx="1076700" cy="18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4"/>
          <p:cNvCxnSpPr>
            <a:stCxn id="239" idx="1"/>
          </p:cNvCxnSpPr>
          <p:nvPr/>
        </p:nvCxnSpPr>
        <p:spPr>
          <a:xfrm rot="10800000">
            <a:off x="1241675" y="2913825"/>
            <a:ext cx="645300" cy="12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4"/>
          <p:cNvCxnSpPr>
            <a:stCxn id="241" idx="1"/>
            <a:endCxn id="231" idx="0"/>
          </p:cNvCxnSpPr>
          <p:nvPr/>
        </p:nvCxnSpPr>
        <p:spPr>
          <a:xfrm flipH="1">
            <a:off x="906950" y="816900"/>
            <a:ext cx="1042200" cy="8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4"/>
          <p:cNvCxnSpPr>
            <a:endCxn id="236" idx="1"/>
          </p:cNvCxnSpPr>
          <p:nvPr/>
        </p:nvCxnSpPr>
        <p:spPr>
          <a:xfrm>
            <a:off x="2937275" y="817000"/>
            <a:ext cx="8619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4"/>
          <p:cNvCxnSpPr>
            <a:stCxn id="239" idx="0"/>
          </p:cNvCxnSpPr>
          <p:nvPr/>
        </p:nvCxnSpPr>
        <p:spPr>
          <a:xfrm flipH="1" rot="10800000">
            <a:off x="2381075" y="1697625"/>
            <a:ext cx="1596900" cy="21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4"/>
          <p:cNvSpPr txBox="1"/>
          <p:nvPr/>
        </p:nvSpPr>
        <p:spPr>
          <a:xfrm>
            <a:off x="1976325" y="506750"/>
            <a:ext cx="9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Aut.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737850" y="509100"/>
            <a:ext cx="8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7637225" y="1351625"/>
            <a:ext cx="8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647900" y="3816825"/>
            <a:ext cx="9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11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737850" y="1997700"/>
            <a:ext cx="8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716525" y="932500"/>
            <a:ext cx="107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6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Post A6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Com.A6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1885601" y="3816825"/>
            <a:ext cx="9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10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2102350" y="1810463"/>
            <a:ext cx="8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Aut. 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A9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24"/>
          <p:cNvCxnSpPr>
            <a:endCxn id="242" idx="3"/>
          </p:cNvCxnSpPr>
          <p:nvPr/>
        </p:nvCxnSpPr>
        <p:spPr>
          <a:xfrm rot="10800000">
            <a:off x="6637400" y="816900"/>
            <a:ext cx="8496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4" name="Google Shape;274;p24"/>
          <p:cNvCxnSpPr>
            <a:stCxn id="250" idx="1"/>
          </p:cNvCxnSpPr>
          <p:nvPr/>
        </p:nvCxnSpPr>
        <p:spPr>
          <a:xfrm rot="10800000">
            <a:off x="4902700" y="3699225"/>
            <a:ext cx="7452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endCxn id="232" idx="1"/>
          </p:cNvCxnSpPr>
          <p:nvPr/>
        </p:nvCxnSpPr>
        <p:spPr>
          <a:xfrm flipH="1" rot="10800000">
            <a:off x="2875650" y="3300150"/>
            <a:ext cx="11073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475" y="585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Feature vector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885575" y="1567550"/>
            <a:ext cx="76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Our next step was to create a feature vector which could capture all the details of a given post.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this purpose, first we ran Page Rank and degree centrality algorithms.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calculated pageRank and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degree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centrality of each node to capture its significance in the network.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third attribute was sentiment analysis of the post title.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each post we ran sentiment analysis on the title of the post.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stored the sentiment score of each title as an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vector for 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169200" y="1759475"/>
            <a:ext cx="28200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FInally our feature vector had the following attributes: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Sentiment score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Page Rank of parent node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Degree centrality of parent node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Time stamp of the post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Number of comments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Score of the post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125" y="1200700"/>
            <a:ext cx="5980023" cy="343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1308800" y="298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Prediction of Virality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659975" y="1192050"/>
            <a:ext cx="84147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Steps done till now: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Graph creation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Collection of important attributes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Creation of feature vector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Finally, our last step was to create a prediction model which could predict if the given post would become viral in the chosen subreddit or not.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implemented this in two ways: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Binary prediction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Neural network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1297500" y="50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Implementation of Classification Model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688050" y="1567550"/>
            <a:ext cx="797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implemented RandomForestClassifier which is a binary classification model.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Out of the available data, we have used 80% for training and 20% for testing.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fixed a threshold of score = 5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By this we mean, that posts which have score &gt;5 are considered viral and others are not.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Viral posts will have an output = 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Non viral posts will have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this we achieved train accuracy =  99.94%  and test accuracy = 88.12%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confusion matrix is on the next slide.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1297500" y="50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Implementation of Classification Model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754650" y="1310375"/>
            <a:ext cx="79746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1" name="Google Shape;311;p29"/>
          <p:cNvGraphicFramePr/>
          <p:nvPr/>
        </p:nvGraphicFramePr>
        <p:xfrm>
          <a:off x="1297500" y="18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{35E799B4-39A9-4B68-A43F-83A9F3E6C153}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Predicted→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Actual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3889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4325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1653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1922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4158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6247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25" y="152400"/>
            <a:ext cx="5751924" cy="47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Prediction using Neural Network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implemented a neural network using keras.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Out of the available data, we have used 80% for training and 20% for testing.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Now we y_train and y_test will be the actual score.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Model is trained to predict score for a given post and not it’s virality.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this we achieved train accuracy =  94.48% and test accuracy = 94.67%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Due to less data, the neural network model did not perform very well.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There are a very instances of high scores and we couldn’t achieve a low loss from the training.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552700" y="1421225"/>
            <a:ext cx="79077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480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Our work is focussed on predicting the virality of a post on reddit (within a subreddit) . </a:t>
            </a: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Existing  Research has delved into predicting content virality within relationship-based networks such as Facebook. 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We explore virality prediction on Reddit,  a content-driven network lacking a naturally-defined relationship between users. 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➔"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In Reddit the post’s exposure is governed by a combination of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Post timing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Quality of a post’s content and title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&gt;  </a:t>
            </a: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Affinity between content and subreddit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" sz="2033"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" sz="2033">
                <a:latin typeface="Times New Roman"/>
                <a:ea typeface="Times New Roman"/>
                <a:cs typeface="Times New Roman"/>
                <a:sym typeface="Times New Roman"/>
              </a:rPr>
              <a:t>  Several other factors</a:t>
            </a:r>
            <a:endParaRPr sz="20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723300" y="646575"/>
            <a:ext cx="7896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Introduction/Motivation/Problem-Definition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1297500" y="50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Prediction using Neural Network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1744050" y="1206600"/>
            <a:ext cx="46410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Loss as a function of epochs: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425" y="1714500"/>
            <a:ext cx="4776775" cy="3262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1297500" y="562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Idea behind two kinds of models?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829650" y="1567550"/>
            <a:ext cx="7974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Notion of virality can vary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some, virality can mean if the score &gt; mean score of all posts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 others, it can mean that score exceeds a certain value.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wanted to see how well our network model works on both kinds of implementations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Thus, the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model is useful in cases where notion of virality is predefined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But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network model is more relevant in cases where we want to estimate the score a post can achieve and then decide if that score implies virality or not.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1161800" y="1567550"/>
            <a:ext cx="71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did a comparison between predictions using classification and neural network.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classification model gave us quite good results which solved the aim of our project which was to predict virality.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Our dataset was made using only 1 month’s data and this is why our neural network did not give us good results.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➔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Due to a small dataset, we got very few posts which had high scores.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type="title"/>
          </p:nvPr>
        </p:nvSpPr>
        <p:spPr>
          <a:xfrm>
            <a:off x="1297500" y="850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1037725" y="1872350"/>
            <a:ext cx="729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Given better resources, we can collect a larger dataset of at least a year.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 that dataset, predicting not only the virality but also the probable score that the project would achieve can give us good results.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aimed at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achieving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second point also but given the small dataset we couldn’t get good results.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959125" y="1905225"/>
            <a:ext cx="7444200" cy="1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/>
        </p:nvSpPr>
        <p:spPr>
          <a:xfrm>
            <a:off x="723300" y="417975"/>
            <a:ext cx="7896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Introduction/Motivation/Problem-Definition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530150" y="1155750"/>
            <a:ext cx="79971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Lato"/>
              <a:ea typeface="Lato"/>
              <a:cs typeface="Lato"/>
              <a:sym typeface="Lato"/>
            </a:endParaRPr>
          </a:p>
          <a:p>
            <a:pPr indent="-343605" lvl="0" marL="457200" rtl="0" algn="l">
              <a:spcBef>
                <a:spcPts val="0"/>
              </a:spcBef>
              <a:spcAft>
                <a:spcPts val="0"/>
              </a:spcAft>
              <a:buSzPts val="1811"/>
              <a:buFont typeface="Times New Roman"/>
              <a:buChar char="➔"/>
            </a:pPr>
            <a:r>
              <a:rPr lang="en" sz="1811">
                <a:latin typeface="Times New Roman"/>
                <a:ea typeface="Times New Roman"/>
                <a:cs typeface="Times New Roman"/>
                <a:sym typeface="Times New Roman"/>
              </a:rPr>
              <a:t>Along with the above general features there is a possibility that predicting a post’s virality may depend on the network of user-user interactions .So to </a:t>
            </a:r>
            <a:endParaRPr sz="18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1">
                <a:latin typeface="Times New Roman"/>
                <a:ea typeface="Times New Roman"/>
                <a:cs typeface="Times New Roman"/>
                <a:sym typeface="Times New Roman"/>
              </a:rPr>
              <a:t>        include those features we’ve made a graph of user-user interaction.</a:t>
            </a:r>
            <a:endParaRPr sz="18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605" lvl="0" marL="457200" rtl="0" algn="l">
              <a:spcBef>
                <a:spcPts val="0"/>
              </a:spcBef>
              <a:spcAft>
                <a:spcPts val="0"/>
              </a:spcAft>
              <a:buSzPts val="1811"/>
              <a:buFont typeface="Times New Roman"/>
              <a:buChar char="➔"/>
            </a:pPr>
            <a:r>
              <a:rPr lang="en" sz="1811">
                <a:latin typeface="Times New Roman"/>
                <a:ea typeface="Times New Roman"/>
                <a:cs typeface="Times New Roman"/>
                <a:sym typeface="Times New Roman"/>
              </a:rPr>
              <a:t>We’ve build a model for virality prediction using the temporal(date and time),  linguistic ( the title) and  structural features of the Reddit user-user network on predictive ability. </a:t>
            </a:r>
            <a:endParaRPr sz="181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1">
                <a:latin typeface="Times New Roman"/>
                <a:ea typeface="Times New Roman"/>
                <a:cs typeface="Times New Roman"/>
                <a:sym typeface="Times New Roman"/>
              </a:rPr>
              <a:t>Some of the other features of post such as score and number of comments were also included in our model.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2867675" y="32940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62125" y="2536225"/>
            <a:ext cx="1520400" cy="9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476613" y="2536225"/>
            <a:ext cx="1520400" cy="9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4738175" y="1276800"/>
            <a:ext cx="1520400" cy="190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408000" y="3917875"/>
            <a:ext cx="1520400" cy="9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709475" y="2701075"/>
            <a:ext cx="10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Data Collection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2723825" y="2716225"/>
            <a:ext cx="10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Extracting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Features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6"/>
          <p:cNvCxnSpPr>
            <a:stCxn id="158" idx="0"/>
          </p:cNvCxnSpPr>
          <p:nvPr/>
        </p:nvCxnSpPr>
        <p:spPr>
          <a:xfrm rot="-5400000">
            <a:off x="3704513" y="1470925"/>
            <a:ext cx="597600" cy="1533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6"/>
          <p:cNvCxnSpPr>
            <a:stCxn id="158" idx="2"/>
            <a:endCxn id="160" idx="1"/>
          </p:cNvCxnSpPr>
          <p:nvPr/>
        </p:nvCxnSpPr>
        <p:spPr>
          <a:xfrm flipH="1" rot="-5400000">
            <a:off x="2875463" y="3873175"/>
            <a:ext cx="894000" cy="17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/>
        </p:nvSpPr>
        <p:spPr>
          <a:xfrm>
            <a:off x="4769825" y="1300800"/>
            <a:ext cx="152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Linguistic(Title)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Temporal(Date and Time)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Others (No. of comments,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Post Score)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655263" y="4101025"/>
            <a:ext cx="10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User id ,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Post id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16"/>
          <p:cNvCxnSpPr>
            <a:stCxn id="157" idx="3"/>
            <a:endCxn id="158" idx="1"/>
          </p:cNvCxnSpPr>
          <p:nvPr/>
        </p:nvCxnSpPr>
        <p:spPr>
          <a:xfrm>
            <a:off x="1982525" y="3024025"/>
            <a:ext cx="4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6"/>
          <p:cNvCxnSpPr>
            <a:stCxn id="160" idx="3"/>
          </p:cNvCxnSpPr>
          <p:nvPr/>
        </p:nvCxnSpPr>
        <p:spPr>
          <a:xfrm>
            <a:off x="4928400" y="4405675"/>
            <a:ext cx="557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6"/>
          <p:cNvSpPr/>
          <p:nvPr/>
        </p:nvSpPr>
        <p:spPr>
          <a:xfrm>
            <a:off x="5485500" y="3921025"/>
            <a:ext cx="1520400" cy="9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5732625" y="3885475"/>
            <a:ext cx="102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Creation of Graph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(Structural Features)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246925" y="2356225"/>
            <a:ext cx="1520400" cy="9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7557475" y="2428375"/>
            <a:ext cx="1026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Training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the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16"/>
          <p:cNvCxnSpPr>
            <a:endCxn id="171" idx="1"/>
          </p:cNvCxnSpPr>
          <p:nvPr/>
        </p:nvCxnSpPr>
        <p:spPr>
          <a:xfrm>
            <a:off x="6296225" y="1925725"/>
            <a:ext cx="950700" cy="91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6"/>
          <p:cNvCxnSpPr>
            <a:stCxn id="169" idx="3"/>
          </p:cNvCxnSpPr>
          <p:nvPr/>
        </p:nvCxnSpPr>
        <p:spPr>
          <a:xfrm flipH="1" rot="10800000">
            <a:off x="7005900" y="3395125"/>
            <a:ext cx="734700" cy="101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505350" y="1585100"/>
            <a:ext cx="8133300" cy="3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➔Cheng et al. did the prediction by incorporating temporal, structural, and content features into its model which provided a useful framework to build our model.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➔Lakkaraju et al. model takes into account the content of the submission, the title of the submission and community in which it is posted and demonstrate a set of features that are useful in virality prediction many of these will also prove useful in our task.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505350" y="545600"/>
            <a:ext cx="7896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Work/ Literature Survey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10689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       Related Work/ Literature Survey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211925" y="1478750"/>
            <a:ext cx="85014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this paper the authors have discussed an algorithm for classification problem for credit card holders to predict whether he/she will default or not.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Schonlau, M. and Zou, R. Y. (2020) ‘The random forest algorithm for statistical learning’, The Stata Journal, 20(1), pp. 3–29. doi: 10.1177/1536867X20909688.]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➔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studying about neural networks for prediction of scores we referred to the following paper: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[Nguyen Nghiep &amp; Cripps Al (2001) Predicting Housing Value: A Comparison of Multiple Regression Analysis and Artificial Neural Networks, Journal of Real Estate Research, 22:3, 313-336, DOI: </a:t>
            </a:r>
            <a:r>
              <a:rPr lang="en" sz="18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10.1080/10835547.2001.12091068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18525" y="60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Collection of Data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015175" y="1567550"/>
            <a:ext cx="732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Used publicly available PushShift Dataset.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Data available was in the form on json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Extracted the submissions and comments data of January 2020.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submission entry, we have used title,URL,author,submission id,score,created time,number of comments and permanent link.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➔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comments entry, we have used id, link id, author, created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1218525" y="608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Collection of Data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1143500" y="1288950"/>
            <a:ext cx="7038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Reddit pushift API snapshot.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13" y="1945550"/>
            <a:ext cx="8150125" cy="27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1093675" y="658925"/>
            <a:ext cx="71181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Representing Reddit posts as a network </a:t>
            </a:r>
            <a:endParaRPr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885325" y="1567550"/>
            <a:ext cx="75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We have created a directed graph using Networkx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Each node of the graph represents a user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 user can have multiple posts in the given time frame.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However, many users in the network will be such that they will have 0 posts but their existence in the graph will be because they have commented on some post(s).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Reddit also allows comments on posts to gain virality and become even more viral than their original posts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➔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All such cases have been included.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