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27"/>
  </p:notesMasterIdLst>
  <p:sldIdLst>
    <p:sldId id="277" r:id="rId2"/>
    <p:sldId id="263" r:id="rId3"/>
    <p:sldId id="279" r:id="rId4"/>
    <p:sldId id="262" r:id="rId5"/>
    <p:sldId id="280" r:id="rId6"/>
    <p:sldId id="264" r:id="rId7"/>
    <p:sldId id="281" r:id="rId8"/>
    <p:sldId id="259" r:id="rId9"/>
    <p:sldId id="282" r:id="rId10"/>
    <p:sldId id="260" r:id="rId11"/>
    <p:sldId id="283" r:id="rId12"/>
    <p:sldId id="261" r:id="rId13"/>
    <p:sldId id="284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vies\1st%20slid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vies\2nd%20slid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vies\3rd%20Slid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vies\4th%20slid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vies\5th%20slid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ql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ql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'1st slide'!$A$2</c:f>
              <c:strCache>
                <c:ptCount val="1"/>
                <c:pt idx="0">
                  <c:v>AD Russell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slide'!$B$2</c:f>
              <c:numCache>
                <c:formatCode>0.0</c:formatCode>
                <c:ptCount val="1"/>
                <c:pt idx="0">
                  <c:v>182.33173076923001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A-4D3D-9D17-74E47F9EFCC6}"/>
            </c:ext>
          </c:extLst>
        </c:ser>
        <c:ser>
          <c:idx val="1"/>
          <c:order val="1"/>
          <c:tx>
            <c:strRef>
              <c:f>'1st slide'!$A$3</c:f>
              <c:strCache>
                <c:ptCount val="1"/>
                <c:pt idx="0">
                  <c:v>SP Narine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slide'!$B$3</c:f>
              <c:numCache>
                <c:formatCode>0.0</c:formatCode>
                <c:ptCount val="1"/>
                <c:pt idx="0">
                  <c:v>164.27255985267001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A-4D3D-9D17-74E47F9EFCC6}"/>
            </c:ext>
          </c:extLst>
        </c:ser>
        <c:ser>
          <c:idx val="2"/>
          <c:order val="2"/>
          <c:tx>
            <c:strRef>
              <c:f>'1st slide'!$A$4</c:f>
              <c:strCache>
                <c:ptCount val="1"/>
                <c:pt idx="0">
                  <c:v>HH Pandya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slide'!$B$4</c:f>
              <c:numCache>
                <c:formatCode>0.0</c:formatCode>
                <c:ptCount val="1"/>
                <c:pt idx="0">
                  <c:v>159.26800472254999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A-4D3D-9D17-74E47F9EFCC6}"/>
            </c:ext>
          </c:extLst>
        </c:ser>
        <c:ser>
          <c:idx val="3"/>
          <c:order val="3"/>
          <c:tx>
            <c:strRef>
              <c:f>'1st slide'!$A$5</c:f>
              <c:strCache>
                <c:ptCount val="1"/>
                <c:pt idx="0">
                  <c:v>V Sehwag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slide'!$B$5</c:f>
              <c:numCache>
                <c:formatCode>0.0</c:formatCode>
                <c:ptCount val="1"/>
                <c:pt idx="0">
                  <c:v>155.44159544159501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A-4D3D-9D17-74E47F9EFCC6}"/>
            </c:ext>
          </c:extLst>
        </c:ser>
        <c:ser>
          <c:idx val="4"/>
          <c:order val="4"/>
          <c:tx>
            <c:strRef>
              <c:f>'1st slide'!$A$6</c:f>
              <c:strCache>
                <c:ptCount val="1"/>
                <c:pt idx="0">
                  <c:v>GJ Maxwell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slide'!$B$6</c:f>
              <c:numCache>
                <c:formatCode>0.0</c:formatCode>
                <c:ptCount val="1"/>
                <c:pt idx="0">
                  <c:v>154.676258992805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AA-4D3D-9D17-74E47F9EFCC6}"/>
            </c:ext>
          </c:extLst>
        </c:ser>
        <c:ser>
          <c:idx val="5"/>
          <c:order val="5"/>
          <c:tx>
            <c:strRef>
              <c:f>'1st slide'!$A$7</c:f>
              <c:strCache>
                <c:ptCount val="1"/>
                <c:pt idx="0">
                  <c:v>RR Pant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slide'!$B$7</c:f>
              <c:numCache>
                <c:formatCode>0.0</c:formatCode>
                <c:ptCount val="1"/>
                <c:pt idx="0">
                  <c:v>151.97368421052599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AA-4D3D-9D17-74E47F9EFCC6}"/>
            </c:ext>
          </c:extLst>
        </c:ser>
        <c:ser>
          <c:idx val="6"/>
          <c:order val="6"/>
          <c:tx>
            <c:strRef>
              <c:f>'1st slide'!$A$8</c:f>
              <c:strCache>
                <c:ptCount val="1"/>
                <c:pt idx="0">
                  <c:v>AB de Villiers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slide'!$B$8</c:f>
              <c:numCache>
                <c:formatCode>0.0</c:formatCode>
                <c:ptCount val="1"/>
                <c:pt idx="0">
                  <c:v>151.91102756892201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AA-4D3D-9D17-74E47F9EFCC6}"/>
            </c:ext>
          </c:extLst>
        </c:ser>
        <c:ser>
          <c:idx val="7"/>
          <c:order val="7"/>
          <c:tx>
            <c:strRef>
              <c:f>'1st slide'!$A$9</c:f>
              <c:strCache>
                <c:ptCount val="1"/>
                <c:pt idx="0">
                  <c:v>CH Gayle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slide'!$B$9</c:f>
              <c:numCache>
                <c:formatCode>0.0</c:formatCode>
                <c:ptCount val="1"/>
                <c:pt idx="0">
                  <c:v>150.110097514941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AA-4D3D-9D17-74E47F9EFCC6}"/>
            </c:ext>
          </c:extLst>
        </c:ser>
        <c:ser>
          <c:idx val="8"/>
          <c:order val="8"/>
          <c:tx>
            <c:strRef>
              <c:f>'1st slide'!$A$10</c:f>
              <c:strCache>
                <c:ptCount val="1"/>
                <c:pt idx="0">
                  <c:v>KA Pollard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slide'!$B$10</c:f>
              <c:numCache>
                <c:formatCode>0.0</c:formatCode>
                <c:ptCount val="1"/>
                <c:pt idx="0">
                  <c:v>149.876053544868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AA-4D3D-9D17-74E47F9EFCC6}"/>
            </c:ext>
          </c:extLst>
        </c:ser>
        <c:ser>
          <c:idx val="9"/>
          <c:order val="9"/>
          <c:tx>
            <c:strRef>
              <c:f>'1st slide'!$A$11</c:f>
              <c:strCache>
                <c:ptCount val="1"/>
                <c:pt idx="0">
                  <c:v>JC Buttler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'1st slide'!$B$1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'1st slide'!$B$11</c:f>
              <c:numCache>
                <c:formatCode>0.0</c:formatCode>
                <c:ptCount val="1"/>
                <c:pt idx="0">
                  <c:v>149.56369982547901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AA-4D3D-9D17-74E47F9EFC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80605584"/>
        <c:axId val="380602224"/>
      </c:barChart>
      <c:catAx>
        <c:axId val="3806055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80602224"/>
        <c:crosses val="autoZero"/>
        <c:auto val="1"/>
        <c:lblAlgn val="ctr"/>
        <c:lblOffset val="100"/>
        <c:noMultiLvlLbl val="0"/>
      </c:catAx>
      <c:valAx>
        <c:axId val="380602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strike_rate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crossAx val="38060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'2nd slide'!$C$1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'2nd slide'!$A$2:$A$11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'2nd slide'!$C$2:$C$11</c:f>
              <c:numCache>
                <c:formatCode>0.0</c:formatCode>
                <c:ptCount val="10"/>
                <c:pt idx="0">
                  <c:v>42.69</c:v>
                </c:pt>
                <c:pt idx="1">
                  <c:v>42.54</c:v>
                </c:pt>
                <c:pt idx="2">
                  <c:v>41.7</c:v>
                </c:pt>
                <c:pt idx="3">
                  <c:v>41.41</c:v>
                </c:pt>
                <c:pt idx="4">
                  <c:v>41.14</c:v>
                </c:pt>
                <c:pt idx="5">
                  <c:v>41</c:v>
                </c:pt>
                <c:pt idx="6">
                  <c:v>39.96</c:v>
                </c:pt>
                <c:pt idx="7">
                  <c:v>39.49</c:v>
                </c:pt>
                <c:pt idx="8">
                  <c:v>38.700000000000003</c:v>
                </c:pt>
                <c:pt idx="9">
                  <c:v>38.020000000000003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C-43D9-9221-27AA2E8387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8992096"/>
        <c:axId val="488972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'2nd slide'!$B$1</c15:sqref>
                        </c15:formulaRef>
                      </c:ext>
                    </c:extLst>
                    <c:strCache>
                      <c:ptCount val="1"/>
                      <c:pt idx="0">
                        <c:v>runs</c:v>
                      </c:pt>
                    </c:strCache>
                  </c:strRef>
                </c:tx>
                <c:spPr>
                  <a:solidFill>
                    <a:schemeClr val="accent6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'2nd slide'!$A$2:$A$11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'2nd slide'!$B$2:$B$11</c15:sqref>
                        </c15:formulaRef>
                      </c:ext>
                    </c:extLst>
                    <c:numCache>
                      <c:formatCode>0.0</c:formatCode>
                      <c:ptCount val="10"/>
                      <c:pt idx="0">
                        <c:v>2647</c:v>
                      </c:pt>
                      <c:pt idx="1">
                        <c:v>2647</c:v>
                      </c:pt>
                      <c:pt idx="2">
                        <c:v>2647</c:v>
                      </c:pt>
                      <c:pt idx="3">
                        <c:v>2647</c:v>
                      </c:pt>
                      <c:pt idx="4">
                        <c:v>2647</c:v>
                      </c:pt>
                      <c:pt idx="5">
                        <c:v>2647</c:v>
                      </c:pt>
                      <c:pt idx="6">
                        <c:v>2647</c:v>
                      </c:pt>
                      <c:pt idx="7">
                        <c:v>2647</c:v>
                      </c:pt>
                      <c:pt idx="8">
                        <c:v>2647</c:v>
                      </c:pt>
                      <c:pt idx="9">
                        <c:v>2647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0C-43D9-9221-27AA2E838796}"/>
                  </c:ext>
                </c:extLst>
              </c15:ser>
            </c15:filteredBarSeries>
          </c:ext>
        </c:extLst>
      </c:barChart>
      <c:catAx>
        <c:axId val="48899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72416"/>
        <c:crosses val="autoZero"/>
        <c:auto val="1"/>
        <c:lblAlgn val="ctr"/>
        <c:lblOffset val="100"/>
        <c:noMultiLvlLbl val="0"/>
      </c:catAx>
      <c:valAx>
        <c:axId val="488972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RUNS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9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'3rd Slides'!$B$1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'3rd Slides'!$A$2:$A$11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'3rd Slides'!$B$2:$B$11</c:f>
              <c:numCache>
                <c:formatCode>0.0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74.22</c:v>
                </c:pt>
                <c:pt idx="4">
                  <c:v>72.89</c:v>
                </c:pt>
                <c:pt idx="5">
                  <c:v>72.290000000000006</c:v>
                </c:pt>
                <c:pt idx="6">
                  <c:v>70.52</c:v>
                </c:pt>
                <c:pt idx="7">
                  <c:v>69.53</c:v>
                </c:pt>
                <c:pt idx="8">
                  <c:v>68.52</c:v>
                </c:pt>
                <c:pt idx="9">
                  <c:v>68.25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9-4860-80F6-8AA137B5DDD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9228608"/>
        <c:axId val="369231968"/>
      </c:barChart>
      <c:catAx>
        <c:axId val="36922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31968"/>
        <c:crosses val="autoZero"/>
        <c:auto val="1"/>
        <c:lblAlgn val="ctr"/>
        <c:lblOffset val="100"/>
        <c:noMultiLvlLbl val="0"/>
      </c:catAx>
      <c:valAx>
        <c:axId val="3692319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boundary_percentage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crossAx val="36922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'4th slide'!$B$1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'4th slide'!$A$2:$A$11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R Ashwin</c:v>
                </c:pt>
                <c:pt idx="4">
                  <c:v>DW Steyn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'4th slide'!$B$2:$B$11</c:f>
              <c:numCache>
                <c:formatCode>0.0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B-4B21-ADB2-7E3AFCFA22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9229568"/>
        <c:axId val="369230528"/>
      </c:barChart>
      <c:catAx>
        <c:axId val="36922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30528"/>
        <c:crosses val="autoZero"/>
        <c:auto val="1"/>
        <c:lblAlgn val="ctr"/>
        <c:lblOffset val="100"/>
        <c:noMultiLvlLbl val="0"/>
      </c:catAx>
      <c:valAx>
        <c:axId val="3692305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Economy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crossAx val="36922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'5th slide'!$A$2</c:f>
              <c:strCache>
                <c:ptCount val="1"/>
                <c:pt idx="0">
                  <c:v>K Rabada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slide'!$B$2</c:f>
              <c:numCache>
                <c:formatCode>0.0</c:formatCode>
                <c:ptCount val="1"/>
                <c:pt idx="0">
                  <c:v>13.77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7-4F6F-81AD-17338F970783}"/>
            </c:ext>
          </c:extLst>
        </c:ser>
        <c:ser>
          <c:idx val="1"/>
          <c:order val="1"/>
          <c:tx>
            <c:strRef>
              <c:f>'5th slide'!$A$3</c:f>
              <c:strCache>
                <c:ptCount val="1"/>
                <c:pt idx="0">
                  <c:v>AJ Tye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slide'!$B$3</c:f>
              <c:numCache>
                <c:formatCode>0.0</c:formatCode>
                <c:ptCount val="1"/>
                <c:pt idx="0">
                  <c:v>16.13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7-4F6F-81AD-17338F970783}"/>
            </c:ext>
          </c:extLst>
        </c:ser>
        <c:ser>
          <c:idx val="2"/>
          <c:order val="2"/>
          <c:tx>
            <c:strRef>
              <c:f>'5th slide'!$A$4</c:f>
              <c:strCache>
                <c:ptCount val="1"/>
                <c:pt idx="0">
                  <c:v>DE Bollinger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slide'!$B$4</c:f>
              <c:numCache>
                <c:formatCode>0.0</c:formatCode>
                <c:ptCount val="1"/>
                <c:pt idx="0">
                  <c:v>16.22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17-4F6F-81AD-17338F970783}"/>
            </c:ext>
          </c:extLst>
        </c:ser>
        <c:ser>
          <c:idx val="3"/>
          <c:order val="3"/>
          <c:tx>
            <c:strRef>
              <c:f>'5th slide'!$A$5</c:f>
              <c:strCache>
                <c:ptCount val="1"/>
                <c:pt idx="0">
                  <c:v>Imran Tahir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slide'!$B$5</c:f>
              <c:numCache>
                <c:formatCode>0.0</c:formatCode>
                <c:ptCount val="1"/>
                <c:pt idx="0">
                  <c:v>16.43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17-4F6F-81AD-17338F970783}"/>
            </c:ext>
          </c:extLst>
        </c:ser>
        <c:ser>
          <c:idx val="4"/>
          <c:order val="4"/>
          <c:tx>
            <c:strRef>
              <c:f>'5th slide'!$A$6</c:f>
              <c:strCache>
                <c:ptCount val="1"/>
                <c:pt idx="0">
                  <c:v>SL Malinga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slide'!$B$6</c:f>
              <c:numCache>
                <c:formatCode>0.0</c:formatCode>
                <c:ptCount val="1"/>
                <c:pt idx="0">
                  <c:v>17.489999999999998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17-4F6F-81AD-17338F970783}"/>
            </c:ext>
          </c:extLst>
        </c:ser>
        <c:ser>
          <c:idx val="5"/>
          <c:order val="5"/>
          <c:tx>
            <c:strRef>
              <c:f>'5th slide'!$A$7</c:f>
              <c:strCache>
                <c:ptCount val="1"/>
                <c:pt idx="0">
                  <c:v>S Aravind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slide'!$B$7</c:f>
              <c:numCache>
                <c:formatCode>0.0</c:formatCode>
                <c:ptCount val="1"/>
                <c:pt idx="0">
                  <c:v>17.510000000000002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17-4F6F-81AD-17338F970783}"/>
            </c:ext>
          </c:extLst>
        </c:ser>
        <c:ser>
          <c:idx val="6"/>
          <c:order val="6"/>
          <c:tx>
            <c:strRef>
              <c:f>'5th slide'!$A$8</c:f>
              <c:strCache>
                <c:ptCount val="1"/>
                <c:pt idx="0">
                  <c:v>MA Starc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slide'!$B$8</c:f>
              <c:numCache>
                <c:formatCode>0.0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17-4F6F-81AD-17338F970783}"/>
            </c:ext>
          </c:extLst>
        </c:ser>
        <c:ser>
          <c:idx val="7"/>
          <c:order val="7"/>
          <c:tx>
            <c:strRef>
              <c:f>'5th slide'!$A$9</c:f>
              <c:strCache>
                <c:ptCount val="1"/>
                <c:pt idx="0">
                  <c:v>YS Chahal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slide'!$B$9</c:f>
              <c:numCache>
                <c:formatCode>0.0</c:formatCode>
                <c:ptCount val="1"/>
                <c:pt idx="0">
                  <c:v>18.079999999999998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17-4F6F-81AD-17338F970783}"/>
            </c:ext>
          </c:extLst>
        </c:ser>
        <c:ser>
          <c:idx val="8"/>
          <c:order val="8"/>
          <c:tx>
            <c:strRef>
              <c:f>'5th slide'!$A$10</c:f>
              <c:strCache>
                <c:ptCount val="1"/>
                <c:pt idx="0">
                  <c:v>KK Cooper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slide'!$B$10</c:f>
              <c:numCache>
                <c:formatCode>0.0</c:formatCode>
                <c:ptCount val="1"/>
                <c:pt idx="0">
                  <c:v>18.18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17-4F6F-81AD-17338F970783}"/>
            </c:ext>
          </c:extLst>
        </c:ser>
        <c:ser>
          <c:idx val="9"/>
          <c:order val="9"/>
          <c:tx>
            <c:strRef>
              <c:f>'5th slide'!$A$11</c:f>
              <c:strCache>
                <c:ptCount val="1"/>
                <c:pt idx="0">
                  <c:v>TA Boult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'5th slide'!$B$1</c:f>
              <c:strCache>
                <c:ptCount val="1"/>
                <c:pt idx="0">
                  <c:v>economy</c:v>
                </c:pt>
              </c:strCache>
            </c:strRef>
          </c:cat>
          <c:val>
            <c:numRef>
              <c:f>'5th slide'!$B$11</c:f>
              <c:numCache>
                <c:formatCode>0.0</c:formatCode>
                <c:ptCount val="1"/>
                <c:pt idx="0">
                  <c:v>18.29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817-4F6F-81AD-17338F970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3739472"/>
        <c:axId val="583739952"/>
      </c:barChart>
      <c:catAx>
        <c:axId val="5837394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83739952"/>
        <c:crosses val="autoZero"/>
        <c:auto val="1"/>
        <c:lblAlgn val="ctr"/>
        <c:lblOffset val="100"/>
        <c:noMultiLvlLbl val="0"/>
      </c:catAx>
      <c:valAx>
        <c:axId val="58373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ECONOMY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3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897222222222225"/>
          <c:y val="0.14814814814814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39851268591427"/>
          <c:y val="0.17160676065175748"/>
          <c:w val="0.88926815398075243"/>
          <c:h val="0.51620242949881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 1'!$B$1</c:f>
              <c:strCache>
                <c:ptCount val="1"/>
                <c:pt idx="0">
                  <c:v>BATTING STRIKE RATE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'Table 1'!$A$2:$A$11</c:f>
              <c:strCache>
                <c:ptCount val="10"/>
                <c:pt idx="0">
                  <c:v>AD Russel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'Table 1'!$B$2:$B$11</c:f>
              <c:numCache>
                <c:formatCode>General</c:formatCode>
                <c:ptCount val="10"/>
                <c:pt idx="0">
                  <c:v>182</c:v>
                </c:pt>
                <c:pt idx="1">
                  <c:v>164</c:v>
                </c:pt>
                <c:pt idx="2">
                  <c:v>159</c:v>
                </c:pt>
                <c:pt idx="3">
                  <c:v>154</c:v>
                </c:pt>
                <c:pt idx="4">
                  <c:v>150</c:v>
                </c:pt>
                <c:pt idx="5">
                  <c:v>149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E-4DEB-90E1-FD4FD40C188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3135872"/>
        <c:axId val="9031560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'Table 1'!$C$1</c15:sqref>
                        </c15:formulaRef>
                      </c:ext>
                    </c:extLst>
                    <c:strCache>
                      <c:ptCount val="1"/>
                      <c:pt idx="0">
                        <c:v>BOWLING STRIKE RATE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50000"/>
                          <a:satMod val="300000"/>
                        </a:schemeClr>
                      </a:gs>
                      <a:gs pos="35000">
                        <a:schemeClr val="accent3">
                          <a:tint val="37000"/>
                          <a:satMod val="300000"/>
                        </a:schemeClr>
                      </a:gs>
                      <a:gs pos="100000">
                        <a:schemeClr val="accent3">
                          <a:tint val="15000"/>
                          <a:satMod val="350000"/>
                        </a:scheme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chemeClr val="accent3">
                        <a:shade val="95000"/>
                      </a:schemeClr>
                    </a:solidFill>
                    <a:rou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'Table 1'!$A$2:$A$11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CH Gayle</c:v>
                      </c:pt>
                      <c:pt idx="5">
                        <c:v>KA Pollard</c:v>
                      </c:pt>
                      <c:pt idx="6">
                        <c:v>ST Jayasuria</c:v>
                      </c:pt>
                      <c:pt idx="7">
                        <c:v>YK Pathan</c:v>
                      </c:pt>
                      <c:pt idx="8">
                        <c:v>KH Pandya</c:v>
                      </c:pt>
                      <c:pt idx="9">
                        <c:v>JA Morkel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'Table 1'!$C$2:$C$11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19</c:v>
                      </c:pt>
                      <c:pt idx="1">
                        <c:v>22</c:v>
                      </c:pt>
                      <c:pt idx="2">
                        <c:v>21</c:v>
                      </c:pt>
                      <c:pt idx="3">
                        <c:v>29</c:v>
                      </c:pt>
                      <c:pt idx="4">
                        <c:v>32</c:v>
                      </c:pt>
                      <c:pt idx="5">
                        <c:v>23</c:v>
                      </c:pt>
                      <c:pt idx="6">
                        <c:v>23</c:v>
                      </c:pt>
                      <c:pt idx="7">
                        <c:v>28</c:v>
                      </c:pt>
                      <c:pt idx="8">
                        <c:v>27</c:v>
                      </c:pt>
                      <c:pt idx="9">
                        <c:v>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55E-4DEB-90E1-FD4FD40C1888}"/>
                  </c:ext>
                </c:extLst>
              </c15:ser>
            </c15:filteredBarSeries>
          </c:ext>
        </c:extLst>
      </c:barChart>
      <c:catAx>
        <c:axId val="9031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156032"/>
        <c:crosses val="autoZero"/>
        <c:auto val="1"/>
        <c:lblAlgn val="ctr"/>
        <c:lblOffset val="100"/>
        <c:noMultiLvlLbl val="0"/>
      </c:catAx>
      <c:valAx>
        <c:axId val="9031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13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'Table 1'!$C$1</c:f>
              <c:strCache>
                <c:ptCount val="1"/>
                <c:pt idx="0">
                  <c:v>BOWLING STRIKE RATE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'Table 1'!$A$2:$A$11</c:f>
              <c:strCache>
                <c:ptCount val="10"/>
                <c:pt idx="0">
                  <c:v>AD Russel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'Table 1'!$C$2:$C$11</c:f>
              <c:numCache>
                <c:formatCode>General</c:formatCode>
                <c:ptCount val="10"/>
                <c:pt idx="0">
                  <c:v>19</c:v>
                </c:pt>
                <c:pt idx="1">
                  <c:v>22</c:v>
                </c:pt>
                <c:pt idx="2">
                  <c:v>21</c:v>
                </c:pt>
                <c:pt idx="3">
                  <c:v>29</c:v>
                </c:pt>
                <c:pt idx="4">
                  <c:v>32</c:v>
                </c:pt>
                <c:pt idx="5">
                  <c:v>23</c:v>
                </c:pt>
                <c:pt idx="6">
                  <c:v>23</c:v>
                </c:pt>
                <c:pt idx="7">
                  <c:v>28</c:v>
                </c:pt>
                <c:pt idx="8">
                  <c:v>27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8-4EC3-8F8B-D40CF947BC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3135872"/>
        <c:axId val="9031560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'Table 1'!$B$1</c15:sqref>
                        </c15:formulaRef>
                      </c:ext>
                    </c:extLst>
                    <c:strCache>
                      <c:ptCount val="1"/>
                      <c:pt idx="0">
                        <c:v>BATTING STRIKE RATE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35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'Table 1'!$A$2:$A$11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GJ Maxwell</c:v>
                      </c:pt>
                      <c:pt idx="4">
                        <c:v>CH Gayle</c:v>
                      </c:pt>
                      <c:pt idx="5">
                        <c:v>KA Pollard</c:v>
                      </c:pt>
                      <c:pt idx="6">
                        <c:v>ST Jayasuria</c:v>
                      </c:pt>
                      <c:pt idx="7">
                        <c:v>YK Pathan</c:v>
                      </c:pt>
                      <c:pt idx="8">
                        <c:v>KH Pandya</c:v>
                      </c:pt>
                      <c:pt idx="9">
                        <c:v>JA Morkel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'Table 1'!$B$2:$B$11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182</c:v>
                      </c:pt>
                      <c:pt idx="1">
                        <c:v>164</c:v>
                      </c:pt>
                      <c:pt idx="2">
                        <c:v>159</c:v>
                      </c:pt>
                      <c:pt idx="3">
                        <c:v>154</c:v>
                      </c:pt>
                      <c:pt idx="4">
                        <c:v>150</c:v>
                      </c:pt>
                      <c:pt idx="5">
                        <c:v>149</c:v>
                      </c:pt>
                      <c:pt idx="6">
                        <c:v>144</c:v>
                      </c:pt>
                      <c:pt idx="7">
                        <c:v>143</c:v>
                      </c:pt>
                      <c:pt idx="8">
                        <c:v>142</c:v>
                      </c:pt>
                      <c:pt idx="9">
                        <c:v>141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A38-4EC3-8F8B-D40CF947BC59}"/>
                  </c:ext>
                </c:extLst>
              </c15:ser>
            </c15:filteredBarSeries>
          </c:ext>
        </c:extLst>
      </c:barChart>
      <c:catAx>
        <c:axId val="9031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156032"/>
        <c:crosses val="autoZero"/>
        <c:auto val="1"/>
        <c:lblAlgn val="ctr"/>
        <c:lblOffset val="100"/>
        <c:noMultiLvlLbl val="0"/>
      </c:catAx>
      <c:valAx>
        <c:axId val="9031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13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C9C-C97C-4C26-BB81-B4B5A41237C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9306-D878-4F8E-999C-747C39FDE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1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7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9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3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5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0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7B19C2-B493-4FC6-A148-211CB27526D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C17-9E7F-3ED0-91FB-39BEAB08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76675"/>
            <a:ext cx="8229600" cy="1146502"/>
          </a:xfrm>
        </p:spPr>
        <p:txBody>
          <a:bodyPr anchor="ctr">
            <a:no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AUCTION DATA ANAYLSE BY USING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9F2A3-2C4A-792B-B177-ED7720AF0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 :- RITIK THAKUR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9F1A6-BD51-8D7F-4E96-AE033D12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4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6675"/>
            <a:ext cx="8229600" cy="1006680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bowlers who have the best strike rate and who gave bowled at least 500 balls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67A83D-3832-A727-9807-D8C75BC9BE7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049125" cy="4571999"/>
          </a:xfrm>
        </p:spPr>
        <p:txBody>
          <a:bodyPr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ValidDismissals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(    SELECT        bowler,       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    CASE            WHEN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('bowled', 'caught', 'caught and bowled', 'hit wicket', 'lbw', 'stumped')            THEN 1            ELSE 0     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is_valid_dismissal</a:t>
            </a: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IPL_Balls</a:t>
            </a: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   bowler,  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ROUND(COUNT(bowler) * 1.0 / SUM(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is_valid_dismissal</a:t>
            </a: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),2)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economy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  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ValidDismissals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Bybowler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   COUNT(bowler) &gt; 500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   economy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9" name="Picture Placeholder 14">
            <a:extLst>
              <a:ext uri="{FF2B5EF4-FFF2-40B4-BE49-F238E27FC236}">
                <a16:creationId xmlns:a16="http://schemas.microsoft.com/office/drawing/2014/main" id="{435BF31B-05A6-B6F7-DE49-BEA947DB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5244" y="5184396"/>
            <a:ext cx="2776756" cy="1592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4436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2120"/>
            <a:ext cx="11514666" cy="837349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bowlers who have the best strike rate and who gave bowled at least 500 balls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793286C-598D-0BC8-5C1B-E55242972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088528"/>
              </p:ext>
            </p:extLst>
          </p:nvPr>
        </p:nvGraphicFramePr>
        <p:xfrm>
          <a:off x="677333" y="2180271"/>
          <a:ext cx="3766763" cy="4515808"/>
        </p:xfrm>
        <a:graphic>
          <a:graphicData uri="http://schemas.openxmlformats.org/drawingml/2006/table">
            <a:tbl>
              <a:tblPr/>
              <a:tblGrid>
                <a:gridCol w="2100695">
                  <a:extLst>
                    <a:ext uri="{9D8B030D-6E8A-4147-A177-3AD203B41FA5}">
                      <a16:colId xmlns:a16="http://schemas.microsoft.com/office/drawing/2014/main" val="4043224755"/>
                    </a:ext>
                  </a:extLst>
                </a:gridCol>
                <a:gridCol w="1666068">
                  <a:extLst>
                    <a:ext uri="{9D8B030D-6E8A-4147-A177-3AD203B41FA5}">
                      <a16:colId xmlns:a16="http://schemas.microsoft.com/office/drawing/2014/main" val="415537127"/>
                    </a:ext>
                  </a:extLst>
                </a:gridCol>
              </a:tblGrid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00925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268521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7833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8868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3453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8377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08020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13298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890947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92453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93158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37B5E65-08E6-D098-784B-E1964EC42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84818"/>
              </p:ext>
            </p:extLst>
          </p:nvPr>
        </p:nvGraphicFramePr>
        <p:xfrm>
          <a:off x="5612235" y="2188660"/>
          <a:ext cx="5902432" cy="451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83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5268286"/>
            <a:ext cx="8157882" cy="989901"/>
          </a:xfrm>
        </p:spPr>
        <p:txBody>
          <a:bodyPr anchor="ctr">
            <a:no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allrounders who have the best bowling and batting strike rate and who gave faced at least 500 balls and bowled at least 300 balls.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FF40C20-640F-D568-13F8-45EFB4E456E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92000" cy="4572000"/>
          </a:xfrm>
        </p:spPr>
        <p:txBody>
          <a:bodyPr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I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all_rounder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a.batsman_sr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b.bowling_sr</a:t>
            </a:r>
            <a:endParaRPr lang="en-I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batting_sr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bowling_sr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 ON 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b.bowler</a:t>
            </a:r>
            <a:endParaRPr lang="en-I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a.batsman_sr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DESC,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b.bowling_sr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1DA61-1499-45BB-2D1B-D2DA0E15C6EE}"/>
              </a:ext>
            </a:extLst>
          </p:cNvPr>
          <p:cNvSpPr txBox="1"/>
          <p:nvPr/>
        </p:nvSpPr>
        <p:spPr>
          <a:xfrm flipH="1">
            <a:off x="71718" y="146095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Placeholder 14">
            <a:extLst>
              <a:ext uri="{FF2B5EF4-FFF2-40B4-BE49-F238E27FC236}">
                <a16:creationId xmlns:a16="http://schemas.microsoft.com/office/drawing/2014/main" id="{80B82E80-B103-0717-2561-DF9A7E6E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5244" y="5184396"/>
            <a:ext cx="2776756" cy="15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780175"/>
            <a:ext cx="11340106" cy="1034521"/>
          </a:xfrm>
        </p:spPr>
        <p:txBody>
          <a:bodyPr anchor="ctr">
            <a:no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allrounders who have the best bowling and batting strike rate and who gave faced at least 500 balls and bowled at least 300 balls.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1DA61-1499-45BB-2D1B-D2DA0E15C6EE}"/>
              </a:ext>
            </a:extLst>
          </p:cNvPr>
          <p:cNvSpPr txBox="1"/>
          <p:nvPr/>
        </p:nvSpPr>
        <p:spPr>
          <a:xfrm flipH="1">
            <a:off x="71718" y="146095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Placeholder 14">
            <a:extLst>
              <a:ext uri="{FF2B5EF4-FFF2-40B4-BE49-F238E27FC236}">
                <a16:creationId xmlns:a16="http://schemas.microsoft.com/office/drawing/2014/main" id="{80B82E80-B103-0717-2561-DF9A7E6E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5244" y="5184396"/>
            <a:ext cx="2776756" cy="159201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E4E60E-9112-0EAD-8A51-885BC9A49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43966"/>
              </p:ext>
            </p:extLst>
          </p:nvPr>
        </p:nvGraphicFramePr>
        <p:xfrm>
          <a:off x="5385732" y="1830283"/>
          <a:ext cx="5234730" cy="2280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510">
                  <a:extLst>
                    <a:ext uri="{9D8B030D-6E8A-4147-A177-3AD203B41FA5}">
                      <a16:colId xmlns:a16="http://schemas.microsoft.com/office/drawing/2014/main" val="1133030476"/>
                    </a:ext>
                  </a:extLst>
                </a:gridCol>
                <a:gridCol w="1749135">
                  <a:extLst>
                    <a:ext uri="{9D8B030D-6E8A-4147-A177-3AD203B41FA5}">
                      <a16:colId xmlns:a16="http://schemas.microsoft.com/office/drawing/2014/main" val="1449216643"/>
                    </a:ext>
                  </a:extLst>
                </a:gridCol>
                <a:gridCol w="1673085">
                  <a:extLst>
                    <a:ext uri="{9D8B030D-6E8A-4147-A177-3AD203B41FA5}">
                      <a16:colId xmlns:a16="http://schemas.microsoft.com/office/drawing/2014/main" val="3580438231"/>
                    </a:ext>
                  </a:extLst>
                </a:gridCol>
              </a:tblGrid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92D050"/>
                          </a:highlight>
                        </a:rPr>
                        <a:t>All ROUNDERS PLAYERS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92D050"/>
                          </a:highlight>
                        </a:rPr>
                        <a:t>BATTING STRIKE RATE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92D050"/>
                          </a:highlight>
                        </a:rPr>
                        <a:t>BOWKING STRIKE RATE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630593701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  <a:highlight>
                            <a:srgbClr val="FABF8F"/>
                          </a:highlight>
                        </a:rPr>
                        <a:t>AD Russel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79733418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SP Narine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58801701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HH Pandya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55202908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GJ Maxwell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2364995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CH Gayle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5706962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KA Pollard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8383858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ST Jayasuria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23687820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YK Pathan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143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58918404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KH Pandya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27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13219016"/>
                  </a:ext>
                </a:extLst>
              </a:tr>
              <a:tr h="2073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FABF8F"/>
                          </a:highlight>
                        </a:rPr>
                        <a:t>JA Morkel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  <a:highlight>
                            <a:srgbClr val="D9D9D9"/>
                          </a:highlight>
                        </a:rPr>
                        <a:t>141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21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9345480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7B744E-0EDF-C0CA-6BBD-4701F576F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532214"/>
              </p:ext>
            </p:extLst>
          </p:nvPr>
        </p:nvGraphicFramePr>
        <p:xfrm>
          <a:off x="4061669" y="4226860"/>
          <a:ext cx="4572000" cy="2830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7B744E-0EDF-C0CA-6BBD-4701F576F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110019"/>
              </p:ext>
            </p:extLst>
          </p:nvPr>
        </p:nvGraphicFramePr>
        <p:xfrm>
          <a:off x="211123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326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831D-5505-1C0F-C4F9-FA7DB8E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109586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0D37-36BD-AA99-136C-F8F2DAC8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796954"/>
            <a:ext cx="8956071" cy="96473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of cities that have hosted an IPL match.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0DCD0-848D-538A-C177-B67FD41BEF09}"/>
              </a:ext>
            </a:extLst>
          </p:cNvPr>
          <p:cNvSpPr txBox="1"/>
          <p:nvPr/>
        </p:nvSpPr>
        <p:spPr>
          <a:xfrm>
            <a:off x="2676088" y="2311743"/>
            <a:ext cx="6233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city)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city_count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matches;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9C7862-4ED1-BC4C-2FC5-C2C9A14F4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12020"/>
              </p:ext>
            </p:extLst>
          </p:nvPr>
        </p:nvGraphicFramePr>
        <p:xfrm>
          <a:off x="7416457" y="3235073"/>
          <a:ext cx="1727543" cy="1141424"/>
        </p:xfrm>
        <a:graphic>
          <a:graphicData uri="http://schemas.openxmlformats.org/drawingml/2006/table">
            <a:tbl>
              <a:tblPr/>
              <a:tblGrid>
                <a:gridCol w="1727543">
                  <a:extLst>
                    <a:ext uri="{9D8B030D-6E8A-4147-A177-3AD203B41FA5}">
                      <a16:colId xmlns:a16="http://schemas.microsoft.com/office/drawing/2014/main" val="1988797636"/>
                    </a:ext>
                  </a:extLst>
                </a:gridCol>
              </a:tblGrid>
              <a:tr h="5707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city_count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088172"/>
                  </a:ext>
                </a:extLst>
              </a:tr>
              <a:tr h="5707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9D08E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31055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BE3E13-AFCD-1635-3B94-77AD889AE69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978409" y="630935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86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964-FCC4-64C8-54EA-75864192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55676"/>
            <a:ext cx="11411823" cy="841641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with all the columns of the table ‘deliveries’ and an additional column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values boundary, dot or other depending on the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total_run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(boundary for &gt;= 4, dot for 0 and other for any other number)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4033E-5D8B-32FC-6F51-BC8E9FD3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7694" y="2457974"/>
            <a:ext cx="5692587" cy="38841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SELECT *,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WHEN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4 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'boundary’ 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'dot' ELSE 'other' END AS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deliveries;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3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03C3-B15E-4607-484A-353C5BB5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855676"/>
            <a:ext cx="9955635" cy="96473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total number of boundaries and dot balls from the deliveries_v02 table.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1C783-A8DE-EC43-06E4-30607AE0A314}"/>
              </a:ext>
            </a:extLst>
          </p:cNvPr>
          <p:cNvSpPr txBox="1"/>
          <p:nvPr/>
        </p:nvSpPr>
        <p:spPr>
          <a:xfrm>
            <a:off x="578840" y="2474753"/>
            <a:ext cx="46223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OR 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6) THEN 1 ELSE 0 END)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SUM(CASE WHEN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1 ELSE 0 END)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9FA1CC-01AB-CAAD-F1AE-347A7B2BCA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5424" y="6240601"/>
          <a:ext cx="51516" cy="91798"/>
        </p:xfrm>
        <a:graphic>
          <a:graphicData uri="http://schemas.openxmlformats.org/drawingml/2006/table">
            <a:tbl>
              <a:tblPr/>
              <a:tblGrid>
                <a:gridCol w="25758">
                  <a:extLst>
                    <a:ext uri="{9D8B030D-6E8A-4147-A177-3AD203B41FA5}">
                      <a16:colId xmlns:a16="http://schemas.microsoft.com/office/drawing/2014/main" val="3210001543"/>
                    </a:ext>
                  </a:extLst>
                </a:gridCol>
                <a:gridCol w="25758">
                  <a:extLst>
                    <a:ext uri="{9D8B030D-6E8A-4147-A177-3AD203B41FA5}">
                      <a16:colId xmlns:a16="http://schemas.microsoft.com/office/drawing/2014/main" val="1131316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total_boundaries</a:t>
                      </a:r>
                    </a:p>
                  </a:txBody>
                  <a:tcPr marL="179" marR="179" marT="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total_dot_balls</a:t>
                      </a:r>
                    </a:p>
                  </a:txBody>
                  <a:tcPr marL="179" marR="179" marT="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9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30810</a:t>
                      </a:r>
                    </a:p>
                  </a:txBody>
                  <a:tcPr marL="179" marR="179" marT="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179" marR="179" marT="1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323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AD7BB8-65AF-617C-C7F3-1440F0DBB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65645"/>
              </p:ext>
            </p:extLst>
          </p:nvPr>
        </p:nvGraphicFramePr>
        <p:xfrm>
          <a:off x="7406089" y="3129094"/>
          <a:ext cx="3524766" cy="1208014"/>
        </p:xfrm>
        <a:graphic>
          <a:graphicData uri="http://schemas.openxmlformats.org/drawingml/2006/table">
            <a:tbl>
              <a:tblPr/>
              <a:tblGrid>
                <a:gridCol w="1853935">
                  <a:extLst>
                    <a:ext uri="{9D8B030D-6E8A-4147-A177-3AD203B41FA5}">
                      <a16:colId xmlns:a16="http://schemas.microsoft.com/office/drawing/2014/main" val="11333089"/>
                    </a:ext>
                  </a:extLst>
                </a:gridCol>
                <a:gridCol w="1670831">
                  <a:extLst>
                    <a:ext uri="{9D8B030D-6E8A-4147-A177-3AD203B41FA5}">
                      <a16:colId xmlns:a16="http://schemas.microsoft.com/office/drawing/2014/main" val="3519216349"/>
                    </a:ext>
                  </a:extLst>
                </a:gridCol>
              </a:tblGrid>
              <a:tr h="604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total_boundaries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total_dot_balls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43082"/>
                  </a:ext>
                </a:extLst>
              </a:tr>
              <a:tr h="604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30810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48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704-EC8A-896A-1CA1-3A84A714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87" y="822120"/>
            <a:ext cx="11420213" cy="1262711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total number of boundaries scored by each team from the deliveries_v02 table and order it in descending order of the number of boundaries scored.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5700C-7DCA-58A2-604F-08A2902A3945}"/>
              </a:ext>
            </a:extLst>
          </p:cNvPr>
          <p:cNvSpPr txBox="1"/>
          <p:nvPr/>
        </p:nvSpPr>
        <p:spPr>
          <a:xfrm>
            <a:off x="222308" y="2423499"/>
            <a:ext cx="61491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OR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6B5B07-1BD7-9C4E-48C0-599971AA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68369"/>
              </p:ext>
            </p:extLst>
          </p:nvPr>
        </p:nvGraphicFramePr>
        <p:xfrm>
          <a:off x="7315200" y="2530119"/>
          <a:ext cx="3832786" cy="3216336"/>
        </p:xfrm>
        <a:graphic>
          <a:graphicData uri="http://schemas.openxmlformats.org/drawingml/2006/table">
            <a:tbl>
              <a:tblPr/>
              <a:tblGrid>
                <a:gridCol w="2324300">
                  <a:extLst>
                    <a:ext uri="{9D8B030D-6E8A-4147-A177-3AD203B41FA5}">
                      <a16:colId xmlns:a16="http://schemas.microsoft.com/office/drawing/2014/main" val="1608473904"/>
                    </a:ext>
                  </a:extLst>
                </a:gridCol>
                <a:gridCol w="1508486">
                  <a:extLst>
                    <a:ext uri="{9D8B030D-6E8A-4147-A177-3AD203B41FA5}">
                      <a16:colId xmlns:a16="http://schemas.microsoft.com/office/drawing/2014/main" val="1709212521"/>
                    </a:ext>
                  </a:extLst>
                </a:gridCol>
              </a:tblGrid>
              <a:tr h="2010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batting_team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total_boundaries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63921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4034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41837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3729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73449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Kings XI Punjab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3698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5790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Kolkata Knight Riders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3637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14263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3424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48380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2983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05163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Delhi Daredevils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2955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7684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2260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48933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Deccan Chargers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1357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977729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Pune Warriors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721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02497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649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08667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Gujarat Lions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615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51932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Rising Pune Supergiant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95034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Rising Pune Supergiants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68668"/>
                  </a:ext>
                </a:extLst>
              </a:tr>
              <a:tr h="20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Kochi Tuskers Kerala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2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1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68DB-1659-5D35-31E8-BC911FDD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792644"/>
            <a:ext cx="11333527" cy="97743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fetch the total number of dot balls bowled by each team and order it in descending order of the total number of dot balls bowled.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58B88-34AA-94E5-5529-8C2C8D7E9BC5}"/>
              </a:ext>
            </a:extLst>
          </p:cNvPr>
          <p:cNvSpPr txBox="1"/>
          <p:nvPr/>
        </p:nvSpPr>
        <p:spPr>
          <a:xfrm>
            <a:off x="906010" y="2356387"/>
            <a:ext cx="43035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7B6C4B-C9E5-AF8D-3FA2-8E72E0B0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67723"/>
              </p:ext>
            </p:extLst>
          </p:nvPr>
        </p:nvGraphicFramePr>
        <p:xfrm>
          <a:off x="7463290" y="2461749"/>
          <a:ext cx="3822700" cy="310896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3817779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335627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bowling_team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total_dot_balls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6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8714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56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7955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8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Kolkata Knight Riders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7894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929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Kings XI Punjab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7679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63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7593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64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6665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41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Delhi Daredevils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6520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61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5248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4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Deccan Chargers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3306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82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Pune Warriors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19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1338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58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Gujarat Lions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1095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4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Rising Pune Supergiant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698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04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Kochi Tuskers Kerala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626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497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Rising Pune Supergiants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539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95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7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B0F3-0C8D-3425-02C6-3706D697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68286"/>
            <a:ext cx="7772400" cy="964734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batsman with high batting strike rate who have faced at least 500 balls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99405A-C95F-9297-FCAB-0777222ABC0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181E-1972-E497-197F-CD5EE821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92000" cy="4571999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USED :-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 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(SUM(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* 100.0) / COUNT(ball) 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IPL_Balls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in ('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COUNT(ball) &gt;= 500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Placeholder 14">
            <a:extLst>
              <a:ext uri="{FF2B5EF4-FFF2-40B4-BE49-F238E27FC236}">
                <a16:creationId xmlns:a16="http://schemas.microsoft.com/office/drawing/2014/main" id="{49B51A45-7797-C538-64CD-89791AD6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5244" y="5184396"/>
            <a:ext cx="2776756" cy="1592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2082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B77-5F96-55C4-194B-B37BD38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3" y="838898"/>
            <a:ext cx="11386657" cy="124593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total number of dismissals by dismissal kinds where dismissal kind is not NA.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80F23-9575-9FB1-B077-D8FFBEAB5D46}"/>
              </a:ext>
            </a:extLst>
          </p:cNvPr>
          <p:cNvSpPr txBox="1"/>
          <p:nvPr/>
        </p:nvSpPr>
        <p:spPr>
          <a:xfrm>
            <a:off x="664828" y="2554614"/>
            <a:ext cx="60211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total_dismissals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total_dismissals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3695F5-1023-1A59-D5B2-4E3AA1584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14910"/>
              </p:ext>
            </p:extLst>
          </p:nvPr>
        </p:nvGraphicFramePr>
        <p:xfrm>
          <a:off x="7300644" y="2554614"/>
          <a:ext cx="4127958" cy="3257617"/>
        </p:xfrm>
        <a:graphic>
          <a:graphicData uri="http://schemas.openxmlformats.org/drawingml/2006/table">
            <a:tbl>
              <a:tblPr/>
              <a:tblGrid>
                <a:gridCol w="2290513">
                  <a:extLst>
                    <a:ext uri="{9D8B030D-6E8A-4147-A177-3AD203B41FA5}">
                      <a16:colId xmlns:a16="http://schemas.microsoft.com/office/drawing/2014/main" val="2384904199"/>
                    </a:ext>
                  </a:extLst>
                </a:gridCol>
                <a:gridCol w="1837445">
                  <a:extLst>
                    <a:ext uri="{9D8B030D-6E8A-4147-A177-3AD203B41FA5}">
                      <a16:colId xmlns:a16="http://schemas.microsoft.com/office/drawing/2014/main" val="952004451"/>
                    </a:ext>
                  </a:extLst>
                </a:gridCol>
              </a:tblGrid>
              <a:tr h="2961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dismissal_kind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total_dismissals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74546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183973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88449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caught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5743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86317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bowled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1700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53818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run 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893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72510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lbw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46617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stumped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83772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caught and bowled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47752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hit wicket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05067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retired hurt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62879"/>
                  </a:ext>
                </a:extLst>
              </a:tr>
              <a:tr h="296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obstructing the field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0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45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147-C220-5C29-4DB1-C875084B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21" y="847288"/>
            <a:ext cx="11190913" cy="838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get the top 5 bowlers who conceded maximum extra runs from the deliveries table.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7C821-FC71-19A1-E3F6-B1C7D46E1921}"/>
              </a:ext>
            </a:extLst>
          </p:cNvPr>
          <p:cNvSpPr txBox="1"/>
          <p:nvPr/>
        </p:nvSpPr>
        <p:spPr>
          <a:xfrm>
            <a:off x="822121" y="2055303"/>
            <a:ext cx="3540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deliveries_v02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bowler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 LIMIT 5;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E7FDC0-2CDA-D266-09C5-424D9DAD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70111"/>
              </p:ext>
            </p:extLst>
          </p:nvPr>
        </p:nvGraphicFramePr>
        <p:xfrm>
          <a:off x="7105483" y="2055303"/>
          <a:ext cx="4404212" cy="3238152"/>
        </p:xfrm>
        <a:graphic>
          <a:graphicData uri="http://schemas.openxmlformats.org/drawingml/2006/table">
            <a:tbl>
              <a:tblPr/>
              <a:tblGrid>
                <a:gridCol w="1863320">
                  <a:extLst>
                    <a:ext uri="{9D8B030D-6E8A-4147-A177-3AD203B41FA5}">
                      <a16:colId xmlns:a16="http://schemas.microsoft.com/office/drawing/2014/main" val="2196034036"/>
                    </a:ext>
                  </a:extLst>
                </a:gridCol>
                <a:gridCol w="2540892">
                  <a:extLst>
                    <a:ext uri="{9D8B030D-6E8A-4147-A177-3AD203B41FA5}">
                      <a16:colId xmlns:a16="http://schemas.microsoft.com/office/drawing/2014/main" val="86615197"/>
                    </a:ext>
                  </a:extLst>
                </a:gridCol>
              </a:tblGrid>
              <a:tr h="5396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Times New Roman" panose="02020603050405020304" pitchFamily="18" charset="0"/>
                        </a:rPr>
                        <a:t>total_extra_runs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71920"/>
                  </a:ext>
                </a:extLst>
              </a:tr>
              <a:tr h="53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SL Malinga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83951"/>
                  </a:ext>
                </a:extLst>
              </a:tr>
              <a:tr h="53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P Kumar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5262"/>
                  </a:ext>
                </a:extLst>
              </a:tr>
              <a:tr h="53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UT Yadav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05287"/>
                  </a:ext>
                </a:extLst>
              </a:tr>
              <a:tr h="53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DJ Bravo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7031"/>
                  </a:ext>
                </a:extLst>
              </a:tr>
              <a:tr h="539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Times New Roman" panose="02020603050405020304" pitchFamily="18" charset="0"/>
                        </a:rPr>
                        <a:t>B Kumar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9C9C9"/>
                          </a:highlight>
                          <a:latin typeface="Times New Roman" panose="02020603050405020304" pitchFamily="18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09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3E8B-4936-E576-6437-E7A82E8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5" y="800882"/>
            <a:ext cx="11305726" cy="92333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create a table named deliveries_v03 with all the columns of deliveries_v02 table and two additional column (named venue and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venue and date from table matches.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8187-2CA5-B3C0-8D4A-5093FE0D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36" y="2151625"/>
            <a:ext cx="4871819" cy="3442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deliveries_v03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dv02.*,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m.venue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m.match_date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 dv02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matches m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dv02.match_id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m.match_id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5272-A25F-64C6-09DE-32FA7481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8" y="838898"/>
            <a:ext cx="11428602" cy="88923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total runs scored for each venue and order it in the descending order of total runs scored.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D6E786B-9942-BA40-A115-C6F291C68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905036"/>
              </p:ext>
            </p:extLst>
          </p:nvPr>
        </p:nvGraphicFramePr>
        <p:xfrm>
          <a:off x="394989" y="2156772"/>
          <a:ext cx="5156200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5500">
                  <a:extLst>
                    <a:ext uri="{9D8B030D-6E8A-4147-A177-3AD203B41FA5}">
                      <a16:colId xmlns:a16="http://schemas.microsoft.com/office/drawing/2014/main" val="33816849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88612870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highlight>
                            <a:srgbClr val="92D050"/>
                          </a:highlight>
                        </a:rPr>
                        <a:t>VENUE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highlight>
                            <a:srgbClr val="92D050"/>
                          </a:highlight>
                        </a:rPr>
                        <a:t>TOTAL RUNS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38649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Eden Gardens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23658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372106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Wankhede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23390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185575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Feroz Shah Kotla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22947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1181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M Chinnaswamy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20237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840984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  <a:highlight>
                            <a:srgbClr val="DA9694"/>
                          </a:highlight>
                        </a:rPr>
                        <a:t>Rajiv Gandhi International Stadium, Uppal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19484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06682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MA Chidambaram Stadium, Chepauk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17821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860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Sawai Mansingh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14264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9974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  <a:highlight>
                            <a:srgbClr val="DA9694"/>
                          </a:highlight>
                        </a:rPr>
                        <a:t>Punjab Cricket Association Stadium, Mohali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10987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654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Dubai International Cricket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10402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5771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Sheikh Zayed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8830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8627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  <a:highlight>
                            <a:srgbClr val="DA9694"/>
                          </a:highlight>
                        </a:rPr>
                        <a:t>Punjab Cricket Association IS Bindra Stadium, Mohal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7021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33752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Maharashtra Cricket Association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6780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1883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Sharjah Cricket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5924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1370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M.Chinnaswamy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5127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02387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A9694"/>
                          </a:highlight>
                        </a:rPr>
                        <a:t>Dr DY Patil Sports Academy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4810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8144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Subrata Roy Sahara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4755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8495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Kingsmead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4353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44763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Brabourne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3842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73701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Dr. Y.S. Rajasekhara Reddy ACA-VDCA Cricket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highlight>
                            <a:srgbClr val="C4D79B"/>
                          </a:highlight>
                        </a:rPr>
                        <a:t>3746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48240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D593457-1F3B-2F11-C561-700130425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85135"/>
              </p:ext>
            </p:extLst>
          </p:nvPr>
        </p:nvGraphicFramePr>
        <p:xfrm>
          <a:off x="6219156" y="2156772"/>
          <a:ext cx="5156200" cy="3862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5500">
                  <a:extLst>
                    <a:ext uri="{9D8B030D-6E8A-4147-A177-3AD203B41FA5}">
                      <a16:colId xmlns:a16="http://schemas.microsoft.com/office/drawing/2014/main" val="283326734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35752448"/>
                    </a:ext>
                  </a:extLst>
                </a:gridCol>
              </a:tblGrid>
              <a:tr h="2145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highlight>
                            <a:srgbClr val="92D050"/>
                          </a:highlight>
                        </a:rPr>
                        <a:t>VENUE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highlight>
                            <a:srgbClr val="92D050"/>
                          </a:highlight>
                        </a:rPr>
                        <a:t>TOTAL RUNS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3331407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Dr. Y.S. Rajasekhara Reddy ACA-VDCA Cricket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3746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994206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Sardar Patel Stadium, Motera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3746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1233340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SuperSport Park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3653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306580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Saurashtra Cricket Association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3316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0635476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Himachal Pradesh Cricket Association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998114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Holkar Cricket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2872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134338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New Wanderers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2292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9832678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Barabati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8138585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JSCA International Stadium Complex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2056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114353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St George's Park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2033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6675779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Newlands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1764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1060519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  <a:highlight>
                            <a:srgbClr val="DA9694"/>
                          </a:highlight>
                        </a:rPr>
                        <a:t>Shaheed Veer Narayan Singh International Stadium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1741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5334900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Nehru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1363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8598990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Green Park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1298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3186942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De Beers Diamond Oval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767883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  <a:highlight>
                            <a:srgbClr val="DA9694"/>
                          </a:highlight>
                        </a:rPr>
                        <a:t>Vidarbha Cricket Association Stadium, Jamtha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C4D79B"/>
                          </a:highlight>
                        </a:rPr>
                        <a:t>882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6217187"/>
                  </a:ext>
                </a:extLst>
              </a:tr>
              <a:tr h="214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A9694"/>
                          </a:highlight>
                        </a:rPr>
                        <a:t>Buffalo Park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A96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highlight>
                            <a:srgbClr val="C4D79B"/>
                          </a:highlight>
                        </a:rPr>
                        <a:t>799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4D79B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206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9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8228-07A4-156E-081A-CEA4BBD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86" y="830510"/>
            <a:ext cx="11420213" cy="116607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year-wise total runs scored at Eden Gardens and order it in the descending order of total runs scored.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ABA526-5957-42AE-0F54-72DAD981E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59004"/>
              </p:ext>
            </p:extLst>
          </p:nvPr>
        </p:nvGraphicFramePr>
        <p:xfrm>
          <a:off x="1853967" y="1870744"/>
          <a:ext cx="6904139" cy="39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045">
                  <a:extLst>
                    <a:ext uri="{9D8B030D-6E8A-4147-A177-3AD203B41FA5}">
                      <a16:colId xmlns:a16="http://schemas.microsoft.com/office/drawing/2014/main" val="2025024616"/>
                    </a:ext>
                  </a:extLst>
                </a:gridCol>
                <a:gridCol w="5006094">
                  <a:extLst>
                    <a:ext uri="{9D8B030D-6E8A-4147-A177-3AD203B41FA5}">
                      <a16:colId xmlns:a16="http://schemas.microsoft.com/office/drawing/2014/main" val="982903314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highlight>
                            <a:srgbClr val="92D050"/>
                          </a:highlight>
                        </a:rPr>
                        <a:t>YEAR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highlight>
                            <a:srgbClr val="92D050"/>
                          </a:highlight>
                        </a:rPr>
                        <a:t>EDEN_GARDEN_RUNS_SCORED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361664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2885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46878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2651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71528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2386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41983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3192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37866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33865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2073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89102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2012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775768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1854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388726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D9D9D9"/>
                          </a:highlight>
                        </a:rPr>
                        <a:t>1843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964636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highlight>
                            <a:srgbClr val="FABF8F"/>
                          </a:highlight>
                        </a:rPr>
                        <a:t>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F8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1289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195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28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4E302-0B4D-4041-A00A-DD13616911BA}"/>
              </a:ext>
            </a:extLst>
          </p:cNvPr>
          <p:cNvSpPr/>
          <p:nvPr/>
        </p:nvSpPr>
        <p:spPr>
          <a:xfrm>
            <a:off x="2632391" y="2228671"/>
            <a:ext cx="46501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1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B0F3-0C8D-3425-02C6-3706D697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0" y="0"/>
            <a:ext cx="12130479" cy="1031846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batsman with high batting strike rate who have faced at least 500 balls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181E-1972-E497-197F-CD5EE821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5" y="4310351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A6A5BF-84B6-8B43-13B0-167366FE6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00247"/>
              </p:ext>
            </p:extLst>
          </p:nvPr>
        </p:nvGraphicFramePr>
        <p:xfrm>
          <a:off x="466725" y="1291905"/>
          <a:ext cx="4138613" cy="5046151"/>
        </p:xfrm>
        <a:graphic>
          <a:graphicData uri="http://schemas.openxmlformats.org/drawingml/2006/table">
            <a:tbl>
              <a:tblPr/>
              <a:tblGrid>
                <a:gridCol w="2189207">
                  <a:extLst>
                    <a:ext uri="{9D8B030D-6E8A-4147-A177-3AD203B41FA5}">
                      <a16:colId xmlns:a16="http://schemas.microsoft.com/office/drawing/2014/main" val="331529828"/>
                    </a:ext>
                  </a:extLst>
                </a:gridCol>
                <a:gridCol w="1949406">
                  <a:extLst>
                    <a:ext uri="{9D8B030D-6E8A-4147-A177-3AD203B41FA5}">
                      <a16:colId xmlns:a16="http://schemas.microsoft.com/office/drawing/2014/main" val="3150439818"/>
                    </a:ext>
                  </a:extLst>
                </a:gridCol>
              </a:tblGrid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strike_rate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645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182.3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47905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164.3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59749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159.3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76497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155.4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95200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154.7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89748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152.0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20073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151.9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67555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150.1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13149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149.9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267970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149.6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15522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1C787F-714D-9B0F-0082-3449C37D9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753664"/>
              </p:ext>
            </p:extLst>
          </p:nvPr>
        </p:nvGraphicFramePr>
        <p:xfrm>
          <a:off x="5134062" y="1300294"/>
          <a:ext cx="6964784" cy="504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7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BF-1335-D2BE-6185-D4F748B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5064"/>
            <a:ext cx="7772400" cy="939567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 best average who have played more than 2 IPL seasons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6780524-2AEE-C03B-1D5D-F6DD150C8E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9A2D-D69C-5E17-C31A-49C64D39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88951" cy="4571999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runs, </a:t>
            </a:r>
          </a:p>
          <a:p>
            <a:pPr algn="ctr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)*1.0/SUM(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),2) 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average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IPL_BallsGROUP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batsman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SUM(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0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COUNT(DISTINCT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p_id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28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average DESC</a:t>
            </a:r>
          </a:p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id="{F73F4918-F998-4905-308D-FE52D3ABD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2196" y="5100506"/>
            <a:ext cx="2776756" cy="1592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09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BF-1335-D2BE-6185-D4F748B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86" y="763398"/>
            <a:ext cx="11174137" cy="545285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 best average who have played more than 2 IPL seasons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9A2D-D69C-5E17-C31A-49C64D39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4972383" y="302033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8A2550-5D0A-6A9A-A940-102547B43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96454"/>
              </p:ext>
            </p:extLst>
          </p:nvPr>
        </p:nvGraphicFramePr>
        <p:xfrm>
          <a:off x="656748" y="1762125"/>
          <a:ext cx="4617244" cy="4802501"/>
        </p:xfrm>
        <a:graphic>
          <a:graphicData uri="http://schemas.openxmlformats.org/drawingml/2006/table">
            <a:tbl>
              <a:tblPr/>
              <a:tblGrid>
                <a:gridCol w="1589269">
                  <a:extLst>
                    <a:ext uri="{9D8B030D-6E8A-4147-A177-3AD203B41FA5}">
                      <a16:colId xmlns:a16="http://schemas.microsoft.com/office/drawing/2014/main" val="266060130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3446193526"/>
                    </a:ext>
                  </a:extLst>
                </a:gridCol>
                <a:gridCol w="1472165">
                  <a:extLst>
                    <a:ext uri="{9D8B030D-6E8A-4147-A177-3AD203B41FA5}">
                      <a16:colId xmlns:a16="http://schemas.microsoft.com/office/drawing/2014/main" val="225631531"/>
                    </a:ext>
                  </a:extLst>
                </a:gridCol>
              </a:tblGrid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287309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4883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42.5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51975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21731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JP Duminy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52388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71889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ML Hayden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41.0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63741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LMP Simmons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37356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KS Williamson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39.5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53127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SE Marsh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50564"/>
                  </a:ext>
                </a:extLst>
              </a:tr>
              <a:tr h="4365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MEK Hussey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2647.0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7081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A4EE65-4DB4-2E19-28F0-86EAE3E5F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489902"/>
              </p:ext>
            </p:extLst>
          </p:nvPr>
        </p:nvGraphicFramePr>
        <p:xfrm>
          <a:off x="5978554" y="1762121"/>
          <a:ext cx="6096000" cy="480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54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B93-CBFF-1360-02C3-03C69C6B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5063"/>
            <a:ext cx="8330268" cy="947957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who have scored most runs in boundaries and have played more than 2 IPL seasons.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E4DEB1-B731-0331-7D39-40D782A19CC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39BDA-AFC8-F971-DCDD-7450EE71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6675" y="0"/>
            <a:ext cx="12258675" cy="4571999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ROUND(SUM(CASE WHEN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in(4,6) THEN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else 0 END)*1.0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/ SUM(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)*100,2) AS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IPL_Balls</a:t>
            </a: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IN ('wides’)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COUNT(DISTINCT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p_id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&gt; 28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2DE4B79A-0A6A-5CBC-C5E4-A689A3F0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5244" y="5184396"/>
            <a:ext cx="2776756" cy="1592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613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B93-CBFF-1360-02C3-03C69C6B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704847"/>
            <a:ext cx="11458574" cy="771528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who have scored most runs in boundaries and have played more than 2 IPL seasons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39BDA-AFC8-F971-DCDD-7450EE71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614" y="6007608"/>
            <a:ext cx="809836" cy="49986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C2C5AA-0696-EFBB-910A-D10E36537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50801"/>
              </p:ext>
            </p:extLst>
          </p:nvPr>
        </p:nvGraphicFramePr>
        <p:xfrm>
          <a:off x="675650" y="1801608"/>
          <a:ext cx="3913128" cy="4351545"/>
        </p:xfrm>
        <a:graphic>
          <a:graphicData uri="http://schemas.openxmlformats.org/drawingml/2006/table">
            <a:tbl>
              <a:tblPr/>
              <a:tblGrid>
                <a:gridCol w="1661440">
                  <a:extLst>
                    <a:ext uri="{9D8B030D-6E8A-4147-A177-3AD203B41FA5}">
                      <a16:colId xmlns:a16="http://schemas.microsoft.com/office/drawing/2014/main" val="459705011"/>
                    </a:ext>
                  </a:extLst>
                </a:gridCol>
                <a:gridCol w="2251688">
                  <a:extLst>
                    <a:ext uri="{9D8B030D-6E8A-4147-A177-3AD203B41FA5}">
                      <a16:colId xmlns:a16="http://schemas.microsoft.com/office/drawing/2014/main" val="353956994"/>
                    </a:ext>
                  </a:extLst>
                </a:gridCol>
              </a:tblGrid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boundary_percentage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2D05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35361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81.2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75382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11787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56535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74.2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28182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72.9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81296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96302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DR Smith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70.5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96816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CA Lynn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69.5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19387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Harbhajan Singh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01749"/>
                  </a:ext>
                </a:extLst>
              </a:tr>
              <a:tr h="3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1271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F5F7F-6E6D-285A-6C45-A4DC2D2F4CB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93423" y="822960"/>
            <a:ext cx="65151" cy="15811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E656F3-6E18-7BC9-1D1A-33D60C181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150524"/>
              </p:ext>
            </p:extLst>
          </p:nvPr>
        </p:nvGraphicFramePr>
        <p:xfrm>
          <a:off x="5738070" y="1801608"/>
          <a:ext cx="5872904" cy="435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59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CA42B-2936-E779-8D85-86D0679E35A7}"/>
              </a:ext>
            </a:extLst>
          </p:cNvPr>
          <p:cNvSpPr txBox="1"/>
          <p:nvPr/>
        </p:nvSpPr>
        <p:spPr>
          <a:xfrm>
            <a:off x="502023" y="2184999"/>
            <a:ext cx="5378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SELECT bowler,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(SUM(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total_runs</a:t>
            </a:r>
            <a:r>
              <a:rPr lang="en-US" sz="1800" dirty="0">
                <a:effectLst/>
                <a:latin typeface="Calibri" panose="020F0502020204030204" pitchFamily="34" charset="0"/>
              </a:rPr>
              <a:t>) * 1.0) / (COUNT(*) / 6.0) AS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economy_rate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IPL_Balls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GROUP BY 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HAVING COUNT(*) &gt;=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economy_rate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LIMIT 10;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23F27-5FAE-B1FC-A044-9AB561F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85064"/>
            <a:ext cx="8263156" cy="1138114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10 bowlers with best economy who have bowled at least 500 balls in IPL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B77808C-AEDB-4497-F78B-545E1E5EE7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0BA0827-2238-C277-D967-43C7A67B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1"/>
            <a:ext cx="12256316" cy="4571999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(SUM(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* 1.0) / (COUNT(*) / 6.0)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economy_rate</a:t>
            </a: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IPL_Balls</a:t>
            </a: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bowler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COUNT(*) &gt;= 500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economy_rate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Picture Placeholder 14">
            <a:extLst>
              <a:ext uri="{FF2B5EF4-FFF2-40B4-BE49-F238E27FC236}">
                <a16:creationId xmlns:a16="http://schemas.microsoft.com/office/drawing/2014/main" id="{929D1656-AA28-3347-19CA-08A0501C4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>
          <a:xfrm>
            <a:off x="9415244" y="5159229"/>
            <a:ext cx="2776756" cy="1592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2634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23F27-5FAE-B1FC-A044-9AB561F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847287"/>
            <a:ext cx="11312028" cy="10570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10 bowlers with best economy who have bowled at least 500 balls in IPL</a:t>
            </a:r>
            <a:b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273D2B-51DD-F5BB-0B58-61FCC5AB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72636"/>
              </p:ext>
            </p:extLst>
          </p:nvPr>
        </p:nvGraphicFramePr>
        <p:xfrm>
          <a:off x="428625" y="1971676"/>
          <a:ext cx="4200525" cy="4714875"/>
        </p:xfrm>
        <a:graphic>
          <a:graphicData uri="http://schemas.openxmlformats.org/drawingml/2006/table">
            <a:tbl>
              <a:tblPr/>
              <a:tblGrid>
                <a:gridCol w="2088786">
                  <a:extLst>
                    <a:ext uri="{9D8B030D-6E8A-4147-A177-3AD203B41FA5}">
                      <a16:colId xmlns:a16="http://schemas.microsoft.com/office/drawing/2014/main" val="1143024585"/>
                    </a:ext>
                  </a:extLst>
                </a:gridCol>
                <a:gridCol w="2111739">
                  <a:extLst>
                    <a:ext uri="{9D8B030D-6E8A-4147-A177-3AD203B41FA5}">
                      <a16:colId xmlns:a16="http://schemas.microsoft.com/office/drawing/2014/main" val="373783247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6006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0987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89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0911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290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6862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3281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96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0106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1373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B084"/>
                          </a:highlight>
                          <a:latin typeface="Calibri" panose="020F0502020204030204" pitchFamily="34" charset="0"/>
                        </a:rPr>
                        <a:t>R Tewatia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3271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21B58FE-863A-5535-63CC-4DAA818DF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971900"/>
              </p:ext>
            </p:extLst>
          </p:nvPr>
        </p:nvGraphicFramePr>
        <p:xfrm>
          <a:off x="6096000" y="1971675"/>
          <a:ext cx="5962649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9947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2804</TotalTime>
  <Words>1952</Words>
  <Application>Microsoft Office PowerPoint</Application>
  <PresentationFormat>Widescreen</PresentationFormat>
  <Paragraphs>554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Times New Roman</vt:lpstr>
      <vt:lpstr>Tw Cen MT</vt:lpstr>
      <vt:lpstr>Tw Cen MT Condensed</vt:lpstr>
      <vt:lpstr>Wingdings 3</vt:lpstr>
      <vt:lpstr>Integral</vt:lpstr>
      <vt:lpstr>IPL AUCTION DATA ANAYLSE BY USING  SQL </vt:lpstr>
      <vt:lpstr>List of 10 batsman with high batting strike rate who have faced at least 500 balls</vt:lpstr>
      <vt:lpstr>List of 10 batsman with high batting strike rate who have faced at least 500 balls</vt:lpstr>
      <vt:lpstr>List of 10 players with best average who have played more than 2 IPL seasons</vt:lpstr>
      <vt:lpstr>List of 10 players with best average who have played more than 2 IPL seasons </vt:lpstr>
      <vt:lpstr>List of 10 players who have scored most runs in boundaries and have played more than 2 IPL seasons.</vt:lpstr>
      <vt:lpstr>List of 10 players who have scored most runs in boundaries and have played more than 2 IPL seasons</vt:lpstr>
      <vt:lpstr>List of 10 bowlers with best economy who have bowled at least 500 balls in IPL </vt:lpstr>
      <vt:lpstr>List of 10 bowlers with best economy who have bowled at least 500 balls in IPL </vt:lpstr>
      <vt:lpstr>List of 10 bowlers who have the best strike rate and who gave bowled at least 500 balls</vt:lpstr>
      <vt:lpstr>List of 10 bowlers who have the best strike rate and who gave bowled at least 500 balls</vt:lpstr>
      <vt:lpstr>List of 10 allrounders who have the best bowling and batting strike rate and who gave faced at least 500 balls and bowled at least 300 balls.</vt:lpstr>
      <vt:lpstr>List of 10 allrounders who have the best bowling and batting strike rate and who gave faced at least 500 balls and bowled at least 300 balls.</vt:lpstr>
      <vt:lpstr>Additional Questions</vt:lpstr>
      <vt:lpstr>Get the count of cities that have hosted an IPL match.</vt:lpstr>
      <vt:lpstr>Create table deliveries_v02 with all the columns of the table ‘deliveries’ and an additional column ball_result containing values boundary, dot or other depending on the total_run (boundary for &gt;= 4, dot for 0 and other for any other number)</vt:lpstr>
      <vt:lpstr>Write a query to fetch the total number of boundaries and dot balls from the deliveries_v02 table.</vt:lpstr>
      <vt:lpstr>Write a query to fetch the total number of boundaries scored by each team from the deliveries_v02 table and order it in descending order of the number of boundaries scored.</vt:lpstr>
      <vt:lpstr> Write a query to fetch the total number of dot balls bowled by each team and order it in descending order of the total number of dot balls bowled.</vt:lpstr>
      <vt:lpstr>Write a query to fetch the total number of dismissals by dismissal kinds where dismissal kind is not NA.</vt:lpstr>
      <vt:lpstr>Write a query to get the top 5 bowlers who conceded maximum extra runs from the deliveries table.</vt:lpstr>
      <vt:lpstr>Write a query to create a table named deliveries_v03 with all the columns of deliveries_v02 table and two additional column (named venue and match_date) of venue and date from table matches.</vt:lpstr>
      <vt:lpstr>Write a query to fetch the total runs scored for each venue and order it in the descending order of total runs scored.</vt:lpstr>
      <vt:lpstr>Write a query to fetch the year-wise total runs scored at Eden Gardens and order it in the descending order of total runs scored.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10 players with High strike rate who have faced at least 500 balls. (strike rate is total runs scored by batsman divided by number of balls faced)</dc:title>
  <dc:creator>Abhishek Kumar</dc:creator>
  <cp:lastModifiedBy>Ritik Thakur</cp:lastModifiedBy>
  <cp:revision>10</cp:revision>
  <dcterms:created xsi:type="dcterms:W3CDTF">2023-08-27T20:09:46Z</dcterms:created>
  <dcterms:modified xsi:type="dcterms:W3CDTF">2024-06-06T17:54:36Z</dcterms:modified>
</cp:coreProperties>
</file>