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0" r:id="rId28"/>
    <p:sldId id="282" r:id="rId29"/>
    <p:sldId id="283" r:id="rId30"/>
    <p:sldId id="284" r:id="rId31"/>
    <p:sldId id="285" r:id="rId32"/>
    <p:sldId id="303" r:id="rId33"/>
    <p:sldId id="304" r:id="rId34"/>
    <p:sldId id="305" r:id="rId35"/>
    <p:sldId id="312" r:id="rId36"/>
    <p:sldId id="313" r:id="rId37"/>
    <p:sldId id="314" r:id="rId38"/>
    <p:sldId id="315" r:id="rId39"/>
    <p:sldId id="324" r:id="rId40"/>
    <p:sldId id="316" r:id="rId41"/>
    <p:sldId id="317" r:id="rId42"/>
    <p:sldId id="318" r:id="rId43"/>
    <p:sldId id="319" r:id="rId44"/>
    <p:sldId id="320" r:id="rId45"/>
    <p:sldId id="321" r:id="rId46"/>
    <p:sldId id="322" r:id="rId47"/>
    <p:sldId id="323" r:id="rId48"/>
    <p:sldId id="307" r:id="rId49"/>
    <p:sldId id="291" r:id="rId50"/>
    <p:sldId id="292" r:id="rId51"/>
    <p:sldId id="287" r:id="rId52"/>
    <p:sldId id="288" r:id="rId53"/>
    <p:sldId id="289" r:id="rId54"/>
    <p:sldId id="293" r:id="rId55"/>
    <p:sldId id="294" r:id="rId56"/>
    <p:sldId id="295" r:id="rId57"/>
    <p:sldId id="296" r:id="rId58"/>
    <p:sldId id="297" r:id="rId59"/>
    <p:sldId id="298" r:id="rId60"/>
    <p:sldId id="299" r:id="rId61"/>
    <p:sldId id="30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p:scale>
          <a:sx n="91" d="100"/>
          <a:sy n="91" d="100"/>
        </p:scale>
        <p:origin x="60" y="47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38E95A-31D2-4D51-8EDE-318B6E91A78D}" type="datetimeFigureOut">
              <a:rPr lang="en-US" smtClean="0"/>
              <a:pPr/>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A6933-ACF8-4420-AAC7-38CFF219990D}" type="slidenum">
              <a:rPr lang="en-US" smtClean="0"/>
              <a:pPr/>
              <a:t>‹#›</a:t>
            </a:fld>
            <a:endParaRPr lang="en-US"/>
          </a:p>
        </p:txBody>
      </p:sp>
    </p:spTree>
    <p:extLst>
      <p:ext uri="{BB962C8B-B14F-4D97-AF65-F5344CB8AC3E}">
        <p14:creationId xmlns:p14="http://schemas.microsoft.com/office/powerpoint/2010/main" xmlns="" val="137611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8E95A-31D2-4D51-8EDE-318B6E91A78D}" type="datetimeFigureOut">
              <a:rPr lang="en-US" smtClean="0"/>
              <a:pPr/>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A6933-ACF8-4420-AAC7-38CFF219990D}" type="slidenum">
              <a:rPr lang="en-US" smtClean="0"/>
              <a:pPr/>
              <a:t>‹#›</a:t>
            </a:fld>
            <a:endParaRPr lang="en-US"/>
          </a:p>
        </p:txBody>
      </p:sp>
    </p:spTree>
    <p:extLst>
      <p:ext uri="{BB962C8B-B14F-4D97-AF65-F5344CB8AC3E}">
        <p14:creationId xmlns:p14="http://schemas.microsoft.com/office/powerpoint/2010/main" xmlns="" val="2775412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8E95A-31D2-4D51-8EDE-318B6E91A78D}" type="datetimeFigureOut">
              <a:rPr lang="en-US" smtClean="0"/>
              <a:pPr/>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A6933-ACF8-4420-AAC7-38CFF219990D}" type="slidenum">
              <a:rPr lang="en-US" smtClean="0"/>
              <a:pPr/>
              <a:t>‹#›</a:t>
            </a:fld>
            <a:endParaRPr lang="en-US"/>
          </a:p>
        </p:txBody>
      </p:sp>
    </p:spTree>
    <p:extLst>
      <p:ext uri="{BB962C8B-B14F-4D97-AF65-F5344CB8AC3E}">
        <p14:creationId xmlns:p14="http://schemas.microsoft.com/office/powerpoint/2010/main" xmlns="" val="3014788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8E95A-31D2-4D51-8EDE-318B6E91A78D}" type="datetimeFigureOut">
              <a:rPr lang="en-US" smtClean="0"/>
              <a:pPr/>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A6933-ACF8-4420-AAC7-38CFF219990D}" type="slidenum">
              <a:rPr lang="en-US" smtClean="0"/>
              <a:pPr/>
              <a:t>‹#›</a:t>
            </a:fld>
            <a:endParaRPr lang="en-US"/>
          </a:p>
        </p:txBody>
      </p:sp>
    </p:spTree>
    <p:extLst>
      <p:ext uri="{BB962C8B-B14F-4D97-AF65-F5344CB8AC3E}">
        <p14:creationId xmlns:p14="http://schemas.microsoft.com/office/powerpoint/2010/main" xmlns="" val="312562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38E95A-31D2-4D51-8EDE-318B6E91A78D}" type="datetimeFigureOut">
              <a:rPr lang="en-US" smtClean="0"/>
              <a:pPr/>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2A6933-ACF8-4420-AAC7-38CFF219990D}" type="slidenum">
              <a:rPr lang="en-US" smtClean="0"/>
              <a:pPr/>
              <a:t>‹#›</a:t>
            </a:fld>
            <a:endParaRPr lang="en-US"/>
          </a:p>
        </p:txBody>
      </p:sp>
    </p:spTree>
    <p:extLst>
      <p:ext uri="{BB962C8B-B14F-4D97-AF65-F5344CB8AC3E}">
        <p14:creationId xmlns:p14="http://schemas.microsoft.com/office/powerpoint/2010/main" xmlns="" val="3661912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38E95A-31D2-4D51-8EDE-318B6E91A78D}" type="datetimeFigureOut">
              <a:rPr lang="en-US" smtClean="0"/>
              <a:pPr/>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2A6933-ACF8-4420-AAC7-38CFF219990D}" type="slidenum">
              <a:rPr lang="en-US" smtClean="0"/>
              <a:pPr/>
              <a:t>‹#›</a:t>
            </a:fld>
            <a:endParaRPr lang="en-US"/>
          </a:p>
        </p:txBody>
      </p:sp>
    </p:spTree>
    <p:extLst>
      <p:ext uri="{BB962C8B-B14F-4D97-AF65-F5344CB8AC3E}">
        <p14:creationId xmlns:p14="http://schemas.microsoft.com/office/powerpoint/2010/main" xmlns="" val="2744321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38E95A-31D2-4D51-8EDE-318B6E91A78D}" type="datetimeFigureOut">
              <a:rPr lang="en-US" smtClean="0"/>
              <a:pPr/>
              <a:t>12/29/2020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2A6933-ACF8-4420-AAC7-38CFF219990D}" type="slidenum">
              <a:rPr lang="en-US" smtClean="0"/>
              <a:pPr/>
              <a:t>‹#›</a:t>
            </a:fld>
            <a:endParaRPr lang="en-US"/>
          </a:p>
        </p:txBody>
      </p:sp>
    </p:spTree>
    <p:extLst>
      <p:ext uri="{BB962C8B-B14F-4D97-AF65-F5344CB8AC3E}">
        <p14:creationId xmlns:p14="http://schemas.microsoft.com/office/powerpoint/2010/main" xmlns="" val="234561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38E95A-31D2-4D51-8EDE-318B6E91A78D}" type="datetimeFigureOut">
              <a:rPr lang="en-US" smtClean="0"/>
              <a:pPr/>
              <a:t>12/29/2020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2A6933-ACF8-4420-AAC7-38CFF219990D}" type="slidenum">
              <a:rPr lang="en-US" smtClean="0"/>
              <a:pPr/>
              <a:t>‹#›</a:t>
            </a:fld>
            <a:endParaRPr lang="en-US"/>
          </a:p>
        </p:txBody>
      </p:sp>
    </p:spTree>
    <p:extLst>
      <p:ext uri="{BB962C8B-B14F-4D97-AF65-F5344CB8AC3E}">
        <p14:creationId xmlns:p14="http://schemas.microsoft.com/office/powerpoint/2010/main" xmlns="" val="241419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8E95A-31D2-4D51-8EDE-318B6E91A78D}" type="datetimeFigureOut">
              <a:rPr lang="en-US" smtClean="0"/>
              <a:pPr/>
              <a:t>12/29/2020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2A6933-ACF8-4420-AAC7-38CFF219990D}" type="slidenum">
              <a:rPr lang="en-US" smtClean="0"/>
              <a:pPr/>
              <a:t>‹#›</a:t>
            </a:fld>
            <a:endParaRPr lang="en-US"/>
          </a:p>
        </p:txBody>
      </p:sp>
    </p:spTree>
    <p:extLst>
      <p:ext uri="{BB962C8B-B14F-4D97-AF65-F5344CB8AC3E}">
        <p14:creationId xmlns:p14="http://schemas.microsoft.com/office/powerpoint/2010/main" xmlns="" val="221540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8E95A-31D2-4D51-8EDE-318B6E91A78D}" type="datetimeFigureOut">
              <a:rPr lang="en-US" smtClean="0"/>
              <a:pPr/>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2A6933-ACF8-4420-AAC7-38CFF219990D}" type="slidenum">
              <a:rPr lang="en-US" smtClean="0"/>
              <a:pPr/>
              <a:t>‹#›</a:t>
            </a:fld>
            <a:endParaRPr lang="en-US"/>
          </a:p>
        </p:txBody>
      </p:sp>
    </p:spTree>
    <p:extLst>
      <p:ext uri="{BB962C8B-B14F-4D97-AF65-F5344CB8AC3E}">
        <p14:creationId xmlns:p14="http://schemas.microsoft.com/office/powerpoint/2010/main" xmlns="" val="175017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38E95A-31D2-4D51-8EDE-318B6E91A78D}" type="datetimeFigureOut">
              <a:rPr lang="en-US" smtClean="0"/>
              <a:pPr/>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2A6933-ACF8-4420-AAC7-38CFF219990D}" type="slidenum">
              <a:rPr lang="en-US" smtClean="0"/>
              <a:pPr/>
              <a:t>‹#›</a:t>
            </a:fld>
            <a:endParaRPr lang="en-US"/>
          </a:p>
        </p:txBody>
      </p:sp>
    </p:spTree>
    <p:extLst>
      <p:ext uri="{BB962C8B-B14F-4D97-AF65-F5344CB8AC3E}">
        <p14:creationId xmlns:p14="http://schemas.microsoft.com/office/powerpoint/2010/main" xmlns="" val="154467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8E95A-31D2-4D51-8EDE-318B6E91A78D}" type="datetimeFigureOut">
              <a:rPr lang="en-US" smtClean="0"/>
              <a:pPr/>
              <a:t>12/29/2020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A6933-ACF8-4420-AAC7-38CFF219990D}" type="slidenum">
              <a:rPr lang="en-US" smtClean="0"/>
              <a:pPr/>
              <a:t>‹#›</a:t>
            </a:fld>
            <a:endParaRPr lang="en-US"/>
          </a:p>
        </p:txBody>
      </p:sp>
    </p:spTree>
    <p:extLst>
      <p:ext uri="{BB962C8B-B14F-4D97-AF65-F5344CB8AC3E}">
        <p14:creationId xmlns:p14="http://schemas.microsoft.com/office/powerpoint/2010/main" xmlns="" val="3275274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Ion" TargetMode="External"/><Relationship Id="rId3" Type="http://schemas.openxmlformats.org/officeDocument/2006/relationships/hyperlink" Target="https://en.wikipedia.org/wiki/Electron_pair" TargetMode="External"/><Relationship Id="rId7" Type="http://schemas.openxmlformats.org/officeDocument/2006/relationships/hyperlink" Target="https://en.wikipedia.org/wiki/Molecule" TargetMode="External"/><Relationship Id="rId2" Type="http://schemas.openxmlformats.org/officeDocument/2006/relationships/hyperlink" Target="https://en.wikipedia.org/wiki/Chemical_species" TargetMode="External"/><Relationship Id="rId1" Type="http://schemas.openxmlformats.org/officeDocument/2006/relationships/slideLayout" Target="../slideLayouts/slideLayout7.xml"/><Relationship Id="rId6" Type="http://schemas.openxmlformats.org/officeDocument/2006/relationships/hyperlink" Target="https://en.wikipedia.org/wiki/Chemical_reaction" TargetMode="External"/><Relationship Id="rId11" Type="http://schemas.openxmlformats.org/officeDocument/2006/relationships/image" Target="../media/image8.jpeg"/><Relationship Id="rId5" Type="http://schemas.openxmlformats.org/officeDocument/2006/relationships/hyperlink" Target="https://en.wikipedia.org/wiki/Chemical_bond" TargetMode="External"/><Relationship Id="rId10" Type="http://schemas.openxmlformats.org/officeDocument/2006/relationships/hyperlink" Target="https://en.wikipedia.org/wiki/Lewis_base" TargetMode="External"/><Relationship Id="rId4" Type="http://schemas.openxmlformats.org/officeDocument/2006/relationships/hyperlink" Target="https://en.wikipedia.org/wiki/Electrophile" TargetMode="External"/><Relationship Id="rId9" Type="http://schemas.openxmlformats.org/officeDocument/2006/relationships/hyperlink" Target="https://en.wikipedia.org/wiki/Pi_bond"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hemical_bond" TargetMode="External"/><Relationship Id="rId2" Type="http://schemas.openxmlformats.org/officeDocument/2006/relationships/hyperlink" Target="https://en.wikipedia.org/wiki/Electron_pair" TargetMode="External"/><Relationship Id="rId1" Type="http://schemas.openxmlformats.org/officeDocument/2006/relationships/slideLayout" Target="../slideLayouts/slideLayout7.xml"/><Relationship Id="rId5" Type="http://schemas.openxmlformats.org/officeDocument/2006/relationships/hyperlink" Target="https://en.wikipedia.org/wiki/Lewis_acid" TargetMode="External"/><Relationship Id="rId4" Type="http://schemas.openxmlformats.org/officeDocument/2006/relationships/hyperlink" Target="https://en.wikipedia.org/wiki/Nucleophile"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byjus.com/chemistry/ethano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Nucleophile" TargetMode="External"/><Relationship Id="rId2" Type="http://schemas.openxmlformats.org/officeDocument/2006/relationships/hyperlink" Target="https://en.wikipedia.org/wiki/Nucleophilic_substitution" TargetMode="External"/><Relationship Id="rId1" Type="http://schemas.openxmlformats.org/officeDocument/2006/relationships/slideLayout" Target="../slideLayouts/slideLayout7.xml"/><Relationship Id="rId5" Type="http://schemas.openxmlformats.org/officeDocument/2006/relationships/hyperlink" Target="https://en.wikipedia.org/wiki/Electrophile" TargetMode="External"/><Relationship Id="rId4" Type="http://schemas.openxmlformats.org/officeDocument/2006/relationships/hyperlink" Target="https://en.wikipedia.org/wiki/Leaving_grou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hyperlink" Target="https://chem.libretexts.org/Textbook_Maps/Organic_Chemistry/Supplemental_Modules_(Organic_Chemistry)/Reactions/Substitution_Reactions/SN2/Leaving_Group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chem.libretexts.org/Textbook_Maps/Physical_and_Theoretical_Chemistry_Textbook_Maps/Supplemental_Modules_(Physical_and_Theoretical_Chemistry)/Kinetics/Rate_Laws/Reaction_Mechanisms/Rate-Determining_Step" TargetMode="External"/><Relationship Id="rId2" Type="http://schemas.openxmlformats.org/officeDocument/2006/relationships/hyperlink" Target="https://chem.libretexts.org/Textbook_Maps/Organic_Chemistry/Supplemental_Modules_(Organic_Chemistry)/Reactions/Substitution_Reactions/SN2/Nucleophil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byjus.com/chemistry/stereochemistry/"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byjus.com/chemistry/chemical-reaction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differencebetween.com/difference-between-sigma-and-vs-pi-bonds/" TargetMode="External"/><Relationship Id="rId2" Type="http://schemas.openxmlformats.org/officeDocument/2006/relationships/hyperlink" Target="https://www.differencebetween.com/difference-between-nucleophile-and-vs-electrophile/" TargetMode="Externa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s://www.thoughtco.com/definition-of-oxidation-state-604596"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hyperlink" Target="https://en.wikipedia.org/wiki/Rate_equation" TargetMode="External"/><Relationship Id="rId3" Type="http://schemas.openxmlformats.org/officeDocument/2006/relationships/hyperlink" Target="https://en.wikipedia.org/wiki/Carbocation" TargetMode="External"/><Relationship Id="rId7" Type="http://schemas.openxmlformats.org/officeDocument/2006/relationships/hyperlink" Target="https://en.wikipedia.org/wiki/Rate-determining_step" TargetMode="External"/><Relationship Id="rId2" Type="http://schemas.openxmlformats.org/officeDocument/2006/relationships/hyperlink" Target="https://en.wikipedia.org/wiki/Ionization" TargetMode="External"/><Relationship Id="rId1" Type="http://schemas.openxmlformats.org/officeDocument/2006/relationships/slideLayout" Target="../slideLayouts/slideLayout7.xml"/><Relationship Id="rId6" Type="http://schemas.openxmlformats.org/officeDocument/2006/relationships/hyperlink" Target="https://en.wikipedia.org/wiki/Reaction_rate" TargetMode="External"/><Relationship Id="rId5" Type="http://schemas.openxmlformats.org/officeDocument/2006/relationships/hyperlink" Target="https://en.wikipedia.org/wiki/Tertiary_carbon_atom" TargetMode="External"/><Relationship Id="rId4" Type="http://schemas.openxmlformats.org/officeDocument/2006/relationships/hyperlink" Target="https://en.wikipedia.org/wiki/Deprotonation" TargetMode="External"/><Relationship Id="rId9"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en.wikipedia.org/wiki/Reaction_rate" TargetMode="External"/><Relationship Id="rId2" Type="http://schemas.openxmlformats.org/officeDocument/2006/relationships/hyperlink" Target="https://en.wikipedia.org/wiki/Transition_state" TargetMode="Externa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hyperlink" Target="https://en.wikipedia.org/wiki/Base_(chemistry)" TargetMode="External"/><Relationship Id="rId4" Type="http://schemas.openxmlformats.org/officeDocument/2006/relationships/hyperlink" Target="https://en.wikipedia.org/wiki/Second_order_reactio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en.m.wikipedia.org/wiki/2-butene" TargetMode="External"/><Relationship Id="rId2" Type="http://schemas.openxmlformats.org/officeDocument/2006/relationships/hyperlink" Target="https://en.m.wikipedia.org/wiki/Potassium_hydroxide" TargetMode="Externa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hyperlink" Target="https://en.m.wikipedia.org/wiki/1-butene"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differencebetween.com/difference-between-valency-and-vs-valence-electrons/" TargetMode="External"/><Relationship Id="rId2" Type="http://schemas.openxmlformats.org/officeDocument/2006/relationships/hyperlink" Target="https://www.differencebetween.com/difference-between-anion-and-vs-cation/" TargetMode="Externa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hyperlink" Target="https://www.differencebetween.com/difference-between-phenyl-and-vs-benzy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633406"/>
          </a:xfrm>
          <a:prstGeom prst="rect">
            <a:avLst/>
          </a:prstGeom>
          <a:solidFill>
            <a:schemeClr val="accent4">
              <a:lumMod val="40000"/>
              <a:lumOff val="60000"/>
            </a:schemeClr>
          </a:solidFill>
        </p:spPr>
        <p:txBody>
          <a:bodyPr wrap="square">
            <a:spAutoFit/>
          </a:bodyPr>
          <a:lstStyle/>
          <a:p>
            <a:pPr algn="ctr"/>
            <a:endParaRPr lang="en-US" sz="9600" b="1" dirty="0" smtClean="0">
              <a:solidFill>
                <a:srgbClr val="FF0000"/>
              </a:solidFill>
            </a:endParaRPr>
          </a:p>
          <a:p>
            <a:pPr algn="ctr"/>
            <a:r>
              <a:rPr lang="en-US" sz="9600" b="1" dirty="0" smtClean="0">
                <a:solidFill>
                  <a:srgbClr val="FF0000"/>
                </a:solidFill>
              </a:rPr>
              <a:t>ORGANIC</a:t>
            </a:r>
            <a:r>
              <a:rPr lang="en-US" sz="9600" dirty="0" smtClean="0">
                <a:solidFill>
                  <a:srgbClr val="FF0000"/>
                </a:solidFill>
              </a:rPr>
              <a:t> </a:t>
            </a:r>
          </a:p>
          <a:p>
            <a:pPr algn="ctr"/>
            <a:r>
              <a:rPr lang="en-US" sz="9600" b="1" dirty="0" smtClean="0">
                <a:solidFill>
                  <a:srgbClr val="FF0000"/>
                </a:solidFill>
              </a:rPr>
              <a:t>CHEMISTRY</a:t>
            </a:r>
          </a:p>
          <a:p>
            <a:pPr algn="ctr"/>
            <a:endParaRPr lang="en-US" sz="9600" b="1" dirty="0">
              <a:solidFill>
                <a:srgbClr val="FF0000"/>
              </a:solidFill>
            </a:endParaRPr>
          </a:p>
          <a:p>
            <a:pPr algn="ctr"/>
            <a:r>
              <a:rPr lang="en-US" sz="4400" b="1" dirty="0" smtClean="0">
                <a:solidFill>
                  <a:srgbClr val="0070C0"/>
                </a:solidFill>
              </a:rPr>
              <a:t>MONIKA SHARMA </a:t>
            </a:r>
          </a:p>
          <a:p>
            <a:pPr algn="ctr"/>
            <a:endParaRPr lang="en-US" sz="9600" b="1" dirty="0">
              <a:solidFill>
                <a:srgbClr val="FF0000"/>
              </a:solidFill>
            </a:endParaRPr>
          </a:p>
          <a:p>
            <a:pPr algn="ctr"/>
            <a:endParaRPr lang="en-US" sz="9600" b="1" dirty="0">
              <a:solidFill>
                <a:srgbClr val="FF0000"/>
              </a:solidFill>
            </a:endParaRPr>
          </a:p>
        </p:txBody>
      </p:sp>
    </p:spTree>
    <p:extLst>
      <p:ext uri="{BB962C8B-B14F-4D97-AF65-F5344CB8AC3E}">
        <p14:creationId xmlns:p14="http://schemas.microsoft.com/office/powerpoint/2010/main" xmlns="" val="4051190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11818620"/>
          </a:xfrm>
          <a:prstGeom prst="rect">
            <a:avLst/>
          </a:prstGeom>
          <a:noFill/>
        </p:spPr>
        <p:txBody>
          <a:bodyPr wrap="square" rtlCol="0">
            <a:spAutoFit/>
          </a:bodyPr>
          <a:lstStyle/>
          <a:p>
            <a:pPr algn="ctr"/>
            <a:r>
              <a:rPr lang="en-US" sz="3200" b="1" dirty="0"/>
              <a:t>Attacking Reagents</a:t>
            </a:r>
            <a:r>
              <a:rPr lang="en-US" sz="3200" b="1" dirty="0" smtClean="0"/>
              <a:t>:</a:t>
            </a:r>
          </a:p>
          <a:p>
            <a:pPr algn="ctr"/>
            <a:endParaRPr lang="en-US" sz="3200" dirty="0"/>
          </a:p>
          <a:p>
            <a:r>
              <a:rPr lang="en-US" sz="2400" dirty="0"/>
              <a:t>Attacking reagents are the species which attack on the reactants to give the desired </a:t>
            </a:r>
            <a:r>
              <a:rPr lang="en-US" sz="2400" dirty="0" smtClean="0"/>
              <a:t>product</a:t>
            </a:r>
          </a:p>
          <a:p>
            <a:endParaRPr lang="en-US" dirty="0"/>
          </a:p>
          <a:p>
            <a:pPr algn="ctr"/>
            <a:r>
              <a:rPr lang="en-US" sz="2800" b="1" dirty="0">
                <a:solidFill>
                  <a:srgbClr val="FF0000"/>
                </a:solidFill>
              </a:rPr>
              <a:t>Types of attacking reagents</a:t>
            </a:r>
            <a:r>
              <a:rPr lang="en-US" sz="2800" b="1" dirty="0" smtClean="0"/>
              <a:t>:</a:t>
            </a:r>
          </a:p>
          <a:p>
            <a:pPr algn="ctr"/>
            <a:endParaRPr lang="en-US" sz="2800" b="1" dirty="0" smtClean="0"/>
          </a:p>
          <a:p>
            <a:endParaRPr lang="en-US" b="1" dirty="0"/>
          </a:p>
          <a:p>
            <a:pPr marL="342900" indent="-342900">
              <a:lnSpc>
                <a:spcPct val="250000"/>
              </a:lnSpc>
              <a:buFont typeface="+mj-lt"/>
              <a:buAutoNum type="arabicPeriod"/>
            </a:pPr>
            <a:r>
              <a:rPr lang="en-US" sz="2400" b="1" dirty="0" smtClean="0"/>
              <a:t>ECLECTROPHILE</a:t>
            </a:r>
          </a:p>
          <a:p>
            <a:pPr marL="342900" indent="-342900">
              <a:lnSpc>
                <a:spcPct val="250000"/>
              </a:lnSpc>
              <a:buFont typeface="+mj-lt"/>
              <a:buAutoNum type="arabicPeriod"/>
            </a:pPr>
            <a:r>
              <a:rPr lang="en-US" sz="2400" b="1" dirty="0" smtClean="0"/>
              <a:t>NUCLEOPHILE</a:t>
            </a:r>
          </a:p>
          <a:p>
            <a:pPr>
              <a:lnSpc>
                <a:spcPct val="250000"/>
              </a:lnSpc>
            </a:pPr>
            <a:endParaRPr lang="en-US" sz="2400" b="1" dirty="0"/>
          </a:p>
          <a:p>
            <a:pPr>
              <a:lnSpc>
                <a:spcPct val="250000"/>
              </a:lnSpc>
            </a:pPr>
            <a:endParaRPr lang="en-US" sz="2400" b="1" dirty="0" smtClean="0"/>
          </a:p>
          <a:p>
            <a:pPr>
              <a:lnSpc>
                <a:spcPct val="250000"/>
              </a:lnSpc>
            </a:pPr>
            <a:endParaRPr lang="en-US" sz="2400" b="1" dirty="0"/>
          </a:p>
          <a:p>
            <a:pPr>
              <a:lnSpc>
                <a:spcPct val="250000"/>
              </a:lnSpc>
            </a:pPr>
            <a:endParaRPr lang="en-US" sz="2400"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dirty="0"/>
          </a:p>
        </p:txBody>
      </p:sp>
    </p:spTree>
    <p:extLst>
      <p:ext uri="{BB962C8B-B14F-4D97-AF65-F5344CB8AC3E}">
        <p14:creationId xmlns:p14="http://schemas.microsoft.com/office/powerpoint/2010/main" xmlns="" val="320863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957" y="216894"/>
            <a:ext cx="10905066" cy="6955750"/>
          </a:xfrm>
          <a:prstGeom prst="rect">
            <a:avLst/>
          </a:prstGeom>
          <a:noFill/>
        </p:spPr>
        <p:txBody>
          <a:bodyPr wrap="square" rtlCol="0">
            <a:spAutoFit/>
          </a:bodyPr>
          <a:lstStyle/>
          <a:p>
            <a:endParaRPr lang="en-US" b="1" dirty="0" smtClean="0"/>
          </a:p>
          <a:p>
            <a:pPr lvl="0" algn="ctr"/>
            <a:r>
              <a:rPr lang="en-US" sz="3200" b="1" dirty="0" smtClean="0"/>
              <a:t>Nucleophiles</a:t>
            </a:r>
            <a:endParaRPr lang="en-US" sz="3200" dirty="0"/>
          </a:p>
          <a:p>
            <a:pPr algn="just"/>
            <a:r>
              <a:rPr lang="en-US" sz="2400" dirty="0"/>
              <a:t>Nucleophile is a </a:t>
            </a:r>
            <a:r>
              <a:rPr lang="en-US" sz="2400" dirty="0">
                <a:hlinkClick r:id="rId2" tooltip="Chemical species"/>
              </a:rPr>
              <a:t>chemical species</a:t>
            </a:r>
            <a:r>
              <a:rPr lang="en-US" sz="2400" dirty="0"/>
              <a:t> that donates an </a:t>
            </a:r>
            <a:r>
              <a:rPr lang="en-US" sz="2400" dirty="0">
                <a:hlinkClick r:id="rId3" tooltip="Electron pair"/>
              </a:rPr>
              <a:t>electron pair</a:t>
            </a:r>
            <a:r>
              <a:rPr lang="en-US" sz="2400" dirty="0"/>
              <a:t> to an </a:t>
            </a:r>
            <a:r>
              <a:rPr lang="en-US" sz="2400" dirty="0">
                <a:hlinkClick r:id="rId4" tooltip="Electrophile"/>
              </a:rPr>
              <a:t>electrophile</a:t>
            </a:r>
            <a:r>
              <a:rPr lang="en-US" sz="2400" dirty="0"/>
              <a:t> to form a </a:t>
            </a:r>
            <a:r>
              <a:rPr lang="en-US" sz="2400" dirty="0">
                <a:hlinkClick r:id="rId5" tooltip="Chemical bond"/>
              </a:rPr>
              <a:t>chemical bond</a:t>
            </a:r>
            <a:r>
              <a:rPr lang="en-US" sz="2400" dirty="0"/>
              <a:t> in a </a:t>
            </a:r>
            <a:r>
              <a:rPr lang="en-US" sz="2400" dirty="0">
                <a:hlinkClick r:id="rId6" tooltip="Chemical reaction"/>
              </a:rPr>
              <a:t>reaction</a:t>
            </a:r>
            <a:r>
              <a:rPr lang="en-US" sz="2400" dirty="0"/>
              <a:t>. All </a:t>
            </a:r>
            <a:r>
              <a:rPr lang="en-US" sz="2400" dirty="0">
                <a:hlinkClick r:id="rId7" tooltip="Molecule"/>
              </a:rPr>
              <a:t>molecules</a:t>
            </a:r>
            <a:r>
              <a:rPr lang="en-US" sz="2400" dirty="0"/>
              <a:t> or </a:t>
            </a:r>
            <a:r>
              <a:rPr lang="en-US" sz="2400" dirty="0">
                <a:hlinkClick r:id="rId8" tooltip="Ion"/>
              </a:rPr>
              <a:t>ions</a:t>
            </a:r>
            <a:r>
              <a:rPr lang="en-US" sz="2400" dirty="0"/>
              <a:t> with a free pair of electrons or at least one </a:t>
            </a:r>
            <a:r>
              <a:rPr lang="en-US" sz="2400" dirty="0">
                <a:hlinkClick r:id="rId9" tooltip="Pi bond"/>
              </a:rPr>
              <a:t>pi bond</a:t>
            </a:r>
            <a:r>
              <a:rPr lang="en-US" sz="2400" dirty="0"/>
              <a:t> can act as nucleophiles. Because nucleophiles donate electrons, they are by definition </a:t>
            </a:r>
            <a:r>
              <a:rPr lang="en-US" sz="2400" dirty="0">
                <a:hlinkClick r:id="rId10" tooltip="Lewis base"/>
              </a:rPr>
              <a:t>Lewis bases</a:t>
            </a:r>
            <a:r>
              <a:rPr lang="en-US" sz="2400" dirty="0"/>
              <a:t>. </a:t>
            </a:r>
            <a:r>
              <a:rPr lang="en-US" sz="2400" dirty="0" err="1"/>
              <a:t>Nucleophilic</a:t>
            </a:r>
            <a:r>
              <a:rPr lang="en-US" sz="2400" dirty="0"/>
              <a:t> describes the affinity of a nucleophile to the nuclei. </a:t>
            </a:r>
          </a:p>
          <a:p>
            <a:endParaRPr lang="en-US" sz="2400"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dirty="0" smtClean="0"/>
          </a:p>
          <a:p>
            <a:endParaRPr lang="en-US" dirty="0"/>
          </a:p>
          <a:p>
            <a:endParaRPr lang="en-US" dirty="0" smtClean="0"/>
          </a:p>
          <a:p>
            <a:endParaRPr lang="en-US" dirty="0"/>
          </a:p>
          <a:p>
            <a:endParaRPr lang="en-US" dirty="0"/>
          </a:p>
        </p:txBody>
      </p:sp>
      <p:pic>
        <p:nvPicPr>
          <p:cNvPr id="4" name="Picture 3" descr="6.7 Haloalkanes 06.jpg"/>
          <p:cNvPicPr/>
          <p:nvPr/>
        </p:nvPicPr>
        <p:blipFill>
          <a:blip r:embed="rId11"/>
          <a:srcRect/>
          <a:stretch>
            <a:fillRect/>
          </a:stretch>
        </p:blipFill>
        <p:spPr bwMode="auto">
          <a:xfrm>
            <a:off x="553156" y="3253492"/>
            <a:ext cx="9324622" cy="2705348"/>
          </a:xfrm>
          <a:prstGeom prst="rect">
            <a:avLst/>
          </a:prstGeom>
          <a:noFill/>
          <a:ln w="9525">
            <a:noFill/>
            <a:miter lim="800000"/>
            <a:headEnd/>
            <a:tailEnd/>
          </a:ln>
        </p:spPr>
      </p:pic>
    </p:spTree>
    <p:extLst>
      <p:ext uri="{BB962C8B-B14F-4D97-AF65-F5344CB8AC3E}">
        <p14:creationId xmlns:p14="http://schemas.microsoft.com/office/powerpoint/2010/main" xmlns="" val="87242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7755969"/>
          </a:xfrm>
          <a:prstGeom prst="rect">
            <a:avLst/>
          </a:prstGeom>
          <a:noFill/>
        </p:spPr>
        <p:txBody>
          <a:bodyPr wrap="square" rtlCol="0">
            <a:spAutoFit/>
          </a:bodyPr>
          <a:lstStyle/>
          <a:p>
            <a:pPr algn="ctr"/>
            <a:r>
              <a:rPr lang="en-US" sz="3200" b="1" dirty="0" smtClean="0"/>
              <a:t>Electrophiles</a:t>
            </a:r>
          </a:p>
          <a:p>
            <a:pPr algn="ctr"/>
            <a:endParaRPr lang="en-US" sz="3200" dirty="0"/>
          </a:p>
          <a:p>
            <a:pPr algn="just"/>
            <a:r>
              <a:rPr lang="en-US" sz="2400" dirty="0"/>
              <a:t>Electrophile is an electron-deficient (Electro-Electron, </a:t>
            </a:r>
            <a:r>
              <a:rPr lang="en-US" sz="2400" dirty="0" err="1"/>
              <a:t>Phile</a:t>
            </a:r>
            <a:r>
              <a:rPr lang="en-US" sz="2400" dirty="0"/>
              <a:t>- Loving) Chemical species. Electrophiles are positively charged or neutral species having vacant orbitals that are attracted to an electron rich </a:t>
            </a:r>
            <a:r>
              <a:rPr lang="en-US" sz="2400" dirty="0" err="1"/>
              <a:t>centre</a:t>
            </a:r>
            <a:r>
              <a:rPr lang="en-US" sz="2400" dirty="0"/>
              <a:t>. It participates in a chemical reaction by accepting an </a:t>
            </a:r>
            <a:r>
              <a:rPr lang="en-US" sz="2400" u="sng" dirty="0">
                <a:hlinkClick r:id="rId2" tooltip="Electron pair"/>
              </a:rPr>
              <a:t>electron pair</a:t>
            </a:r>
            <a:r>
              <a:rPr lang="en-US" sz="2400" dirty="0"/>
              <a:t> in order to </a:t>
            </a:r>
            <a:r>
              <a:rPr lang="en-US" sz="2400" u="sng" dirty="0">
                <a:hlinkClick r:id="rId3" tooltip="Chemical bond"/>
              </a:rPr>
              <a:t>bond</a:t>
            </a:r>
            <a:r>
              <a:rPr lang="en-US" sz="2400" dirty="0"/>
              <a:t> to a </a:t>
            </a:r>
            <a:r>
              <a:rPr lang="en-US" sz="2400" u="sng" dirty="0">
                <a:hlinkClick r:id="rId4" tooltip="Nucleophile"/>
              </a:rPr>
              <a:t>nucleophile</a:t>
            </a:r>
            <a:r>
              <a:rPr lang="en-US" sz="2400" dirty="0"/>
              <a:t>. Because electrophiles accept electrons, they are </a:t>
            </a:r>
            <a:r>
              <a:rPr lang="en-US" sz="2400" u="sng" dirty="0">
                <a:hlinkClick r:id="rId5" tooltip="Lewis acid"/>
              </a:rPr>
              <a:t>Lewis acids</a:t>
            </a:r>
            <a:r>
              <a:rPr lang="en-US" sz="2400" dirty="0"/>
              <a:t> . </a:t>
            </a:r>
            <a:endParaRPr lang="en-US" sz="2400" dirty="0" smtClean="0"/>
          </a:p>
          <a:p>
            <a:pPr algn="just"/>
            <a:endParaRPr lang="en-US" dirty="0"/>
          </a:p>
          <a:p>
            <a:r>
              <a:rPr lang="en-US" sz="2400" b="1" dirty="0"/>
              <a:t>Electrophiles are further divided into two categories</a:t>
            </a:r>
            <a:r>
              <a:rPr lang="en-US" sz="2400" b="1" dirty="0" smtClean="0"/>
              <a:t>:</a:t>
            </a:r>
          </a:p>
          <a:p>
            <a:endParaRPr lang="en-US" dirty="0"/>
          </a:p>
          <a:p>
            <a:pPr>
              <a:lnSpc>
                <a:spcPct val="250000"/>
              </a:lnSpc>
            </a:pPr>
            <a:r>
              <a:rPr lang="en-US" sz="2400" dirty="0"/>
              <a:t>1. </a:t>
            </a:r>
            <a:r>
              <a:rPr lang="en-US" sz="2400" b="1" dirty="0"/>
              <a:t>Positive Electrophiles</a:t>
            </a:r>
            <a:r>
              <a:rPr lang="en-US" sz="2400" dirty="0"/>
              <a:t>: H</a:t>
            </a:r>
            <a:r>
              <a:rPr lang="en-US" sz="2400" baseline="30000" dirty="0"/>
              <a:t>+</a:t>
            </a:r>
            <a:r>
              <a:rPr lang="en-US" sz="2400" dirty="0"/>
              <a:t>, H</a:t>
            </a:r>
            <a:r>
              <a:rPr lang="en-US" sz="2400" baseline="-25000" dirty="0"/>
              <a:t>3</a:t>
            </a:r>
            <a:r>
              <a:rPr lang="en-US" sz="2400" dirty="0"/>
              <a:t>O ,</a:t>
            </a:r>
            <a:r>
              <a:rPr lang="en-US" sz="2400" dirty="0" err="1"/>
              <a:t>Cl</a:t>
            </a:r>
            <a:r>
              <a:rPr lang="en-US" sz="2400" baseline="30000" dirty="0"/>
              <a:t>+  </a:t>
            </a:r>
            <a:r>
              <a:rPr lang="en-US" sz="2400" dirty="0"/>
              <a:t>Br</a:t>
            </a:r>
            <a:r>
              <a:rPr lang="en-US" sz="2400" baseline="30000" dirty="0"/>
              <a:t>+ , </a:t>
            </a:r>
            <a:r>
              <a:rPr lang="en-US" sz="2400" dirty="0"/>
              <a:t>I</a:t>
            </a:r>
            <a:r>
              <a:rPr lang="en-US" sz="2400" baseline="30000" dirty="0"/>
              <a:t>+ , </a:t>
            </a:r>
            <a:r>
              <a:rPr lang="en-US" sz="2400" dirty="0"/>
              <a:t>R</a:t>
            </a:r>
            <a:r>
              <a:rPr lang="en-US" sz="2400" baseline="30000" dirty="0"/>
              <a:t>+</a:t>
            </a:r>
            <a:r>
              <a:rPr lang="en-US" sz="2400" dirty="0"/>
              <a:t>.</a:t>
            </a:r>
          </a:p>
          <a:p>
            <a:pPr>
              <a:lnSpc>
                <a:spcPct val="250000"/>
              </a:lnSpc>
            </a:pPr>
            <a:r>
              <a:rPr lang="en-US" sz="2400" b="1" dirty="0"/>
              <a:t>2</a:t>
            </a:r>
            <a:r>
              <a:rPr lang="en-US" sz="2400" dirty="0"/>
              <a:t>. </a:t>
            </a:r>
            <a:r>
              <a:rPr lang="en-US" sz="2400" b="1" dirty="0"/>
              <a:t>Neutral </a:t>
            </a:r>
            <a:r>
              <a:rPr lang="en-US" sz="2400" b="1" dirty="0" err="1"/>
              <a:t>Electrophiles:.</a:t>
            </a:r>
            <a:r>
              <a:rPr lang="en-US" sz="2400" dirty="0" err="1"/>
              <a:t>R</a:t>
            </a:r>
            <a:r>
              <a:rPr lang="en-US" sz="2400" dirty="0"/>
              <a:t>, BF</a:t>
            </a:r>
            <a:r>
              <a:rPr lang="en-US" sz="2400" baseline="-25000" dirty="0"/>
              <a:t>3, </a:t>
            </a:r>
            <a:r>
              <a:rPr lang="en-US" sz="2400" dirty="0"/>
              <a:t>AlCl3,SnCl</a:t>
            </a:r>
            <a:r>
              <a:rPr lang="en-US" sz="2400" baseline="-25000" dirty="0"/>
              <a:t>4</a:t>
            </a:r>
            <a:r>
              <a:rPr lang="en-US" sz="2400" baseline="-25000" dirty="0" smtClean="0"/>
              <a:t>.</a:t>
            </a:r>
          </a:p>
          <a:p>
            <a:pPr>
              <a:lnSpc>
                <a:spcPct val="250000"/>
              </a:lnSpc>
            </a:pPr>
            <a:endParaRPr lang="en-US" sz="2400" baseline="-25000" dirty="0"/>
          </a:p>
          <a:p>
            <a:pPr>
              <a:lnSpc>
                <a:spcPct val="250000"/>
              </a:lnSpc>
            </a:pPr>
            <a:endParaRPr lang="en-US" sz="2400" baseline="-25000" dirty="0" smtClean="0"/>
          </a:p>
          <a:p>
            <a:endParaRPr lang="en-US" baseline="-25000" dirty="0"/>
          </a:p>
          <a:p>
            <a:endParaRPr lang="en-US" baseline="-25000" dirty="0" smtClean="0"/>
          </a:p>
          <a:p>
            <a:endParaRPr lang="en-US" baseline="-25000" dirty="0"/>
          </a:p>
          <a:p>
            <a:endParaRPr lang="en-US" dirty="0"/>
          </a:p>
        </p:txBody>
      </p:sp>
    </p:spTree>
    <p:extLst>
      <p:ext uri="{BB962C8B-B14F-4D97-AF65-F5344CB8AC3E}">
        <p14:creationId xmlns:p14="http://schemas.microsoft.com/office/powerpoint/2010/main" xmlns="" val="957934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268" y="169334"/>
            <a:ext cx="10905066" cy="7509748"/>
          </a:xfrm>
          <a:prstGeom prst="rect">
            <a:avLst/>
          </a:prstGeom>
          <a:noFill/>
        </p:spPr>
        <p:txBody>
          <a:bodyPr wrap="square" rtlCol="0">
            <a:spAutoFit/>
          </a:bodyPr>
          <a:lstStyle/>
          <a:p>
            <a:pPr algn="ctr"/>
            <a:r>
              <a:rPr lang="en-US" sz="3200" b="1" dirty="0"/>
              <a:t>Types of Organic </a:t>
            </a:r>
            <a:r>
              <a:rPr lang="en-US" sz="3200" b="1" dirty="0" smtClean="0"/>
              <a:t>Reactions</a:t>
            </a:r>
          </a:p>
          <a:p>
            <a:pPr algn="ctr"/>
            <a:endParaRPr lang="en-US" sz="3200" dirty="0"/>
          </a:p>
          <a:p>
            <a:r>
              <a:rPr lang="en-US" sz="2800" b="1" dirty="0"/>
              <a:t>Substitution reactions </a:t>
            </a:r>
            <a:r>
              <a:rPr lang="en-US" sz="2800" b="1" dirty="0" smtClean="0"/>
              <a:t>:</a:t>
            </a:r>
          </a:p>
          <a:p>
            <a:endParaRPr lang="en-US" sz="2800" b="1" dirty="0"/>
          </a:p>
          <a:p>
            <a:pPr algn="ctr"/>
            <a:r>
              <a:rPr lang="en-US" sz="2400" b="1" dirty="0">
                <a:solidFill>
                  <a:srgbClr val="FF0000"/>
                </a:solidFill>
              </a:rPr>
              <a:t>Substitution reaction is defined as “a reaction in which the functional group of one chemical compound is substituted by another group or it is reaction which involves the replacement of one atom or an molecule of a compound with another atom or molecule. </a:t>
            </a:r>
            <a:r>
              <a:rPr lang="en-US" sz="2400" b="1" dirty="0" smtClean="0">
                <a:solidFill>
                  <a:srgbClr val="FF0000"/>
                </a:solidFill>
              </a:rPr>
              <a:t>“</a:t>
            </a:r>
          </a:p>
          <a:p>
            <a:pPr algn="ctr"/>
            <a:endParaRPr lang="en-US" dirty="0"/>
          </a:p>
          <a:p>
            <a:pPr algn="just" fontAlgn="base"/>
            <a:r>
              <a:rPr lang="en-US" sz="2000" dirty="0"/>
              <a:t>For example when CH</a:t>
            </a:r>
            <a:r>
              <a:rPr lang="en-US" sz="2000" baseline="-25000" dirty="0"/>
              <a:t>3</a:t>
            </a:r>
            <a:r>
              <a:rPr lang="en-US" sz="2000" dirty="0"/>
              <a:t>Cl is reacted with the hydroxyl ion (OH-), it will lead to the formation of the original molecule called as methanol with that hydroxyl ion. The following reaction is as shown </a:t>
            </a:r>
            <a:r>
              <a:rPr lang="en-US" sz="2000" dirty="0" smtClean="0"/>
              <a:t>below-</a:t>
            </a:r>
          </a:p>
          <a:p>
            <a:pPr algn="just" fontAlgn="base"/>
            <a:endParaRPr lang="en-US" sz="2000" dirty="0"/>
          </a:p>
          <a:p>
            <a:pPr algn="ctr" fontAlgn="base"/>
            <a:r>
              <a:rPr lang="en-US" sz="2000" b="1" dirty="0"/>
              <a:t>CH</a:t>
            </a:r>
            <a:r>
              <a:rPr lang="en-US" sz="2000" b="1" baseline="-25000" dirty="0"/>
              <a:t>3</a:t>
            </a:r>
            <a:r>
              <a:rPr lang="en-US" sz="2000" b="1" dirty="0"/>
              <a:t>Cl + (−OH) ———— CH</a:t>
            </a:r>
            <a:r>
              <a:rPr lang="en-US" sz="2000" b="1" baseline="-25000" dirty="0"/>
              <a:t>3</a:t>
            </a:r>
            <a:r>
              <a:rPr lang="en-US" sz="2000" b="1" dirty="0"/>
              <a:t>OH (methanol) + </a:t>
            </a:r>
            <a:r>
              <a:rPr lang="en-US" sz="2000" b="1" dirty="0" err="1" smtClean="0"/>
              <a:t>Cl</a:t>
            </a:r>
            <a:r>
              <a:rPr lang="en-US" sz="2000" b="1" baseline="30000" dirty="0" smtClean="0"/>
              <a:t>-</a:t>
            </a:r>
          </a:p>
          <a:p>
            <a:pPr algn="just" fontAlgn="base"/>
            <a:endParaRPr lang="en-US" sz="2000" dirty="0"/>
          </a:p>
          <a:p>
            <a:pPr algn="just" fontAlgn="base"/>
            <a:r>
              <a:rPr lang="en-US" sz="2000" dirty="0"/>
              <a:t>Example: </a:t>
            </a:r>
            <a:r>
              <a:rPr lang="en-US" sz="2000" u="sng" dirty="0">
                <a:hlinkClick r:id="rId2"/>
              </a:rPr>
              <a:t>Ethanol </a:t>
            </a:r>
            <a:r>
              <a:rPr lang="en-US" sz="2000" dirty="0"/>
              <a:t>with the hydrogen iodide which forms iodoethane along with water. The reaction is as </a:t>
            </a:r>
            <a:r>
              <a:rPr lang="en-US" sz="2000" dirty="0" smtClean="0"/>
              <a:t>shown-</a:t>
            </a:r>
          </a:p>
          <a:p>
            <a:pPr algn="just" fontAlgn="base"/>
            <a:endParaRPr lang="en-US" sz="2000" dirty="0"/>
          </a:p>
          <a:p>
            <a:pPr algn="ctr" fontAlgn="base"/>
            <a:r>
              <a:rPr lang="en-US" sz="2000" b="1" dirty="0"/>
              <a:t>CH</a:t>
            </a:r>
            <a:r>
              <a:rPr lang="en-US" sz="2000" b="1" baseline="-25000" dirty="0"/>
              <a:t>3</a:t>
            </a:r>
            <a:r>
              <a:rPr lang="en-US" sz="2000" b="1" dirty="0"/>
              <a:t>CH</a:t>
            </a:r>
            <a:r>
              <a:rPr lang="en-US" sz="2000" b="1" baseline="-25000" dirty="0"/>
              <a:t>2</a:t>
            </a:r>
            <a:r>
              <a:rPr lang="en-US" sz="2000" b="1" dirty="0"/>
              <a:t>OH + HI———— CH</a:t>
            </a:r>
            <a:r>
              <a:rPr lang="en-US" sz="2000" b="1" baseline="-25000" dirty="0"/>
              <a:t>3</a:t>
            </a:r>
            <a:r>
              <a:rPr lang="en-US" sz="2000" b="1" dirty="0"/>
              <a:t>CH</a:t>
            </a:r>
            <a:r>
              <a:rPr lang="en-US" sz="2000" b="1" baseline="-25000" dirty="0"/>
              <a:t>2</a:t>
            </a:r>
            <a:r>
              <a:rPr lang="en-US" sz="2000" b="1" dirty="0"/>
              <a:t>I + </a:t>
            </a:r>
            <a:r>
              <a:rPr lang="en-US" sz="2000" b="1" dirty="0" smtClean="0"/>
              <a:t>H</a:t>
            </a:r>
            <a:r>
              <a:rPr lang="en-US" sz="2000" b="1" baseline="-25000" dirty="0" smtClean="0"/>
              <a:t>2</a:t>
            </a:r>
            <a:r>
              <a:rPr lang="en-US" sz="2000" b="1" dirty="0" smtClean="0"/>
              <a:t>O</a:t>
            </a:r>
          </a:p>
          <a:p>
            <a:pPr fontAlgn="base"/>
            <a:endParaRPr lang="en-US" b="1" dirty="0"/>
          </a:p>
          <a:p>
            <a:pPr fontAlgn="base"/>
            <a:endParaRPr lang="en-US" b="1" dirty="0" smtClean="0"/>
          </a:p>
          <a:p>
            <a:pPr fontAlgn="base"/>
            <a:endParaRPr lang="en-US" b="1" dirty="0"/>
          </a:p>
          <a:p>
            <a:pPr fontAlgn="base"/>
            <a:endParaRPr lang="en-US" dirty="0"/>
          </a:p>
        </p:txBody>
      </p:sp>
    </p:spTree>
    <p:extLst>
      <p:ext uri="{BB962C8B-B14F-4D97-AF65-F5344CB8AC3E}">
        <p14:creationId xmlns:p14="http://schemas.microsoft.com/office/powerpoint/2010/main" xmlns="" val="179597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3046988"/>
          </a:xfrm>
          <a:prstGeom prst="rect">
            <a:avLst/>
          </a:prstGeom>
          <a:noFill/>
        </p:spPr>
        <p:txBody>
          <a:bodyPr wrap="square" rtlCol="0">
            <a:spAutoFit/>
          </a:bodyPr>
          <a:lstStyle/>
          <a:p>
            <a:pPr algn="ctr" fontAlgn="base"/>
            <a:r>
              <a:rPr lang="en-US" sz="3200" b="1" dirty="0"/>
              <a:t>Types of </a:t>
            </a:r>
            <a:r>
              <a:rPr lang="en-US" sz="3200" b="1" dirty="0" smtClean="0"/>
              <a:t>Substitution Reactions:</a:t>
            </a:r>
          </a:p>
          <a:p>
            <a:pPr fontAlgn="base"/>
            <a:endParaRPr lang="en-US" sz="3200" dirty="0"/>
          </a:p>
          <a:p>
            <a:pPr fontAlgn="base"/>
            <a:r>
              <a:rPr lang="en-US" sz="2800" b="1" dirty="0"/>
              <a:t>Substitution Reactions are of two types </a:t>
            </a:r>
            <a:r>
              <a:rPr lang="en-US" sz="2800" b="1" dirty="0" smtClean="0"/>
              <a:t>:</a:t>
            </a:r>
          </a:p>
          <a:p>
            <a:pPr algn="ctr" fontAlgn="base"/>
            <a:endParaRPr lang="en-US" sz="2800" dirty="0"/>
          </a:p>
          <a:p>
            <a:pPr marL="400050" indent="-400050" fontAlgn="base">
              <a:buAutoNum type="romanLcParenBoth"/>
            </a:pPr>
            <a:r>
              <a:rPr lang="en-US" sz="2400" b="1" dirty="0" err="1" smtClean="0">
                <a:solidFill>
                  <a:srgbClr val="0070C0"/>
                </a:solidFill>
              </a:rPr>
              <a:t>Nucleophilic</a:t>
            </a:r>
            <a:r>
              <a:rPr lang="en-US" sz="2400" b="1" dirty="0" smtClean="0">
                <a:solidFill>
                  <a:srgbClr val="0070C0"/>
                </a:solidFill>
              </a:rPr>
              <a:t> reactions</a:t>
            </a:r>
          </a:p>
          <a:p>
            <a:pPr fontAlgn="base"/>
            <a:endParaRPr lang="en-US" sz="2400" dirty="0">
              <a:solidFill>
                <a:srgbClr val="0070C0"/>
              </a:solidFill>
            </a:endParaRPr>
          </a:p>
          <a:p>
            <a:pPr fontAlgn="base"/>
            <a:r>
              <a:rPr lang="en-US" sz="2400" b="1" dirty="0">
                <a:solidFill>
                  <a:srgbClr val="0070C0"/>
                </a:solidFill>
              </a:rPr>
              <a:t>(ii) Electrophilic reactions. </a:t>
            </a:r>
            <a:endParaRPr lang="en-US" sz="2400" dirty="0">
              <a:solidFill>
                <a:srgbClr val="0070C0"/>
              </a:solidFill>
            </a:endParaRPr>
          </a:p>
        </p:txBody>
      </p:sp>
      <p:sp>
        <p:nvSpPr>
          <p:cNvPr id="3" name="Rectangle 2"/>
          <p:cNvSpPr/>
          <p:nvPr/>
        </p:nvSpPr>
        <p:spPr>
          <a:xfrm>
            <a:off x="564444" y="3816950"/>
            <a:ext cx="9776178" cy="1766317"/>
          </a:xfrm>
          <a:prstGeom prst="rect">
            <a:avLst/>
          </a:prstGeom>
        </p:spPr>
        <p:txBody>
          <a:bodyPr wrap="square">
            <a:spAutoFit/>
          </a:bodyPr>
          <a:lstStyle/>
          <a:p>
            <a:pPr algn="just" fontAlgn="base">
              <a:lnSpc>
                <a:spcPct val="115000"/>
              </a:lnSpc>
              <a:spcBef>
                <a:spcPts val="1360"/>
              </a:spcBef>
              <a:spcAft>
                <a:spcPts val="680"/>
              </a:spcAft>
              <a:tabLst>
                <a:tab pos="400050" algn="l"/>
              </a:tabLst>
            </a:pPr>
            <a:r>
              <a:rPr lang="en-US" sz="2400" b="1" i="1" dirty="0" smtClean="0">
                <a:solidFill>
                  <a:srgbClr val="FF0000"/>
                </a:solidFill>
                <a:effectLst/>
                <a:ea typeface="Times New Roman" panose="02020603050405020304" pitchFamily="18" charset="0"/>
              </a:rPr>
              <a:t>These two types of reactions mainly differ in the kind of atom which is attached to its original molecule. In the </a:t>
            </a:r>
            <a:r>
              <a:rPr lang="en-US" sz="2400" b="1" i="1" dirty="0" err="1" smtClean="0">
                <a:solidFill>
                  <a:srgbClr val="FF0000"/>
                </a:solidFill>
                <a:effectLst/>
                <a:ea typeface="Times New Roman" panose="02020603050405020304" pitchFamily="18" charset="0"/>
              </a:rPr>
              <a:t>nucleophilic</a:t>
            </a:r>
            <a:r>
              <a:rPr lang="en-US" sz="2400" b="1" i="1" dirty="0" smtClean="0">
                <a:solidFill>
                  <a:srgbClr val="FF0000"/>
                </a:solidFill>
                <a:effectLst/>
                <a:ea typeface="Times New Roman" panose="02020603050405020304" pitchFamily="18" charset="0"/>
              </a:rPr>
              <a:t> reactions the atom is said to be electron-rich species(nucleophile), whereas in the electrophilic reaction, the atom is an electron-deficient species (Electrophile</a:t>
            </a:r>
            <a:r>
              <a:rPr lang="en-US" sz="2400" b="1" dirty="0" smtClean="0">
                <a:solidFill>
                  <a:srgbClr val="FF0000"/>
                </a:solidFill>
                <a:effectLst/>
                <a:ea typeface="Times New Roman" panose="02020603050405020304" pitchFamily="18" charset="0"/>
              </a:rPr>
              <a:t>).</a:t>
            </a:r>
            <a:endParaRPr lang="en-US" sz="2000" b="1" dirty="0">
              <a:solidFill>
                <a:srgbClr val="FF0000"/>
              </a:solidFill>
              <a:effectLst/>
              <a:ea typeface="Times New Roman" panose="02020603050405020304" pitchFamily="18" charset="0"/>
            </a:endParaRPr>
          </a:p>
        </p:txBody>
      </p:sp>
    </p:spTree>
    <p:extLst>
      <p:ext uri="{BB962C8B-B14F-4D97-AF65-F5344CB8AC3E}">
        <p14:creationId xmlns:p14="http://schemas.microsoft.com/office/powerpoint/2010/main" xmlns="" val="4099563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178" y="406401"/>
            <a:ext cx="11977511" cy="6001643"/>
          </a:xfrm>
          <a:prstGeom prst="rect">
            <a:avLst/>
          </a:prstGeom>
          <a:noFill/>
        </p:spPr>
        <p:txBody>
          <a:bodyPr wrap="square" rtlCol="0">
            <a:spAutoFit/>
          </a:bodyPr>
          <a:lstStyle/>
          <a:p>
            <a:pPr algn="ctr" fontAlgn="base"/>
            <a:r>
              <a:rPr lang="en-US" sz="3200" b="1" dirty="0" err="1" smtClean="0"/>
              <a:t>Nucleophilic</a:t>
            </a:r>
            <a:r>
              <a:rPr lang="en-US" sz="3200" b="1" dirty="0" smtClean="0"/>
              <a:t> </a:t>
            </a:r>
            <a:r>
              <a:rPr lang="en-US" sz="3200" b="1" dirty="0"/>
              <a:t>substitution </a:t>
            </a:r>
            <a:r>
              <a:rPr lang="en-US" sz="3200" b="1" dirty="0" smtClean="0"/>
              <a:t>reaction</a:t>
            </a:r>
          </a:p>
          <a:p>
            <a:pPr algn="ctr" fontAlgn="base"/>
            <a:endParaRPr lang="en-US" sz="4000" b="1" dirty="0" smtClean="0"/>
          </a:p>
          <a:p>
            <a:pPr algn="just" fontAlgn="base"/>
            <a:r>
              <a:rPr lang="en-US" sz="2400" b="1" u="sng" dirty="0" err="1" smtClean="0">
                <a:hlinkClick r:id="rId2" tooltip="Nucleophilic substitution"/>
              </a:rPr>
              <a:t>Nucleophilic</a:t>
            </a:r>
            <a:r>
              <a:rPr lang="en-US" sz="2400" b="1" u="sng" dirty="0" smtClean="0">
                <a:hlinkClick r:id="rId2" tooltip="Nucleophilic substitution"/>
              </a:rPr>
              <a:t> </a:t>
            </a:r>
            <a:r>
              <a:rPr lang="en-US" sz="2400" b="1" u="sng" dirty="0">
                <a:hlinkClick r:id="rId2" tooltip="Nucleophilic substitution"/>
              </a:rPr>
              <a:t>substitution</a:t>
            </a:r>
            <a:r>
              <a:rPr lang="en-US" sz="2400" dirty="0"/>
              <a:t> is a reaction in which a </a:t>
            </a:r>
            <a:r>
              <a:rPr lang="en-US" sz="2400" u="sng" dirty="0">
                <a:hlinkClick r:id="rId3" tooltip="Nucleophile"/>
              </a:rPr>
              <a:t>nucleophile</a:t>
            </a:r>
            <a:r>
              <a:rPr lang="en-US" sz="2400" dirty="0"/>
              <a:t> selectively bonds with or attacks the positive charge on an atom. it replaces a weaker nucleophile which then becomes a </a:t>
            </a:r>
            <a:r>
              <a:rPr lang="en-US" sz="2400" u="sng" dirty="0">
                <a:hlinkClick r:id="rId4" tooltip="Leaving group"/>
              </a:rPr>
              <a:t>leaving group</a:t>
            </a:r>
            <a:r>
              <a:rPr lang="en-US" sz="2400" dirty="0"/>
              <a:t>;  The remaining positive or partially positive atom becomes an </a:t>
            </a:r>
            <a:r>
              <a:rPr lang="en-US" sz="2400" u="sng" dirty="0">
                <a:hlinkClick r:id="rId5" tooltip="Electrophile"/>
              </a:rPr>
              <a:t>electrophile</a:t>
            </a:r>
            <a:r>
              <a:rPr lang="en-US" sz="2400" dirty="0"/>
              <a:t>.</a:t>
            </a:r>
          </a:p>
          <a:p>
            <a:pPr algn="just" fontAlgn="base"/>
            <a:r>
              <a:rPr lang="en-US" sz="2400" b="1" dirty="0"/>
              <a:t> </a:t>
            </a:r>
            <a:endParaRPr lang="en-US" sz="2400" dirty="0"/>
          </a:p>
          <a:p>
            <a:pPr algn="just" fontAlgn="base"/>
            <a:r>
              <a:rPr lang="en-US" dirty="0"/>
              <a:t>   </a:t>
            </a:r>
            <a:r>
              <a:rPr lang="en-US" sz="2000" dirty="0"/>
              <a:t>The most general form for the reaction may be given as where R-LG indicates the substrate.</a:t>
            </a:r>
          </a:p>
          <a:p>
            <a:pPr algn="just" fontAlgn="base"/>
            <a:r>
              <a:rPr lang="en-US" sz="2000" b="1" dirty="0"/>
              <a:t> </a:t>
            </a:r>
            <a:endParaRPr lang="en-US" sz="2000" dirty="0"/>
          </a:p>
          <a:p>
            <a:pPr algn="just" fontAlgn="base"/>
            <a:r>
              <a:rPr lang="en-US" sz="2000" b="1" dirty="0" err="1">
                <a:solidFill>
                  <a:srgbClr val="FF0000"/>
                </a:solidFill>
              </a:rPr>
              <a:t>Nuc</a:t>
            </a:r>
            <a:r>
              <a:rPr lang="en-US" sz="2000" b="1" dirty="0">
                <a:solidFill>
                  <a:srgbClr val="FF0000"/>
                </a:solidFill>
              </a:rPr>
              <a:t>: + R-LG → R-</a:t>
            </a:r>
            <a:r>
              <a:rPr lang="en-US" sz="2000" b="1" dirty="0" err="1">
                <a:solidFill>
                  <a:srgbClr val="FF0000"/>
                </a:solidFill>
              </a:rPr>
              <a:t>Nuc</a:t>
            </a:r>
            <a:r>
              <a:rPr lang="en-US" sz="2000" b="1" dirty="0">
                <a:solidFill>
                  <a:srgbClr val="FF0000"/>
                </a:solidFill>
              </a:rPr>
              <a:t> + LG:                            </a:t>
            </a:r>
            <a:r>
              <a:rPr lang="en-US" sz="2000" b="1" dirty="0" smtClean="0">
                <a:solidFill>
                  <a:srgbClr val="FF0000"/>
                </a:solidFill>
              </a:rPr>
              <a:t>               </a:t>
            </a:r>
            <a:r>
              <a:rPr lang="en-US" sz="2000" b="1" dirty="0">
                <a:solidFill>
                  <a:srgbClr val="FF0000"/>
                </a:solidFill>
              </a:rPr>
              <a:t>LG---Leaving group</a:t>
            </a:r>
          </a:p>
          <a:p>
            <a:pPr algn="just" fontAlgn="base"/>
            <a:r>
              <a:rPr lang="en-US" sz="2000" b="1" dirty="0" err="1">
                <a:solidFill>
                  <a:srgbClr val="FF0000"/>
                </a:solidFill>
              </a:rPr>
              <a:t>Nuc</a:t>
            </a:r>
            <a:r>
              <a:rPr lang="en-US" sz="2000" b="1" dirty="0">
                <a:solidFill>
                  <a:srgbClr val="FF0000"/>
                </a:solidFill>
              </a:rPr>
              <a:t>:   </a:t>
            </a:r>
            <a:r>
              <a:rPr lang="en-US" sz="2000" b="1" dirty="0" smtClean="0">
                <a:solidFill>
                  <a:srgbClr val="FF0000"/>
                </a:solidFill>
              </a:rPr>
              <a:t>Nucleophile			           R-LG…….Substrate</a:t>
            </a:r>
          </a:p>
          <a:p>
            <a:pPr algn="just" fontAlgn="base"/>
            <a:endParaRPr lang="en-US" sz="2000" dirty="0"/>
          </a:p>
          <a:p>
            <a:pPr algn="just" fontAlgn="base"/>
            <a:r>
              <a:rPr lang="en-US" sz="2000" b="1" dirty="0"/>
              <a:t> </a:t>
            </a:r>
            <a:endParaRPr lang="en-US" dirty="0"/>
          </a:p>
          <a:p>
            <a:pPr algn="just" fontAlgn="base"/>
            <a:r>
              <a:rPr lang="en-US" sz="2400" dirty="0"/>
              <a:t>The electron pair (</a:t>
            </a:r>
            <a:r>
              <a:rPr lang="en-US" sz="2400" b="1" dirty="0"/>
              <a:t>:</a:t>
            </a:r>
            <a:r>
              <a:rPr lang="en-US" sz="2400" dirty="0"/>
              <a:t>) from the nucleophile (</a:t>
            </a:r>
            <a:r>
              <a:rPr lang="en-US" sz="2400" dirty="0" err="1"/>
              <a:t>Nuc</a:t>
            </a:r>
            <a:r>
              <a:rPr lang="en-US" sz="2400" dirty="0"/>
              <a:t>:) attacks the substrate (R-LG) forming a new covalent bond </a:t>
            </a:r>
            <a:r>
              <a:rPr lang="en-US" sz="2400" dirty="0" err="1"/>
              <a:t>Nuc</a:t>
            </a:r>
            <a:r>
              <a:rPr lang="en-US" sz="2400" dirty="0"/>
              <a:t>-R-LG. The leaving group (LG) departs with an electron pair. The principal product in this case is R-</a:t>
            </a:r>
            <a:r>
              <a:rPr lang="en-US" sz="2400" dirty="0" err="1"/>
              <a:t>Nuc</a:t>
            </a:r>
            <a:r>
              <a:rPr lang="en-US" sz="2400" dirty="0"/>
              <a:t>. In such reactions, the nucleophile is usually electrically neutral or negatively charged, whereas the substrate is typically neutral or positively charged.</a:t>
            </a:r>
          </a:p>
        </p:txBody>
      </p:sp>
    </p:spTree>
    <p:extLst>
      <p:ext uri="{BB962C8B-B14F-4D97-AF65-F5344CB8AC3E}">
        <p14:creationId xmlns:p14="http://schemas.microsoft.com/office/powerpoint/2010/main" xmlns="" val="686745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5601533"/>
          </a:xfrm>
          <a:prstGeom prst="rect">
            <a:avLst/>
          </a:prstGeom>
          <a:noFill/>
        </p:spPr>
        <p:txBody>
          <a:bodyPr wrap="square" rtlCol="0">
            <a:spAutoFit/>
          </a:bodyPr>
          <a:lstStyle/>
          <a:p>
            <a:pPr algn="ctr" fontAlgn="base"/>
            <a:r>
              <a:rPr lang="en-US" sz="3200" b="1" dirty="0"/>
              <a:t>Types of </a:t>
            </a:r>
            <a:r>
              <a:rPr lang="en-US" sz="3200" b="1" dirty="0" err="1"/>
              <a:t>nucleophilic</a:t>
            </a:r>
            <a:r>
              <a:rPr lang="en-US" sz="3200" b="1" dirty="0"/>
              <a:t> Substitution Reactions </a:t>
            </a:r>
            <a:endParaRPr lang="en-US" sz="3200" b="1" dirty="0" smtClean="0"/>
          </a:p>
          <a:p>
            <a:pPr algn="ctr" fontAlgn="base"/>
            <a:endParaRPr lang="en-US" sz="3200" b="1" dirty="0"/>
          </a:p>
          <a:p>
            <a:pPr marL="342900" indent="-342900" fontAlgn="base">
              <a:buFont typeface="+mj-lt"/>
              <a:buAutoNum type="arabicPeriod"/>
            </a:pPr>
            <a:r>
              <a:rPr lang="en-US" b="1" dirty="0" smtClean="0"/>
              <a:t> </a:t>
            </a:r>
            <a:r>
              <a:rPr lang="en-US" sz="2400" b="1" dirty="0" err="1"/>
              <a:t>Unimolecularnucleophilic</a:t>
            </a:r>
            <a:r>
              <a:rPr lang="en-US" sz="2400" b="1" dirty="0"/>
              <a:t> Substitution (SN1) Reactions: </a:t>
            </a:r>
            <a:endParaRPr lang="en-US" sz="2400" dirty="0"/>
          </a:p>
          <a:p>
            <a:pPr lvl="0" algn="just" fontAlgn="base"/>
            <a:r>
              <a:rPr lang="en-US" sz="2400" dirty="0"/>
              <a:t>Such reactions proceed in </a:t>
            </a:r>
            <a:r>
              <a:rPr lang="en-US" sz="2400" b="1" dirty="0"/>
              <a:t>two steps via formation of a carbocation</a:t>
            </a:r>
            <a:r>
              <a:rPr lang="en-US" sz="2400" dirty="0"/>
              <a:t> intermediate and the product obtained is a racemic </a:t>
            </a:r>
            <a:r>
              <a:rPr lang="en-US" sz="2400" dirty="0" smtClean="0"/>
              <a:t>mixture</a:t>
            </a:r>
          </a:p>
          <a:p>
            <a:pPr lvl="0" algn="just" fontAlgn="base"/>
            <a:endParaRPr lang="en-US" sz="2400" dirty="0"/>
          </a:p>
          <a:p>
            <a:pPr lvl="0" algn="just" fontAlgn="base"/>
            <a:r>
              <a:rPr lang="en-US" sz="2400" dirty="0"/>
              <a:t>For example, the </a:t>
            </a:r>
            <a:r>
              <a:rPr lang="en-US" sz="2400" b="1" dirty="0"/>
              <a:t>hydrolysis of tertiary halides</a:t>
            </a:r>
            <a:r>
              <a:rPr lang="en-US" sz="2400" dirty="0"/>
              <a:t> follow SN1 pathway. </a:t>
            </a:r>
            <a:endParaRPr lang="en-US" sz="2400" dirty="0" smtClean="0"/>
          </a:p>
          <a:p>
            <a:pPr lvl="0" algn="just" fontAlgn="base"/>
            <a:endParaRPr lang="en-US" sz="2400" dirty="0"/>
          </a:p>
          <a:p>
            <a:pPr lvl="0" algn="just" fontAlgn="base"/>
            <a:r>
              <a:rPr lang="en-US" sz="2400" dirty="0"/>
              <a:t>The initiation step is ionization of substrate which is slow and rate determining step. </a:t>
            </a:r>
          </a:p>
          <a:p>
            <a:pPr lvl="0" algn="just" fontAlgn="base"/>
            <a:r>
              <a:rPr lang="en-US" sz="2400" dirty="0"/>
              <a:t>The second step is a rapid reaction between the intermediate carbocation and the nucleophile. </a:t>
            </a:r>
          </a:p>
          <a:p>
            <a:pPr fontAlgn="base"/>
            <a:r>
              <a:rPr lang="en-US" sz="2400" dirty="0"/>
              <a:t> </a:t>
            </a:r>
          </a:p>
          <a:p>
            <a:pPr fontAlgn="base"/>
            <a:r>
              <a:rPr lang="en-US" dirty="0"/>
              <a:t> </a:t>
            </a:r>
          </a:p>
          <a:p>
            <a:pPr fontAlgn="base"/>
            <a:r>
              <a:rPr lang="en-US" dirty="0"/>
              <a:t> </a:t>
            </a:r>
          </a:p>
          <a:p>
            <a:endParaRPr lang="en-US" dirty="0"/>
          </a:p>
        </p:txBody>
      </p:sp>
    </p:spTree>
    <p:extLst>
      <p:ext uri="{BB962C8B-B14F-4D97-AF65-F5344CB8AC3E}">
        <p14:creationId xmlns:p14="http://schemas.microsoft.com/office/powerpoint/2010/main" xmlns="" val="1719343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8623" y="489845"/>
            <a:ext cx="11085688" cy="5570756"/>
          </a:xfrm>
          <a:prstGeom prst="rect">
            <a:avLst/>
          </a:prstGeom>
        </p:spPr>
        <p:txBody>
          <a:bodyPr wrap="square">
            <a:spAutoFit/>
          </a:bodyPr>
          <a:lstStyle/>
          <a:p>
            <a:pPr algn="ctr" fontAlgn="base"/>
            <a:r>
              <a:rPr lang="en-US" sz="3200" b="1" dirty="0" smtClean="0"/>
              <a:t>Mechanism of SN1</a:t>
            </a:r>
          </a:p>
          <a:p>
            <a:pPr fontAlgn="base"/>
            <a:endParaRPr lang="en-US" b="1" dirty="0"/>
          </a:p>
          <a:p>
            <a:pPr fontAlgn="base"/>
            <a:endParaRPr lang="en-US" b="1" dirty="0" smtClean="0"/>
          </a:p>
          <a:p>
            <a:pPr fontAlgn="base"/>
            <a:endParaRPr lang="en-US" b="1" dirty="0"/>
          </a:p>
          <a:p>
            <a:pPr fontAlgn="base"/>
            <a:endParaRPr lang="en-US" b="1" dirty="0" smtClean="0"/>
          </a:p>
          <a:p>
            <a:pPr fontAlgn="base"/>
            <a:endParaRPr lang="en-US" b="1" dirty="0"/>
          </a:p>
          <a:p>
            <a:pPr fontAlgn="base"/>
            <a:endParaRPr lang="en-US" b="1" dirty="0" smtClean="0"/>
          </a:p>
          <a:p>
            <a:pPr fontAlgn="base"/>
            <a:endParaRPr lang="en-US" b="1" dirty="0"/>
          </a:p>
          <a:p>
            <a:pPr fontAlgn="base"/>
            <a:endParaRPr lang="en-US" b="1" dirty="0" smtClean="0"/>
          </a:p>
          <a:p>
            <a:pPr fontAlgn="base"/>
            <a:endParaRPr lang="en-US" b="1" dirty="0"/>
          </a:p>
          <a:p>
            <a:pPr fontAlgn="base"/>
            <a:endParaRPr lang="en-US" b="1" dirty="0" smtClean="0"/>
          </a:p>
          <a:p>
            <a:pPr fontAlgn="base"/>
            <a:endParaRPr lang="en-US" b="1" dirty="0"/>
          </a:p>
          <a:p>
            <a:pPr fontAlgn="base"/>
            <a:endParaRPr lang="en-US" b="1" dirty="0" smtClean="0"/>
          </a:p>
          <a:p>
            <a:pPr fontAlgn="base"/>
            <a:endParaRPr lang="en-US" b="1" dirty="0"/>
          </a:p>
          <a:p>
            <a:pPr fontAlgn="base"/>
            <a:endParaRPr lang="en-US" b="1" dirty="0" smtClean="0"/>
          </a:p>
          <a:p>
            <a:pPr fontAlgn="base"/>
            <a:endParaRPr lang="en-US" b="1" dirty="0"/>
          </a:p>
          <a:p>
            <a:pPr fontAlgn="base"/>
            <a:endParaRPr lang="en-US" b="1" dirty="0" smtClean="0"/>
          </a:p>
          <a:p>
            <a:pPr fontAlgn="base"/>
            <a:endParaRPr lang="en-US" b="1" dirty="0"/>
          </a:p>
          <a:p>
            <a:pPr fontAlgn="base"/>
            <a:endParaRPr lang="en-US" dirty="0"/>
          </a:p>
        </p:txBody>
      </p:sp>
      <p:pic>
        <p:nvPicPr>
          <p:cNvPr id="4" name="Picture 3" descr="p 186 06_UNF29"/>
          <p:cNvPicPr/>
          <p:nvPr/>
        </p:nvPicPr>
        <p:blipFill>
          <a:blip r:embed="rId2" cstate="print"/>
          <a:srcRect/>
          <a:stretch>
            <a:fillRect/>
          </a:stretch>
        </p:blipFill>
        <p:spPr bwMode="auto">
          <a:xfrm>
            <a:off x="2856019" y="1474568"/>
            <a:ext cx="5802630" cy="1190312"/>
          </a:xfrm>
          <a:prstGeom prst="rect">
            <a:avLst/>
          </a:prstGeom>
          <a:noFill/>
          <a:ln w="9525">
            <a:noFill/>
            <a:miter lim="800000"/>
            <a:headEnd/>
            <a:tailEnd/>
          </a:ln>
        </p:spPr>
      </p:pic>
      <p:pic>
        <p:nvPicPr>
          <p:cNvPr id="5" name="Picture 4" descr="p 190 06_UNF38"/>
          <p:cNvPicPr/>
          <p:nvPr/>
        </p:nvPicPr>
        <p:blipFill>
          <a:blip r:embed="rId3" cstate="print"/>
          <a:srcRect/>
          <a:stretch>
            <a:fillRect/>
          </a:stretch>
        </p:blipFill>
        <p:spPr bwMode="auto">
          <a:xfrm>
            <a:off x="2683686" y="2984556"/>
            <a:ext cx="7095561" cy="1079443"/>
          </a:xfrm>
          <a:prstGeom prst="rect">
            <a:avLst/>
          </a:prstGeom>
          <a:noFill/>
          <a:ln w="9525">
            <a:noFill/>
            <a:miter lim="800000"/>
            <a:headEnd/>
            <a:tailEnd/>
          </a:ln>
        </p:spPr>
      </p:pic>
      <p:pic>
        <p:nvPicPr>
          <p:cNvPr id="6" name="Picture 5" descr="p 190 06_UNF39"/>
          <p:cNvPicPr/>
          <p:nvPr/>
        </p:nvPicPr>
        <p:blipFill>
          <a:blip r:embed="rId4" cstate="print"/>
          <a:srcRect/>
          <a:stretch>
            <a:fillRect/>
          </a:stretch>
        </p:blipFill>
        <p:spPr bwMode="auto">
          <a:xfrm>
            <a:off x="2728771" y="4703351"/>
            <a:ext cx="5721985" cy="960120"/>
          </a:xfrm>
          <a:prstGeom prst="rect">
            <a:avLst/>
          </a:prstGeom>
          <a:noFill/>
          <a:ln w="9525">
            <a:noFill/>
            <a:miter lim="800000"/>
            <a:headEnd/>
            <a:tailEnd/>
          </a:ln>
        </p:spPr>
      </p:pic>
    </p:spTree>
    <p:extLst>
      <p:ext uri="{BB962C8B-B14F-4D97-AF65-F5344CB8AC3E}">
        <p14:creationId xmlns:p14="http://schemas.microsoft.com/office/powerpoint/2010/main" xmlns="" val="828003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222" y="406401"/>
            <a:ext cx="11277601" cy="4770537"/>
          </a:xfrm>
          <a:prstGeom prst="rect">
            <a:avLst/>
          </a:prstGeom>
          <a:noFill/>
        </p:spPr>
        <p:txBody>
          <a:bodyPr wrap="square" rtlCol="0">
            <a:spAutoFit/>
          </a:bodyPr>
          <a:lstStyle/>
          <a:p>
            <a:pPr algn="ctr"/>
            <a:r>
              <a:rPr lang="en-US" sz="3200" b="1" dirty="0"/>
              <a:t>Factors influence the SN1 </a:t>
            </a:r>
            <a:r>
              <a:rPr lang="en-US" sz="3200" b="1" dirty="0" smtClean="0"/>
              <a:t>reaction</a:t>
            </a:r>
          </a:p>
          <a:p>
            <a:pPr algn="ctr"/>
            <a:endParaRPr lang="en-US" sz="3200" dirty="0"/>
          </a:p>
          <a:p>
            <a:pPr marL="285750" lvl="0" indent="-285750" algn="just">
              <a:buFont typeface="Wingdings" panose="05000000000000000000" pitchFamily="2" charset="2"/>
              <a:buChar char="v"/>
            </a:pPr>
            <a:r>
              <a:rPr lang="en-US" sz="2400" b="1" dirty="0"/>
              <a:t>Effect of solvent: </a:t>
            </a:r>
            <a:r>
              <a:rPr lang="en-US" sz="2400" dirty="0"/>
              <a:t>In SN1 reactions (or E1), the rate determining step is forming the carbocation. It doesn’t matter if the nucleophile is stabilized by a </a:t>
            </a:r>
            <a:r>
              <a:rPr lang="en-US" sz="2400" dirty="0" err="1"/>
              <a:t>protic</a:t>
            </a:r>
            <a:r>
              <a:rPr lang="en-US" sz="2400" dirty="0"/>
              <a:t> solvent as the carbocation attracts the nucleophile enough to still make it attack (the carbocation has a formal charge while the starting substance is a bit polar at most, in general). Thus, it doesn’t matter if the solvent is </a:t>
            </a:r>
            <a:r>
              <a:rPr lang="en-US" sz="2400" dirty="0" err="1"/>
              <a:t>protic</a:t>
            </a:r>
            <a:r>
              <a:rPr lang="en-US" sz="2400" dirty="0"/>
              <a:t> or aprotic </a:t>
            </a:r>
            <a:r>
              <a:rPr lang="en-US" sz="2400" b="1" dirty="0"/>
              <a:t>(but always polar</a:t>
            </a:r>
            <a:r>
              <a:rPr lang="en-US" sz="2400" b="1" dirty="0" smtClean="0"/>
              <a:t>).</a:t>
            </a:r>
            <a:endParaRPr lang="en-US" sz="2400" dirty="0" smtClean="0"/>
          </a:p>
          <a:p>
            <a:pPr marL="285750" lvl="0" indent="-285750" algn="just">
              <a:buFont typeface="Wingdings" panose="05000000000000000000" pitchFamily="2" charset="2"/>
              <a:buChar char="v"/>
            </a:pPr>
            <a:r>
              <a:rPr lang="en-US" sz="2400" b="1" dirty="0" smtClean="0"/>
              <a:t>Effect </a:t>
            </a:r>
            <a:r>
              <a:rPr lang="en-US" sz="2400" b="1" dirty="0"/>
              <a:t>of Leaving  group: </a:t>
            </a:r>
            <a:r>
              <a:rPr lang="en-US" sz="2400" dirty="0"/>
              <a:t>S</a:t>
            </a:r>
            <a:r>
              <a:rPr lang="en-US" sz="2400" baseline="-25000" dirty="0"/>
              <a:t>N</a:t>
            </a:r>
            <a:r>
              <a:rPr lang="en-US" sz="2400" dirty="0"/>
              <a:t>1 reaction </a:t>
            </a:r>
            <a:r>
              <a:rPr lang="en-US" sz="2400" b="1" dirty="0"/>
              <a:t>speeds up</a:t>
            </a:r>
            <a:r>
              <a:rPr lang="en-US" sz="2400" dirty="0"/>
              <a:t> with a </a:t>
            </a:r>
            <a:r>
              <a:rPr lang="en-US" sz="2400" b="1" dirty="0"/>
              <a:t>good </a:t>
            </a:r>
            <a:r>
              <a:rPr lang="en-US" sz="2400" u="sng" dirty="0">
                <a:hlinkClick r:id="rId2" tooltip="Organic Chemistry/Reactions/SN2 Reaction/Leaving group"/>
              </a:rPr>
              <a:t>leaving group</a:t>
            </a:r>
            <a:r>
              <a:rPr lang="en-US" sz="2400" dirty="0"/>
              <a:t>. This is because the leaving group is involved in the </a:t>
            </a:r>
            <a:r>
              <a:rPr lang="en-US" sz="2400" b="1" dirty="0"/>
              <a:t>rate-determining step</a:t>
            </a:r>
            <a:r>
              <a:rPr lang="en-US" sz="2400" dirty="0"/>
              <a:t>. A good leaving group wants to leave so it breaks the C-Leaving Group bond faster. Once the bond breaks, the </a:t>
            </a:r>
            <a:r>
              <a:rPr lang="en-US" sz="2400" b="1" dirty="0"/>
              <a:t>carbocation </a:t>
            </a:r>
            <a:r>
              <a:rPr lang="en-US" sz="2400" dirty="0"/>
              <a:t>is formed and the </a:t>
            </a:r>
            <a:r>
              <a:rPr lang="en-US" sz="2400" b="1" dirty="0"/>
              <a:t>faster the carbocation is formed, the faster the nucleophile</a:t>
            </a:r>
            <a:r>
              <a:rPr lang="en-US" sz="2400" dirty="0"/>
              <a:t> can come in and the faster the reaction will be </a:t>
            </a:r>
            <a:r>
              <a:rPr lang="en-US" sz="2400" dirty="0" smtClean="0"/>
              <a:t>completed.</a:t>
            </a:r>
          </a:p>
        </p:txBody>
      </p:sp>
    </p:spTree>
    <p:extLst>
      <p:ext uri="{BB962C8B-B14F-4D97-AF65-F5344CB8AC3E}">
        <p14:creationId xmlns:p14="http://schemas.microsoft.com/office/powerpoint/2010/main" xmlns="" val="122200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5970865"/>
          </a:xfrm>
          <a:prstGeom prst="rect">
            <a:avLst/>
          </a:prstGeom>
          <a:noFill/>
        </p:spPr>
        <p:txBody>
          <a:bodyPr wrap="square" rtlCol="0">
            <a:spAutoFit/>
          </a:bodyPr>
          <a:lstStyle/>
          <a:p>
            <a:pPr marL="285750" lvl="0" indent="-285750" algn="just">
              <a:buFont typeface="Wingdings" panose="05000000000000000000" pitchFamily="2" charset="2"/>
              <a:buChar char="v"/>
            </a:pPr>
            <a:r>
              <a:rPr lang="en-US" sz="2400" b="1" dirty="0" smtClean="0"/>
              <a:t>Effect of </a:t>
            </a:r>
            <a:r>
              <a:rPr lang="en-US" sz="2400" b="1" dirty="0" err="1" smtClean="0"/>
              <a:t>nucleophile:</a:t>
            </a:r>
            <a:r>
              <a:rPr lang="en-US" sz="2400" dirty="0" err="1" smtClean="0"/>
              <a:t>The</a:t>
            </a:r>
            <a:r>
              <a:rPr lang="en-US" sz="2400" dirty="0" smtClean="0"/>
              <a:t> strength of the </a:t>
            </a:r>
            <a:r>
              <a:rPr lang="en-US" sz="2400" dirty="0" smtClean="0">
                <a:hlinkClick r:id="rId2" tooltip="Organic Chemistry/Reactions/SN2 Reaction/Nucleophile"/>
              </a:rPr>
              <a:t>nucleophile</a:t>
            </a:r>
            <a:r>
              <a:rPr lang="en-US" sz="2400" dirty="0" smtClean="0"/>
              <a:t> does not affect the reaction rate of SN1 because, as stated above, the nucleophile is not involved in the </a:t>
            </a:r>
            <a:r>
              <a:rPr lang="en-US" sz="2400" dirty="0" smtClean="0">
                <a:hlinkClick r:id="rId3" tooltip="Physical Chemistry/Kinetics/Rate Laws/Reaction Mechanisms/Rate-determining Step"/>
              </a:rPr>
              <a:t>rate-determining step</a:t>
            </a:r>
            <a:r>
              <a:rPr lang="en-US" sz="2400" dirty="0" smtClean="0"/>
              <a:t>. </a:t>
            </a:r>
          </a:p>
          <a:p>
            <a:pPr marL="285750" lvl="0" indent="-285750" algn="just">
              <a:buFont typeface="Wingdings" panose="05000000000000000000" pitchFamily="2" charset="2"/>
              <a:buChar char="v"/>
            </a:pPr>
            <a:r>
              <a:rPr lang="en-US" sz="2400" b="1" dirty="0" smtClean="0"/>
              <a:t>Substrate </a:t>
            </a:r>
            <a:r>
              <a:rPr lang="en-US" sz="2400" b="1" dirty="0"/>
              <a:t>Effect:</a:t>
            </a:r>
            <a:r>
              <a:rPr lang="en-US" sz="2400" dirty="0"/>
              <a:t>   In SN1 type of reaction proceed formation of carbocation in transition state. Hence carbocation stability is more important and increases as we go from primary to secondary to tertiary, the rate of reaction for the SN1 goes from primary (slowest) &lt;&lt; secondary &lt; tertiary (fastest</a:t>
            </a:r>
            <a:r>
              <a:rPr lang="en-US" sz="2400" dirty="0" smtClean="0"/>
              <a:t>)</a:t>
            </a:r>
          </a:p>
          <a:p>
            <a:pPr marL="285750" lvl="0" indent="-285750" algn="just">
              <a:buFont typeface="Wingdings" panose="05000000000000000000" pitchFamily="2" charset="2"/>
              <a:buChar char="v"/>
            </a:pPr>
            <a:endParaRPr lang="en-US" sz="2400" dirty="0"/>
          </a:p>
          <a:p>
            <a:pPr marL="285750" lvl="0" indent="-285750" algn="ctr">
              <a:buFont typeface="Wingdings" panose="05000000000000000000" pitchFamily="2" charset="2"/>
              <a:buChar char="v"/>
            </a:pPr>
            <a:endParaRPr lang="en-US" sz="3200" b="1" dirty="0" smtClean="0">
              <a:solidFill>
                <a:srgbClr val="FF0000"/>
              </a:solidFill>
            </a:endParaRPr>
          </a:p>
          <a:p>
            <a:pPr lvl="0" algn="ctr"/>
            <a:endParaRPr lang="en-US" sz="3200" b="1" dirty="0">
              <a:solidFill>
                <a:srgbClr val="FF0000"/>
              </a:solidFill>
            </a:endParaRPr>
          </a:p>
          <a:p>
            <a:pPr lvl="0" algn="ctr"/>
            <a:r>
              <a:rPr lang="en-US" sz="2400" b="1" dirty="0">
                <a:solidFill>
                  <a:srgbClr val="FF0000"/>
                </a:solidFill>
              </a:rPr>
              <a:t>Stereochemistry : In SN1 reactions leads to the formation of product which is  mixture of retention and inversion since the nucleophile can attack from either face of the flat carbocation.</a:t>
            </a:r>
          </a:p>
          <a:p>
            <a:pPr algn="just" fontAlgn="base"/>
            <a:endParaRPr lang="en-US" dirty="0"/>
          </a:p>
          <a:p>
            <a:pPr algn="just" fontAlgn="base"/>
            <a:r>
              <a:rPr lang="en-US" dirty="0"/>
              <a:t> </a:t>
            </a:r>
          </a:p>
          <a:p>
            <a:endParaRPr lang="en-US" dirty="0"/>
          </a:p>
        </p:txBody>
      </p:sp>
    </p:spTree>
    <p:extLst>
      <p:ext uri="{BB962C8B-B14F-4D97-AF65-F5344CB8AC3E}">
        <p14:creationId xmlns:p14="http://schemas.microsoft.com/office/powerpoint/2010/main" xmlns="" val="390971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35684" cy="9818072"/>
          </a:xfrm>
          <a:prstGeom prst="rect">
            <a:avLst/>
          </a:prstGeom>
          <a:noFill/>
        </p:spPr>
        <p:txBody>
          <a:bodyPr wrap="square" rtlCol="0">
            <a:spAutoFit/>
          </a:bodyPr>
          <a:lstStyle/>
          <a:p>
            <a:pPr algn="ctr"/>
            <a:r>
              <a:rPr lang="en-US" sz="3200" b="1" dirty="0" smtClean="0"/>
              <a:t>INTRODUCTION</a:t>
            </a:r>
            <a:endParaRPr lang="en-US" dirty="0"/>
          </a:p>
          <a:p>
            <a:pPr algn="just"/>
            <a:r>
              <a:rPr lang="en-US" sz="2400" dirty="0"/>
              <a:t>All chemical reactions involve the breaking of existing bonds in the reactant molecules and formation of new bond in the product of molecules</a:t>
            </a:r>
            <a:r>
              <a:rPr lang="en-US" sz="2400" dirty="0" smtClean="0"/>
              <a:t>.</a:t>
            </a:r>
            <a:r>
              <a:rPr lang="en-US" sz="2400" dirty="0"/>
              <a:t> Organic reactions are chemical reactions involving organic </a:t>
            </a:r>
            <a:r>
              <a:rPr lang="en-US" sz="2400" dirty="0" smtClean="0"/>
              <a:t>compounds.</a:t>
            </a:r>
            <a:endParaRPr lang="en-US" dirty="0" smtClean="0"/>
          </a:p>
          <a:p>
            <a:pPr algn="just"/>
            <a:r>
              <a:rPr lang="en-US" sz="2400" dirty="0"/>
              <a:t>Bond breaking in a molecule can be carried out by </a:t>
            </a:r>
            <a:r>
              <a:rPr lang="en-US" sz="2400" dirty="0" err="1"/>
              <a:t>homolytic</a:t>
            </a:r>
            <a:r>
              <a:rPr lang="en-US" sz="2400" dirty="0"/>
              <a:t> and </a:t>
            </a:r>
            <a:r>
              <a:rPr lang="en-US" sz="2400" dirty="0" err="1"/>
              <a:t>hetrolytic</a:t>
            </a:r>
            <a:r>
              <a:rPr lang="en-US" sz="2400" dirty="0"/>
              <a:t> fission. </a:t>
            </a:r>
          </a:p>
          <a:p>
            <a:pPr algn="just"/>
            <a:r>
              <a:rPr lang="en-US" sz="2400" b="1" dirty="0" err="1"/>
              <a:t>Heterolytic</a:t>
            </a:r>
            <a:r>
              <a:rPr lang="en-US" sz="2400" b="1" dirty="0"/>
              <a:t> fission :  (Cleavage):</a:t>
            </a:r>
            <a:r>
              <a:rPr lang="en-US" sz="2400" dirty="0"/>
              <a:t>In </a:t>
            </a:r>
            <a:r>
              <a:rPr lang="en-US" sz="2400" b="1" dirty="0" err="1"/>
              <a:t>heterolytic</a:t>
            </a:r>
            <a:r>
              <a:rPr lang="en-US" sz="2400" b="1" dirty="0"/>
              <a:t> cleavage</a:t>
            </a:r>
            <a:r>
              <a:rPr lang="en-US" sz="2400" dirty="0"/>
              <a:t>, a covalent bond breaks in such a way that one fragment gets both of the shared electrons. Intermediates formed in case of </a:t>
            </a:r>
            <a:r>
              <a:rPr lang="en-US" sz="2400" b="1" dirty="0" err="1"/>
              <a:t>heterolytic</a:t>
            </a:r>
            <a:r>
              <a:rPr lang="en-US" sz="2400" b="1" dirty="0"/>
              <a:t> cleavage</a:t>
            </a:r>
            <a:r>
              <a:rPr lang="en-US" sz="2400" dirty="0"/>
              <a:t> are </a:t>
            </a:r>
            <a:r>
              <a:rPr lang="en-US" sz="2400" dirty="0" err="1"/>
              <a:t>carbanion</a:t>
            </a:r>
            <a:r>
              <a:rPr lang="en-US" sz="2400" dirty="0"/>
              <a:t> and carbocation.</a:t>
            </a:r>
          </a:p>
          <a:p>
            <a:pPr algn="just"/>
            <a:r>
              <a:rPr lang="en-US" sz="2400" b="1" dirty="0" err="1"/>
              <a:t>Homolytic</a:t>
            </a:r>
            <a:r>
              <a:rPr lang="en-US" sz="2400" b="1" dirty="0"/>
              <a:t> cleavage </a:t>
            </a:r>
            <a:r>
              <a:rPr lang="en-US" sz="2400" dirty="0"/>
              <a:t>: </a:t>
            </a:r>
            <a:r>
              <a:rPr lang="en-US" sz="2400" b="1" dirty="0"/>
              <a:t> </a:t>
            </a:r>
            <a:r>
              <a:rPr lang="en-US" sz="2400" b="1" dirty="0" err="1"/>
              <a:t>Homolytic</a:t>
            </a:r>
            <a:r>
              <a:rPr lang="en-US" sz="2400" b="1" dirty="0"/>
              <a:t> cleavage</a:t>
            </a:r>
            <a:r>
              <a:rPr lang="en-US" sz="2400" dirty="0"/>
              <a:t> a covalent bond breaks in such a way that each fragment gets one of the shared electrons. Intermediates formed in case of </a:t>
            </a:r>
            <a:r>
              <a:rPr lang="en-US" sz="2400" b="1" dirty="0"/>
              <a:t>hemolytic cleavage</a:t>
            </a:r>
            <a:r>
              <a:rPr lang="en-US" sz="2400" dirty="0"/>
              <a:t> is free radicals.</a:t>
            </a:r>
          </a:p>
          <a:p>
            <a:pPr algn="just"/>
            <a:endParaRPr lang="en-US" dirty="0" smtClean="0"/>
          </a:p>
          <a:p>
            <a:pPr algn="just"/>
            <a:endParaRPr lang="en-US" dirty="0"/>
          </a:p>
          <a:p>
            <a:pPr algn="just"/>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endParaRPr lang="en-US" dirty="0"/>
          </a:p>
        </p:txBody>
      </p:sp>
      <p:sp>
        <p:nvSpPr>
          <p:cNvPr id="3" name="TextBox 2"/>
          <p:cNvSpPr txBox="1"/>
          <p:nvPr/>
        </p:nvSpPr>
        <p:spPr>
          <a:xfrm>
            <a:off x="2398416" y="1582545"/>
            <a:ext cx="2199341" cy="2077547"/>
          </a:xfrm>
          <a:prstGeom prst="rect">
            <a:avLst/>
          </a:prstGeom>
          <a:noFill/>
        </p:spPr>
        <p:txBody>
          <a:bodyPr wrap="square" rtlCol="0">
            <a:spAutoFit/>
          </a:bodyPr>
          <a:lstStyle/>
          <a:p>
            <a:endParaRPr lang="en-US" dirty="0"/>
          </a:p>
        </p:txBody>
      </p:sp>
      <p:pic>
        <p:nvPicPr>
          <p:cNvPr id="4" name="Picture 3" descr="C:\Users\cgc\Desktop\download (1).png"/>
          <p:cNvPicPr/>
          <p:nvPr/>
        </p:nvPicPr>
        <p:blipFill>
          <a:blip r:embed="rId2"/>
          <a:srcRect/>
          <a:stretch>
            <a:fillRect/>
          </a:stretch>
        </p:blipFill>
        <p:spPr bwMode="auto">
          <a:xfrm>
            <a:off x="812561" y="4297680"/>
            <a:ext cx="10846039" cy="2148840"/>
          </a:xfrm>
          <a:prstGeom prst="rect">
            <a:avLst/>
          </a:prstGeom>
          <a:noFill/>
          <a:ln w="9525">
            <a:noFill/>
            <a:miter lim="800000"/>
            <a:headEnd/>
            <a:tailEnd/>
          </a:ln>
        </p:spPr>
      </p:pic>
    </p:spTree>
    <p:extLst>
      <p:ext uri="{BB962C8B-B14F-4D97-AF65-F5344CB8AC3E}">
        <p14:creationId xmlns:p14="http://schemas.microsoft.com/office/powerpoint/2010/main" xmlns="" val="2521058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923330"/>
          </a:xfrm>
          <a:prstGeom prst="rect">
            <a:avLst/>
          </a:prstGeom>
          <a:noFill/>
        </p:spPr>
        <p:txBody>
          <a:bodyPr wrap="square" rtlCol="0">
            <a:spAutoFit/>
          </a:bodyPr>
          <a:lstStyle/>
          <a:p>
            <a:pPr fontAlgn="base"/>
            <a:r>
              <a:rPr lang="en-US" dirty="0"/>
              <a:t> </a:t>
            </a:r>
          </a:p>
          <a:p>
            <a:pPr fontAlgn="base"/>
            <a:r>
              <a:rPr lang="en-US" dirty="0"/>
              <a:t> </a:t>
            </a:r>
          </a:p>
          <a:p>
            <a:endParaRPr lang="en-US" dirty="0"/>
          </a:p>
        </p:txBody>
      </p:sp>
      <p:sp>
        <p:nvSpPr>
          <p:cNvPr id="3" name="Rectangle 2"/>
          <p:cNvSpPr/>
          <p:nvPr/>
        </p:nvSpPr>
        <p:spPr>
          <a:xfrm>
            <a:off x="259646" y="0"/>
            <a:ext cx="11243734" cy="9733434"/>
          </a:xfrm>
          <a:prstGeom prst="rect">
            <a:avLst/>
          </a:prstGeom>
        </p:spPr>
        <p:txBody>
          <a:bodyPr wrap="square">
            <a:spAutoFit/>
          </a:bodyPr>
          <a:lstStyle/>
          <a:p>
            <a:pPr algn="ctr" fontAlgn="base">
              <a:lnSpc>
                <a:spcPct val="150000"/>
              </a:lnSpc>
              <a:tabLst>
                <a:tab pos="400050" algn="l"/>
              </a:tabLst>
            </a:pPr>
            <a:r>
              <a:rPr lang="en-US" sz="3200" b="1" dirty="0" smtClean="0">
                <a:solidFill>
                  <a:srgbClr val="000000"/>
                </a:solidFill>
                <a:effectLst/>
                <a:latin typeface="Times New Roman" panose="02020603050405020304" pitchFamily="18" charset="0"/>
                <a:ea typeface="Times New Roman" panose="02020603050405020304" pitchFamily="18" charset="0"/>
              </a:rPr>
              <a:t>Bimolecular </a:t>
            </a:r>
            <a:r>
              <a:rPr lang="en-US" sz="3200" b="1" dirty="0" err="1" smtClean="0">
                <a:solidFill>
                  <a:srgbClr val="000000"/>
                </a:solidFill>
                <a:effectLst/>
                <a:latin typeface="Times New Roman" panose="02020603050405020304" pitchFamily="18" charset="0"/>
                <a:ea typeface="Times New Roman" panose="02020603050405020304" pitchFamily="18" charset="0"/>
              </a:rPr>
              <a:t>Nucleophilic</a:t>
            </a:r>
            <a:r>
              <a:rPr lang="en-US" sz="3200" b="1" dirty="0" smtClean="0">
                <a:solidFill>
                  <a:srgbClr val="000000"/>
                </a:solidFill>
                <a:effectLst/>
                <a:latin typeface="Times New Roman" panose="02020603050405020304" pitchFamily="18" charset="0"/>
                <a:ea typeface="Times New Roman" panose="02020603050405020304" pitchFamily="18" charset="0"/>
              </a:rPr>
              <a:t> Substitution Reactions (S</a:t>
            </a:r>
            <a:r>
              <a:rPr lang="en-US" sz="3200" b="1" baseline="-25000" dirty="0" smtClean="0">
                <a:solidFill>
                  <a:srgbClr val="000000"/>
                </a:solidFill>
                <a:effectLst/>
                <a:latin typeface="Times New Roman" panose="02020603050405020304" pitchFamily="18" charset="0"/>
                <a:ea typeface="Times New Roman" panose="02020603050405020304" pitchFamily="18" charset="0"/>
              </a:rPr>
              <a:t>N</a:t>
            </a:r>
            <a:r>
              <a:rPr lang="en-US" sz="3200" b="1" dirty="0" smtClean="0">
                <a:solidFill>
                  <a:srgbClr val="000000"/>
                </a:solidFill>
                <a:effectLst/>
                <a:latin typeface="Times New Roman" panose="02020603050405020304" pitchFamily="18" charset="0"/>
                <a:ea typeface="Times New Roman" panose="02020603050405020304" pitchFamily="18" charset="0"/>
              </a:rPr>
              <a:t>2 Reaction)</a:t>
            </a:r>
          </a:p>
          <a:p>
            <a:pPr algn="ctr" fontAlgn="base">
              <a:lnSpc>
                <a:spcPct val="150000"/>
              </a:lnSpc>
              <a:tabLst>
                <a:tab pos="400050" algn="l"/>
              </a:tabLst>
            </a:pPr>
            <a:endParaRPr lang="en-US" sz="2400" dirty="0" smtClean="0">
              <a:effectLst/>
              <a:latin typeface="Times New Roman" panose="02020603050405020304" pitchFamily="18" charset="0"/>
              <a:ea typeface="Times New Roman" panose="02020603050405020304" pitchFamily="18" charset="0"/>
            </a:endParaRPr>
          </a:p>
          <a:p>
            <a:pPr algn="just">
              <a:spcAft>
                <a:spcPts val="910"/>
              </a:spcAft>
            </a:pPr>
            <a:r>
              <a:rPr lang="en-US" sz="2400" dirty="0" smtClean="0">
                <a:solidFill>
                  <a:srgbClr val="000000"/>
                </a:solidFill>
                <a:effectLst/>
                <a:ea typeface="Times New Roman" panose="02020603050405020304" pitchFamily="18" charset="0"/>
              </a:rPr>
              <a:t>The S</a:t>
            </a:r>
            <a:r>
              <a:rPr lang="en-US" sz="2400" baseline="-25000" dirty="0" smtClean="0">
                <a:solidFill>
                  <a:srgbClr val="000000"/>
                </a:solidFill>
                <a:effectLst/>
                <a:ea typeface="Times New Roman" panose="02020603050405020304" pitchFamily="18" charset="0"/>
              </a:rPr>
              <a:t>N</a:t>
            </a:r>
            <a:r>
              <a:rPr lang="en-US" sz="2400" dirty="0" smtClean="0">
                <a:solidFill>
                  <a:srgbClr val="000000"/>
                </a:solidFill>
                <a:effectLst/>
                <a:ea typeface="Times New Roman" panose="02020603050405020304" pitchFamily="18" charset="0"/>
              </a:rPr>
              <a:t>2 reaction is a </a:t>
            </a:r>
            <a:r>
              <a:rPr lang="en-US" sz="2400" dirty="0" err="1" smtClean="0">
                <a:solidFill>
                  <a:srgbClr val="000000"/>
                </a:solidFill>
                <a:effectLst/>
                <a:ea typeface="Times New Roman" panose="02020603050405020304" pitchFamily="18" charset="0"/>
              </a:rPr>
              <a:t>nucleophilic</a:t>
            </a:r>
            <a:r>
              <a:rPr lang="en-US" sz="2400" dirty="0" smtClean="0">
                <a:solidFill>
                  <a:srgbClr val="000000"/>
                </a:solidFill>
                <a:effectLst/>
                <a:ea typeface="Times New Roman" panose="02020603050405020304" pitchFamily="18" charset="0"/>
              </a:rPr>
              <a:t> substitution reaction where a bond is broken and another is formed simultaneously. Two reacting species are involved in the rate determining step of the reaction. The term ‘S</a:t>
            </a:r>
            <a:r>
              <a:rPr lang="en-US" sz="2400" baseline="-25000" dirty="0" smtClean="0">
                <a:solidFill>
                  <a:srgbClr val="000000"/>
                </a:solidFill>
                <a:effectLst/>
                <a:ea typeface="Times New Roman" panose="02020603050405020304" pitchFamily="18" charset="0"/>
              </a:rPr>
              <a:t>N</a:t>
            </a:r>
            <a:r>
              <a:rPr lang="en-US" sz="2400" dirty="0" smtClean="0">
                <a:solidFill>
                  <a:srgbClr val="000000"/>
                </a:solidFill>
                <a:effectLst/>
                <a:ea typeface="Times New Roman" panose="02020603050405020304" pitchFamily="18" charset="0"/>
              </a:rPr>
              <a:t>2’ stands for – Substitution </a:t>
            </a:r>
            <a:r>
              <a:rPr lang="en-US" sz="2400" dirty="0" err="1" smtClean="0">
                <a:solidFill>
                  <a:srgbClr val="000000"/>
                </a:solidFill>
                <a:effectLst/>
                <a:ea typeface="Times New Roman" panose="02020603050405020304" pitchFamily="18" charset="0"/>
              </a:rPr>
              <a:t>Nucleophilic</a:t>
            </a:r>
            <a:r>
              <a:rPr lang="en-US" sz="2400" dirty="0" smtClean="0">
                <a:solidFill>
                  <a:srgbClr val="000000"/>
                </a:solidFill>
                <a:effectLst/>
                <a:ea typeface="Times New Roman" panose="02020603050405020304" pitchFamily="18" charset="0"/>
              </a:rPr>
              <a:t> Bimolecular. </a:t>
            </a:r>
            <a:r>
              <a:rPr lang="en-US" sz="2400" dirty="0" smtClean="0"/>
              <a:t>This </a:t>
            </a:r>
            <a:r>
              <a:rPr lang="en-US" sz="2400" dirty="0"/>
              <a:t>reaction proceeds through a backside attack by the nucleophile on the substrate. The nucleophile approaches the given substrate at an angle of 180</a:t>
            </a:r>
            <a:r>
              <a:rPr lang="en-US" sz="2400" baseline="30000" dirty="0"/>
              <a:t>o</a:t>
            </a:r>
            <a:r>
              <a:rPr lang="en-US" sz="2400" dirty="0"/>
              <a:t> to the carbon-leaving group bond. The carbon-nucleophile bond forms and carbon-leaving group bond breaks simultaneously through a transition </a:t>
            </a:r>
            <a:r>
              <a:rPr lang="en-US" sz="2400" dirty="0" err="1" smtClean="0"/>
              <a:t>state.Now</a:t>
            </a:r>
            <a:r>
              <a:rPr lang="en-US" sz="2400" dirty="0"/>
              <a:t>, the leaving group is pushed out of the transition state on the opposite side of the carbon-nucleophile bond, forming the required product. It is important to note that the product is formed with an inversion of the tetrahedral geometry at the atom in the </a:t>
            </a:r>
            <a:r>
              <a:rPr lang="en-US" sz="2400" dirty="0" err="1"/>
              <a:t>centre</a:t>
            </a:r>
            <a:r>
              <a:rPr lang="en-US" sz="2400" dirty="0"/>
              <a:t>.</a:t>
            </a:r>
          </a:p>
          <a:p>
            <a:pPr algn="ctr"/>
            <a:r>
              <a:rPr lang="en-US" sz="2400" dirty="0">
                <a:solidFill>
                  <a:srgbClr val="FF0000"/>
                </a:solidFill>
              </a:rPr>
              <a:t>The S</a:t>
            </a:r>
            <a:r>
              <a:rPr lang="en-US" sz="2400" baseline="-25000" dirty="0">
                <a:solidFill>
                  <a:srgbClr val="FF0000"/>
                </a:solidFill>
              </a:rPr>
              <a:t>N</a:t>
            </a:r>
            <a:r>
              <a:rPr lang="en-US" sz="2400" dirty="0">
                <a:solidFill>
                  <a:srgbClr val="FF0000"/>
                </a:solidFill>
              </a:rPr>
              <a:t>2 reaction mechanism for the </a:t>
            </a:r>
            <a:r>
              <a:rPr lang="en-US" sz="2400" dirty="0" err="1">
                <a:solidFill>
                  <a:srgbClr val="FF0000"/>
                </a:solidFill>
              </a:rPr>
              <a:t>nucleophilic</a:t>
            </a:r>
            <a:r>
              <a:rPr lang="en-US" sz="2400" dirty="0">
                <a:solidFill>
                  <a:srgbClr val="FF0000"/>
                </a:solidFill>
              </a:rPr>
              <a:t> substitution of </a:t>
            </a:r>
            <a:r>
              <a:rPr lang="en-US" sz="2400" dirty="0" err="1">
                <a:solidFill>
                  <a:srgbClr val="FF0000"/>
                </a:solidFill>
              </a:rPr>
              <a:t>chloroethane</a:t>
            </a:r>
            <a:r>
              <a:rPr lang="en-US" sz="2400" dirty="0">
                <a:solidFill>
                  <a:srgbClr val="FF0000"/>
                </a:solidFill>
              </a:rPr>
              <a:t> with bromine acting as the nucleophile is illustrated below.</a:t>
            </a:r>
          </a:p>
          <a:p>
            <a:pPr algn="just">
              <a:spcAft>
                <a:spcPts val="910"/>
              </a:spcAft>
            </a:pPr>
            <a:endParaRPr lang="en-US" sz="1600" dirty="0">
              <a:solidFill>
                <a:srgbClr val="000000"/>
              </a:solidFill>
              <a:latin typeface="Times New Roman" panose="02020603050405020304" pitchFamily="18" charset="0"/>
              <a:ea typeface="Times New Roman" panose="02020603050405020304" pitchFamily="18" charset="0"/>
            </a:endParaRPr>
          </a:p>
          <a:p>
            <a:pPr algn="just">
              <a:spcAft>
                <a:spcPts val="910"/>
              </a:spcAf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spcAft>
                <a:spcPts val="910"/>
              </a:spcAft>
            </a:pPr>
            <a:endParaRPr lang="en-US" sz="1600" dirty="0">
              <a:solidFill>
                <a:srgbClr val="000000"/>
              </a:solidFill>
              <a:latin typeface="Times New Roman" panose="02020603050405020304" pitchFamily="18" charset="0"/>
              <a:ea typeface="Times New Roman" panose="02020603050405020304" pitchFamily="18" charset="0"/>
            </a:endParaRPr>
          </a:p>
          <a:p>
            <a:pPr algn="just">
              <a:spcAft>
                <a:spcPts val="910"/>
              </a:spcAf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spcAft>
                <a:spcPts val="910"/>
              </a:spcAft>
            </a:pPr>
            <a:endParaRPr lang="en-US" sz="1600" dirty="0">
              <a:solidFill>
                <a:srgbClr val="000000"/>
              </a:solidFill>
              <a:latin typeface="Times New Roman" panose="02020603050405020304" pitchFamily="18" charset="0"/>
              <a:ea typeface="Times New Roman" panose="02020603050405020304" pitchFamily="18" charset="0"/>
            </a:endParaRPr>
          </a:p>
          <a:p>
            <a:pPr algn="just">
              <a:spcAft>
                <a:spcPts val="910"/>
              </a:spcAf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spcAft>
                <a:spcPts val="910"/>
              </a:spcAft>
            </a:pPr>
            <a:endParaRPr lang="en-US" sz="1600" dirty="0">
              <a:solidFill>
                <a:srgbClr val="000000"/>
              </a:solidFill>
              <a:latin typeface="Times New Roman" panose="02020603050405020304" pitchFamily="18" charset="0"/>
              <a:ea typeface="Times New Roman" panose="02020603050405020304" pitchFamily="18" charset="0"/>
            </a:endParaRPr>
          </a:p>
          <a:p>
            <a:pPr algn="just">
              <a:spcAft>
                <a:spcPts val="910"/>
              </a:spcAf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spcAft>
                <a:spcPts val="910"/>
              </a:spcAft>
            </a:pPr>
            <a:endParaRPr lang="en-US" sz="1600" dirty="0">
              <a:solidFill>
                <a:srgbClr val="000000"/>
              </a:solidFill>
              <a:latin typeface="Times New Roman" panose="02020603050405020304" pitchFamily="18" charset="0"/>
              <a:ea typeface="Times New Roman" panose="02020603050405020304" pitchFamily="18" charset="0"/>
            </a:endParaRPr>
          </a:p>
          <a:p>
            <a:pPr algn="just">
              <a:spcAft>
                <a:spcPts val="910"/>
              </a:spcAf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spcAft>
                <a:spcPts val="910"/>
              </a:spcAft>
            </a:pP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4017267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1200329"/>
          </a:xfrm>
          <a:prstGeom prst="rect">
            <a:avLst/>
          </a:prstGeom>
          <a:noFill/>
        </p:spPr>
        <p:txBody>
          <a:bodyPr wrap="square" rtlCol="0">
            <a:spAutoFit/>
          </a:bodyPr>
          <a:lstStyle/>
          <a:p>
            <a:pPr fontAlgn="base"/>
            <a:r>
              <a:rPr lang="en-US" dirty="0"/>
              <a:t> </a:t>
            </a:r>
          </a:p>
          <a:p>
            <a:pPr fontAlgn="base"/>
            <a:r>
              <a:rPr lang="en-US" dirty="0"/>
              <a:t> </a:t>
            </a:r>
          </a:p>
          <a:p>
            <a:pPr fontAlgn="base"/>
            <a:r>
              <a:rPr lang="en-US" dirty="0"/>
              <a:t> </a:t>
            </a:r>
          </a:p>
          <a:p>
            <a:endParaRPr lang="en-US" dirty="0"/>
          </a:p>
        </p:txBody>
      </p:sp>
      <p:sp>
        <p:nvSpPr>
          <p:cNvPr id="3" name="Rectangle 2"/>
          <p:cNvSpPr/>
          <p:nvPr/>
        </p:nvSpPr>
        <p:spPr>
          <a:xfrm>
            <a:off x="891822" y="544900"/>
            <a:ext cx="10916356" cy="4478149"/>
          </a:xfrm>
          <a:prstGeom prst="rect">
            <a:avLst/>
          </a:prstGeom>
        </p:spPr>
        <p:txBody>
          <a:bodyPr wrap="square">
            <a:spAutoFit/>
          </a:bodyPr>
          <a:lstStyle/>
          <a:p>
            <a:pPr algn="ctr">
              <a:spcAft>
                <a:spcPts val="910"/>
              </a:spcAft>
            </a:pPr>
            <a:r>
              <a:rPr lang="en-US" sz="2400" b="1" dirty="0" smtClean="0">
                <a:solidFill>
                  <a:srgbClr val="000000"/>
                </a:solidFill>
                <a:effectLst/>
                <a:ea typeface="Times New Roman" panose="02020603050405020304" pitchFamily="18" charset="0"/>
              </a:rPr>
              <a:t>The S</a:t>
            </a:r>
            <a:r>
              <a:rPr lang="en-US" sz="2400" b="1" baseline="-25000" dirty="0" smtClean="0">
                <a:solidFill>
                  <a:srgbClr val="000000"/>
                </a:solidFill>
                <a:effectLst/>
                <a:ea typeface="Times New Roman" panose="02020603050405020304" pitchFamily="18" charset="0"/>
              </a:rPr>
              <a:t>N</a:t>
            </a:r>
            <a:r>
              <a:rPr lang="en-US" sz="2400" b="1" dirty="0" smtClean="0">
                <a:solidFill>
                  <a:srgbClr val="000000"/>
                </a:solidFill>
                <a:effectLst/>
                <a:ea typeface="Times New Roman" panose="02020603050405020304" pitchFamily="18" charset="0"/>
              </a:rPr>
              <a:t>2 reaction mechanism for the </a:t>
            </a:r>
            <a:r>
              <a:rPr lang="en-US" sz="2400" b="1" dirty="0" err="1" smtClean="0">
                <a:solidFill>
                  <a:srgbClr val="000000"/>
                </a:solidFill>
                <a:effectLst/>
                <a:ea typeface="Times New Roman" panose="02020603050405020304" pitchFamily="18" charset="0"/>
              </a:rPr>
              <a:t>nucleophilic</a:t>
            </a:r>
            <a:r>
              <a:rPr lang="en-US" sz="2400" b="1" dirty="0" smtClean="0">
                <a:solidFill>
                  <a:srgbClr val="000000"/>
                </a:solidFill>
                <a:effectLst/>
                <a:ea typeface="Times New Roman" panose="02020603050405020304" pitchFamily="18" charset="0"/>
              </a:rPr>
              <a:t> substitution of </a:t>
            </a:r>
            <a:r>
              <a:rPr lang="en-US" sz="2400" b="1" dirty="0" err="1" smtClean="0">
                <a:solidFill>
                  <a:srgbClr val="000000"/>
                </a:solidFill>
                <a:effectLst/>
                <a:ea typeface="Times New Roman" panose="02020603050405020304" pitchFamily="18" charset="0"/>
              </a:rPr>
              <a:t>chloroethane</a:t>
            </a:r>
            <a:r>
              <a:rPr lang="en-US" sz="2400" b="1" dirty="0" smtClean="0">
                <a:solidFill>
                  <a:srgbClr val="000000"/>
                </a:solidFill>
                <a:effectLst/>
                <a:ea typeface="Times New Roman" panose="02020603050405020304" pitchFamily="18" charset="0"/>
              </a:rPr>
              <a:t> with bromine acting as the nucleophile is illustrated below.</a:t>
            </a:r>
          </a:p>
          <a:p>
            <a:pPr algn="ctr">
              <a:spcAft>
                <a:spcPts val="910"/>
              </a:spcAft>
            </a:pPr>
            <a:endParaRPr lang="en-US" sz="2000" b="1" dirty="0">
              <a:solidFill>
                <a:srgbClr val="000000"/>
              </a:solidFill>
              <a:ea typeface="Times New Roman" panose="02020603050405020304" pitchFamily="18" charset="0"/>
            </a:endParaRPr>
          </a:p>
          <a:p>
            <a:pPr algn="just">
              <a:spcAft>
                <a:spcPts val="910"/>
              </a:spcAf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spcAft>
                <a:spcPts val="910"/>
              </a:spcAft>
            </a:pPr>
            <a:endParaRPr lang="en-US" sz="1600" dirty="0">
              <a:solidFill>
                <a:srgbClr val="000000"/>
              </a:solidFill>
              <a:latin typeface="Times New Roman" panose="02020603050405020304" pitchFamily="18" charset="0"/>
              <a:ea typeface="Times New Roman" panose="02020603050405020304" pitchFamily="18" charset="0"/>
            </a:endParaRPr>
          </a:p>
          <a:p>
            <a:pPr algn="just">
              <a:spcAft>
                <a:spcPts val="910"/>
              </a:spcAf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spcAft>
                <a:spcPts val="910"/>
              </a:spcAft>
            </a:pPr>
            <a:endParaRPr lang="en-US" sz="1600" dirty="0">
              <a:solidFill>
                <a:srgbClr val="000000"/>
              </a:solidFill>
              <a:latin typeface="Times New Roman" panose="02020603050405020304" pitchFamily="18" charset="0"/>
              <a:ea typeface="Times New Roman" panose="02020603050405020304" pitchFamily="18" charset="0"/>
            </a:endParaRPr>
          </a:p>
          <a:p>
            <a:pPr algn="just">
              <a:spcAft>
                <a:spcPts val="910"/>
              </a:spcAf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spcAft>
                <a:spcPts val="910"/>
              </a:spcAft>
            </a:pPr>
            <a:endParaRPr lang="en-US" sz="1600" dirty="0">
              <a:solidFill>
                <a:srgbClr val="000000"/>
              </a:solidFill>
              <a:latin typeface="Times New Roman" panose="02020603050405020304" pitchFamily="18" charset="0"/>
              <a:ea typeface="Times New Roman" panose="02020603050405020304" pitchFamily="18" charset="0"/>
            </a:endParaRPr>
          </a:p>
          <a:p>
            <a:pPr algn="just">
              <a:spcAft>
                <a:spcPts val="910"/>
              </a:spcAf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algn="just">
              <a:spcAft>
                <a:spcPts val="910"/>
              </a:spcAft>
            </a:pPr>
            <a:endParaRPr lang="en-US" sz="1600" dirty="0">
              <a:solidFill>
                <a:srgbClr val="000000"/>
              </a:solidFill>
              <a:latin typeface="Times New Roman" panose="02020603050405020304" pitchFamily="18" charset="0"/>
              <a:ea typeface="Times New Roman" panose="02020603050405020304" pitchFamily="18" charset="0"/>
            </a:endParaRPr>
          </a:p>
          <a:p>
            <a:pPr algn="just">
              <a:spcAft>
                <a:spcPts val="910"/>
              </a:spcAft>
            </a:pPr>
            <a:endParaRPr lang="en-US" sz="1600" dirty="0">
              <a:effectLst/>
              <a:latin typeface="Times New Roman" panose="02020603050405020304" pitchFamily="18" charset="0"/>
              <a:ea typeface="Times New Roman" panose="02020603050405020304" pitchFamily="18" charset="0"/>
            </a:endParaRPr>
          </a:p>
        </p:txBody>
      </p:sp>
      <p:pic>
        <p:nvPicPr>
          <p:cNvPr id="5" name="Picture 5" descr="p 187 06_UNF3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6669" y="2397725"/>
            <a:ext cx="9483726" cy="35153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01527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197558" y="-20377"/>
            <a:ext cx="10859910" cy="32316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00050" algn="l"/>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00050" algn="l"/>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00050" algn="l"/>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00050" algn="l"/>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00050" algn="l"/>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 pos="457200" algn="l"/>
              </a:tabLst>
              <a:defRPr>
                <a:solidFill>
                  <a:schemeClr val="tx1"/>
                </a:solidFill>
                <a:latin typeface="Arial" panose="020B0604020202020204" pitchFamily="34" charset="0"/>
              </a:defRPr>
            </a:lvl9pPr>
          </a:lstStyle>
          <a:p>
            <a:pPr lvl="0" algn="ctr"/>
            <a:r>
              <a:rPr kumimoji="0" lang="en-US" sz="3200" b="1" i="0" u="none" strike="noStrike" cap="none" normalizeH="0" baseline="0" dirty="0" smtClean="0">
                <a:ln>
                  <a:noFill/>
                </a:ln>
                <a:solidFill>
                  <a:srgbClr val="000000"/>
                </a:solidFill>
                <a:effectLst/>
                <a:latin typeface="+mn-lt"/>
                <a:ea typeface="Times New Roman" panose="02020603050405020304" pitchFamily="18" charset="0"/>
              </a:rPr>
              <a:t>Properties of </a:t>
            </a:r>
            <a:r>
              <a:rPr lang="en-US" sz="3200" b="1" dirty="0">
                <a:solidFill>
                  <a:srgbClr val="000000"/>
                </a:solidFill>
                <a:latin typeface="+mn-lt"/>
                <a:ea typeface="Times New Roman" panose="02020603050405020304" pitchFamily="18" charset="0"/>
              </a:rPr>
              <a:t>SN2 </a:t>
            </a:r>
            <a:r>
              <a:rPr lang="en-US" sz="3200" b="1" dirty="0" smtClean="0">
                <a:solidFill>
                  <a:srgbClr val="000000"/>
                </a:solidFill>
                <a:latin typeface="+mn-lt"/>
                <a:ea typeface="Times New Roman" panose="02020603050405020304" pitchFamily="18" charset="0"/>
              </a:rPr>
              <a:t>reactions </a:t>
            </a:r>
            <a:endParaRPr kumimoji="0" lang="en-US" sz="3200" b="1" i="0" u="none" strike="noStrike" cap="none" normalizeH="0" baseline="0" dirty="0" smtClean="0">
              <a:ln>
                <a:noFill/>
              </a:ln>
              <a:solidFill>
                <a:srgbClr val="000000"/>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00050" algn="l"/>
                <a:tab pos="457200" algn="l"/>
              </a:tabLst>
            </a:pPr>
            <a:endParaRPr lang="en-US" sz="1400" dirty="0">
              <a:solidFill>
                <a:srgbClr val="000000"/>
              </a:solidFill>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00050" algn="l"/>
                <a:tab pos="457200" algn="l"/>
              </a:tabLst>
            </a:pPr>
            <a:r>
              <a:rPr kumimoji="0" lang="en-US" sz="2800" i="0" u="none" strike="noStrike" cap="none" normalizeH="0" baseline="0" dirty="0" smtClean="0">
                <a:ln>
                  <a:noFill/>
                </a:ln>
                <a:solidFill>
                  <a:srgbClr val="000000"/>
                </a:solidFill>
                <a:effectLst/>
                <a:latin typeface="+mn-lt"/>
                <a:ea typeface="Times New Roman" panose="02020603050405020304" pitchFamily="18" charset="0"/>
              </a:rPr>
              <a:t>SN2 reactions are </a:t>
            </a:r>
            <a:endParaRPr kumimoji="0" lang="en-US" sz="200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tab pos="400050" algn="l"/>
                <a:tab pos="457200" algn="l"/>
              </a:tabLst>
            </a:pPr>
            <a:r>
              <a:rPr kumimoji="0" lang="en-US" sz="2800" i="0" u="none" strike="noStrike" cap="none" normalizeH="0" baseline="0" dirty="0" smtClean="0">
                <a:ln>
                  <a:noFill/>
                </a:ln>
                <a:solidFill>
                  <a:srgbClr val="000000"/>
                </a:solidFill>
                <a:effectLst/>
                <a:latin typeface="+mn-lt"/>
                <a:ea typeface="Times New Roman" panose="02020603050405020304" pitchFamily="18" charset="0"/>
              </a:rPr>
              <a:t>bimolecular with simultaneous bond-making and bond-breaking steps.</a:t>
            </a:r>
            <a:endParaRPr kumimoji="0" lang="en-US" sz="200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tab pos="400050" algn="l"/>
                <a:tab pos="457200" algn="l"/>
              </a:tabLst>
            </a:pPr>
            <a:r>
              <a:rPr kumimoji="0" lang="en-US" sz="2800" i="0" u="none" strike="noStrike" cap="none" normalizeH="0" baseline="0" dirty="0" smtClean="0">
                <a:ln>
                  <a:noFill/>
                </a:ln>
                <a:solidFill>
                  <a:srgbClr val="000000"/>
                </a:solidFill>
                <a:effectLst/>
                <a:latin typeface="+mn-lt"/>
                <a:ea typeface="Times New Roman" panose="02020603050405020304" pitchFamily="18" charset="0"/>
              </a:rPr>
              <a:t>SN2 reactions do not proceed via an intermediate.</a:t>
            </a:r>
            <a:endParaRPr kumimoji="0" lang="en-US" sz="200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tab pos="400050" algn="l"/>
                <a:tab pos="457200" algn="l"/>
              </a:tabLst>
            </a:pPr>
            <a:r>
              <a:rPr kumimoji="0" lang="en-US" sz="2800" i="0" u="none" strike="noStrike" cap="none" normalizeH="0" baseline="0" dirty="0" smtClean="0">
                <a:ln>
                  <a:noFill/>
                </a:ln>
                <a:solidFill>
                  <a:srgbClr val="000000"/>
                </a:solidFill>
                <a:effectLst/>
                <a:latin typeface="+mn-lt"/>
                <a:ea typeface="Times New Roman" panose="02020603050405020304" pitchFamily="18" charset="0"/>
              </a:rPr>
              <a:t>SN2 reactions give inversion of stereochemistry at the reaction </a:t>
            </a:r>
            <a:r>
              <a:rPr kumimoji="0" lang="en-US" sz="2800" i="0" u="none" strike="noStrike" cap="none" normalizeH="0" baseline="0" dirty="0" err="1" smtClean="0">
                <a:ln>
                  <a:noFill/>
                </a:ln>
                <a:solidFill>
                  <a:srgbClr val="000000"/>
                </a:solidFill>
                <a:effectLst/>
                <a:latin typeface="+mn-lt"/>
                <a:ea typeface="Times New Roman" panose="02020603050405020304" pitchFamily="18" charset="0"/>
              </a:rPr>
              <a:t>centre</a:t>
            </a:r>
            <a:r>
              <a:rPr kumimoji="0" lang="en-US" sz="2800" i="0" u="none" strike="noStrike" cap="none" normalizeH="0" baseline="0" dirty="0" smtClean="0">
                <a:ln>
                  <a:noFill/>
                </a:ln>
                <a:solidFill>
                  <a:srgbClr val="000000"/>
                </a:solidFill>
                <a:effectLst/>
                <a:latin typeface="+mn-lt"/>
                <a:ea typeface="Times New Roman" panose="02020603050405020304" pitchFamily="18" charset="0"/>
              </a:rPr>
              <a:t>.</a:t>
            </a:r>
            <a:br>
              <a:rPr kumimoji="0" lang="en-US" sz="2800" i="0" u="none" strike="noStrike" cap="none" normalizeH="0" baseline="0" dirty="0" smtClean="0">
                <a:ln>
                  <a:noFill/>
                </a:ln>
                <a:solidFill>
                  <a:srgbClr val="000000"/>
                </a:solidFill>
                <a:effectLst/>
                <a:latin typeface="+mn-lt"/>
                <a:ea typeface="Times New Roman" panose="02020603050405020304" pitchFamily="18" charset="0"/>
              </a:rPr>
            </a:br>
            <a:r>
              <a:rPr kumimoji="0" lang="en-US" sz="2800" i="0" u="none" strike="noStrike" cap="none" normalizeH="0" baseline="0" dirty="0" smtClean="0">
                <a:ln>
                  <a:noFill/>
                </a:ln>
                <a:solidFill>
                  <a:srgbClr val="000000"/>
                </a:solidFill>
                <a:effectLst/>
                <a:latin typeface="+mn-lt"/>
                <a:ea typeface="Times New Roman" panose="02020603050405020304" pitchFamily="18" charset="0"/>
              </a:rPr>
              <a:t>Steric effects are particularly important in SN2 reactions</a:t>
            </a:r>
            <a:r>
              <a:rPr kumimoji="0" lang="en-US" sz="1400" b="0" i="0" u="none" strike="noStrike" cap="none" normalizeH="0" baseline="0" dirty="0" smtClean="0">
                <a:ln>
                  <a:noFill/>
                </a:ln>
                <a:solidFill>
                  <a:srgbClr val="000000"/>
                </a:solidFill>
                <a:effectLst/>
                <a:latin typeface="Arial" panose="020B0604020202020204" pitchFamily="34" charset="0"/>
                <a:ea typeface="Times New Roman" panose="02020603050405020304" pitchFamily="18" charset="0"/>
              </a:rPr>
              <a:t>.</a:t>
            </a:r>
            <a:endParaRPr kumimoji="0" 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00050" algn="l"/>
                <a:tab pos="457200"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4"/>
          <p:cNvSpPr>
            <a:spLocks noChangeArrowheads="1"/>
          </p:cNvSpPr>
          <p:nvPr/>
        </p:nvSpPr>
        <p:spPr bwMode="auto">
          <a:xfrm>
            <a:off x="0" y="1962150"/>
            <a:ext cx="1219200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p:cNvSpPr>
            <a:spLocks noChangeArrowheads="1"/>
          </p:cNvSpPr>
          <p:nvPr/>
        </p:nvSpPr>
        <p:spPr bwMode="auto">
          <a:xfrm>
            <a:off x="197558" y="3321973"/>
            <a:ext cx="10984089" cy="98488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00050" algn="l"/>
              </a:tabLst>
              <a:defRPr>
                <a:solidFill>
                  <a:schemeClr val="tx1"/>
                </a:solidFill>
                <a:latin typeface="Arial" panose="020B0604020202020204" pitchFamily="34" charset="0"/>
              </a:defRPr>
            </a:lvl1pPr>
            <a:lvl2pPr eaLnBrk="0" fontAlgn="base" hangingPunct="0">
              <a:spcBef>
                <a:spcPct val="0"/>
              </a:spcBef>
              <a:spcAft>
                <a:spcPct val="0"/>
              </a:spcAft>
              <a:tabLst>
                <a:tab pos="400050" algn="l"/>
              </a:tabLst>
              <a:defRPr>
                <a:solidFill>
                  <a:schemeClr val="tx1"/>
                </a:solidFill>
                <a:latin typeface="Arial" panose="020B0604020202020204" pitchFamily="34" charset="0"/>
              </a:defRPr>
            </a:lvl2pPr>
            <a:lvl3pPr eaLnBrk="0" fontAlgn="base" hangingPunct="0">
              <a:spcBef>
                <a:spcPct val="0"/>
              </a:spcBef>
              <a:spcAft>
                <a:spcPct val="0"/>
              </a:spcAft>
              <a:tabLst>
                <a:tab pos="400050" algn="l"/>
              </a:tabLst>
              <a:defRPr>
                <a:solidFill>
                  <a:schemeClr val="tx1"/>
                </a:solidFill>
                <a:latin typeface="Arial" panose="020B0604020202020204" pitchFamily="34" charset="0"/>
              </a:defRPr>
            </a:lvl3pPr>
            <a:lvl4pPr eaLnBrk="0" fontAlgn="base" hangingPunct="0">
              <a:spcBef>
                <a:spcPct val="0"/>
              </a:spcBef>
              <a:spcAft>
                <a:spcPct val="0"/>
              </a:spcAft>
              <a:tabLst>
                <a:tab pos="400050" algn="l"/>
              </a:tabLst>
              <a:defRPr>
                <a:solidFill>
                  <a:schemeClr val="tx1"/>
                </a:solidFill>
                <a:latin typeface="Arial" panose="020B0604020202020204" pitchFamily="34" charset="0"/>
              </a:defRPr>
            </a:lvl4pPr>
            <a:lvl5pPr eaLnBrk="0" fontAlgn="base" hangingPunct="0">
              <a:spcBef>
                <a:spcPct val="0"/>
              </a:spcBef>
              <a:spcAft>
                <a:spcPct val="0"/>
              </a:spcAft>
              <a:tabLst>
                <a:tab pos="40005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00050" algn="l"/>
              </a:tabLst>
            </a:pPr>
            <a:r>
              <a:rPr kumimoji="0" lang="en-US" sz="2000" b="1" i="0" u="none" strike="noStrike" cap="none" normalizeH="0" baseline="0" dirty="0" smtClean="0">
                <a:ln>
                  <a:noFill/>
                </a:ln>
                <a:solidFill>
                  <a:srgbClr val="FF0000"/>
                </a:solidFill>
                <a:effectLst/>
                <a:latin typeface="+mn-lt"/>
                <a:ea typeface="Times New Roman" panose="02020603050405020304" pitchFamily="18" charset="0"/>
              </a:rPr>
              <a:t>S</a:t>
            </a:r>
            <a:r>
              <a:rPr kumimoji="0" lang="en-US" sz="2000" b="1" i="0" u="none" strike="noStrike" cap="none" normalizeH="0" baseline="-30000" dirty="0" smtClean="0">
                <a:ln>
                  <a:noFill/>
                </a:ln>
                <a:solidFill>
                  <a:srgbClr val="FF0000"/>
                </a:solidFill>
                <a:effectLst/>
                <a:latin typeface="+mn-lt"/>
                <a:ea typeface="Times New Roman" panose="02020603050405020304" pitchFamily="18" charset="0"/>
              </a:rPr>
              <a:t>N</a:t>
            </a:r>
            <a:r>
              <a:rPr kumimoji="0" lang="en-US" sz="2000" b="1" i="0" u="none" strike="noStrike" cap="none" normalizeH="0" baseline="0" dirty="0" smtClean="0">
                <a:ln>
                  <a:noFill/>
                </a:ln>
                <a:solidFill>
                  <a:srgbClr val="FF0000"/>
                </a:solidFill>
                <a:effectLst/>
                <a:latin typeface="+mn-lt"/>
                <a:ea typeface="Times New Roman" panose="02020603050405020304" pitchFamily="18" charset="0"/>
              </a:rPr>
              <a:t>2 displacement reactions </a:t>
            </a:r>
            <a:r>
              <a:rPr kumimoji="0" lang="en-US" sz="2000" b="1" i="0" u="none" strike="noStrike" cap="none" normalizeH="0" baseline="0" dirty="0" err="1" smtClean="0">
                <a:ln>
                  <a:noFill/>
                </a:ln>
                <a:solidFill>
                  <a:srgbClr val="FF0000"/>
                </a:solidFill>
                <a:effectLst/>
                <a:latin typeface="+mn-lt"/>
                <a:ea typeface="Times New Roman" panose="02020603050405020304" pitchFamily="18" charset="0"/>
              </a:rPr>
              <a:t>occure</a:t>
            </a:r>
            <a:r>
              <a:rPr kumimoji="0" lang="en-US" sz="2000" b="1" i="0" u="none" strike="noStrike" cap="none" normalizeH="0" baseline="0" dirty="0" smtClean="0">
                <a:ln>
                  <a:noFill/>
                </a:ln>
                <a:solidFill>
                  <a:srgbClr val="FF0000"/>
                </a:solidFill>
                <a:effectLst/>
                <a:latin typeface="+mn-lt"/>
                <a:ea typeface="Times New Roman" panose="02020603050405020304" pitchFamily="18" charset="0"/>
              </a:rPr>
              <a:t> with inversion of configuration. For example, if we treat (R)-2-bromobutane with sodium hydroxide, we obtain (S)-2-butanol.</a:t>
            </a:r>
            <a:endParaRPr kumimoji="0" lang="en-US" sz="1600" b="1" i="0" u="none" strike="noStrike" cap="none" normalizeH="0" baseline="0" dirty="0" smtClean="0">
              <a:ln>
                <a:noFill/>
              </a:ln>
              <a:solidFill>
                <a:srgbClr val="FF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00050"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descr="p 188 06_UNF33"/>
          <p:cNvPicPr/>
          <p:nvPr/>
        </p:nvPicPr>
        <p:blipFill>
          <a:blip r:embed="rId2" cstate="print"/>
          <a:srcRect/>
          <a:stretch>
            <a:fillRect/>
          </a:stretch>
        </p:blipFill>
        <p:spPr bwMode="auto">
          <a:xfrm>
            <a:off x="1219093" y="4571099"/>
            <a:ext cx="8150685" cy="1565557"/>
          </a:xfrm>
          <a:prstGeom prst="rect">
            <a:avLst/>
          </a:prstGeom>
          <a:noFill/>
          <a:ln w="9525">
            <a:noFill/>
            <a:miter lim="800000"/>
            <a:headEnd/>
            <a:tailEnd/>
          </a:ln>
        </p:spPr>
      </p:pic>
    </p:spTree>
    <p:extLst>
      <p:ext uri="{BB962C8B-B14F-4D97-AF65-F5344CB8AC3E}">
        <p14:creationId xmlns:p14="http://schemas.microsoft.com/office/powerpoint/2010/main" xmlns="" val="2423219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178" y="101601"/>
            <a:ext cx="12067822" cy="6340197"/>
          </a:xfrm>
          <a:prstGeom prst="rect">
            <a:avLst/>
          </a:prstGeom>
          <a:noFill/>
        </p:spPr>
        <p:txBody>
          <a:bodyPr wrap="square" rtlCol="0">
            <a:spAutoFit/>
          </a:bodyPr>
          <a:lstStyle/>
          <a:p>
            <a:pPr algn="ctr"/>
            <a:r>
              <a:rPr lang="en-US" sz="3200" b="1" dirty="0"/>
              <a:t>Factors influence the SN2 </a:t>
            </a:r>
            <a:r>
              <a:rPr lang="en-US" sz="3200" b="1" dirty="0" smtClean="0"/>
              <a:t>reaction</a:t>
            </a:r>
          </a:p>
          <a:p>
            <a:pPr algn="ctr"/>
            <a:endParaRPr lang="en-US" sz="3200" dirty="0"/>
          </a:p>
          <a:p>
            <a:pPr marL="285750" lvl="0" indent="-285750" algn="just">
              <a:buFont typeface="Wingdings" panose="05000000000000000000" pitchFamily="2" charset="2"/>
              <a:buChar char="v"/>
            </a:pPr>
            <a:r>
              <a:rPr lang="en-US" sz="2400" b="1" dirty="0" smtClean="0"/>
              <a:t>Effect </a:t>
            </a:r>
            <a:r>
              <a:rPr lang="en-US" sz="2400" b="1" dirty="0"/>
              <a:t>of solvent </a:t>
            </a:r>
            <a:r>
              <a:rPr lang="en-US" sz="2400" b="1" dirty="0" smtClean="0"/>
              <a:t>:</a:t>
            </a:r>
            <a:r>
              <a:rPr lang="en-US" sz="2400" dirty="0" smtClean="0"/>
              <a:t>In </a:t>
            </a:r>
            <a:r>
              <a:rPr lang="en-US" sz="2400" dirty="0"/>
              <a:t>SN2 reactions (or E2), the nucleophile needs to react with the starting substance and this is the rate determining step. If the </a:t>
            </a:r>
            <a:r>
              <a:rPr lang="en-US" sz="2400" b="1" dirty="0"/>
              <a:t>solvent is polar</a:t>
            </a:r>
            <a:r>
              <a:rPr lang="en-US" sz="2400" dirty="0"/>
              <a:t> then it will </a:t>
            </a:r>
            <a:r>
              <a:rPr lang="en-US" sz="2400" b="1" dirty="0"/>
              <a:t>stabilize the nucleophile</a:t>
            </a:r>
            <a:r>
              <a:rPr lang="en-US" sz="2400" dirty="0"/>
              <a:t> so much that it basically won’t attack. Thus </a:t>
            </a:r>
            <a:r>
              <a:rPr lang="en-US" sz="2400" b="1" dirty="0"/>
              <a:t>non polar  solvent</a:t>
            </a:r>
            <a:r>
              <a:rPr lang="en-US" sz="2400" dirty="0"/>
              <a:t>  will favor SN2 </a:t>
            </a:r>
            <a:r>
              <a:rPr lang="en-US" sz="2400" dirty="0" smtClean="0"/>
              <a:t>reaction.</a:t>
            </a:r>
          </a:p>
          <a:p>
            <a:pPr marL="285750" lvl="0" indent="-285750" algn="just">
              <a:buFont typeface="Wingdings" panose="05000000000000000000" pitchFamily="2" charset="2"/>
              <a:buChar char="v"/>
            </a:pPr>
            <a:r>
              <a:rPr lang="en-US" sz="2400" b="1" dirty="0" smtClean="0"/>
              <a:t>Effect </a:t>
            </a:r>
            <a:r>
              <a:rPr lang="en-US" sz="2400" b="1" dirty="0"/>
              <a:t>of Leaving  group: </a:t>
            </a:r>
            <a:r>
              <a:rPr lang="en-US" sz="2400" dirty="0"/>
              <a:t>The better the leaving group the faster the reaction and therefore greater reaction </a:t>
            </a:r>
            <a:r>
              <a:rPr lang="en-US" sz="2400" dirty="0" smtClean="0"/>
              <a:t>rate.</a:t>
            </a:r>
          </a:p>
          <a:p>
            <a:pPr marL="285750" lvl="0" indent="-285750" algn="just">
              <a:buFont typeface="Wingdings" panose="05000000000000000000" pitchFamily="2" charset="2"/>
              <a:buChar char="v"/>
            </a:pPr>
            <a:r>
              <a:rPr lang="en-US" sz="2400" b="1" dirty="0" smtClean="0"/>
              <a:t>Effect </a:t>
            </a:r>
            <a:r>
              <a:rPr lang="en-US" sz="2400" b="1" dirty="0"/>
              <a:t>of nucleophile :</a:t>
            </a:r>
            <a:r>
              <a:rPr lang="en-US" sz="2400" dirty="0"/>
              <a:t> The SN2 tends to proceed with </a:t>
            </a:r>
            <a:r>
              <a:rPr lang="en-US" sz="2400" b="1" dirty="0"/>
              <a:t>strong </a:t>
            </a:r>
            <a:r>
              <a:rPr lang="en-US" sz="2400" dirty="0"/>
              <a:t>nucleophiles; by this, generally means negatively charged nucleophiles such as CH3O(-), CN(-), RS(-), N3(-), HO(-), and </a:t>
            </a:r>
            <a:r>
              <a:rPr lang="en-US" sz="2400" dirty="0" smtClean="0"/>
              <a:t>others.</a:t>
            </a:r>
          </a:p>
          <a:p>
            <a:pPr marL="285750" lvl="0" indent="-285750" algn="just">
              <a:buFont typeface="Wingdings" panose="05000000000000000000" pitchFamily="2" charset="2"/>
              <a:buChar char="v"/>
            </a:pPr>
            <a:r>
              <a:rPr lang="en-US" sz="2400" b="1" dirty="0" smtClean="0"/>
              <a:t>Substrate </a:t>
            </a:r>
            <a:r>
              <a:rPr lang="en-US" sz="2400" b="1" dirty="0"/>
              <a:t>Effect:</a:t>
            </a:r>
            <a:r>
              <a:rPr lang="en-US" sz="2400" dirty="0"/>
              <a:t> SN2 reactions are mainly sensitive to steric factors, since the rate of reaction is retarded by steric hindrance (crowding) at the site of reaction. In general, the order of reactivity of alkyl halides in SN2 reactions is: methyl &gt; 1° &gt; 2°. The 3° alkyl halides are so crowded that they do not generally react by SN2 mechanism.</a:t>
            </a:r>
          </a:p>
          <a:p>
            <a:pPr fontAlgn="base"/>
            <a:r>
              <a:rPr lang="en-US" dirty="0"/>
              <a:t> </a:t>
            </a:r>
          </a:p>
          <a:p>
            <a:pPr fontAlgn="base"/>
            <a:r>
              <a:rPr lang="en-US" dirty="0"/>
              <a:t> </a:t>
            </a:r>
          </a:p>
          <a:p>
            <a:endParaRPr lang="en-US" dirty="0"/>
          </a:p>
        </p:txBody>
      </p:sp>
    </p:spTree>
    <p:extLst>
      <p:ext uri="{BB962C8B-B14F-4D97-AF65-F5344CB8AC3E}">
        <p14:creationId xmlns:p14="http://schemas.microsoft.com/office/powerpoint/2010/main" xmlns="" val="1264790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7690" y="135468"/>
            <a:ext cx="10905066" cy="4678204"/>
          </a:xfrm>
          <a:prstGeom prst="rect">
            <a:avLst/>
          </a:prstGeom>
          <a:noFill/>
        </p:spPr>
        <p:txBody>
          <a:bodyPr wrap="square" rtlCol="0">
            <a:spAutoFit/>
          </a:bodyPr>
          <a:lstStyle/>
          <a:p>
            <a:pPr algn="ctr"/>
            <a:r>
              <a:rPr lang="en-US" sz="3200" b="1" dirty="0"/>
              <a:t>Stereochemistry of S</a:t>
            </a:r>
            <a:r>
              <a:rPr lang="en-US" sz="3200" b="1" baseline="-25000" dirty="0"/>
              <a:t>N</a:t>
            </a:r>
            <a:r>
              <a:rPr lang="en-US" sz="3200" b="1" dirty="0"/>
              <a:t>2 </a:t>
            </a:r>
            <a:r>
              <a:rPr lang="en-US" sz="3200" b="1" dirty="0" smtClean="0"/>
              <a:t>Reactions</a:t>
            </a:r>
          </a:p>
          <a:p>
            <a:pPr algn="ctr"/>
            <a:endParaRPr lang="en-US" sz="3200" b="1" dirty="0"/>
          </a:p>
          <a:p>
            <a:pPr algn="just"/>
            <a:r>
              <a:rPr lang="en-US" sz="2400" dirty="0"/>
              <a:t>There are two ways in which the nucleophile can attack the </a:t>
            </a:r>
            <a:r>
              <a:rPr lang="en-US" sz="2400" dirty="0" err="1"/>
              <a:t>stereocenter</a:t>
            </a:r>
            <a:r>
              <a:rPr lang="en-US" sz="2400" dirty="0"/>
              <a:t> of the substrate</a:t>
            </a:r>
            <a:r>
              <a:rPr lang="en-US" sz="2400" dirty="0" smtClean="0"/>
              <a:t>:</a:t>
            </a:r>
          </a:p>
          <a:p>
            <a:pPr algn="just"/>
            <a:endParaRPr lang="en-US" sz="2400" dirty="0"/>
          </a:p>
          <a:p>
            <a:pPr marL="342900" lvl="0" indent="-342900" algn="just">
              <a:buFont typeface="Wingdings" panose="05000000000000000000" pitchFamily="2" charset="2"/>
              <a:buChar char="v"/>
            </a:pPr>
            <a:r>
              <a:rPr lang="en-US" sz="2400" dirty="0"/>
              <a:t>A </a:t>
            </a:r>
            <a:r>
              <a:rPr lang="en-US" sz="2400" b="1" dirty="0" err="1"/>
              <a:t>frontside</a:t>
            </a:r>
            <a:r>
              <a:rPr lang="en-US" sz="2400" b="1" dirty="0"/>
              <a:t> attack</a:t>
            </a:r>
            <a:r>
              <a:rPr lang="en-US" sz="2400" i="1" dirty="0"/>
              <a:t> </a:t>
            </a:r>
            <a:r>
              <a:rPr lang="en-US" sz="2400" dirty="0"/>
              <a:t>where the nucleophile attacks from the same side where the leaving group is present, resulting in the retention of </a:t>
            </a:r>
            <a:r>
              <a:rPr lang="en-US" sz="2400" u="sng" dirty="0" err="1">
                <a:hlinkClick r:id="rId2"/>
              </a:rPr>
              <a:t>stereochemical</a:t>
            </a:r>
            <a:r>
              <a:rPr lang="en-US" sz="2400" u="sng" dirty="0">
                <a:hlinkClick r:id="rId2"/>
              </a:rPr>
              <a:t> configuration</a:t>
            </a:r>
            <a:r>
              <a:rPr lang="en-US" sz="2400" dirty="0"/>
              <a:t> in the </a:t>
            </a:r>
            <a:r>
              <a:rPr lang="en-US" sz="2400" dirty="0" smtClean="0"/>
              <a:t>product.</a:t>
            </a:r>
          </a:p>
          <a:p>
            <a:pPr marL="342900" lvl="0" indent="-342900" algn="just">
              <a:buFont typeface="Wingdings" panose="05000000000000000000" pitchFamily="2" charset="2"/>
              <a:buChar char="v"/>
            </a:pPr>
            <a:r>
              <a:rPr lang="en-US" sz="2400" dirty="0" smtClean="0"/>
              <a:t>A</a:t>
            </a:r>
            <a:r>
              <a:rPr lang="en-US" sz="2400" dirty="0"/>
              <a:t> </a:t>
            </a:r>
            <a:r>
              <a:rPr lang="en-US" sz="2400" b="1" dirty="0"/>
              <a:t>backside attack</a:t>
            </a:r>
            <a:r>
              <a:rPr lang="en-US" sz="2400" dirty="0"/>
              <a:t> where the nucleophile attacks the </a:t>
            </a:r>
            <a:r>
              <a:rPr lang="en-US" sz="2400" dirty="0" err="1"/>
              <a:t>stereocenter</a:t>
            </a:r>
            <a:r>
              <a:rPr lang="en-US" sz="2400" dirty="0"/>
              <a:t> from the opposite side of the carbon-leaving group bond, resulting in inversion of </a:t>
            </a:r>
            <a:r>
              <a:rPr lang="en-US" sz="2400" dirty="0" err="1"/>
              <a:t>stereochemical</a:t>
            </a:r>
            <a:r>
              <a:rPr lang="en-US" sz="2400" dirty="0"/>
              <a:t> configuration in the product.</a:t>
            </a:r>
          </a:p>
          <a:p>
            <a:pPr algn="just"/>
            <a:endParaRPr lang="en-US" sz="2000" dirty="0"/>
          </a:p>
        </p:txBody>
      </p:sp>
      <p:sp>
        <p:nvSpPr>
          <p:cNvPr id="4" name="Rectangle 3"/>
          <p:cNvSpPr/>
          <p:nvPr/>
        </p:nvSpPr>
        <p:spPr>
          <a:xfrm>
            <a:off x="417690" y="4888636"/>
            <a:ext cx="11503731" cy="830997"/>
          </a:xfrm>
          <a:prstGeom prst="rect">
            <a:avLst/>
          </a:prstGeom>
        </p:spPr>
        <p:txBody>
          <a:bodyPr wrap="square">
            <a:spAutoFit/>
          </a:bodyPr>
          <a:lstStyle/>
          <a:p>
            <a:pPr algn="ctr">
              <a:spcAft>
                <a:spcPts val="910"/>
              </a:spcAft>
            </a:pPr>
            <a:r>
              <a:rPr lang="en-US" sz="2400" b="1" i="1" dirty="0" smtClean="0">
                <a:solidFill>
                  <a:srgbClr val="FF0000"/>
                </a:solidFill>
                <a:effectLst/>
                <a:ea typeface="Times New Roman" panose="02020603050405020304" pitchFamily="18" charset="0"/>
              </a:rPr>
              <a:t>Since purely S</a:t>
            </a:r>
            <a:r>
              <a:rPr lang="en-US" sz="2400" b="1" i="1" baseline="-25000" dirty="0" smtClean="0">
                <a:solidFill>
                  <a:srgbClr val="FF0000"/>
                </a:solidFill>
                <a:effectLst/>
                <a:ea typeface="Times New Roman" panose="02020603050405020304" pitchFamily="18" charset="0"/>
              </a:rPr>
              <a:t>N</a:t>
            </a:r>
            <a:r>
              <a:rPr lang="en-US" sz="2400" b="1" i="1" dirty="0" smtClean="0">
                <a:solidFill>
                  <a:srgbClr val="FF0000"/>
                </a:solidFill>
                <a:effectLst/>
                <a:ea typeface="Times New Roman" panose="02020603050405020304" pitchFamily="18" charset="0"/>
              </a:rPr>
              <a:t>2 reactions show 100% inversion in </a:t>
            </a:r>
            <a:r>
              <a:rPr lang="en-US" sz="2400" b="1" i="1" dirty="0" err="1" smtClean="0">
                <a:solidFill>
                  <a:srgbClr val="FF0000"/>
                </a:solidFill>
                <a:effectLst/>
                <a:ea typeface="Times New Roman" panose="02020603050405020304" pitchFamily="18" charset="0"/>
              </a:rPr>
              <a:t>stereochemical</a:t>
            </a:r>
            <a:r>
              <a:rPr lang="en-US" sz="2400" b="1" i="1" dirty="0" smtClean="0">
                <a:solidFill>
                  <a:srgbClr val="FF0000"/>
                </a:solidFill>
                <a:effectLst/>
                <a:ea typeface="Times New Roman" panose="02020603050405020304" pitchFamily="18" charset="0"/>
              </a:rPr>
              <a:t> configuration, it is clear that these Reactions occur through a backside attack.</a:t>
            </a:r>
            <a:endParaRPr lang="en-US" sz="2000" b="1" i="1" dirty="0">
              <a:solidFill>
                <a:srgbClr val="FF0000"/>
              </a:solidFill>
              <a:effectLst/>
              <a:ea typeface="Times New Roman" panose="02020603050405020304" pitchFamily="18" charset="0"/>
            </a:endParaRPr>
          </a:p>
        </p:txBody>
      </p:sp>
    </p:spTree>
    <p:extLst>
      <p:ext uri="{BB962C8B-B14F-4D97-AF65-F5344CB8AC3E}">
        <p14:creationId xmlns:p14="http://schemas.microsoft.com/office/powerpoint/2010/main" xmlns="" val="3314250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0831" y="-98693"/>
            <a:ext cx="9438161" cy="754694"/>
          </a:xfrm>
          <a:prstGeom prst="rect">
            <a:avLst/>
          </a:prstGeom>
        </p:spPr>
        <p:txBody>
          <a:bodyPr wrap="none">
            <a:spAutoFit/>
          </a:bodyPr>
          <a:lstStyle/>
          <a:p>
            <a:pPr algn="just" fontAlgn="base">
              <a:lnSpc>
                <a:spcPct val="150000"/>
              </a:lnSpc>
              <a:tabLst>
                <a:tab pos="400050" algn="l"/>
              </a:tabLst>
            </a:pPr>
            <a:r>
              <a:rPr lang="en-US" sz="3200" b="1" dirty="0" smtClean="0">
                <a:solidFill>
                  <a:srgbClr val="000000"/>
                </a:solidFill>
                <a:effectLst/>
                <a:ea typeface="Times New Roman" panose="02020603050405020304" pitchFamily="18" charset="0"/>
              </a:rPr>
              <a:t>Comparison of Factors affecting SN2 and SN1 reaction.</a:t>
            </a:r>
            <a:endParaRPr lang="en-US" sz="2800" dirty="0">
              <a:effectLst/>
              <a:ea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1555597150"/>
              </p:ext>
            </p:extLst>
          </p:nvPr>
        </p:nvGraphicFramePr>
        <p:xfrm>
          <a:off x="575734" y="778934"/>
          <a:ext cx="10645423" cy="5961773"/>
        </p:xfrm>
        <a:graphic>
          <a:graphicData uri="http://schemas.openxmlformats.org/drawingml/2006/table">
            <a:tbl>
              <a:tblPr firstRow="1" firstCol="1" bandRow="1">
                <a:tableStyleId>{5C22544A-7EE6-4342-B048-85BDC9FD1C3A}</a:tableStyleId>
              </a:tblPr>
              <a:tblGrid>
                <a:gridCol w="4998012"/>
                <a:gridCol w="5647411"/>
              </a:tblGrid>
              <a:tr h="533724">
                <a:tc>
                  <a:txBody>
                    <a:bodyPr/>
                    <a:lstStyle/>
                    <a:p>
                      <a:pPr marL="0" marR="0" algn="ctr" fontAlgn="base">
                        <a:lnSpc>
                          <a:spcPct val="150000"/>
                        </a:lnSpc>
                        <a:spcBef>
                          <a:spcPts val="0"/>
                        </a:spcBef>
                        <a:spcAft>
                          <a:spcPts val="0"/>
                        </a:spcAft>
                        <a:tabLst>
                          <a:tab pos="2139315" algn="l"/>
                        </a:tabLst>
                      </a:pPr>
                      <a:r>
                        <a:rPr lang="en-US" sz="2400" dirty="0">
                          <a:solidFill>
                            <a:srgbClr val="FF0000"/>
                          </a:solidFill>
                          <a:effectLst/>
                        </a:rPr>
                        <a:t>SNI</a:t>
                      </a:r>
                      <a:endParaRPr lang="en-US" sz="2000" dirty="0">
                        <a:solidFill>
                          <a:srgbClr val="FF0000"/>
                        </a:solidFill>
                        <a:effectLst/>
                        <a:latin typeface="Times New Roman" panose="02020603050405020304" pitchFamily="18" charset="0"/>
                        <a:ea typeface="Times New Roman" panose="02020603050405020304" pitchFamily="18" charset="0"/>
                      </a:endParaRPr>
                    </a:p>
                  </a:txBody>
                  <a:tcPr marL="44401" marR="44401" marT="0" marB="0">
                    <a:solidFill>
                      <a:schemeClr val="accent2">
                        <a:lumMod val="40000"/>
                        <a:lumOff val="60000"/>
                      </a:schemeClr>
                    </a:solidFill>
                  </a:tcPr>
                </a:tc>
                <a:tc>
                  <a:txBody>
                    <a:bodyPr/>
                    <a:lstStyle/>
                    <a:p>
                      <a:pPr marL="0" marR="0" algn="ctr" fontAlgn="base">
                        <a:lnSpc>
                          <a:spcPct val="150000"/>
                        </a:lnSpc>
                        <a:spcBef>
                          <a:spcPts val="0"/>
                        </a:spcBef>
                        <a:spcAft>
                          <a:spcPts val="0"/>
                        </a:spcAft>
                        <a:tabLst>
                          <a:tab pos="2139315" algn="l"/>
                        </a:tabLst>
                      </a:pPr>
                      <a:r>
                        <a:rPr lang="en-US" sz="2400" dirty="0">
                          <a:solidFill>
                            <a:srgbClr val="FF0000"/>
                          </a:solidFill>
                          <a:effectLst/>
                        </a:rPr>
                        <a:t>SN2</a:t>
                      </a:r>
                      <a:endParaRPr lang="en-US" sz="2000" dirty="0">
                        <a:solidFill>
                          <a:srgbClr val="FF0000"/>
                        </a:solidFill>
                        <a:effectLst/>
                        <a:latin typeface="Times New Roman" panose="02020603050405020304" pitchFamily="18" charset="0"/>
                        <a:ea typeface="Times New Roman" panose="02020603050405020304" pitchFamily="18" charset="0"/>
                      </a:endParaRPr>
                    </a:p>
                  </a:txBody>
                  <a:tcPr marL="44401" marR="44401" marT="0" marB="0">
                    <a:solidFill>
                      <a:schemeClr val="accent2">
                        <a:lumMod val="40000"/>
                        <a:lumOff val="60000"/>
                      </a:schemeClr>
                    </a:solidFill>
                  </a:tcPr>
                </a:tc>
              </a:tr>
              <a:tr h="828826">
                <a:tc>
                  <a:txBody>
                    <a:bodyPr/>
                    <a:lstStyle/>
                    <a:p>
                      <a:pPr marL="0" marR="0" indent="0" algn="just" fontAlgn="base">
                        <a:lnSpc>
                          <a:spcPct val="150000"/>
                        </a:lnSpc>
                        <a:spcBef>
                          <a:spcPts val="0"/>
                        </a:spcBef>
                        <a:spcAft>
                          <a:spcPts val="0"/>
                        </a:spcAft>
                        <a:buFont typeface="Arial" panose="020B0604020202020204" pitchFamily="34" charset="0"/>
                        <a:buNone/>
                        <a:tabLst>
                          <a:tab pos="2139315" algn="l"/>
                        </a:tabLst>
                      </a:pPr>
                      <a:r>
                        <a:rPr lang="en-US" sz="1600" b="1" dirty="0">
                          <a:effectLst/>
                        </a:rPr>
                        <a:t>Order of reactivity: Methyl&lt;1</a:t>
                      </a:r>
                      <a:r>
                        <a:rPr lang="en-US" sz="1600" b="1" baseline="30000" dirty="0">
                          <a:effectLst/>
                        </a:rPr>
                        <a:t>0</a:t>
                      </a:r>
                      <a:r>
                        <a:rPr lang="en-US" sz="1600" b="1" dirty="0">
                          <a:effectLst/>
                        </a:rPr>
                        <a:t>&lt;2</a:t>
                      </a:r>
                      <a:r>
                        <a:rPr lang="en-US" sz="1600" b="1" baseline="30000" dirty="0">
                          <a:effectLst/>
                        </a:rPr>
                        <a:t>0</a:t>
                      </a:r>
                      <a:r>
                        <a:rPr lang="en-US" sz="1600" b="1" dirty="0">
                          <a:effectLst/>
                        </a:rPr>
                        <a:t>&lt;3</a:t>
                      </a:r>
                      <a:r>
                        <a:rPr lang="en-US" sz="1600" b="1" baseline="30000" dirty="0">
                          <a:effectLst/>
                        </a:rPr>
                        <a:t>0</a:t>
                      </a:r>
                      <a:r>
                        <a:rPr lang="en-US" sz="1600" b="1" dirty="0">
                          <a:effectLst/>
                        </a:rPr>
                        <a:t>, SN1 reactions have the fastest rate when the substrate can from a relatively stable </a:t>
                      </a:r>
                      <a:r>
                        <a:rPr lang="en-US" sz="1600" b="1" dirty="0" err="1">
                          <a:effectLst/>
                        </a:rPr>
                        <a:t>Carbocations</a:t>
                      </a:r>
                      <a:endParaRPr lang="en-US" sz="1400" b="1" dirty="0">
                        <a:effectLst/>
                        <a:latin typeface="Times New Roman" panose="02020603050405020304" pitchFamily="18" charset="0"/>
                        <a:ea typeface="Times New Roman" panose="02020603050405020304" pitchFamily="18" charset="0"/>
                      </a:endParaRPr>
                    </a:p>
                  </a:txBody>
                  <a:tcPr marL="44401" marR="44401" marT="0" marB="0"/>
                </a:tc>
                <a:tc>
                  <a:txBody>
                    <a:bodyPr/>
                    <a:lstStyle/>
                    <a:p>
                      <a:pPr marL="0" marR="0" algn="just" fontAlgn="base">
                        <a:lnSpc>
                          <a:spcPct val="150000"/>
                        </a:lnSpc>
                        <a:spcBef>
                          <a:spcPts val="0"/>
                        </a:spcBef>
                        <a:spcAft>
                          <a:spcPts val="0"/>
                        </a:spcAft>
                        <a:tabLst>
                          <a:tab pos="2139315" algn="l"/>
                        </a:tabLst>
                      </a:pPr>
                      <a:r>
                        <a:rPr lang="en-US" sz="1600" b="1">
                          <a:effectLst/>
                        </a:rPr>
                        <a:t>Order of reactivity: Methyl&gt;1</a:t>
                      </a:r>
                      <a:r>
                        <a:rPr lang="en-US" sz="1600" b="1" baseline="30000">
                          <a:effectLst/>
                        </a:rPr>
                        <a:t>0</a:t>
                      </a:r>
                      <a:r>
                        <a:rPr lang="en-US" sz="1600" b="1">
                          <a:effectLst/>
                        </a:rPr>
                        <a:t>&gt;2</a:t>
                      </a:r>
                      <a:r>
                        <a:rPr lang="en-US" sz="1600" b="1" baseline="30000">
                          <a:effectLst/>
                        </a:rPr>
                        <a:t>0</a:t>
                      </a:r>
                      <a:r>
                        <a:rPr lang="en-US" sz="1600" b="1">
                          <a:effectLst/>
                        </a:rPr>
                        <a:t>&gt;3</a:t>
                      </a:r>
                      <a:r>
                        <a:rPr lang="en-US" sz="1600" b="1" baseline="30000">
                          <a:effectLst/>
                        </a:rPr>
                        <a:t>0</a:t>
                      </a:r>
                      <a:r>
                        <a:rPr lang="en-US" sz="1600" b="1">
                          <a:effectLst/>
                        </a:rPr>
                        <a:t>,Large groups at the reacting site will hinder the reaction, due to steric strain</a:t>
                      </a:r>
                      <a:endParaRPr lang="en-US" sz="1400" b="1">
                        <a:effectLst/>
                        <a:latin typeface="Times New Roman" panose="02020603050405020304" pitchFamily="18" charset="0"/>
                        <a:ea typeface="Times New Roman" panose="02020603050405020304" pitchFamily="18" charset="0"/>
                      </a:endParaRPr>
                    </a:p>
                  </a:txBody>
                  <a:tcPr marL="44401" marR="44401" marT="0" marB="0"/>
                </a:tc>
              </a:tr>
              <a:tr h="621620">
                <a:tc>
                  <a:txBody>
                    <a:bodyPr/>
                    <a:lstStyle/>
                    <a:p>
                      <a:pPr marL="0" marR="0" algn="just" fontAlgn="base">
                        <a:lnSpc>
                          <a:spcPct val="150000"/>
                        </a:lnSpc>
                        <a:spcBef>
                          <a:spcPts val="0"/>
                        </a:spcBef>
                        <a:spcAft>
                          <a:spcPts val="0"/>
                        </a:spcAft>
                        <a:tabLst>
                          <a:tab pos="2139315" algn="l"/>
                        </a:tabLst>
                      </a:pPr>
                      <a:r>
                        <a:rPr lang="en-US" sz="1600" b="1" dirty="0">
                          <a:effectLst/>
                        </a:rPr>
                        <a:t>Rate of SN1 is independent of concentration and strength of nucleophiles</a:t>
                      </a:r>
                      <a:endParaRPr lang="en-US" sz="1400" b="1" dirty="0">
                        <a:effectLst/>
                        <a:latin typeface="Times New Roman" panose="02020603050405020304" pitchFamily="18" charset="0"/>
                        <a:ea typeface="Times New Roman" panose="02020603050405020304" pitchFamily="18" charset="0"/>
                      </a:endParaRPr>
                    </a:p>
                  </a:txBody>
                  <a:tcPr marL="44401" marR="44401" marT="0" marB="0"/>
                </a:tc>
                <a:tc>
                  <a:txBody>
                    <a:bodyPr/>
                    <a:lstStyle/>
                    <a:p>
                      <a:pPr marL="0" marR="0" algn="just" fontAlgn="base">
                        <a:lnSpc>
                          <a:spcPct val="150000"/>
                        </a:lnSpc>
                        <a:spcBef>
                          <a:spcPts val="0"/>
                        </a:spcBef>
                        <a:spcAft>
                          <a:spcPts val="0"/>
                        </a:spcAft>
                        <a:tabLst>
                          <a:tab pos="2139315" algn="l"/>
                        </a:tabLst>
                      </a:pPr>
                      <a:r>
                        <a:rPr lang="en-US" sz="1600" b="1" dirty="0">
                          <a:effectLst/>
                        </a:rPr>
                        <a:t>Rate of SN2 reaction is directly proportional to the concentration of the nucleophile.</a:t>
                      </a:r>
                      <a:endParaRPr lang="en-US" sz="1400" b="1" dirty="0">
                        <a:effectLst/>
                        <a:latin typeface="Times New Roman" panose="02020603050405020304" pitchFamily="18" charset="0"/>
                        <a:ea typeface="Times New Roman" panose="02020603050405020304" pitchFamily="18" charset="0"/>
                      </a:endParaRPr>
                    </a:p>
                  </a:txBody>
                  <a:tcPr marL="44401" marR="44401" marT="0" marB="0"/>
                </a:tc>
              </a:tr>
              <a:tr h="414413">
                <a:tc>
                  <a:txBody>
                    <a:bodyPr/>
                    <a:lstStyle/>
                    <a:p>
                      <a:pPr marL="0" marR="0" algn="just" fontAlgn="base">
                        <a:lnSpc>
                          <a:spcPct val="150000"/>
                        </a:lnSpc>
                        <a:spcBef>
                          <a:spcPts val="0"/>
                        </a:spcBef>
                        <a:spcAft>
                          <a:spcPts val="0"/>
                        </a:spcAft>
                        <a:tabLst>
                          <a:tab pos="2139315" algn="l"/>
                        </a:tabLst>
                      </a:pPr>
                      <a:r>
                        <a:rPr lang="en-US" sz="1600" b="1" dirty="0">
                          <a:effectLst/>
                        </a:rPr>
                        <a:t>Rate of SN1 is independent of strength of nucleophile.</a:t>
                      </a:r>
                      <a:endParaRPr lang="en-US" sz="1400" b="1" dirty="0">
                        <a:effectLst/>
                        <a:latin typeface="Times New Roman" panose="02020603050405020304" pitchFamily="18" charset="0"/>
                        <a:ea typeface="Times New Roman" panose="02020603050405020304" pitchFamily="18" charset="0"/>
                      </a:endParaRPr>
                    </a:p>
                  </a:txBody>
                  <a:tcPr marL="44401" marR="44401" marT="0" marB="0"/>
                </a:tc>
                <a:tc>
                  <a:txBody>
                    <a:bodyPr/>
                    <a:lstStyle/>
                    <a:p>
                      <a:pPr marL="0" marR="0" algn="just" fontAlgn="base">
                        <a:lnSpc>
                          <a:spcPct val="150000"/>
                        </a:lnSpc>
                        <a:spcBef>
                          <a:spcPts val="0"/>
                        </a:spcBef>
                        <a:spcAft>
                          <a:spcPts val="0"/>
                        </a:spcAft>
                        <a:tabLst>
                          <a:tab pos="2139315" algn="l"/>
                        </a:tabLst>
                      </a:pPr>
                      <a:r>
                        <a:rPr lang="en-US" sz="1600" b="1">
                          <a:effectLst/>
                        </a:rPr>
                        <a:t>Strength of nucleophile, the faster the rate of SN2 reaction.</a:t>
                      </a:r>
                      <a:endParaRPr lang="en-US" sz="1400" b="1">
                        <a:effectLst/>
                        <a:latin typeface="Times New Roman" panose="02020603050405020304" pitchFamily="18" charset="0"/>
                        <a:ea typeface="Times New Roman" panose="02020603050405020304" pitchFamily="18" charset="0"/>
                      </a:endParaRPr>
                    </a:p>
                  </a:txBody>
                  <a:tcPr marL="44401" marR="44401" marT="0" marB="0"/>
                </a:tc>
              </a:tr>
              <a:tr h="2279272">
                <a:tc>
                  <a:txBody>
                    <a:bodyPr/>
                    <a:lstStyle/>
                    <a:p>
                      <a:pPr marL="0" marR="0" algn="just" fontAlgn="base">
                        <a:lnSpc>
                          <a:spcPct val="150000"/>
                        </a:lnSpc>
                        <a:spcBef>
                          <a:spcPts val="0"/>
                        </a:spcBef>
                        <a:spcAft>
                          <a:spcPts val="0"/>
                        </a:spcAft>
                        <a:tabLst>
                          <a:tab pos="2139315" algn="l"/>
                        </a:tabLst>
                      </a:pPr>
                      <a:r>
                        <a:rPr lang="en-US" sz="1600" b="1" dirty="0">
                          <a:effectLst/>
                        </a:rPr>
                        <a:t>Effects of </a:t>
                      </a:r>
                      <a:r>
                        <a:rPr lang="en-US" sz="1600" b="1" dirty="0" err="1">
                          <a:effectLst/>
                        </a:rPr>
                        <a:t>Protic</a:t>
                      </a:r>
                      <a:r>
                        <a:rPr lang="en-US" sz="1600" b="1" dirty="0">
                          <a:effectLst/>
                        </a:rPr>
                        <a:t> Solvents: Excellent solvents for SN1 reactions - </a:t>
                      </a:r>
                      <a:r>
                        <a:rPr lang="en-US" sz="1600" b="1" dirty="0" err="1">
                          <a:effectLst/>
                        </a:rPr>
                        <a:t>stabalizecarbocations</a:t>
                      </a:r>
                      <a:endParaRPr lang="en-US" sz="1400" b="1" dirty="0">
                        <a:effectLst/>
                        <a:latin typeface="Times New Roman" panose="02020603050405020304" pitchFamily="18" charset="0"/>
                        <a:ea typeface="Times New Roman" panose="02020603050405020304" pitchFamily="18" charset="0"/>
                      </a:endParaRPr>
                    </a:p>
                  </a:txBody>
                  <a:tcPr marL="44401" marR="44401" marT="0" marB="0"/>
                </a:tc>
                <a:tc>
                  <a:txBody>
                    <a:bodyPr/>
                    <a:lstStyle/>
                    <a:p>
                      <a:pPr marL="0" marR="0" algn="just" fontAlgn="base">
                        <a:lnSpc>
                          <a:spcPct val="150000"/>
                        </a:lnSpc>
                        <a:spcBef>
                          <a:spcPts val="0"/>
                        </a:spcBef>
                        <a:spcAft>
                          <a:spcPts val="0"/>
                        </a:spcAft>
                        <a:tabLst>
                          <a:tab pos="2139315" algn="l"/>
                        </a:tabLst>
                      </a:pPr>
                      <a:r>
                        <a:rPr lang="en-US" sz="1600" b="1" dirty="0">
                          <a:effectLst/>
                        </a:rPr>
                        <a:t>Effects of </a:t>
                      </a:r>
                      <a:r>
                        <a:rPr lang="en-US" sz="1600" b="1" dirty="0" err="1">
                          <a:effectLst/>
                        </a:rPr>
                        <a:t>Protic</a:t>
                      </a:r>
                      <a:r>
                        <a:rPr lang="en-US" sz="1600" b="1" dirty="0">
                          <a:effectLst/>
                        </a:rPr>
                        <a:t> Solvents: (water, alcohol, carboxylic acids)  Decrease rates for SN2 reactions, because they solvate nucleophiles and make them less reactive relative </a:t>
                      </a:r>
                      <a:r>
                        <a:rPr lang="en-US" sz="1600" b="1" dirty="0" err="1">
                          <a:effectLst/>
                        </a:rPr>
                        <a:t>nucleophilicities</a:t>
                      </a:r>
                      <a:r>
                        <a:rPr lang="en-US" sz="1600" b="1" dirty="0">
                          <a:effectLst/>
                        </a:rPr>
                        <a:t>: </a:t>
                      </a:r>
                      <a:br>
                        <a:rPr lang="en-US" sz="1600" b="1" dirty="0">
                          <a:effectLst/>
                        </a:rPr>
                      </a:br>
                      <a:r>
                        <a:rPr lang="en-US" sz="1600" b="1" dirty="0">
                          <a:effectLst/>
                        </a:rPr>
                        <a:t>SH-&gt;CN-~I &gt; OH- ~ CH3O-</a:t>
                      </a:r>
                      <a:endParaRPr lang="en-US" sz="1400" b="1" dirty="0">
                        <a:effectLst/>
                      </a:endParaRPr>
                    </a:p>
                    <a:p>
                      <a:pPr marL="0" marR="0" algn="just">
                        <a:spcBef>
                          <a:spcPts val="0"/>
                        </a:spcBef>
                        <a:spcAft>
                          <a:spcPts val="0"/>
                        </a:spcAft>
                      </a:pPr>
                      <a:r>
                        <a:rPr lang="en-US" sz="1600" b="1" dirty="0">
                          <a:effectLst/>
                        </a:rPr>
                        <a:t>Effects of Polar Aprotic Solvents (DMSO, DMF, DMA) Excellent for SN2 reactions - allows for maximum rates in SN2 reactions because they will not solvate anions (such as negatively charged nucleophiles), but will solvate </a:t>
                      </a:r>
                      <a:r>
                        <a:rPr lang="en-US" sz="1600" b="1" dirty="0" err="1">
                          <a:effectLst/>
                        </a:rPr>
                        <a:t>cations</a:t>
                      </a:r>
                      <a:r>
                        <a:rPr lang="en-US" sz="1600" b="1" dirty="0">
                          <a:effectLst/>
                        </a:rPr>
                        <a:t> (metal </a:t>
                      </a:r>
                      <a:r>
                        <a:rPr lang="en-US" sz="1600" b="1" dirty="0" err="1">
                          <a:effectLst/>
                        </a:rPr>
                        <a:t>cations</a:t>
                      </a:r>
                      <a:r>
                        <a:rPr lang="en-US" sz="1600" b="1" dirty="0">
                          <a:effectLst/>
                        </a:rPr>
                        <a:t>)</a:t>
                      </a:r>
                      <a:endParaRPr lang="en-US" sz="1400" b="1" dirty="0">
                        <a:effectLst/>
                      </a:endParaRPr>
                    </a:p>
                    <a:p>
                      <a:pPr marL="0" marR="0" algn="just" fontAlgn="base">
                        <a:lnSpc>
                          <a:spcPct val="150000"/>
                        </a:lnSpc>
                        <a:spcBef>
                          <a:spcPts val="0"/>
                        </a:spcBef>
                        <a:spcAft>
                          <a:spcPts val="0"/>
                        </a:spcAft>
                        <a:tabLst>
                          <a:tab pos="2139315" algn="l"/>
                        </a:tabLst>
                      </a:pPr>
                      <a:r>
                        <a:rPr lang="en-US" sz="1600" b="1" dirty="0">
                          <a:effectLst/>
                        </a:rPr>
                        <a:t> </a:t>
                      </a:r>
                      <a:endParaRPr lang="en-US" sz="1400" b="1" dirty="0">
                        <a:effectLst/>
                        <a:latin typeface="Times New Roman" panose="02020603050405020304" pitchFamily="18" charset="0"/>
                        <a:ea typeface="Times New Roman" panose="02020603050405020304" pitchFamily="18" charset="0"/>
                      </a:endParaRPr>
                    </a:p>
                  </a:txBody>
                  <a:tcPr marL="44401" marR="44401" marT="0" marB="0"/>
                </a:tc>
              </a:tr>
            </a:tbl>
          </a:graphicData>
        </a:graphic>
      </p:graphicFrame>
    </p:spTree>
    <p:extLst>
      <p:ext uri="{BB962C8B-B14F-4D97-AF65-F5344CB8AC3E}">
        <p14:creationId xmlns:p14="http://schemas.microsoft.com/office/powerpoint/2010/main" xmlns="" val="1432698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6463308"/>
          </a:xfrm>
          <a:prstGeom prst="rect">
            <a:avLst/>
          </a:prstGeom>
          <a:noFill/>
        </p:spPr>
        <p:txBody>
          <a:bodyPr wrap="square" rtlCol="0">
            <a:spAutoFit/>
          </a:bodyPr>
          <a:lstStyle/>
          <a:p>
            <a:pPr lvl="0" algn="ctr" fontAlgn="base"/>
            <a:r>
              <a:rPr lang="en-US" sz="3200" b="1" dirty="0" err="1" smtClean="0"/>
              <a:t>Electrophillic</a:t>
            </a:r>
            <a:r>
              <a:rPr lang="en-US" sz="3200" b="1" dirty="0" smtClean="0"/>
              <a:t> substitution reaction</a:t>
            </a:r>
          </a:p>
          <a:p>
            <a:pPr lvl="0" fontAlgn="base"/>
            <a:endParaRPr lang="en-US" sz="3200" b="1" dirty="0" smtClean="0"/>
          </a:p>
          <a:p>
            <a:pPr lvl="0" fontAlgn="base"/>
            <a:r>
              <a:rPr lang="en-US" sz="2400" b="1" dirty="0"/>
              <a:t>Electrophilic</a:t>
            </a:r>
            <a:r>
              <a:rPr lang="en-US" sz="2400" dirty="0"/>
              <a:t> </a:t>
            </a:r>
            <a:r>
              <a:rPr lang="en-US" sz="2400" b="1" dirty="0"/>
              <a:t>substitution</a:t>
            </a:r>
            <a:r>
              <a:rPr lang="en-US" sz="2400" dirty="0"/>
              <a:t> reactions are chemical reactions in which an electrophile displaces a functional group in a compound, which is typically, but not always, a hydrogen atom. </a:t>
            </a:r>
            <a:r>
              <a:rPr lang="en-US" sz="2400" b="1" dirty="0"/>
              <a:t>Electrophilic</a:t>
            </a:r>
            <a:r>
              <a:rPr lang="en-US" sz="2400" dirty="0"/>
              <a:t> aromatic </a:t>
            </a:r>
            <a:r>
              <a:rPr lang="en-US" sz="2400" b="1" dirty="0"/>
              <a:t>substitution</a:t>
            </a:r>
            <a:r>
              <a:rPr lang="en-US" sz="2400" dirty="0"/>
              <a:t> reactions are characteristic of aromatic compounds, and are important ways of introducing functional groups onto benzene rings. </a:t>
            </a:r>
          </a:p>
          <a:p>
            <a:pPr fontAlgn="base"/>
            <a:r>
              <a:rPr lang="en-US" sz="2400" dirty="0"/>
              <a:t>                      </a:t>
            </a:r>
            <a:endParaRPr lang="en-US" sz="2400" dirty="0" smtClean="0"/>
          </a:p>
          <a:p>
            <a:pPr fontAlgn="base"/>
            <a:endParaRPr lang="en-US" sz="2400" dirty="0"/>
          </a:p>
          <a:p>
            <a:pPr algn="ctr" fontAlgn="base"/>
            <a:r>
              <a:rPr lang="en-US" sz="3200" dirty="0" smtClean="0"/>
              <a:t> </a:t>
            </a:r>
            <a:r>
              <a:rPr lang="en-US" sz="3200" dirty="0"/>
              <a:t>E</a:t>
            </a:r>
            <a:r>
              <a:rPr lang="en-US" sz="3200" baseline="30000" dirty="0"/>
              <a:t>+</a:t>
            </a:r>
            <a:r>
              <a:rPr lang="en-US" sz="3200" dirty="0"/>
              <a:t>+</a:t>
            </a:r>
            <a:r>
              <a:rPr lang="en-US" sz="3200" dirty="0" smtClean="0"/>
              <a:t>R-H→E-R+H</a:t>
            </a:r>
            <a:r>
              <a:rPr lang="en-US" sz="3200" baseline="30000" dirty="0" smtClean="0"/>
              <a:t>+</a:t>
            </a:r>
            <a:endParaRPr lang="en-US" sz="3200" dirty="0"/>
          </a:p>
          <a:p>
            <a:pPr fontAlgn="base"/>
            <a:r>
              <a:rPr lang="en-US" sz="2400" dirty="0"/>
              <a:t> </a:t>
            </a:r>
            <a:endParaRPr lang="en-US" sz="2400" dirty="0" smtClean="0"/>
          </a:p>
          <a:p>
            <a:pPr fontAlgn="base"/>
            <a:endParaRPr lang="en-US" sz="2400" dirty="0"/>
          </a:p>
          <a:p>
            <a:pPr algn="ctr" fontAlgn="base"/>
            <a:r>
              <a:rPr lang="en-US" sz="2400" b="1" dirty="0">
                <a:solidFill>
                  <a:srgbClr val="FF0000"/>
                </a:solidFill>
              </a:rPr>
              <a:t>Where R can be either an alkyl or an aryl group.</a:t>
            </a:r>
          </a:p>
          <a:p>
            <a:pPr fontAlgn="base"/>
            <a:r>
              <a:rPr lang="en-US" sz="2400" b="1" dirty="0"/>
              <a:t> </a:t>
            </a:r>
          </a:p>
          <a:p>
            <a:pPr fontAlgn="base"/>
            <a:r>
              <a:rPr lang="en-US" b="1" dirty="0"/>
              <a:t> </a:t>
            </a:r>
          </a:p>
          <a:p>
            <a:pPr fontAlgn="base"/>
            <a:r>
              <a:rPr lang="en-US" dirty="0"/>
              <a:t> </a:t>
            </a:r>
          </a:p>
          <a:p>
            <a:endParaRPr lang="en-US" dirty="0"/>
          </a:p>
        </p:txBody>
      </p:sp>
    </p:spTree>
    <p:extLst>
      <p:ext uri="{BB962C8B-B14F-4D97-AF65-F5344CB8AC3E}">
        <p14:creationId xmlns:p14="http://schemas.microsoft.com/office/powerpoint/2010/main" xmlns="" val="2256603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4945" y="2135157"/>
            <a:ext cx="10024534" cy="3454399"/>
          </a:xfrm>
          <a:prstGeom prst="rect">
            <a:avLst/>
          </a:prstGeom>
        </p:spPr>
      </p:pic>
      <p:sp>
        <p:nvSpPr>
          <p:cNvPr id="3" name="Rectangle 2"/>
          <p:cNvSpPr/>
          <p:nvPr/>
        </p:nvSpPr>
        <p:spPr>
          <a:xfrm>
            <a:off x="1054302" y="444690"/>
            <a:ext cx="8425192" cy="584775"/>
          </a:xfrm>
          <a:prstGeom prst="rect">
            <a:avLst/>
          </a:prstGeom>
        </p:spPr>
        <p:txBody>
          <a:bodyPr wrap="none">
            <a:spAutoFit/>
          </a:bodyPr>
          <a:lstStyle/>
          <a:p>
            <a:pPr algn="ctr" fontAlgn="base"/>
            <a:r>
              <a:rPr lang="en-US" sz="3200" b="1" dirty="0" smtClean="0"/>
              <a:t>MECHANISM OF ELECTROPHILLIC SUBSTITUTION</a:t>
            </a:r>
          </a:p>
        </p:txBody>
      </p:sp>
    </p:spTree>
    <p:extLst>
      <p:ext uri="{BB962C8B-B14F-4D97-AF65-F5344CB8AC3E}">
        <p14:creationId xmlns:p14="http://schemas.microsoft.com/office/powerpoint/2010/main" xmlns="" val="3357438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401" y="57007"/>
            <a:ext cx="10905066" cy="3693319"/>
          </a:xfrm>
          <a:prstGeom prst="rect">
            <a:avLst/>
          </a:prstGeom>
          <a:noFill/>
        </p:spPr>
        <p:txBody>
          <a:bodyPr wrap="square" rtlCol="0">
            <a:spAutoFit/>
          </a:bodyPr>
          <a:lstStyle/>
          <a:p>
            <a:pPr algn="ctr" fontAlgn="base"/>
            <a:r>
              <a:rPr lang="en-US" sz="3200" b="1" dirty="0" smtClean="0"/>
              <a:t>EXAMPLES</a:t>
            </a:r>
          </a:p>
          <a:p>
            <a:pPr algn="ctr" fontAlgn="base"/>
            <a:r>
              <a:rPr lang="en-US" sz="3200" b="1" dirty="0" smtClean="0"/>
              <a:t>Friedel-Crafts Alkylation</a:t>
            </a:r>
          </a:p>
          <a:p>
            <a:pPr algn="ctr" fontAlgn="base"/>
            <a:endParaRPr lang="en-US" sz="3200" b="1" dirty="0" smtClean="0"/>
          </a:p>
          <a:p>
            <a:pPr fontAlgn="base"/>
            <a:r>
              <a:rPr lang="en-US" sz="2400" dirty="0" smtClean="0"/>
              <a:t> It refers </a:t>
            </a:r>
            <a:r>
              <a:rPr lang="en-US" sz="2400" dirty="0"/>
              <a:t>to the replacement of an aromatic proton with an alkyl group. This is done through an electrophilic attack on the aromatic ring with the help of a carbocation. The Friedel-Crafts alkylation reaction is a method of generating </a:t>
            </a:r>
            <a:r>
              <a:rPr lang="en-US" sz="2400" dirty="0" err="1"/>
              <a:t>alkylbenzenes</a:t>
            </a:r>
            <a:r>
              <a:rPr lang="en-US" sz="2400" dirty="0"/>
              <a:t> by using alkyl halides as reactants </a:t>
            </a:r>
          </a:p>
          <a:p>
            <a:pPr fontAlgn="base"/>
            <a:r>
              <a:rPr lang="en-US" sz="2400" dirty="0"/>
              <a:t> </a:t>
            </a:r>
          </a:p>
          <a:p>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20800" y="3154149"/>
            <a:ext cx="9527821" cy="2731911"/>
          </a:xfrm>
          <a:prstGeom prst="rect">
            <a:avLst/>
          </a:prstGeom>
        </p:spPr>
      </p:pic>
    </p:spTree>
    <p:extLst>
      <p:ext uri="{BB962C8B-B14F-4D97-AF65-F5344CB8AC3E}">
        <p14:creationId xmlns:p14="http://schemas.microsoft.com/office/powerpoint/2010/main" xmlns="" val="157848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332" y="372534"/>
            <a:ext cx="10905066" cy="584775"/>
          </a:xfrm>
          <a:prstGeom prst="rect">
            <a:avLst/>
          </a:prstGeom>
          <a:noFill/>
        </p:spPr>
        <p:txBody>
          <a:bodyPr wrap="square" rtlCol="0">
            <a:spAutoFit/>
          </a:bodyPr>
          <a:lstStyle/>
          <a:p>
            <a:pPr algn="ctr" fontAlgn="base"/>
            <a:r>
              <a:rPr lang="en-US" sz="3200" b="1" dirty="0" smtClean="0"/>
              <a:t>SULPHONATION</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74133" y="1154289"/>
            <a:ext cx="11209867" cy="5181600"/>
          </a:xfrm>
          <a:prstGeom prst="rect">
            <a:avLst/>
          </a:prstGeom>
        </p:spPr>
      </p:pic>
    </p:spTree>
    <p:extLst>
      <p:ext uri="{BB962C8B-B14F-4D97-AF65-F5344CB8AC3E}">
        <p14:creationId xmlns:p14="http://schemas.microsoft.com/office/powerpoint/2010/main" xmlns="" val="3228656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307" y="746975"/>
            <a:ext cx="11372045" cy="8740854"/>
          </a:xfrm>
          <a:prstGeom prst="rect">
            <a:avLst/>
          </a:prstGeom>
          <a:noFill/>
        </p:spPr>
        <p:txBody>
          <a:bodyPr wrap="square" rtlCol="0">
            <a:spAutoFit/>
          </a:bodyPr>
          <a:lstStyle/>
          <a:p>
            <a:pPr algn="ctr"/>
            <a:r>
              <a:rPr lang="en-US" sz="3200" b="1" dirty="0" smtClean="0"/>
              <a:t>Reaction Intermediates</a:t>
            </a:r>
          </a:p>
          <a:p>
            <a:endParaRPr lang="en-US" b="1" dirty="0"/>
          </a:p>
          <a:p>
            <a:r>
              <a:rPr lang="en-US" sz="3200" dirty="0"/>
              <a:t>Intermediates are the molecules which exists in between the reactants and </a:t>
            </a:r>
            <a:r>
              <a:rPr lang="en-US" sz="3200" dirty="0" smtClean="0"/>
              <a:t>products</a:t>
            </a:r>
            <a:r>
              <a:rPr lang="en-US" sz="2400" dirty="0" smtClean="0"/>
              <a:t>.</a:t>
            </a:r>
          </a:p>
          <a:p>
            <a:endParaRPr lang="en-US" sz="3600" dirty="0"/>
          </a:p>
          <a:p>
            <a:r>
              <a:rPr lang="en-US" sz="2800" b="1" dirty="0"/>
              <a:t>Types of </a:t>
            </a:r>
            <a:r>
              <a:rPr lang="en-US" sz="2800" b="1" dirty="0" smtClean="0"/>
              <a:t>intermediates</a:t>
            </a:r>
          </a:p>
          <a:p>
            <a:endParaRPr lang="en-US" sz="2800" b="1" dirty="0" smtClean="0"/>
          </a:p>
          <a:p>
            <a:pPr marL="342900" indent="-342900">
              <a:buAutoNum type="arabicPeriod"/>
            </a:pPr>
            <a:r>
              <a:rPr lang="en-US" sz="2400" b="1" dirty="0" smtClean="0">
                <a:solidFill>
                  <a:srgbClr val="FF0000"/>
                </a:solidFill>
              </a:rPr>
              <a:t>CARBOCATIONS</a:t>
            </a:r>
          </a:p>
          <a:p>
            <a:pPr marL="342900" indent="-342900">
              <a:buAutoNum type="arabicPeriod"/>
            </a:pPr>
            <a:r>
              <a:rPr lang="en-US" sz="2400" b="1" dirty="0" smtClean="0">
                <a:solidFill>
                  <a:srgbClr val="FF0000"/>
                </a:solidFill>
              </a:rPr>
              <a:t>CARBANIONS</a:t>
            </a:r>
          </a:p>
          <a:p>
            <a:pPr marL="342900" indent="-342900">
              <a:buAutoNum type="arabicPeriod"/>
            </a:pPr>
            <a:r>
              <a:rPr lang="en-US" sz="2400" b="1" dirty="0" smtClean="0">
                <a:solidFill>
                  <a:srgbClr val="FF0000"/>
                </a:solidFill>
              </a:rPr>
              <a:t>FREE RADICALS</a:t>
            </a:r>
            <a:endParaRPr lang="en-US" sz="2400" dirty="0">
              <a:solidFill>
                <a:srgbClr val="FF0000"/>
              </a:solidFill>
            </a:endParaRPr>
          </a:p>
          <a:p>
            <a:endParaRPr lang="en-US"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dirty="0"/>
          </a:p>
        </p:txBody>
      </p:sp>
    </p:spTree>
    <p:extLst>
      <p:ext uri="{BB962C8B-B14F-4D97-AF65-F5344CB8AC3E}">
        <p14:creationId xmlns:p14="http://schemas.microsoft.com/office/powerpoint/2010/main" xmlns="" val="1282247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3970318"/>
          </a:xfrm>
          <a:prstGeom prst="rect">
            <a:avLst/>
          </a:prstGeom>
          <a:noFill/>
        </p:spPr>
        <p:txBody>
          <a:bodyPr wrap="square" rtlCol="0">
            <a:spAutoFit/>
          </a:bodyPr>
          <a:lstStyle/>
          <a:p>
            <a:pPr fontAlgn="base"/>
            <a:r>
              <a:rPr lang="en-US" sz="3200" b="1" dirty="0" smtClean="0"/>
              <a:t>Some more </a:t>
            </a:r>
            <a:r>
              <a:rPr lang="en-US" sz="3200" b="1" dirty="0" err="1"/>
              <a:t>electrophillic</a:t>
            </a:r>
            <a:r>
              <a:rPr lang="en-US" sz="3200" b="1" dirty="0"/>
              <a:t> substitution reactions of </a:t>
            </a:r>
            <a:r>
              <a:rPr lang="en-US" sz="3200" b="1" dirty="0" smtClean="0"/>
              <a:t>benzene</a:t>
            </a:r>
          </a:p>
          <a:p>
            <a:pPr fontAlgn="base"/>
            <a:endParaRPr lang="en-US" sz="3200" dirty="0"/>
          </a:p>
          <a:p>
            <a:pPr lvl="0" algn="ctr" fontAlgn="base"/>
            <a:r>
              <a:rPr lang="en-US" sz="3200" dirty="0"/>
              <a:t> </a:t>
            </a:r>
            <a:endParaRPr lang="en-US" sz="3200" dirty="0" smtClean="0"/>
          </a:p>
          <a:p>
            <a:pPr lvl="0" algn="ctr" fontAlgn="base"/>
            <a:r>
              <a:rPr lang="en-US" sz="2800" b="1" dirty="0" err="1" smtClean="0">
                <a:solidFill>
                  <a:srgbClr val="FF0000"/>
                </a:solidFill>
              </a:rPr>
              <a:t>Bromination</a:t>
            </a:r>
            <a:r>
              <a:rPr lang="en-US" sz="2800" b="1" dirty="0" smtClean="0">
                <a:solidFill>
                  <a:srgbClr val="FF0000"/>
                </a:solidFill>
              </a:rPr>
              <a:t> </a:t>
            </a:r>
            <a:r>
              <a:rPr lang="en-US" sz="2800" b="1" dirty="0">
                <a:solidFill>
                  <a:srgbClr val="FF0000"/>
                </a:solidFill>
              </a:rPr>
              <a:t>of benzene</a:t>
            </a:r>
            <a:endParaRPr lang="en-US" sz="2800" dirty="0">
              <a:solidFill>
                <a:srgbClr val="FF0000"/>
              </a:solidFill>
            </a:endParaRPr>
          </a:p>
          <a:p>
            <a:pPr algn="ctr" fontAlgn="base"/>
            <a:r>
              <a:rPr lang="en-US" sz="2800" b="1" dirty="0">
                <a:solidFill>
                  <a:srgbClr val="FF0000"/>
                </a:solidFill>
              </a:rPr>
              <a:t> </a:t>
            </a:r>
            <a:endParaRPr lang="en-US" sz="2800" dirty="0">
              <a:solidFill>
                <a:srgbClr val="FF0000"/>
              </a:solidFill>
            </a:endParaRPr>
          </a:p>
          <a:p>
            <a:pPr fontAlgn="base"/>
            <a:endParaRPr lang="en-US" sz="3200" dirty="0"/>
          </a:p>
          <a:p>
            <a:pPr algn="ctr"/>
            <a:endParaRPr lang="en-US" sz="3200" dirty="0"/>
          </a:p>
          <a:p>
            <a:pPr fontAlgn="base"/>
            <a:r>
              <a:rPr lang="en-US" dirty="0"/>
              <a:t> </a:t>
            </a:r>
          </a:p>
          <a:p>
            <a:endParaRPr lang="en-US" dirty="0"/>
          </a:p>
        </p:txBody>
      </p:sp>
      <p:pic>
        <p:nvPicPr>
          <p:cNvPr id="3" name="Picture 2" descr="www.cliffsnotes.com"/>
          <p:cNvPicPr/>
          <p:nvPr/>
        </p:nvPicPr>
        <p:blipFill>
          <a:blip r:embed="rId2" cstate="print"/>
          <a:srcRect/>
          <a:stretch>
            <a:fillRect/>
          </a:stretch>
        </p:blipFill>
        <p:spPr bwMode="auto">
          <a:xfrm>
            <a:off x="1151467" y="3369204"/>
            <a:ext cx="9369777" cy="2072041"/>
          </a:xfrm>
          <a:prstGeom prst="rect">
            <a:avLst/>
          </a:prstGeom>
          <a:noFill/>
          <a:ln w="9525">
            <a:noFill/>
            <a:miter lim="800000"/>
            <a:headEnd/>
            <a:tailEnd/>
          </a:ln>
        </p:spPr>
      </p:pic>
    </p:spTree>
    <p:extLst>
      <p:ext uri="{BB962C8B-B14F-4D97-AF65-F5344CB8AC3E}">
        <p14:creationId xmlns:p14="http://schemas.microsoft.com/office/powerpoint/2010/main" xmlns="" val="3983491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584775"/>
          </a:xfrm>
          <a:prstGeom prst="rect">
            <a:avLst/>
          </a:prstGeom>
          <a:noFill/>
        </p:spPr>
        <p:txBody>
          <a:bodyPr wrap="square" rtlCol="0">
            <a:spAutoFit/>
          </a:bodyPr>
          <a:lstStyle/>
          <a:p>
            <a:pPr lvl="0" algn="ctr" fontAlgn="base"/>
            <a:r>
              <a:rPr lang="en-US" sz="3200" b="1" dirty="0">
                <a:solidFill>
                  <a:srgbClr val="FF0000"/>
                </a:solidFill>
              </a:rPr>
              <a:t>Nitration of benzene</a:t>
            </a:r>
            <a:endParaRPr lang="en-US" sz="3200" dirty="0">
              <a:solidFill>
                <a:srgbClr val="FF0000"/>
              </a:solidFill>
            </a:endParaRPr>
          </a:p>
        </p:txBody>
      </p:sp>
      <p:pic>
        <p:nvPicPr>
          <p:cNvPr id="3" name="Picture 2"/>
          <p:cNvPicPr/>
          <p:nvPr/>
        </p:nvPicPr>
        <p:blipFill>
          <a:blip r:embed="rId2"/>
          <a:srcRect/>
          <a:stretch>
            <a:fillRect/>
          </a:stretch>
        </p:blipFill>
        <p:spPr bwMode="auto">
          <a:xfrm>
            <a:off x="1614310" y="2020712"/>
            <a:ext cx="8906933" cy="3093156"/>
          </a:xfrm>
          <a:prstGeom prst="rect">
            <a:avLst/>
          </a:prstGeom>
          <a:noFill/>
          <a:ln w="9525">
            <a:noFill/>
            <a:miter lim="800000"/>
            <a:headEnd/>
            <a:tailEnd/>
          </a:ln>
        </p:spPr>
      </p:pic>
    </p:spTree>
    <p:extLst>
      <p:ext uri="{BB962C8B-B14F-4D97-AF65-F5344CB8AC3E}">
        <p14:creationId xmlns:p14="http://schemas.microsoft.com/office/powerpoint/2010/main" xmlns="" val="3537615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45" y="1825625"/>
            <a:ext cx="11578107" cy="4351338"/>
          </a:xfrm>
        </p:spPr>
        <p:txBody>
          <a:bodyPr>
            <a:normAutofit/>
          </a:bodyPr>
          <a:lstStyle/>
          <a:p>
            <a:pPr algn="just"/>
            <a:r>
              <a:rPr lang="en-US" sz="2400" dirty="0"/>
              <a:t>In the simplest of terms of organic chemistry, we can say that an addition reaction is a </a:t>
            </a:r>
            <a:r>
              <a:rPr lang="en-US" sz="2400" dirty="0">
                <a:hlinkClick r:id="rId2"/>
              </a:rPr>
              <a:t>chemical reaction</a:t>
            </a:r>
            <a:r>
              <a:rPr lang="en-US" sz="2400" dirty="0"/>
              <a:t> wherein two or more reactants come together to form a larger single product. But only chemical compounds containing multiple bond character can undergo an addition reaction as a double or triple bond is usually broken to form the required single bonds. An addition reaction is essentially a reverse decomposition reaction wherein a decomposition reaction is a reaction where one compounds one or more elements or compounds. Looking at an example of an addition reaction, </a:t>
            </a:r>
            <a:r>
              <a:rPr lang="en-US" sz="2400" dirty="0" err="1"/>
              <a:t>hydrochlorination</a:t>
            </a:r>
            <a:r>
              <a:rPr lang="en-US" sz="2400" dirty="0"/>
              <a:t> of propane (an alkene), for which the equation is</a:t>
            </a:r>
          </a:p>
          <a:p>
            <a:pPr marL="0" indent="0">
              <a:buNone/>
            </a:pPr>
            <a:endParaRPr lang="en-US" b="1" dirty="0" smtClean="0"/>
          </a:p>
          <a:p>
            <a:pPr marL="0" indent="0" algn="ctr">
              <a:buNone/>
            </a:pPr>
            <a:r>
              <a:rPr lang="en-US" b="1" dirty="0" smtClean="0"/>
              <a:t>CH</a:t>
            </a:r>
            <a:r>
              <a:rPr lang="en-US" b="1" baseline="-25000" dirty="0" smtClean="0"/>
              <a:t>3</a:t>
            </a:r>
            <a:r>
              <a:rPr lang="en-US" b="1" dirty="0" smtClean="0"/>
              <a:t>CH </a:t>
            </a:r>
            <a:r>
              <a:rPr lang="en-US" b="1" dirty="0"/>
              <a:t>= CH</a:t>
            </a:r>
            <a:r>
              <a:rPr lang="en-US" b="1" baseline="-25000" dirty="0"/>
              <a:t>2</a:t>
            </a:r>
            <a:r>
              <a:rPr lang="en-US" b="1" dirty="0"/>
              <a:t> + </a:t>
            </a:r>
            <a:r>
              <a:rPr lang="en-US" b="1" dirty="0" err="1"/>
              <a:t>HCl</a:t>
            </a:r>
            <a:r>
              <a:rPr lang="en-US" b="1" dirty="0"/>
              <a:t> → CH</a:t>
            </a:r>
            <a:r>
              <a:rPr lang="en-US" b="1" baseline="-25000" dirty="0"/>
              <a:t>3</a:t>
            </a:r>
            <a:r>
              <a:rPr lang="en-US" b="1" dirty="0"/>
              <a:t>C</a:t>
            </a:r>
            <a:r>
              <a:rPr lang="en-US" b="1" baseline="30000" dirty="0"/>
              <a:t>+</a:t>
            </a:r>
            <a:r>
              <a:rPr lang="en-US" b="1" dirty="0"/>
              <a:t>HCH</a:t>
            </a:r>
            <a:r>
              <a:rPr lang="en-US" b="1" baseline="-25000" dirty="0"/>
              <a:t>3</a:t>
            </a:r>
            <a:r>
              <a:rPr lang="en-US" b="1" dirty="0"/>
              <a:t> + </a:t>
            </a:r>
            <a:r>
              <a:rPr lang="en-US" b="1" dirty="0" err="1"/>
              <a:t>Cl</a:t>
            </a:r>
            <a:r>
              <a:rPr lang="en-US" b="1" baseline="30000" dirty="0"/>
              <a:t>−</a:t>
            </a:r>
            <a:r>
              <a:rPr lang="en-US" b="1" dirty="0"/>
              <a:t> → CH</a:t>
            </a:r>
            <a:r>
              <a:rPr lang="en-US" b="1" baseline="-25000" dirty="0"/>
              <a:t>3</a:t>
            </a:r>
            <a:r>
              <a:rPr lang="en-US" b="1" dirty="0"/>
              <a:t>CHClCH</a:t>
            </a:r>
            <a:r>
              <a:rPr lang="en-US" b="1" baseline="-25000" dirty="0"/>
              <a:t>3</a:t>
            </a:r>
            <a:endParaRPr lang="en-US" dirty="0"/>
          </a:p>
          <a:p>
            <a:endParaRPr lang="en-IN" dirty="0"/>
          </a:p>
        </p:txBody>
      </p:sp>
      <p:sp>
        <p:nvSpPr>
          <p:cNvPr id="4" name="Rectangle 3"/>
          <p:cNvSpPr/>
          <p:nvPr/>
        </p:nvSpPr>
        <p:spPr>
          <a:xfrm>
            <a:off x="3793318" y="604165"/>
            <a:ext cx="3956724" cy="584775"/>
          </a:xfrm>
          <a:prstGeom prst="rect">
            <a:avLst/>
          </a:prstGeom>
        </p:spPr>
        <p:txBody>
          <a:bodyPr wrap="none">
            <a:spAutoFit/>
          </a:bodyPr>
          <a:lstStyle/>
          <a:p>
            <a:r>
              <a:rPr lang="en-IN" sz="3200" b="1" dirty="0">
                <a:solidFill>
                  <a:schemeClr val="tx1">
                    <a:lumMod val="95000"/>
                    <a:lumOff val="5000"/>
                  </a:schemeClr>
                </a:solidFill>
              </a:rPr>
              <a:t>ADDITION REACTIONS</a:t>
            </a:r>
            <a:endParaRPr lang="en-US" sz="3200" dirty="0"/>
          </a:p>
        </p:txBody>
      </p:sp>
    </p:spTree>
    <p:extLst>
      <p:ext uri="{BB962C8B-B14F-4D97-AF65-F5344CB8AC3E}">
        <p14:creationId xmlns:p14="http://schemas.microsoft.com/office/powerpoint/2010/main" xmlns="" val="3983928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237" y="112889"/>
            <a:ext cx="11501267" cy="5923732"/>
          </a:xfrm>
        </p:spPr>
        <p:txBody>
          <a:bodyPr>
            <a:normAutofit/>
          </a:bodyPr>
          <a:lstStyle/>
          <a:p>
            <a:pPr marL="0" indent="0" algn="ctr">
              <a:buNone/>
            </a:pPr>
            <a:r>
              <a:rPr lang="en-US" sz="3200" b="1" dirty="0"/>
              <a:t>Types of Addition </a:t>
            </a:r>
            <a:r>
              <a:rPr lang="en-US" sz="3200" b="1" dirty="0" smtClean="0"/>
              <a:t>Reactions:</a:t>
            </a:r>
            <a:endParaRPr lang="en-US" sz="3200" dirty="0"/>
          </a:p>
          <a:p>
            <a:pPr marL="0" indent="0" algn="just">
              <a:buNone/>
            </a:pPr>
            <a:r>
              <a:rPr lang="en-US" dirty="0"/>
              <a:t>For polar addition reactions there are two classifications, namely:</a:t>
            </a:r>
          </a:p>
          <a:p>
            <a:pPr algn="just"/>
            <a:r>
              <a:rPr lang="en-US" dirty="0"/>
              <a:t>Electrophilic Addition reactions</a:t>
            </a:r>
          </a:p>
          <a:p>
            <a:pPr algn="just"/>
            <a:r>
              <a:rPr lang="en-US" dirty="0" err="1"/>
              <a:t>Nucleophilic</a:t>
            </a:r>
            <a:r>
              <a:rPr lang="en-US" dirty="0"/>
              <a:t> Addition </a:t>
            </a:r>
            <a:r>
              <a:rPr lang="en-US" dirty="0" smtClean="0"/>
              <a:t>reactions</a:t>
            </a:r>
          </a:p>
          <a:p>
            <a:pPr algn="just"/>
            <a:endParaRPr lang="en-US" u="sng" dirty="0"/>
          </a:p>
          <a:p>
            <a:pPr algn="just">
              <a:buFont typeface="Wingdings" panose="05000000000000000000" pitchFamily="2" charset="2"/>
              <a:buChar char="v"/>
            </a:pPr>
            <a:r>
              <a:rPr lang="en-US" sz="3200" b="1" dirty="0"/>
              <a:t>Electrophilic addition: </a:t>
            </a:r>
            <a:endParaRPr lang="en-US" sz="3200" dirty="0"/>
          </a:p>
          <a:p>
            <a:pPr marL="0" indent="0" algn="just">
              <a:buNone/>
            </a:pPr>
            <a:r>
              <a:rPr lang="en-US" dirty="0" smtClean="0"/>
              <a:t>	An</a:t>
            </a:r>
            <a:r>
              <a:rPr lang="en-US" dirty="0"/>
              <a:t> electrophilic addition reaction can be described as an addition reaction in which a reactant with multiple bonds as in a double or triple bond undergoes has its π bond broken and two new σ bonds are formed.</a:t>
            </a:r>
          </a:p>
          <a:p>
            <a:pPr marL="0" indent="0">
              <a:buNone/>
            </a:pPr>
            <a:r>
              <a:rPr lang="en-US" dirty="0"/>
              <a:t/>
            </a:r>
            <a:br>
              <a:rPr lang="en-US" dirty="0"/>
            </a:br>
            <a:endParaRPr lang="en-US" u="sng" dirty="0" smtClean="0"/>
          </a:p>
          <a:p>
            <a:endParaRPr lang="en-US"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16405" y="4842777"/>
            <a:ext cx="9753600" cy="1876425"/>
          </a:xfrm>
          <a:prstGeom prst="rect">
            <a:avLst/>
          </a:prstGeom>
        </p:spPr>
      </p:pic>
    </p:spTree>
    <p:extLst>
      <p:ext uri="{BB962C8B-B14F-4D97-AF65-F5344CB8AC3E}">
        <p14:creationId xmlns:p14="http://schemas.microsoft.com/office/powerpoint/2010/main" xmlns="" val="1133183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10" y="55542"/>
            <a:ext cx="12076090" cy="6667229"/>
          </a:xfrm>
        </p:spPr>
        <p:txBody>
          <a:bodyPr/>
          <a:lstStyle/>
          <a:p>
            <a:pPr>
              <a:buFont typeface="Wingdings" panose="05000000000000000000" pitchFamily="2" charset="2"/>
              <a:buChar char="v"/>
            </a:pPr>
            <a:r>
              <a:rPr lang="en-US" sz="3200" b="1" dirty="0" err="1"/>
              <a:t>Nucleophilic</a:t>
            </a:r>
            <a:r>
              <a:rPr lang="en-US" sz="3200" b="1" dirty="0"/>
              <a:t> addition</a:t>
            </a:r>
            <a:r>
              <a:rPr lang="en-US" sz="3200" b="1" dirty="0" smtClean="0"/>
              <a:t>:</a:t>
            </a:r>
          </a:p>
          <a:p>
            <a:pPr marL="0" indent="0" algn="ctr">
              <a:buNone/>
            </a:pPr>
            <a:endParaRPr lang="en-US" sz="3200" b="1" dirty="0"/>
          </a:p>
          <a:p>
            <a:pPr algn="just"/>
            <a:r>
              <a:rPr lang="en-US" sz="2400" dirty="0"/>
              <a:t>A </a:t>
            </a:r>
            <a:r>
              <a:rPr lang="en-US" sz="2400" dirty="0" err="1"/>
              <a:t>nucleophilic</a:t>
            </a:r>
            <a:r>
              <a:rPr lang="en-US" sz="2400" dirty="0"/>
              <a:t> addition reaction is an addition reaction where a chemical compound with an electron-deficient or electrophilic double or triple bond, a π bond, reacts with a nucleophile which is an electron-rich reactant with the disappearance of the double bond and creation of two new single, or </a:t>
            </a:r>
            <a:r>
              <a:rPr lang="en-US" dirty="0"/>
              <a:t>σ, bonds</a:t>
            </a:r>
            <a:r>
              <a:rPr lang="en-US" dirty="0" smtClean="0"/>
              <a:t>.</a:t>
            </a:r>
          </a:p>
          <a:p>
            <a:pPr algn="just"/>
            <a:endParaRPr lang="en-US" dirty="0"/>
          </a:p>
          <a:p>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244957" y="3669070"/>
            <a:ext cx="8631421" cy="2363205"/>
          </a:xfrm>
          <a:prstGeom prst="rect">
            <a:avLst/>
          </a:prstGeom>
        </p:spPr>
      </p:pic>
    </p:spTree>
    <p:extLst>
      <p:ext uri="{BB962C8B-B14F-4D97-AF65-F5344CB8AC3E}">
        <p14:creationId xmlns:p14="http://schemas.microsoft.com/office/powerpoint/2010/main" xmlns="" val="2595643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60608" y="648306"/>
            <a:ext cx="11668260" cy="4401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00050" algn="l"/>
              </a:tabLst>
              <a:defRPr>
                <a:solidFill>
                  <a:schemeClr val="tx1"/>
                </a:solidFill>
                <a:latin typeface="Arial" panose="020B0604020202020204" pitchFamily="34" charset="0"/>
              </a:defRPr>
            </a:lvl1pPr>
            <a:lvl2pPr eaLnBrk="0" fontAlgn="base" hangingPunct="0">
              <a:spcBef>
                <a:spcPct val="0"/>
              </a:spcBef>
              <a:spcAft>
                <a:spcPct val="0"/>
              </a:spcAft>
              <a:tabLst>
                <a:tab pos="400050" algn="l"/>
              </a:tabLst>
              <a:defRPr>
                <a:solidFill>
                  <a:schemeClr val="tx1"/>
                </a:solidFill>
                <a:latin typeface="Arial" panose="020B0604020202020204" pitchFamily="34" charset="0"/>
              </a:defRPr>
            </a:lvl2pPr>
            <a:lvl3pPr eaLnBrk="0" fontAlgn="base" hangingPunct="0">
              <a:spcBef>
                <a:spcPct val="0"/>
              </a:spcBef>
              <a:spcAft>
                <a:spcPct val="0"/>
              </a:spcAft>
              <a:tabLst>
                <a:tab pos="400050" algn="l"/>
              </a:tabLst>
              <a:defRPr>
                <a:solidFill>
                  <a:schemeClr val="tx1"/>
                </a:solidFill>
                <a:latin typeface="Arial" panose="020B0604020202020204" pitchFamily="34" charset="0"/>
              </a:defRPr>
            </a:lvl3pPr>
            <a:lvl4pPr eaLnBrk="0" fontAlgn="base" hangingPunct="0">
              <a:spcBef>
                <a:spcPct val="0"/>
              </a:spcBef>
              <a:spcAft>
                <a:spcPct val="0"/>
              </a:spcAft>
              <a:tabLst>
                <a:tab pos="400050" algn="l"/>
              </a:tabLst>
              <a:defRPr>
                <a:solidFill>
                  <a:schemeClr val="tx1"/>
                </a:solidFill>
                <a:latin typeface="Arial" panose="020B0604020202020204" pitchFamily="34" charset="0"/>
              </a:defRPr>
            </a:lvl4pPr>
            <a:lvl5pPr eaLnBrk="0" fontAlgn="base" hangingPunct="0">
              <a:spcBef>
                <a:spcPct val="0"/>
              </a:spcBef>
              <a:spcAft>
                <a:spcPct val="0"/>
              </a:spcAft>
              <a:tabLst>
                <a:tab pos="40005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00050" algn="l"/>
              </a:tabLst>
            </a:pPr>
            <a:r>
              <a:rPr kumimoji="0" lang="en-US" sz="4400" b="1" i="1" u="none" strike="noStrike" cap="none" normalizeH="0" baseline="0" dirty="0" smtClean="0">
                <a:ln>
                  <a:noFill/>
                </a:ln>
                <a:solidFill>
                  <a:srgbClr val="000000"/>
                </a:solidFill>
                <a:effectLst/>
                <a:latin typeface="+mn-lt"/>
                <a:ea typeface="Times New Roman" panose="02020603050405020304" pitchFamily="18" charset="0"/>
              </a:rPr>
              <a:t>Rule that governs Addition Reaction is:</a:t>
            </a:r>
          </a:p>
          <a:p>
            <a:pPr marL="0" marR="0" lvl="0" indent="0" algn="ctr" defTabSz="914400" rtl="0" eaLnBrk="0" fontAlgn="base" latinLnBrk="0" hangingPunct="0">
              <a:lnSpc>
                <a:spcPct val="100000"/>
              </a:lnSpc>
              <a:spcBef>
                <a:spcPct val="0"/>
              </a:spcBef>
              <a:spcAft>
                <a:spcPct val="0"/>
              </a:spcAft>
              <a:buClrTx/>
              <a:buSzTx/>
              <a:buFontTx/>
              <a:buNone/>
              <a:tabLst>
                <a:tab pos="400050" algn="l"/>
              </a:tabLst>
            </a:pPr>
            <a:endParaRPr kumimoji="0" lang="en-US" sz="3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00050" algn="l"/>
              </a:tabLst>
            </a:pPr>
            <a:r>
              <a:rPr kumimoji="0" lang="en-US" sz="2800" b="1" i="0" u="none" strike="noStrike" cap="none" normalizeH="0" baseline="0" dirty="0" err="1" smtClean="0">
                <a:ln>
                  <a:noFill/>
                </a:ln>
                <a:solidFill>
                  <a:srgbClr val="000000"/>
                </a:solidFill>
                <a:effectLst/>
                <a:latin typeface="+mn-lt"/>
                <a:ea typeface="Times New Roman" panose="02020603050405020304" pitchFamily="18" charset="0"/>
              </a:rPr>
              <a:t>Markovnikovs</a:t>
            </a:r>
            <a:r>
              <a:rPr kumimoji="0" lang="en-US" sz="2800" b="1" i="0" u="none" strike="noStrike" cap="none" normalizeH="0" baseline="0" dirty="0" smtClean="0">
                <a:ln>
                  <a:noFill/>
                </a:ln>
                <a:solidFill>
                  <a:srgbClr val="000000"/>
                </a:solidFill>
                <a:effectLst/>
                <a:latin typeface="+mn-lt"/>
                <a:ea typeface="Times New Roman" panose="02020603050405020304" pitchFamily="18" charset="0"/>
              </a:rPr>
              <a:t> rule: </a:t>
            </a:r>
          </a:p>
          <a:p>
            <a:pPr marL="0" marR="0" lvl="0" indent="0" algn="l" defTabSz="914400" rtl="0" eaLnBrk="0" fontAlgn="base" latinLnBrk="0" hangingPunct="0">
              <a:lnSpc>
                <a:spcPct val="100000"/>
              </a:lnSpc>
              <a:spcBef>
                <a:spcPct val="0"/>
              </a:spcBef>
              <a:spcAft>
                <a:spcPct val="0"/>
              </a:spcAft>
              <a:buClrTx/>
              <a:buSzTx/>
              <a:buFontTx/>
              <a:buNone/>
              <a:tabLst>
                <a:tab pos="400050" algn="l"/>
              </a:tabLst>
            </a:pPr>
            <a:endParaRPr kumimoji="0" lang="en-US" sz="2800" b="1" i="0" u="none" strike="noStrike" cap="none" normalizeH="0" baseline="0" dirty="0" smtClean="0">
              <a:ln>
                <a:noFill/>
              </a:ln>
              <a:solidFill>
                <a:srgbClr val="000000"/>
              </a:solidFill>
              <a:effectLst/>
              <a:latin typeface="+mn-l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00050" algn="l"/>
              </a:tabLst>
            </a:pPr>
            <a:r>
              <a:rPr kumimoji="0" lang="en-US" sz="2800" b="1" i="0" u="none" strike="noStrike" cap="none" normalizeH="0" baseline="0" dirty="0" smtClean="0">
                <a:ln>
                  <a:noFill/>
                </a:ln>
                <a:solidFill>
                  <a:srgbClr val="000000"/>
                </a:solidFill>
                <a:effectLst/>
                <a:latin typeface="+mn-lt"/>
                <a:ea typeface="Times New Roman" panose="02020603050405020304" pitchFamily="18" charset="0"/>
              </a:rPr>
              <a:t>  </a:t>
            </a:r>
            <a:r>
              <a:rPr kumimoji="0" lang="en-US" sz="2400" b="0" i="0" u="none" strike="noStrike" cap="none" normalizeH="0" baseline="0" dirty="0" smtClean="0">
                <a:ln>
                  <a:noFill/>
                </a:ln>
                <a:solidFill>
                  <a:srgbClr val="000000"/>
                </a:solidFill>
                <a:effectLst/>
                <a:latin typeface="+mn-lt"/>
                <a:ea typeface="Times New Roman" panose="02020603050405020304" pitchFamily="18" charset="0"/>
              </a:rPr>
              <a:t>When an unsymmetrical alkene reacts with a hydrogen halide to give an alkyl halide, the hydrogen adds to the carbon of the alkene that has the greater number of hydrogen substituents, and the halogen to the carbon of the alkene with the fewer number of hydrogen substituents</a:t>
            </a:r>
            <a:r>
              <a:rPr kumimoji="0" lang="en-US" sz="3200" b="0" i="0" u="none" strike="noStrike" cap="none" normalizeH="0" baseline="0" dirty="0" smtClean="0">
                <a:ln>
                  <a:noFill/>
                </a:ln>
                <a:solidFill>
                  <a:srgbClr val="000000"/>
                </a:solidFill>
                <a:effectLst/>
                <a:latin typeface="+mn-lt"/>
                <a:ea typeface="Times New Roman" panose="02020603050405020304" pitchFamily="18" charset="0"/>
              </a:rPr>
              <a:t>".</a:t>
            </a:r>
            <a:endParaRPr kumimoji="0" 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00050" algn="l"/>
              </a:tabLst>
            </a:pPr>
            <a:endParaRPr kumimoji="0" lang="en-US" sz="4000" b="0" i="0" u="none" strike="noStrike" cap="none" normalizeH="0" baseline="0" dirty="0" smtClean="0">
              <a:ln>
                <a:noFill/>
              </a:ln>
              <a:solidFill>
                <a:schemeClr val="tx1"/>
              </a:solidFill>
              <a:effectLst/>
              <a:latin typeface="+mn-lt"/>
            </a:endParaRPr>
          </a:p>
        </p:txBody>
      </p:sp>
      <p:pic>
        <p:nvPicPr>
          <p:cNvPr id="1025" name="Picture 1" descr="example of Markovnikov's rul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28045" y="4478612"/>
            <a:ext cx="7508383" cy="211213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0" y="1133475"/>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2544219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06681" y="346056"/>
            <a:ext cx="11887200" cy="271352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000000"/>
                </a:solidFill>
                <a:effectLst/>
                <a:ea typeface="Times New Roman" panose="02020603050405020304" pitchFamily="18" charset="0"/>
                <a:cs typeface="Times New Roman" panose="02020603050405020304" pitchFamily="18" charset="0"/>
              </a:rPr>
              <a:t>Another example is hydration of alkene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4F81BD"/>
              </a:solidFill>
              <a:effectLst/>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smtClean="0">
                <a:ln>
                  <a:noFill/>
                </a:ln>
                <a:solidFill>
                  <a:srgbClr val="000000"/>
                </a:solidFill>
                <a:effectLst/>
                <a:ea typeface="Times New Roman" panose="02020603050405020304" pitchFamily="18" charset="0"/>
              </a:rPr>
              <a:t>The addition of water to an alkene in the presence of a catalytic amount of strong acid leads to the formation of alcohols (</a:t>
            </a:r>
            <a:r>
              <a:rPr kumimoji="0" lang="en-US" sz="3200" b="0" i="0" u="none" strike="noStrike" cap="none" normalizeH="0" baseline="0" dirty="0" err="1" smtClean="0">
                <a:ln>
                  <a:noFill/>
                </a:ln>
                <a:solidFill>
                  <a:srgbClr val="000000"/>
                </a:solidFill>
                <a:effectLst/>
                <a:ea typeface="Times New Roman" panose="02020603050405020304" pitchFamily="18" charset="0"/>
              </a:rPr>
              <a:t>hydroxy</a:t>
            </a:r>
            <a:r>
              <a:rPr kumimoji="0" lang="en-US" sz="3200" b="0" i="0" u="none" strike="noStrike" cap="none" normalizeH="0" baseline="0" dirty="0" smtClean="0">
                <a:ln>
                  <a:noFill/>
                </a:ln>
                <a:solidFill>
                  <a:srgbClr val="000000"/>
                </a:solidFill>
                <a:effectLst/>
                <a:ea typeface="Times New Roman" panose="02020603050405020304" pitchFamily="18" charset="0"/>
              </a:rPr>
              <a:t>‐alkanes).</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endParaRPr>
          </a:p>
        </p:txBody>
      </p:sp>
      <p:pic>
        <p:nvPicPr>
          <p:cNvPr id="2049" name="Picture 1" descr="https://www.cliffsnotes.com/~/media/7f642866f8d140698f70b4993e99a850.ashx?la=en"/>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03120" y="3136435"/>
            <a:ext cx="7498079" cy="140508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234181" y="4664211"/>
            <a:ext cx="11332979"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00050" algn="l"/>
              </a:tabLst>
              <a:defRPr>
                <a:solidFill>
                  <a:schemeClr val="tx1"/>
                </a:solidFill>
                <a:latin typeface="Arial" panose="020B0604020202020204" pitchFamily="34" charset="0"/>
              </a:defRPr>
            </a:lvl1pPr>
            <a:lvl2pPr eaLnBrk="0" fontAlgn="base" hangingPunct="0">
              <a:spcBef>
                <a:spcPct val="0"/>
              </a:spcBef>
              <a:spcAft>
                <a:spcPct val="0"/>
              </a:spcAft>
              <a:tabLst>
                <a:tab pos="400050" algn="l"/>
              </a:tabLst>
              <a:defRPr>
                <a:solidFill>
                  <a:schemeClr val="tx1"/>
                </a:solidFill>
                <a:latin typeface="Arial" panose="020B0604020202020204" pitchFamily="34" charset="0"/>
              </a:defRPr>
            </a:lvl2pPr>
            <a:lvl3pPr eaLnBrk="0" fontAlgn="base" hangingPunct="0">
              <a:spcBef>
                <a:spcPct val="0"/>
              </a:spcBef>
              <a:spcAft>
                <a:spcPct val="0"/>
              </a:spcAft>
              <a:tabLst>
                <a:tab pos="400050" algn="l"/>
              </a:tabLst>
              <a:defRPr>
                <a:solidFill>
                  <a:schemeClr val="tx1"/>
                </a:solidFill>
                <a:latin typeface="Arial" panose="020B0604020202020204" pitchFamily="34" charset="0"/>
              </a:defRPr>
            </a:lvl3pPr>
            <a:lvl4pPr eaLnBrk="0" fontAlgn="base" hangingPunct="0">
              <a:spcBef>
                <a:spcPct val="0"/>
              </a:spcBef>
              <a:spcAft>
                <a:spcPct val="0"/>
              </a:spcAft>
              <a:tabLst>
                <a:tab pos="400050" algn="l"/>
              </a:tabLst>
              <a:defRPr>
                <a:solidFill>
                  <a:schemeClr val="tx1"/>
                </a:solidFill>
                <a:latin typeface="Arial" panose="020B0604020202020204" pitchFamily="34" charset="0"/>
              </a:defRPr>
            </a:lvl4pPr>
            <a:lvl5pPr eaLnBrk="0" fontAlgn="base" hangingPunct="0">
              <a:spcBef>
                <a:spcPct val="0"/>
              </a:spcBef>
              <a:spcAft>
                <a:spcPct val="0"/>
              </a:spcAft>
              <a:tabLst>
                <a:tab pos="40005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00050" algn="l"/>
              </a:tabLst>
            </a:pPr>
            <a:r>
              <a:rPr kumimoji="0" lang="en-US" sz="3600" b="1" i="1" u="none" strike="noStrike" cap="none" normalizeH="0" baseline="0" dirty="0" smtClean="0">
                <a:ln>
                  <a:noFill/>
                </a:ln>
                <a:solidFill>
                  <a:srgbClr val="FF0000"/>
                </a:solidFill>
                <a:effectLst/>
                <a:latin typeface="+mn-lt"/>
                <a:ea typeface="Times New Roman" panose="02020603050405020304" pitchFamily="18" charset="0"/>
              </a:rPr>
              <a:t>This reaction proceeds via a standard carbocation mechanism and follows the </a:t>
            </a:r>
            <a:r>
              <a:rPr kumimoji="0" lang="en-US" sz="3600" b="1" i="1" u="none" strike="noStrike" cap="none" normalizeH="0" baseline="0" dirty="0" err="1" smtClean="0">
                <a:ln>
                  <a:noFill/>
                </a:ln>
                <a:solidFill>
                  <a:srgbClr val="FF0000"/>
                </a:solidFill>
                <a:effectLst/>
                <a:latin typeface="+mn-lt"/>
                <a:ea typeface="Times New Roman" panose="02020603050405020304" pitchFamily="18" charset="0"/>
              </a:rPr>
              <a:t>Markovnikov</a:t>
            </a:r>
            <a:r>
              <a:rPr kumimoji="0" lang="en-US" sz="3600" b="1" i="1" u="none" strike="noStrike" cap="none" normalizeH="0" baseline="0" dirty="0" smtClean="0">
                <a:ln>
                  <a:noFill/>
                </a:ln>
                <a:solidFill>
                  <a:srgbClr val="FF0000"/>
                </a:solidFill>
                <a:effectLst/>
                <a:latin typeface="+mn-lt"/>
                <a:ea typeface="Times New Roman" panose="02020603050405020304" pitchFamily="18" charset="0"/>
              </a:rPr>
              <a:t> rule</a:t>
            </a:r>
            <a:r>
              <a:rPr kumimoji="0" lang="en-US" sz="2000" b="1" i="1" u="none" strike="noStrike" cap="none" normalizeH="0" baseline="0" dirty="0" smtClean="0">
                <a:ln>
                  <a:noFill/>
                </a:ln>
                <a:solidFill>
                  <a:srgbClr val="FF0000"/>
                </a:solidFill>
                <a:effectLst/>
                <a:latin typeface="+mn-lt"/>
                <a:ea typeface="Times New Roman" panose="02020603050405020304" pitchFamily="18" charset="0"/>
              </a:rPr>
              <a:t>. </a:t>
            </a:r>
            <a:endParaRPr kumimoji="0" lang="en-US" sz="2800" b="1" i="1" u="none" strike="noStrike" cap="none" normalizeH="0" baseline="0" dirty="0" smtClean="0">
              <a:ln>
                <a:noFill/>
              </a:ln>
              <a:solidFill>
                <a:srgbClr val="FF0000"/>
              </a:solidFill>
              <a:effectLst/>
              <a:latin typeface="+mn-lt"/>
            </a:endParaRPr>
          </a:p>
        </p:txBody>
      </p:sp>
    </p:spTree>
    <p:extLst>
      <p:ext uri="{BB962C8B-B14F-4D97-AF65-F5344CB8AC3E}">
        <p14:creationId xmlns:p14="http://schemas.microsoft.com/office/powerpoint/2010/main" xmlns="" val="3169659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645" y="211574"/>
            <a:ext cx="10332572" cy="584775"/>
          </a:xfrm>
          <a:prstGeom prst="rect">
            <a:avLst/>
          </a:prstGeom>
        </p:spPr>
        <p:txBody>
          <a:bodyPr wrap="none">
            <a:spAutoFit/>
          </a:bodyPr>
          <a:lstStyle/>
          <a:p>
            <a:pPr algn="ctr" fontAlgn="base">
              <a:tabLst>
                <a:tab pos="400050" algn="l"/>
              </a:tabLst>
            </a:pPr>
            <a:r>
              <a:rPr lang="en-US" sz="3200" b="1" dirty="0">
                <a:solidFill>
                  <a:srgbClr val="000000"/>
                </a:solidFill>
                <a:ea typeface="Times New Roman" panose="02020603050405020304" pitchFamily="18" charset="0"/>
              </a:rPr>
              <a:t>The mechanism for the addition of water to </a:t>
            </a:r>
            <a:r>
              <a:rPr lang="en-US" sz="3200" b="1" dirty="0" err="1">
                <a:solidFill>
                  <a:srgbClr val="000000"/>
                </a:solidFill>
                <a:ea typeface="Times New Roman" panose="02020603050405020304" pitchFamily="18" charset="0"/>
              </a:rPr>
              <a:t>ethene</a:t>
            </a:r>
            <a:r>
              <a:rPr lang="en-US" sz="3200" b="1" dirty="0">
                <a:solidFill>
                  <a:srgbClr val="000000"/>
                </a:solidFill>
                <a:ea typeface="Times New Roman" panose="02020603050405020304" pitchFamily="18" charset="0"/>
              </a:rPr>
              <a:t> follows.</a:t>
            </a:r>
            <a:endParaRPr lang="en-US" sz="2800" b="1" dirty="0">
              <a:effectLst/>
              <a:ea typeface="Times New Roman" panose="02020603050405020304" pitchFamily="18" charset="0"/>
            </a:endParaRPr>
          </a:p>
        </p:txBody>
      </p:sp>
      <p:sp>
        <p:nvSpPr>
          <p:cNvPr id="3" name="Rectangle 2"/>
          <p:cNvSpPr/>
          <p:nvPr/>
        </p:nvSpPr>
        <p:spPr>
          <a:xfrm>
            <a:off x="0" y="1105376"/>
            <a:ext cx="11948160" cy="1508105"/>
          </a:xfrm>
          <a:prstGeom prst="rect">
            <a:avLst/>
          </a:prstGeom>
        </p:spPr>
        <p:txBody>
          <a:bodyPr wrap="square">
            <a:spAutoFit/>
          </a:bodyPr>
          <a:lstStyle/>
          <a:p>
            <a:pPr marL="457200" indent="-457200" algn="just" fontAlgn="base">
              <a:buFont typeface="Wingdings" panose="05000000000000000000" pitchFamily="2" charset="2"/>
              <a:buChar char="v"/>
              <a:tabLst>
                <a:tab pos="400050" algn="l"/>
              </a:tabLst>
            </a:pPr>
            <a:r>
              <a:rPr lang="en-US" sz="2400" dirty="0" smtClean="0">
                <a:solidFill>
                  <a:srgbClr val="000000"/>
                </a:solidFill>
                <a:ea typeface="Times New Roman" panose="02020603050405020304" pitchFamily="18" charset="0"/>
              </a:rPr>
              <a:t>The </a:t>
            </a:r>
            <a:r>
              <a:rPr lang="en-US" sz="2400" dirty="0">
                <a:solidFill>
                  <a:srgbClr val="000000"/>
                </a:solidFill>
                <a:ea typeface="Times New Roman" panose="02020603050405020304" pitchFamily="18" charset="0"/>
              </a:rPr>
              <a:t>hydrogen ion is attracted to the π bond, which breaks to form a σ bond with one of the </a:t>
            </a:r>
            <a:r>
              <a:rPr lang="en-US" sz="2400" dirty="0" smtClean="0">
                <a:solidFill>
                  <a:srgbClr val="000000"/>
                </a:solidFill>
                <a:ea typeface="Times New Roman" panose="02020603050405020304" pitchFamily="18" charset="0"/>
              </a:rPr>
              <a:t>double‐bonded </a:t>
            </a:r>
            <a:r>
              <a:rPr lang="en-US" sz="2400" dirty="0">
                <a:solidFill>
                  <a:srgbClr val="000000"/>
                </a:solidFill>
                <a:ea typeface="Times New Roman" panose="02020603050405020304" pitchFamily="18" charset="0"/>
              </a:rPr>
              <a:t>carbons. The second carbon of the original double‐bonded carbons becomes a carbocation.</a:t>
            </a:r>
            <a:endParaRPr lang="en-US" sz="2800" dirty="0">
              <a:ea typeface="Times New Roman" panose="02020603050405020304" pitchFamily="18" charset="0"/>
            </a:endParaRPr>
          </a:p>
          <a:p>
            <a:pPr algn="just" fontAlgn="base">
              <a:tabLst>
                <a:tab pos="400050" algn="l"/>
              </a:tabLst>
            </a:pPr>
            <a:r>
              <a:rPr lang="en-US" sz="2000" dirty="0">
                <a:solidFill>
                  <a:srgbClr val="000000"/>
                </a:solidFill>
                <a:ea typeface="Times New Roman" panose="02020603050405020304" pitchFamily="18" charset="0"/>
              </a:rPr>
              <a:t> </a:t>
            </a:r>
            <a:endParaRPr lang="en-US" dirty="0">
              <a:effectLst/>
              <a:ea typeface="Times New Roman" panose="02020603050405020304" pitchFamily="18" charset="0"/>
            </a:endParaRPr>
          </a:p>
        </p:txBody>
      </p:sp>
      <p:pic>
        <p:nvPicPr>
          <p:cNvPr id="4" name="Picture 3" descr="https://www.cliffsnotes.com/~/media/c81cdb526a33420aa71aa9f1be6549bb.ashx?la=en"/>
          <p:cNvPicPr/>
          <p:nvPr/>
        </p:nvPicPr>
        <p:blipFill>
          <a:blip r:embed="rId2" cstate="print"/>
          <a:srcRect/>
          <a:stretch>
            <a:fillRect/>
          </a:stretch>
        </p:blipFill>
        <p:spPr bwMode="auto">
          <a:xfrm>
            <a:off x="2217421" y="2540605"/>
            <a:ext cx="5806440" cy="1345902"/>
          </a:xfrm>
          <a:prstGeom prst="rect">
            <a:avLst/>
          </a:prstGeom>
          <a:noFill/>
          <a:ln w="9525">
            <a:noFill/>
            <a:miter lim="800000"/>
            <a:headEnd/>
            <a:tailEnd/>
          </a:ln>
        </p:spPr>
      </p:pic>
      <p:sp>
        <p:nvSpPr>
          <p:cNvPr id="5" name="Rectangle 4"/>
          <p:cNvSpPr/>
          <p:nvPr/>
        </p:nvSpPr>
        <p:spPr>
          <a:xfrm>
            <a:off x="0" y="3838703"/>
            <a:ext cx="11948160" cy="830997"/>
          </a:xfrm>
          <a:prstGeom prst="rect">
            <a:avLst/>
          </a:prstGeom>
        </p:spPr>
        <p:txBody>
          <a:bodyPr wrap="square">
            <a:spAutoFit/>
          </a:bodyPr>
          <a:lstStyle/>
          <a:p>
            <a:pPr marL="342900" indent="-342900" algn="just">
              <a:buFont typeface="Wingdings" panose="05000000000000000000" pitchFamily="2" charset="2"/>
              <a:buChar char="v"/>
            </a:pPr>
            <a:r>
              <a:rPr lang="en-US" sz="2400" dirty="0">
                <a:solidFill>
                  <a:srgbClr val="000000"/>
                </a:solidFill>
                <a:latin typeface="Calibri" panose="020F0502020204030204" pitchFamily="34" charset="0"/>
                <a:ea typeface="Times New Roman" panose="02020603050405020304" pitchFamily="18" charset="0"/>
              </a:rPr>
              <a:t>An acid‐base reaction occurs between the water molecule and the carbocation, forming an </a:t>
            </a:r>
            <a:r>
              <a:rPr lang="en-US" sz="2400" dirty="0" err="1">
                <a:solidFill>
                  <a:srgbClr val="000000"/>
                </a:solidFill>
                <a:latin typeface="Calibri" panose="020F0502020204030204" pitchFamily="34" charset="0"/>
                <a:ea typeface="Times New Roman" panose="02020603050405020304" pitchFamily="18" charset="0"/>
              </a:rPr>
              <a:t>oxonium</a:t>
            </a:r>
            <a:r>
              <a:rPr lang="en-US" sz="2400" dirty="0">
                <a:solidFill>
                  <a:srgbClr val="000000"/>
                </a:solidFill>
                <a:latin typeface="Calibri" panose="020F0502020204030204" pitchFamily="34" charset="0"/>
                <a:ea typeface="Times New Roman" panose="02020603050405020304" pitchFamily="18" charset="0"/>
              </a:rPr>
              <a:t> ion.</a:t>
            </a:r>
            <a:endParaRPr lang="en-US" sz="2000" dirty="0">
              <a:effectLst/>
              <a:latin typeface="Times New Roman" panose="02020603050405020304" pitchFamily="18" charset="0"/>
              <a:ea typeface="Times New Roman" panose="02020603050405020304" pitchFamily="18" charset="0"/>
            </a:endParaRPr>
          </a:p>
        </p:txBody>
      </p:sp>
      <p:pic>
        <p:nvPicPr>
          <p:cNvPr id="6" name="Picture 5" descr="https://www.cliffsnotes.com/~/media/c4179ebe74fc409f851209fcae6fa46b.ashx?la=en"/>
          <p:cNvPicPr/>
          <p:nvPr/>
        </p:nvPicPr>
        <p:blipFill>
          <a:blip r:embed="rId3" cstate="print"/>
          <a:srcRect/>
          <a:stretch>
            <a:fillRect/>
          </a:stretch>
        </p:blipFill>
        <p:spPr bwMode="auto">
          <a:xfrm>
            <a:off x="2217422" y="4669700"/>
            <a:ext cx="6057898" cy="1700619"/>
          </a:xfrm>
          <a:prstGeom prst="rect">
            <a:avLst/>
          </a:prstGeom>
          <a:noFill/>
          <a:ln w="9525">
            <a:noFill/>
            <a:miter lim="800000"/>
            <a:headEnd/>
            <a:tailEnd/>
          </a:ln>
        </p:spPr>
      </p:pic>
    </p:spTree>
    <p:extLst>
      <p:ext uri="{BB962C8B-B14F-4D97-AF65-F5344CB8AC3E}">
        <p14:creationId xmlns:p14="http://schemas.microsoft.com/office/powerpoint/2010/main" xmlns="" val="3496683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 y="301675"/>
            <a:ext cx="11490960" cy="1323439"/>
          </a:xfrm>
          <a:prstGeom prst="rect">
            <a:avLst/>
          </a:prstGeom>
        </p:spPr>
        <p:txBody>
          <a:bodyPr wrap="square">
            <a:spAutoFit/>
          </a:bodyPr>
          <a:lstStyle/>
          <a:p>
            <a:pPr marL="285750" indent="-285750" algn="just">
              <a:buFont typeface="Wingdings" panose="05000000000000000000" pitchFamily="2" charset="2"/>
              <a:buChar char="v"/>
            </a:pPr>
            <a:r>
              <a:rPr lang="en-US" sz="4000" dirty="0">
                <a:solidFill>
                  <a:srgbClr val="000000"/>
                </a:solidFill>
                <a:latin typeface="Calibri" panose="020F0502020204030204" pitchFamily="34" charset="0"/>
                <a:ea typeface="Times New Roman" panose="02020603050405020304" pitchFamily="18" charset="0"/>
              </a:rPr>
              <a:t>The </a:t>
            </a:r>
            <a:r>
              <a:rPr lang="en-US" sz="4000" dirty="0" err="1">
                <a:solidFill>
                  <a:srgbClr val="000000"/>
                </a:solidFill>
                <a:latin typeface="Calibri" panose="020F0502020204030204" pitchFamily="34" charset="0"/>
                <a:ea typeface="Times New Roman" panose="02020603050405020304" pitchFamily="18" charset="0"/>
              </a:rPr>
              <a:t>oxonium</a:t>
            </a:r>
            <a:r>
              <a:rPr lang="en-US" sz="4000" dirty="0">
                <a:solidFill>
                  <a:srgbClr val="000000"/>
                </a:solidFill>
                <a:latin typeface="Calibri" panose="020F0502020204030204" pitchFamily="34" charset="0"/>
                <a:ea typeface="Times New Roman" panose="02020603050405020304" pitchFamily="18" charset="0"/>
              </a:rPr>
              <a:t> ion stabilizes by losing a hydrogen ion, with the resulting formation of an alcohol.</a:t>
            </a:r>
            <a:endParaRPr lang="en-US" sz="3600" dirty="0">
              <a:effectLst/>
              <a:latin typeface="Times New Roman" panose="02020603050405020304" pitchFamily="18" charset="0"/>
              <a:ea typeface="Times New Roman" panose="02020603050405020304" pitchFamily="18" charset="0"/>
            </a:endParaRPr>
          </a:p>
        </p:txBody>
      </p:sp>
      <p:pic>
        <p:nvPicPr>
          <p:cNvPr id="3" name="Picture 2" descr="https://www.cliffsnotes.com/~/media/8041b189a7f04c029f90d7263f22c3d8.ashx?la=en"/>
          <p:cNvPicPr/>
          <p:nvPr/>
        </p:nvPicPr>
        <p:blipFill>
          <a:blip r:embed="rId2" cstate="print"/>
          <a:srcRect/>
          <a:stretch>
            <a:fillRect/>
          </a:stretch>
        </p:blipFill>
        <p:spPr bwMode="auto">
          <a:xfrm>
            <a:off x="2042160" y="2621914"/>
            <a:ext cx="7833360" cy="2712086"/>
          </a:xfrm>
          <a:prstGeom prst="rect">
            <a:avLst/>
          </a:prstGeom>
          <a:noFill/>
          <a:ln w="9525">
            <a:noFill/>
            <a:miter lim="800000"/>
            <a:headEnd/>
            <a:tailEnd/>
          </a:ln>
        </p:spPr>
      </p:pic>
    </p:spTree>
    <p:extLst>
      <p:ext uri="{BB962C8B-B14F-4D97-AF65-F5344CB8AC3E}">
        <p14:creationId xmlns:p14="http://schemas.microsoft.com/office/powerpoint/2010/main" xmlns="" val="886508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 y="357277"/>
            <a:ext cx="11948160" cy="4431983"/>
          </a:xfrm>
          <a:prstGeom prst="rect">
            <a:avLst/>
          </a:prstGeom>
        </p:spPr>
        <p:txBody>
          <a:bodyPr wrap="square">
            <a:spAutoFit/>
          </a:bodyPr>
          <a:lstStyle/>
          <a:p>
            <a:pPr algn="ctr"/>
            <a:r>
              <a:rPr lang="en-US" sz="3200" b="1" dirty="0"/>
              <a:t>Anti-</a:t>
            </a:r>
            <a:r>
              <a:rPr lang="en-US" sz="3200" b="1" dirty="0" err="1"/>
              <a:t>Markovnikov</a:t>
            </a:r>
            <a:r>
              <a:rPr lang="en-US" sz="3200" b="1" dirty="0"/>
              <a:t> </a:t>
            </a:r>
            <a:r>
              <a:rPr lang="en-US" sz="3200" b="1" dirty="0" smtClean="0"/>
              <a:t>rule(Peroxide effect)</a:t>
            </a:r>
            <a:endParaRPr lang="en-US" dirty="0">
              <a:solidFill>
                <a:srgbClr val="767676"/>
              </a:solidFill>
            </a:endParaRPr>
          </a:p>
          <a:p>
            <a:endParaRPr lang="en-US" dirty="0" smtClean="0">
              <a:solidFill>
                <a:srgbClr val="767676"/>
              </a:solidFill>
            </a:endParaRPr>
          </a:p>
          <a:p>
            <a:pPr algn="just"/>
            <a:r>
              <a:rPr lang="en-US" sz="3200" b="1" dirty="0" smtClean="0"/>
              <a:t>Anti-</a:t>
            </a:r>
            <a:r>
              <a:rPr lang="en-US" sz="3200" b="1" dirty="0" err="1" smtClean="0"/>
              <a:t>Markovnikov</a:t>
            </a:r>
            <a:r>
              <a:rPr lang="en-US" sz="3200" b="1" dirty="0" smtClean="0"/>
              <a:t> addition</a:t>
            </a:r>
          </a:p>
          <a:p>
            <a:pPr algn="just"/>
            <a:endParaRPr lang="en-US" sz="3200" b="1" dirty="0" smtClean="0"/>
          </a:p>
          <a:p>
            <a:pPr algn="just"/>
            <a:r>
              <a:rPr lang="en-US" sz="2400" dirty="0" smtClean="0"/>
              <a:t>It </a:t>
            </a:r>
            <a:r>
              <a:rPr lang="en-US" sz="2400" dirty="0"/>
              <a:t>is an addition reaction between an electrophile compound HX and either an alkene or alkyne </a:t>
            </a:r>
            <a:r>
              <a:rPr lang="en-US" sz="2400" dirty="0" smtClean="0"/>
              <a:t>in the presence of peroxide where </a:t>
            </a:r>
            <a:r>
              <a:rPr lang="en-US" sz="2400" dirty="0"/>
              <a:t>the hydrogen atom of HX bonds to the carbon atom with the least number of hydrogen atoms in the initial alkene double bond or alkyne triple bond and the X bonds to the other carbon atom</a:t>
            </a:r>
            <a:r>
              <a:rPr lang="en-US" sz="2400" dirty="0" smtClean="0"/>
              <a:t>.</a:t>
            </a:r>
          </a:p>
          <a:p>
            <a:pPr algn="just"/>
            <a:endParaRPr lang="en-US" dirty="0"/>
          </a:p>
          <a:p>
            <a:endParaRPr lang="en-US" dirty="0" smtClean="0">
              <a:solidFill>
                <a:srgbClr val="767676"/>
              </a:solidFill>
            </a:endParaRPr>
          </a:p>
          <a:p>
            <a:endParaRPr lang="en-US" dirty="0">
              <a:solidFill>
                <a:srgbClr val="767676"/>
              </a:solidFill>
            </a:endParaRPr>
          </a:p>
          <a:p>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42160" y="4319673"/>
            <a:ext cx="7421880" cy="1950698"/>
          </a:xfrm>
          <a:prstGeom prst="rect">
            <a:avLst/>
          </a:prstGeom>
        </p:spPr>
      </p:pic>
      <p:sp>
        <p:nvSpPr>
          <p:cNvPr id="4" name="TextBox 3"/>
          <p:cNvSpPr txBox="1"/>
          <p:nvPr/>
        </p:nvSpPr>
        <p:spPr>
          <a:xfrm>
            <a:off x="5056285" y="5508382"/>
            <a:ext cx="997389" cy="369332"/>
          </a:xfrm>
          <a:prstGeom prst="rect">
            <a:avLst/>
          </a:prstGeom>
          <a:noFill/>
        </p:spPr>
        <p:txBody>
          <a:bodyPr wrap="none" rtlCol="0">
            <a:spAutoFit/>
          </a:bodyPr>
          <a:lstStyle/>
          <a:p>
            <a:r>
              <a:rPr lang="en-US" dirty="0" smtClean="0"/>
              <a:t>Peroxide</a:t>
            </a:r>
            <a:endParaRPr lang="en-US" dirty="0"/>
          </a:p>
        </p:txBody>
      </p:sp>
    </p:spTree>
    <p:extLst>
      <p:ext uri="{BB962C8B-B14F-4D97-AF65-F5344CB8AC3E}">
        <p14:creationId xmlns:p14="http://schemas.microsoft.com/office/powerpoint/2010/main" xmlns="" val="100668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456" y="309092"/>
            <a:ext cx="11101589" cy="8002191"/>
          </a:xfrm>
          <a:prstGeom prst="rect">
            <a:avLst/>
          </a:prstGeom>
          <a:noFill/>
        </p:spPr>
        <p:txBody>
          <a:bodyPr wrap="square" rtlCol="0">
            <a:spAutoFit/>
          </a:bodyPr>
          <a:lstStyle/>
          <a:p>
            <a:pPr lvl="0" algn="ctr"/>
            <a:r>
              <a:rPr lang="en-US" sz="3200" b="1" dirty="0" err="1"/>
              <a:t>Carbocations</a:t>
            </a:r>
            <a:r>
              <a:rPr lang="en-US" sz="3200" b="1" dirty="0"/>
              <a:t> (</a:t>
            </a:r>
            <a:r>
              <a:rPr lang="en-US" sz="3200" b="1" dirty="0" err="1"/>
              <a:t>Carbonium</a:t>
            </a:r>
            <a:r>
              <a:rPr lang="en-US" sz="3200" b="1" dirty="0"/>
              <a:t> ion</a:t>
            </a:r>
            <a:r>
              <a:rPr lang="en-US" sz="3200" b="1" dirty="0" smtClean="0"/>
              <a:t>)</a:t>
            </a:r>
            <a:endParaRPr lang="en-US" b="1" dirty="0" smtClean="0"/>
          </a:p>
          <a:p>
            <a:pPr algn="just"/>
            <a:r>
              <a:rPr lang="en-US" sz="2800" b="1" dirty="0" err="1"/>
              <a:t>Carbocations</a:t>
            </a:r>
            <a:r>
              <a:rPr lang="en-US" dirty="0"/>
              <a:t> </a:t>
            </a:r>
            <a:r>
              <a:rPr lang="en-US" sz="2400" dirty="0"/>
              <a:t>are carbon atoms in an organic molecule bearing a positive formal charge. Therefore they are </a:t>
            </a:r>
            <a:r>
              <a:rPr lang="en-US" sz="2400" i="1" dirty="0"/>
              <a:t>carbo</a:t>
            </a:r>
            <a:r>
              <a:rPr lang="en-US" sz="2400" dirty="0"/>
              <a:t>n </a:t>
            </a:r>
            <a:r>
              <a:rPr lang="en-US" sz="2400" i="1" dirty="0" err="1"/>
              <a:t>cations</a:t>
            </a:r>
            <a:r>
              <a:rPr lang="en-US" sz="2400" dirty="0"/>
              <a:t>. </a:t>
            </a:r>
            <a:r>
              <a:rPr lang="en-US" sz="2400" dirty="0" err="1"/>
              <a:t>Carbocations</a:t>
            </a:r>
            <a:r>
              <a:rPr lang="en-US" sz="2400" dirty="0"/>
              <a:t> have only six electrons in their valence shell making them electron deficient. Thus, they are unstable electrophiles and will react very quickly with nucleophiles to form new bonds</a:t>
            </a:r>
            <a:r>
              <a:rPr lang="en-US" sz="2400" dirty="0" smtClean="0"/>
              <a:t>.</a:t>
            </a:r>
            <a:endParaRPr lang="en-US" b="1" dirty="0" smtClean="0"/>
          </a:p>
          <a:p>
            <a:pPr algn="ctr"/>
            <a:r>
              <a:rPr lang="en-US" sz="2800" b="1" dirty="0">
                <a:solidFill>
                  <a:srgbClr val="FF0000"/>
                </a:solidFill>
              </a:rPr>
              <a:t>Carbocation </a:t>
            </a:r>
            <a:r>
              <a:rPr lang="en-US" sz="2800" b="1" dirty="0" smtClean="0">
                <a:solidFill>
                  <a:srgbClr val="FF0000"/>
                </a:solidFill>
              </a:rPr>
              <a:t>Structure</a:t>
            </a:r>
            <a:endParaRPr lang="en-US" sz="2800" dirty="0">
              <a:solidFill>
                <a:srgbClr val="FF0000"/>
              </a:solidFill>
            </a:endParaRPr>
          </a:p>
          <a:p>
            <a:pPr algn="just"/>
            <a:r>
              <a:rPr lang="en-US" sz="2400" dirty="0"/>
              <a:t>Carbocation is sp</a:t>
            </a:r>
            <a:r>
              <a:rPr lang="en-US" sz="2400" baseline="30000" dirty="0"/>
              <a:t>2 </a:t>
            </a:r>
            <a:r>
              <a:rPr lang="en-US" sz="2400" dirty="0"/>
              <a:t>hybridized, and the vacant p-orbital lies perpendicular to the plane of three substituted groups. Therefore, it has a </a:t>
            </a:r>
            <a:r>
              <a:rPr lang="en-US" sz="2400" dirty="0" err="1"/>
              <a:t>trigonal</a:t>
            </a:r>
            <a:r>
              <a:rPr lang="en-US" sz="2400" dirty="0"/>
              <a:t> planar molecular structure. Carbocation requires one electron pair to complete the octet.   They can react with </a:t>
            </a:r>
            <a:r>
              <a:rPr lang="en-US" sz="2400" dirty="0">
                <a:hlinkClick r:id="rId2"/>
              </a:rPr>
              <a:t>nucleophiles</a:t>
            </a:r>
            <a:r>
              <a:rPr lang="en-US" sz="2400" dirty="0"/>
              <a:t>, can be deprotonated from a </a:t>
            </a:r>
            <a:r>
              <a:rPr lang="en-US" sz="2400" dirty="0">
                <a:hlinkClick r:id="rId3"/>
              </a:rPr>
              <a:t>pi-bond</a:t>
            </a:r>
            <a:r>
              <a:rPr lang="en-US" sz="2400" dirty="0"/>
              <a:t> and can have re-arrangements in the same species</a:t>
            </a:r>
          </a:p>
          <a:p>
            <a:pPr lvl="0"/>
            <a:endParaRPr lang="en-US" b="1" dirty="0"/>
          </a:p>
          <a:p>
            <a:pPr lvl="0"/>
            <a:endParaRPr lang="en-US" b="1" dirty="0" smtClean="0"/>
          </a:p>
          <a:p>
            <a:pPr lvl="0"/>
            <a:endParaRPr lang="en-US" b="1" dirty="0"/>
          </a:p>
          <a:p>
            <a:pPr lvl="0"/>
            <a:endParaRPr lang="en-US" b="1" dirty="0" smtClean="0"/>
          </a:p>
          <a:p>
            <a:pPr lvl="0"/>
            <a:endParaRPr lang="en-US" b="1" dirty="0"/>
          </a:p>
          <a:p>
            <a:pPr lvl="0"/>
            <a:endParaRPr lang="en-US" b="1" dirty="0" smtClean="0"/>
          </a:p>
          <a:p>
            <a:pPr lvl="0"/>
            <a:endParaRPr lang="en-US" b="1" dirty="0"/>
          </a:p>
          <a:p>
            <a:pPr lvl="0"/>
            <a:endParaRPr lang="en-US" b="1" dirty="0" smtClean="0"/>
          </a:p>
          <a:p>
            <a:pPr lvl="0"/>
            <a:endParaRPr lang="en-US" b="1" dirty="0"/>
          </a:p>
          <a:p>
            <a:pPr lvl="0"/>
            <a:endParaRPr lang="en-US" b="1" dirty="0" smtClean="0"/>
          </a:p>
          <a:p>
            <a:pPr lvl="0"/>
            <a:endParaRPr lang="en-US" b="1" dirty="0"/>
          </a:p>
          <a:p>
            <a:pPr lvl="0"/>
            <a:endParaRPr lang="en-US" dirty="0"/>
          </a:p>
          <a:p>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011250" y="4178413"/>
            <a:ext cx="6965244" cy="2679587"/>
          </a:xfrm>
          <a:prstGeom prst="rect">
            <a:avLst/>
          </a:prstGeom>
        </p:spPr>
      </p:pic>
    </p:spTree>
    <p:extLst>
      <p:ext uri="{BB962C8B-B14F-4D97-AF65-F5344CB8AC3E}">
        <p14:creationId xmlns:p14="http://schemas.microsoft.com/office/powerpoint/2010/main" xmlns="" val="2689221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1000" y="172701"/>
            <a:ext cx="11247119" cy="3539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00050" algn="l"/>
              </a:tabLst>
              <a:defRPr>
                <a:solidFill>
                  <a:schemeClr val="tx1"/>
                </a:solidFill>
                <a:latin typeface="Arial" panose="020B0604020202020204" pitchFamily="34" charset="0"/>
              </a:defRPr>
            </a:lvl1pPr>
            <a:lvl2pPr eaLnBrk="0" fontAlgn="base" hangingPunct="0">
              <a:spcBef>
                <a:spcPct val="0"/>
              </a:spcBef>
              <a:spcAft>
                <a:spcPct val="0"/>
              </a:spcAft>
              <a:tabLst>
                <a:tab pos="400050" algn="l"/>
              </a:tabLst>
              <a:defRPr>
                <a:solidFill>
                  <a:schemeClr val="tx1"/>
                </a:solidFill>
                <a:latin typeface="Arial" panose="020B0604020202020204" pitchFamily="34" charset="0"/>
              </a:defRPr>
            </a:lvl2pPr>
            <a:lvl3pPr eaLnBrk="0" fontAlgn="base" hangingPunct="0">
              <a:spcBef>
                <a:spcPct val="0"/>
              </a:spcBef>
              <a:spcAft>
                <a:spcPct val="0"/>
              </a:spcAft>
              <a:tabLst>
                <a:tab pos="400050" algn="l"/>
              </a:tabLst>
              <a:defRPr>
                <a:solidFill>
                  <a:schemeClr val="tx1"/>
                </a:solidFill>
                <a:latin typeface="Arial" panose="020B0604020202020204" pitchFamily="34" charset="0"/>
              </a:defRPr>
            </a:lvl3pPr>
            <a:lvl4pPr eaLnBrk="0" fontAlgn="base" hangingPunct="0">
              <a:spcBef>
                <a:spcPct val="0"/>
              </a:spcBef>
              <a:spcAft>
                <a:spcPct val="0"/>
              </a:spcAft>
              <a:tabLst>
                <a:tab pos="400050" algn="l"/>
              </a:tabLst>
              <a:defRPr>
                <a:solidFill>
                  <a:schemeClr val="tx1"/>
                </a:solidFill>
                <a:latin typeface="Arial" panose="020B0604020202020204" pitchFamily="34" charset="0"/>
              </a:defRPr>
            </a:lvl4pPr>
            <a:lvl5pPr eaLnBrk="0" fontAlgn="base" hangingPunct="0">
              <a:spcBef>
                <a:spcPct val="0"/>
              </a:spcBef>
              <a:spcAft>
                <a:spcPct val="0"/>
              </a:spcAft>
              <a:tabLst>
                <a:tab pos="40005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00050" algn="l"/>
              </a:tabLst>
            </a:pPr>
            <a:r>
              <a:rPr kumimoji="0" lang="en-US" sz="5400" b="1" i="0" strike="noStrike" cap="none" normalizeH="0" baseline="0" dirty="0" smtClean="0">
                <a:ln>
                  <a:noFill/>
                </a:ln>
                <a:solidFill>
                  <a:srgbClr val="000000"/>
                </a:solidFill>
                <a:effectLst/>
                <a:latin typeface="+mn-lt"/>
                <a:ea typeface="Times New Roman" panose="02020603050405020304" pitchFamily="18" charset="0"/>
              </a:rPr>
              <a:t>Reduction Reactions</a:t>
            </a:r>
            <a:endParaRPr kumimoji="0" lang="en-US" sz="3200" b="0" i="0"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00050" algn="l"/>
              </a:tabLst>
            </a:pPr>
            <a:r>
              <a:rPr kumimoji="0" lang="en-US" sz="3600" b="0" i="0" u="none" strike="noStrike" cap="none" normalizeH="0" baseline="0" dirty="0" smtClean="0">
                <a:ln>
                  <a:noFill/>
                </a:ln>
                <a:solidFill>
                  <a:srgbClr val="000000"/>
                </a:solidFill>
                <a:effectLst/>
                <a:latin typeface="+mn-lt"/>
                <a:ea typeface="Times New Roman" panose="02020603050405020304" pitchFamily="18" charset="0"/>
              </a:rPr>
              <a:t>Reduction Reactions are those which occur by addition of hydrogen</a:t>
            </a:r>
            <a:endParaRPr kumimoji="0" 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tab pos="400050" algn="l"/>
              </a:tabLst>
            </a:pPr>
            <a:r>
              <a:rPr kumimoji="0" lang="en-US" sz="4000" b="1" i="0" u="none" strike="noStrike" cap="none" normalizeH="0" baseline="0" dirty="0" smtClean="0">
                <a:ln>
                  <a:noFill/>
                </a:ln>
                <a:solidFill>
                  <a:srgbClr val="000000"/>
                </a:solidFill>
                <a:effectLst/>
                <a:latin typeface="+mn-lt"/>
                <a:ea typeface="Times New Roman" panose="02020603050405020304" pitchFamily="18" charset="0"/>
              </a:rPr>
              <a:t>Hydrogenation</a:t>
            </a:r>
            <a:endParaRPr lang="en-US" sz="4000" dirty="0">
              <a:solidFill>
                <a:srgbClr val="000000"/>
              </a:solidFill>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tab pos="400050" algn="l"/>
              </a:tabLst>
            </a:pPr>
            <a:r>
              <a:rPr kumimoji="0" lang="en-US" sz="4000" b="0" i="0" u="none" strike="noStrike" cap="none" normalizeH="0" baseline="0" dirty="0" smtClean="0">
                <a:ln>
                  <a:noFill/>
                </a:ln>
                <a:solidFill>
                  <a:srgbClr val="000000"/>
                </a:solidFill>
                <a:effectLst/>
                <a:latin typeface="+mn-lt"/>
                <a:ea typeface="Times New Roman" panose="02020603050405020304" pitchFamily="18" charset="0"/>
              </a:rPr>
              <a:t> </a:t>
            </a:r>
            <a:r>
              <a:rPr kumimoji="0" lang="en-US" sz="2400" b="0" i="0" u="none" strike="noStrike" cap="none" normalizeH="0" baseline="0" dirty="0" smtClean="0">
                <a:ln>
                  <a:noFill/>
                </a:ln>
                <a:solidFill>
                  <a:schemeClr val="tx1"/>
                </a:solidFill>
                <a:effectLst/>
                <a:latin typeface="+mn-lt"/>
                <a:ea typeface="Times New Roman" panose="02020603050405020304" pitchFamily="18" charset="0"/>
                <a:cs typeface="Arial" panose="020B0604020202020204" pitchFamily="34" charset="0"/>
              </a:rPr>
              <a:t>Alkenes can be fully hydrogenated into alkanes with the help of a nickel as catalyst</a:t>
            </a:r>
            <a:endParaRPr kumimoji="0" lang="en-US" sz="3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00050"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3" name="Picture 38" descr="See the source ima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94560" y="3712131"/>
            <a:ext cx="7467600" cy="207144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883920" y="3589020"/>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3093798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8120" y="357040"/>
            <a:ext cx="11887200" cy="26161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00050" algn="l"/>
              </a:tabLst>
              <a:defRPr>
                <a:solidFill>
                  <a:schemeClr val="tx1"/>
                </a:solidFill>
                <a:latin typeface="Arial" panose="020B0604020202020204" pitchFamily="34" charset="0"/>
              </a:defRPr>
            </a:lvl1pPr>
            <a:lvl2pPr eaLnBrk="0" fontAlgn="base" hangingPunct="0">
              <a:spcBef>
                <a:spcPct val="0"/>
              </a:spcBef>
              <a:spcAft>
                <a:spcPct val="0"/>
              </a:spcAft>
              <a:tabLst>
                <a:tab pos="400050" algn="l"/>
              </a:tabLst>
              <a:defRPr>
                <a:solidFill>
                  <a:schemeClr val="tx1"/>
                </a:solidFill>
                <a:latin typeface="Arial" panose="020B0604020202020204" pitchFamily="34" charset="0"/>
              </a:defRPr>
            </a:lvl2pPr>
            <a:lvl3pPr eaLnBrk="0" fontAlgn="base" hangingPunct="0">
              <a:spcBef>
                <a:spcPct val="0"/>
              </a:spcBef>
              <a:spcAft>
                <a:spcPct val="0"/>
              </a:spcAft>
              <a:tabLst>
                <a:tab pos="400050" algn="l"/>
              </a:tabLst>
              <a:defRPr>
                <a:solidFill>
                  <a:schemeClr val="tx1"/>
                </a:solidFill>
                <a:latin typeface="Arial" panose="020B0604020202020204" pitchFamily="34" charset="0"/>
              </a:defRPr>
            </a:lvl3pPr>
            <a:lvl4pPr eaLnBrk="0" fontAlgn="base" hangingPunct="0">
              <a:spcBef>
                <a:spcPct val="0"/>
              </a:spcBef>
              <a:spcAft>
                <a:spcPct val="0"/>
              </a:spcAft>
              <a:tabLst>
                <a:tab pos="400050" algn="l"/>
              </a:tabLst>
              <a:defRPr>
                <a:solidFill>
                  <a:schemeClr val="tx1"/>
                </a:solidFill>
                <a:latin typeface="Arial" panose="020B0604020202020204" pitchFamily="34" charset="0"/>
              </a:defRPr>
            </a:lvl4pPr>
            <a:lvl5pPr eaLnBrk="0" fontAlgn="base" hangingPunct="0">
              <a:spcBef>
                <a:spcPct val="0"/>
              </a:spcBef>
              <a:spcAft>
                <a:spcPct val="0"/>
              </a:spcAft>
              <a:tabLst>
                <a:tab pos="40005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tabLst>
                <a:tab pos="400050" algn="l"/>
              </a:tabLst>
            </a:pPr>
            <a:r>
              <a:rPr kumimoji="0" lang="en-US" sz="3200" b="1" i="0" u="none" strike="noStrike" cap="none" normalizeH="0" baseline="0" dirty="0" err="1" smtClean="0">
                <a:ln>
                  <a:noFill/>
                </a:ln>
                <a:solidFill>
                  <a:srgbClr val="000000"/>
                </a:solidFill>
                <a:effectLst/>
                <a:latin typeface="Calibri" panose="020F0502020204030204" pitchFamily="34" charset="0"/>
              </a:rPr>
              <a:t>Rosenmund’s</a:t>
            </a:r>
            <a:r>
              <a:rPr kumimoji="0" lang="en-US" sz="3200" b="1" i="0" u="none" strike="noStrike" cap="none" normalizeH="0" baseline="0" dirty="0" smtClean="0">
                <a:ln>
                  <a:noFill/>
                </a:ln>
                <a:solidFill>
                  <a:srgbClr val="000000"/>
                </a:solidFill>
                <a:effectLst/>
                <a:latin typeface="Calibri" panose="020F0502020204030204" pitchFamily="34" charset="0"/>
              </a:rPr>
              <a:t> reduction.</a:t>
            </a:r>
          </a:p>
          <a:p>
            <a:pPr marL="0" marR="0" lvl="0" indent="0" algn="ctr" defTabSz="914400" rtl="0" eaLnBrk="0" fontAlgn="base" latinLnBrk="0" hangingPunct="0">
              <a:lnSpc>
                <a:spcPct val="100000"/>
              </a:lnSpc>
              <a:spcBef>
                <a:spcPct val="0"/>
              </a:spcBef>
              <a:spcAft>
                <a:spcPct val="0"/>
              </a:spcAft>
              <a:buClrTx/>
              <a:buSzTx/>
              <a:tabLst>
                <a:tab pos="400050" algn="l"/>
              </a:tabLst>
            </a:pPr>
            <a:r>
              <a:rPr kumimoji="0" lang="en-US" sz="3200" b="0" i="0" u="none" strike="noStrike" cap="none" normalizeH="0" baseline="0" dirty="0" smtClean="0">
                <a:ln>
                  <a:noFill/>
                </a:ln>
                <a:solidFill>
                  <a:srgbClr val="000000"/>
                </a:solidFill>
                <a:effectLst/>
                <a:latin typeface="Calibri" panose="020F0502020204030204" pitchFamily="34" charset="0"/>
              </a:rPr>
              <a:t>  </a:t>
            </a:r>
          </a:p>
          <a:p>
            <a:pPr marL="0" marR="0" lvl="0" indent="0" algn="just" defTabSz="914400" rtl="0" eaLnBrk="0" fontAlgn="base" latinLnBrk="0" hangingPunct="0">
              <a:lnSpc>
                <a:spcPct val="100000"/>
              </a:lnSpc>
              <a:spcBef>
                <a:spcPct val="0"/>
              </a:spcBef>
              <a:spcAft>
                <a:spcPct val="0"/>
              </a:spcAft>
              <a:buClrTx/>
              <a:buSzTx/>
              <a:tabLst>
                <a:tab pos="400050" algn="l"/>
              </a:tabLst>
            </a:pPr>
            <a:r>
              <a:rPr kumimoji="0" lang="en-US" sz="3200" b="0" i="0" u="none" strike="noStrike" cap="none" normalizeH="0" baseline="0" dirty="0" smtClean="0">
                <a:ln>
                  <a:noFill/>
                </a:ln>
                <a:solidFill>
                  <a:srgbClr val="000000"/>
                </a:solidFill>
                <a:effectLst/>
                <a:latin typeface="+mn-lt"/>
              </a:rPr>
              <a:t>Reduction of acyl chlorides to form aldehydes in presence of </a:t>
            </a:r>
            <a:r>
              <a:rPr kumimoji="0" lang="en-US" sz="3200" b="0" i="0" u="none" strike="noStrike" cap="none" normalizeH="0" baseline="0" dirty="0" err="1" smtClean="0">
                <a:ln>
                  <a:noFill/>
                </a:ln>
                <a:solidFill>
                  <a:srgbClr val="000000"/>
                </a:solidFill>
                <a:effectLst/>
                <a:latin typeface="+mn-lt"/>
              </a:rPr>
              <a:t>Pd</a:t>
            </a:r>
            <a:r>
              <a:rPr kumimoji="0" lang="en-US" sz="3200" b="0" i="0" u="none" strike="noStrike" cap="none" normalizeH="0" baseline="0" dirty="0" smtClean="0">
                <a:ln>
                  <a:noFill/>
                </a:ln>
                <a:solidFill>
                  <a:srgbClr val="000000"/>
                </a:solidFill>
                <a:effectLst/>
                <a:latin typeface="+mn-lt"/>
              </a:rPr>
              <a:t> and </a:t>
            </a:r>
            <a:r>
              <a:rPr kumimoji="0" lang="en-US" sz="3200" b="0" i="0" u="none" strike="noStrike" cap="none" normalizeH="0" baseline="0" dirty="0" err="1" smtClean="0">
                <a:ln>
                  <a:noFill/>
                </a:ln>
                <a:solidFill>
                  <a:srgbClr val="000000"/>
                </a:solidFill>
                <a:effectLst/>
                <a:latin typeface="+mn-lt"/>
              </a:rPr>
              <a:t>BaSO</a:t>
            </a:r>
            <a:r>
              <a:rPr kumimoji="0" lang="en-US" sz="3200" b="0" i="0" u="none" strike="noStrike" cap="none" normalizeH="0" baseline="0" dirty="0" smtClean="0">
                <a:ln>
                  <a:noFill/>
                </a:ln>
                <a:solidFill>
                  <a:srgbClr val="000000"/>
                </a:solidFill>
                <a:effectLst/>
                <a:latin typeface="+mn-lt"/>
              </a:rPr>
              <a:t>₄ is known as </a:t>
            </a:r>
            <a:r>
              <a:rPr kumimoji="0" lang="en-US" sz="3200" b="0" i="0" u="none" strike="noStrike" cap="none" normalizeH="0" baseline="0" dirty="0" err="1" smtClean="0">
                <a:ln>
                  <a:noFill/>
                </a:ln>
                <a:solidFill>
                  <a:srgbClr val="000000"/>
                </a:solidFill>
                <a:effectLst/>
                <a:latin typeface="+mn-lt"/>
              </a:rPr>
              <a:t>Rosenmund’s</a:t>
            </a:r>
            <a:r>
              <a:rPr kumimoji="0" lang="en-US" sz="3200" b="0" i="0" u="none" strike="noStrike" cap="none" normalizeH="0" baseline="0" dirty="0" smtClean="0">
                <a:ln>
                  <a:noFill/>
                </a:ln>
                <a:solidFill>
                  <a:srgbClr val="000000"/>
                </a:solidFill>
                <a:effectLst/>
                <a:latin typeface="+mn-lt"/>
              </a:rPr>
              <a:t> reduction.</a:t>
            </a:r>
            <a:endParaRPr kumimoji="0" lang="en-US" sz="24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00050"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00050"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097" name="Picture 17" descr="https://www.organic-chemistry.org/namedreactions/Rosenm2.g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33600" y="3291840"/>
            <a:ext cx="8580120" cy="212702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1554480" y="382524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27699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7579"/>
            <a:ext cx="11917680" cy="6432530"/>
          </a:xfrm>
          <a:prstGeom prst="rect">
            <a:avLst/>
          </a:prstGeom>
        </p:spPr>
        <p:txBody>
          <a:bodyPr wrap="square">
            <a:spAutoFit/>
          </a:bodyPr>
          <a:lstStyle/>
          <a:p>
            <a:pPr marL="228600" marR="0" algn="ctr" fontAlgn="base">
              <a:spcBef>
                <a:spcPts val="0"/>
              </a:spcBef>
              <a:spcAft>
                <a:spcPts val="0"/>
              </a:spcAft>
              <a:tabLst>
                <a:tab pos="400050" algn="l"/>
              </a:tabLst>
            </a:pPr>
            <a:r>
              <a:rPr lang="en-US" sz="4800" b="1" dirty="0">
                <a:solidFill>
                  <a:srgbClr val="000000"/>
                </a:solidFill>
                <a:latin typeface="Calibri" panose="020F0502020204030204" pitchFamily="34" charset="0"/>
                <a:ea typeface="Times New Roman" panose="02020603050405020304" pitchFamily="18" charset="0"/>
              </a:rPr>
              <a:t>Oxidation Reactions</a:t>
            </a:r>
            <a:r>
              <a:rPr lang="en-US" sz="4000" b="1" dirty="0">
                <a:solidFill>
                  <a:srgbClr val="000000"/>
                </a:solidFill>
                <a:latin typeface="Calibri" panose="020F0502020204030204" pitchFamily="34" charset="0"/>
                <a:ea typeface="Times New Roman" panose="02020603050405020304" pitchFamily="18" charset="0"/>
              </a:rPr>
              <a:t>:</a:t>
            </a:r>
            <a:endParaRPr lang="en-US" sz="3200" dirty="0">
              <a:latin typeface="Times New Roman" panose="02020603050405020304" pitchFamily="18" charset="0"/>
              <a:ea typeface="Times New Roman" panose="02020603050405020304" pitchFamily="18" charset="0"/>
            </a:endParaRPr>
          </a:p>
          <a:p>
            <a:pPr marL="457200" marR="0" algn="just" fontAlgn="base">
              <a:spcBef>
                <a:spcPts val="0"/>
              </a:spcBef>
              <a:spcAft>
                <a:spcPts val="0"/>
              </a:spcAft>
              <a:tabLst>
                <a:tab pos="400050" algn="l"/>
              </a:tabLst>
            </a:pPr>
            <a:r>
              <a:rPr lang="en-US" dirty="0">
                <a:solidFill>
                  <a:srgbClr val="000000"/>
                </a:solidFill>
                <a:latin typeface="Calibri" panose="020F0502020204030204" pitchFamily="34"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marL="457200" marR="0" algn="just" fontAlgn="base">
              <a:spcBef>
                <a:spcPts val="0"/>
              </a:spcBef>
              <a:spcAft>
                <a:spcPts val="0"/>
              </a:spcAft>
              <a:tabLst>
                <a:tab pos="400050" algn="l"/>
              </a:tabLst>
            </a:pPr>
            <a:r>
              <a:rPr lang="en-US" b="1" dirty="0">
                <a:solidFill>
                  <a:srgbClr val="000000"/>
                </a:solidFill>
                <a:latin typeface="Calibri" panose="020F0502020204030204" pitchFamily="34"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marL="57150" marR="0" algn="just" fontAlgn="base">
              <a:spcBef>
                <a:spcPts val="0"/>
              </a:spcBef>
              <a:spcAft>
                <a:spcPts val="0"/>
              </a:spcAft>
              <a:tabLst>
                <a:tab pos="400050" algn="l"/>
              </a:tabLst>
            </a:pPr>
            <a:r>
              <a:rPr lang="en-US" sz="2800" dirty="0">
                <a:solidFill>
                  <a:srgbClr val="000000"/>
                </a:solidFill>
                <a:latin typeface="Calibri" panose="020F0502020204030204" pitchFamily="34" charset="0"/>
                <a:ea typeface="Times New Roman" panose="02020603050405020304" pitchFamily="18" charset="0"/>
              </a:rPr>
              <a:t>Oxidation occurs when the </a:t>
            </a:r>
            <a:r>
              <a:rPr lang="en-US" sz="2800" u="sng" dirty="0">
                <a:solidFill>
                  <a:srgbClr val="000000"/>
                </a:solidFill>
                <a:latin typeface="Calibri" panose="020F0502020204030204" pitchFamily="34" charset="0"/>
                <a:ea typeface="Times New Roman" panose="02020603050405020304" pitchFamily="18" charset="0"/>
                <a:hlinkClick r:id="rId2"/>
              </a:rPr>
              <a:t>oxidation state</a:t>
            </a:r>
            <a:r>
              <a:rPr lang="en-US" sz="2800" dirty="0">
                <a:solidFill>
                  <a:srgbClr val="000000"/>
                </a:solidFill>
                <a:latin typeface="Calibri" panose="020F0502020204030204" pitchFamily="34" charset="0"/>
                <a:ea typeface="Times New Roman" panose="02020603050405020304" pitchFamily="18" charset="0"/>
              </a:rPr>
              <a:t> of a molecule, atom or ion is increased. An </a:t>
            </a:r>
            <a:r>
              <a:rPr lang="en-US" sz="2800" b="1" dirty="0">
                <a:solidFill>
                  <a:srgbClr val="000000"/>
                </a:solidFill>
                <a:latin typeface="Calibri" panose="020F0502020204030204" pitchFamily="34" charset="0"/>
                <a:ea typeface="Times New Roman" panose="02020603050405020304" pitchFamily="18" charset="0"/>
              </a:rPr>
              <a:t>oxidation</a:t>
            </a:r>
            <a:r>
              <a:rPr lang="en-US" sz="2800" dirty="0">
                <a:solidFill>
                  <a:srgbClr val="000000"/>
                </a:solidFill>
                <a:latin typeface="Calibri" panose="020F0502020204030204" pitchFamily="34" charset="0"/>
                <a:ea typeface="Times New Roman" panose="02020603050405020304" pitchFamily="18" charset="0"/>
              </a:rPr>
              <a:t> will result in a net </a:t>
            </a:r>
            <a:r>
              <a:rPr lang="en-US" sz="2800" b="1" dirty="0">
                <a:solidFill>
                  <a:srgbClr val="000000"/>
                </a:solidFill>
                <a:latin typeface="Calibri" panose="020F0502020204030204" pitchFamily="34" charset="0"/>
                <a:ea typeface="Times New Roman" panose="02020603050405020304" pitchFamily="18" charset="0"/>
              </a:rPr>
              <a:t>decrease in the number of C-H bonds</a:t>
            </a:r>
            <a:r>
              <a:rPr lang="en-US" sz="2800" dirty="0">
                <a:solidFill>
                  <a:srgbClr val="000000"/>
                </a:solidFill>
                <a:latin typeface="Calibri" panose="020F0502020204030204" pitchFamily="34" charset="0"/>
                <a:ea typeface="Times New Roman" panose="02020603050405020304" pitchFamily="18" charset="0"/>
              </a:rPr>
              <a:t>,</a:t>
            </a:r>
            <a:r>
              <a:rPr lang="en-US" sz="2800" b="1" dirty="0">
                <a:solidFill>
                  <a:srgbClr val="000000"/>
                </a:solidFill>
                <a:latin typeface="Calibri" panose="020F0502020204030204" pitchFamily="34" charset="0"/>
                <a:ea typeface="Times New Roman" panose="02020603050405020304" pitchFamily="18" charset="0"/>
              </a:rPr>
              <a:t> or a net increase in the number of C-O bonds (or equivalent</a:t>
            </a:r>
            <a:r>
              <a:rPr lang="en-US" sz="2800" b="1" dirty="0" smtClean="0">
                <a:solidFill>
                  <a:srgbClr val="000000"/>
                </a:solidFill>
                <a:latin typeface="Calibri" panose="020F0502020204030204" pitchFamily="34" charset="0"/>
                <a:ea typeface="Times New Roman" panose="02020603050405020304" pitchFamily="18" charset="0"/>
              </a:rPr>
              <a:t>). </a:t>
            </a:r>
          </a:p>
          <a:p>
            <a:pPr marL="57150" marR="0" algn="just" fontAlgn="base">
              <a:spcBef>
                <a:spcPts val="0"/>
              </a:spcBef>
              <a:spcAft>
                <a:spcPts val="0"/>
              </a:spcAft>
              <a:tabLst>
                <a:tab pos="400050" algn="l"/>
              </a:tabLst>
            </a:pPr>
            <a:endParaRPr lang="en-US" sz="2400" dirty="0">
              <a:latin typeface="Times New Roman" panose="02020603050405020304" pitchFamily="18" charset="0"/>
              <a:ea typeface="Times New Roman" panose="02020603050405020304" pitchFamily="18" charset="0"/>
            </a:endParaRPr>
          </a:p>
          <a:p>
            <a:pPr algn="just" fontAlgn="base">
              <a:tabLst>
                <a:tab pos="57150" algn="l"/>
                <a:tab pos="400050" algn="l"/>
              </a:tabLst>
            </a:pPr>
            <a:r>
              <a:rPr lang="en-US" sz="2800" dirty="0" smtClean="0">
                <a:solidFill>
                  <a:srgbClr val="000000"/>
                </a:solidFill>
                <a:latin typeface="Calibri" panose="020F0502020204030204" pitchFamily="34" charset="0"/>
                <a:ea typeface="Times New Roman" panose="02020603050405020304" pitchFamily="18" charset="0"/>
              </a:rPr>
              <a:t>     An </a:t>
            </a:r>
            <a:r>
              <a:rPr lang="en-US" sz="2800" b="1" dirty="0">
                <a:solidFill>
                  <a:srgbClr val="000000"/>
                </a:solidFill>
                <a:latin typeface="Calibri" panose="020F0502020204030204" pitchFamily="34" charset="0"/>
                <a:ea typeface="Times New Roman" panose="02020603050405020304" pitchFamily="18" charset="0"/>
              </a:rPr>
              <a:t>oxidizing agent</a:t>
            </a:r>
            <a:r>
              <a:rPr lang="en-US" sz="2800" dirty="0">
                <a:solidFill>
                  <a:srgbClr val="000000"/>
                </a:solidFill>
                <a:latin typeface="Calibri" panose="020F0502020204030204" pitchFamily="34" charset="0"/>
                <a:ea typeface="Times New Roman" panose="02020603050405020304" pitchFamily="18" charset="0"/>
              </a:rPr>
              <a:t> is a substance which causes another substance to oxidize.</a:t>
            </a:r>
            <a:endParaRPr lang="en-US" sz="1600" dirty="0">
              <a:latin typeface="Times New Roman" panose="02020603050405020304" pitchFamily="18" charset="0"/>
              <a:ea typeface="Times New Roman" panose="02020603050405020304" pitchFamily="18" charset="0"/>
            </a:endParaRPr>
          </a:p>
          <a:p>
            <a:pPr marL="457200" marR="0" algn="ctr" fontAlgn="base">
              <a:spcBef>
                <a:spcPts val="0"/>
              </a:spcBef>
              <a:spcAft>
                <a:spcPts val="0"/>
              </a:spcAft>
              <a:tabLst>
                <a:tab pos="400050" algn="l"/>
              </a:tabLst>
            </a:pPr>
            <a:r>
              <a:rPr lang="en-US" b="1" dirty="0">
                <a:solidFill>
                  <a:srgbClr val="000000"/>
                </a:solidFill>
                <a:latin typeface="Calibri" panose="020F0502020204030204" pitchFamily="34"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marL="457200" marR="0" algn="just" fontAlgn="base">
              <a:spcBef>
                <a:spcPts val="0"/>
              </a:spcBef>
              <a:spcAft>
                <a:spcPts val="0"/>
              </a:spcAft>
              <a:tabLst>
                <a:tab pos="400050" algn="l"/>
              </a:tabLst>
            </a:pPr>
            <a:r>
              <a:rPr lang="en-US" b="1" dirty="0" smtClean="0">
                <a:solidFill>
                  <a:srgbClr val="000000"/>
                </a:solidFill>
                <a:latin typeface="Calibri" panose="020F0502020204030204" pitchFamily="34" charset="0"/>
                <a:ea typeface="Times New Roman" panose="02020603050405020304" pitchFamily="18" charset="0"/>
              </a:rPr>
              <a:t> </a:t>
            </a:r>
            <a:endParaRPr lang="en-US" sz="1600" dirty="0" smtClean="0">
              <a:latin typeface="Times New Roman" panose="02020603050405020304" pitchFamily="18" charset="0"/>
              <a:ea typeface="Times New Roman" panose="02020603050405020304" pitchFamily="18" charset="0"/>
            </a:endParaRPr>
          </a:p>
          <a:p>
            <a:pPr marL="457200" marR="0" algn="ctr" fontAlgn="base">
              <a:spcBef>
                <a:spcPts val="0"/>
              </a:spcBef>
              <a:spcAft>
                <a:spcPts val="0"/>
              </a:spcAft>
              <a:tabLst>
                <a:tab pos="400050" algn="l"/>
              </a:tabLst>
            </a:pPr>
            <a:r>
              <a:rPr lang="en-US" sz="2800" b="1" i="1" dirty="0" smtClean="0">
                <a:solidFill>
                  <a:srgbClr val="FF0000"/>
                </a:solidFill>
                <a:latin typeface="Calibri" panose="020F0502020204030204" pitchFamily="34" charset="0"/>
                <a:ea typeface="Times New Roman" panose="02020603050405020304" pitchFamily="18" charset="0"/>
              </a:rPr>
              <a:t>Oxidations reactions proceeds with addition of oxygen</a:t>
            </a:r>
          </a:p>
          <a:p>
            <a:pPr marL="457200" marR="0" algn="ctr" fontAlgn="base">
              <a:spcBef>
                <a:spcPts val="0"/>
              </a:spcBef>
              <a:spcAft>
                <a:spcPts val="0"/>
              </a:spcAft>
              <a:tabLst>
                <a:tab pos="400050" algn="l"/>
              </a:tabLst>
            </a:pPr>
            <a:endParaRPr lang="en-US" sz="2800" b="1" i="1" dirty="0">
              <a:solidFill>
                <a:srgbClr val="FF0000"/>
              </a:solidFill>
              <a:latin typeface="Calibri" panose="020F0502020204030204" pitchFamily="34" charset="0"/>
              <a:ea typeface="Times New Roman" panose="02020603050405020304" pitchFamily="18" charset="0"/>
            </a:endParaRPr>
          </a:p>
          <a:p>
            <a:pPr marL="457200" marR="0" algn="ctr" fontAlgn="base">
              <a:spcBef>
                <a:spcPts val="0"/>
              </a:spcBef>
              <a:spcAft>
                <a:spcPts val="0"/>
              </a:spcAft>
              <a:tabLst>
                <a:tab pos="400050" algn="l"/>
              </a:tabLst>
            </a:pPr>
            <a:endParaRPr lang="en-US" sz="1600" i="1" dirty="0">
              <a:solidFill>
                <a:srgbClr val="FF0000"/>
              </a:solidFill>
              <a:latin typeface="Times New Roman" panose="02020603050405020304" pitchFamily="18" charset="0"/>
              <a:ea typeface="Times New Roman" panose="02020603050405020304" pitchFamily="18" charset="0"/>
            </a:endParaRPr>
          </a:p>
          <a:p>
            <a:pPr marL="457200" marR="0" fontAlgn="base">
              <a:spcBef>
                <a:spcPts val="0"/>
              </a:spcBef>
              <a:spcAft>
                <a:spcPts val="0"/>
              </a:spcAft>
              <a:tabLst>
                <a:tab pos="400050" algn="l"/>
              </a:tabLst>
            </a:pPr>
            <a:r>
              <a:rPr lang="en-US" sz="2400" b="1" dirty="0" smtClean="0">
                <a:solidFill>
                  <a:srgbClr val="000000"/>
                </a:solidFill>
                <a:latin typeface="Calibri" panose="020F0502020204030204" pitchFamily="34" charset="0"/>
                <a:ea typeface="Times New Roman" panose="02020603050405020304" pitchFamily="18" charset="0"/>
              </a:rPr>
              <a:t>Potassium </a:t>
            </a:r>
            <a:r>
              <a:rPr lang="en-US" sz="2400" b="1" dirty="0">
                <a:solidFill>
                  <a:srgbClr val="000000"/>
                </a:solidFill>
                <a:latin typeface="Calibri" panose="020F0502020204030204" pitchFamily="34" charset="0"/>
                <a:ea typeface="Times New Roman" panose="02020603050405020304" pitchFamily="18" charset="0"/>
              </a:rPr>
              <a:t>permanganate (KMnO</a:t>
            </a:r>
            <a:r>
              <a:rPr lang="en-US" sz="2400" b="1" baseline="-25000" dirty="0">
                <a:solidFill>
                  <a:srgbClr val="000000"/>
                </a:solidFill>
                <a:latin typeface="Calibri" panose="020F0502020204030204" pitchFamily="34" charset="0"/>
                <a:ea typeface="Times New Roman" panose="02020603050405020304" pitchFamily="18" charset="0"/>
              </a:rPr>
              <a:t>4</a:t>
            </a:r>
            <a:r>
              <a:rPr lang="en-US" sz="2400" b="1" dirty="0">
                <a:solidFill>
                  <a:srgbClr val="000000"/>
                </a:solidFill>
                <a:latin typeface="Calibri" panose="020F0502020204030204" pitchFamily="34" charset="0"/>
                <a:ea typeface="Times New Roman" panose="02020603050405020304" pitchFamily="18" charset="0"/>
              </a:rPr>
              <a:t>)</a:t>
            </a:r>
            <a:r>
              <a:rPr lang="en-US" sz="2400" dirty="0">
                <a:solidFill>
                  <a:srgbClr val="000000"/>
                </a:solidFill>
                <a:latin typeface="Calibri" panose="020F0502020204030204" pitchFamily="34" charset="0"/>
                <a:ea typeface="Times New Roman" panose="02020603050405020304" pitchFamily="18" charset="0"/>
              </a:rPr>
              <a:t> is another very powerful oxidizing agent that will oxidize primary alcohols and aldehydes to carboxylic acids</a:t>
            </a:r>
            <a:r>
              <a:rPr lang="en-US" dirty="0">
                <a:solidFill>
                  <a:srgbClr val="000000"/>
                </a:solidFill>
                <a:latin typeface="Calibri" panose="020F0502020204030204" pitchFamily="34"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marL="457200" marR="0" fontAlgn="base">
              <a:spcBef>
                <a:spcPts val="0"/>
              </a:spcBef>
              <a:spcAft>
                <a:spcPts val="0"/>
              </a:spcAft>
              <a:tabLst>
                <a:tab pos="400050" algn="l"/>
              </a:tabLst>
            </a:pPr>
            <a:r>
              <a:rPr lang="en-US" dirty="0">
                <a:solidFill>
                  <a:srgbClr val="000000"/>
                </a:solidFill>
                <a:latin typeface="Calibri" panose="020F0502020204030204" pitchFamily="34"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marL="457200" marR="0" fontAlgn="base">
              <a:spcBef>
                <a:spcPts val="0"/>
              </a:spcBef>
              <a:spcAft>
                <a:spcPts val="0"/>
              </a:spcAft>
              <a:tabLst>
                <a:tab pos="400050" algn="l"/>
              </a:tabLst>
            </a:pPr>
            <a:r>
              <a:rPr lang="en-US" b="1" dirty="0">
                <a:solidFill>
                  <a:srgbClr val="000000"/>
                </a:solidFill>
                <a:latin typeface="Calibri" panose="020F0502020204030204" pitchFamily="34"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89923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6" descr="image226.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5360" y="1327013"/>
            <a:ext cx="6416040" cy="1403747"/>
          </a:xfrm>
          <a:prstGeom prst="rect">
            <a:avLst/>
          </a:prstGeom>
          <a:noFill/>
          <a:extLst>
            <a:ext uri="{909E8E84-426E-40DD-AFC4-6F175D3DCCD1}">
              <a14:hiddenFill xmlns:a14="http://schemas.microsoft.com/office/drawing/2010/main" xmlns="">
                <a:solidFill>
                  <a:srgbClr val="FFFFFF"/>
                </a:solidFill>
              </a14:hiddenFill>
            </a:ext>
          </a:extLst>
        </p:spPr>
      </p:pic>
      <p:pic>
        <p:nvPicPr>
          <p:cNvPr id="5121" name="Picture 20" descr="https://s11452.pcdn.co/wp-content/uploads/2011/12/1-header16.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24840" y="4203324"/>
            <a:ext cx="10027920" cy="248412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3"/>
          <p:cNvSpPr>
            <a:spLocks noChangeArrowheads="1"/>
          </p:cNvSpPr>
          <p:nvPr/>
        </p:nvSpPr>
        <p:spPr bwMode="auto">
          <a:xfrm>
            <a:off x="198120" y="213123"/>
            <a:ext cx="11993880" cy="12311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00050" algn="l"/>
              </a:tabLst>
              <a:defRPr>
                <a:solidFill>
                  <a:schemeClr val="tx1"/>
                </a:solidFill>
                <a:latin typeface="Arial" panose="020B0604020202020204" pitchFamily="34" charset="0"/>
              </a:defRPr>
            </a:lvl1pPr>
            <a:lvl2pPr eaLnBrk="0" fontAlgn="base" hangingPunct="0">
              <a:spcBef>
                <a:spcPct val="0"/>
              </a:spcBef>
              <a:spcAft>
                <a:spcPct val="0"/>
              </a:spcAft>
              <a:tabLst>
                <a:tab pos="400050" algn="l"/>
              </a:tabLst>
              <a:defRPr>
                <a:solidFill>
                  <a:schemeClr val="tx1"/>
                </a:solidFill>
                <a:latin typeface="Arial" panose="020B0604020202020204" pitchFamily="34" charset="0"/>
              </a:defRPr>
            </a:lvl2pPr>
            <a:lvl3pPr eaLnBrk="0" fontAlgn="base" hangingPunct="0">
              <a:spcBef>
                <a:spcPct val="0"/>
              </a:spcBef>
              <a:spcAft>
                <a:spcPct val="0"/>
              </a:spcAft>
              <a:tabLst>
                <a:tab pos="400050" algn="l"/>
              </a:tabLst>
              <a:defRPr>
                <a:solidFill>
                  <a:schemeClr val="tx1"/>
                </a:solidFill>
                <a:latin typeface="Arial" panose="020B0604020202020204" pitchFamily="34" charset="0"/>
              </a:defRPr>
            </a:lvl3pPr>
            <a:lvl4pPr eaLnBrk="0" fontAlgn="base" hangingPunct="0">
              <a:spcBef>
                <a:spcPct val="0"/>
              </a:spcBef>
              <a:spcAft>
                <a:spcPct val="0"/>
              </a:spcAft>
              <a:tabLst>
                <a:tab pos="400050" algn="l"/>
              </a:tabLst>
              <a:defRPr>
                <a:solidFill>
                  <a:schemeClr val="tx1"/>
                </a:solidFill>
                <a:latin typeface="Arial" panose="020B0604020202020204" pitchFamily="34" charset="0"/>
              </a:defRPr>
            </a:lvl4pPr>
            <a:lvl5pPr eaLnBrk="0" fontAlgn="base" hangingPunct="0">
              <a:spcBef>
                <a:spcPct val="0"/>
              </a:spcBef>
              <a:spcAft>
                <a:spcPct val="0"/>
              </a:spcAft>
              <a:tabLst>
                <a:tab pos="40005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Ls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tab pos="400050" algn="l"/>
              </a:tabLst>
            </a:pPr>
            <a:r>
              <a:rPr kumimoji="0" lang="en-US" sz="2800" b="1" i="0" u="none" strike="noStrike" cap="none" normalizeH="0" baseline="0" dirty="0" smtClean="0">
                <a:ln>
                  <a:noFill/>
                </a:ln>
                <a:solidFill>
                  <a:srgbClr val="000000"/>
                </a:solidFill>
                <a:effectLst/>
                <a:latin typeface="+mn-lt"/>
                <a:ea typeface="Times New Roman" panose="02020603050405020304" pitchFamily="18" charset="0"/>
              </a:rPr>
              <a:t>KMnO</a:t>
            </a:r>
            <a:r>
              <a:rPr kumimoji="0" lang="en-US" sz="2800" b="1" i="0" u="none" strike="noStrike" cap="none" normalizeH="0" baseline="-30000" dirty="0" smtClean="0">
                <a:ln>
                  <a:noFill/>
                </a:ln>
                <a:solidFill>
                  <a:srgbClr val="000000"/>
                </a:solidFill>
                <a:effectLst/>
                <a:latin typeface="+mn-lt"/>
                <a:ea typeface="Times New Roman" panose="02020603050405020304" pitchFamily="18" charset="0"/>
              </a:rPr>
              <a:t>4</a:t>
            </a:r>
            <a:r>
              <a:rPr kumimoji="0" lang="en-US" sz="2800" b="1" i="0" u="none" strike="noStrike" cap="none" normalizeH="0" baseline="0" dirty="0" smtClean="0">
                <a:ln>
                  <a:noFill/>
                </a:ln>
                <a:solidFill>
                  <a:srgbClr val="000000"/>
                </a:solidFill>
                <a:effectLst/>
                <a:latin typeface="+mn-lt"/>
                <a:ea typeface="Times New Roman" panose="02020603050405020304" pitchFamily="18" charset="0"/>
              </a:rPr>
              <a:t> is also useful for oxidative cleavage of alkenes to ketones and carboxylic acids:</a:t>
            </a:r>
            <a:endParaRPr kumimoji="0" lang="en-US" sz="2400" b="0" i="0" u="none" strike="noStrike" cap="none" normalizeH="0" baseline="0" dirty="0" smtClean="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00050" algn="l"/>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198120" y="2972218"/>
            <a:ext cx="11475720" cy="12311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800" b="1" i="0" u="none" strike="noStrike" cap="none" normalizeH="0" baseline="0" dirty="0" smtClean="0">
                <a:ln>
                  <a:noFill/>
                </a:ln>
                <a:solidFill>
                  <a:srgbClr val="000000"/>
                </a:solidFill>
                <a:effectLst/>
                <a:ea typeface="Times New Roman" panose="02020603050405020304" pitchFamily="18" charset="0"/>
              </a:rPr>
              <a:t>Treatment of an </a:t>
            </a:r>
            <a:r>
              <a:rPr kumimoji="0" lang="en-US" sz="2800" b="1" i="0" u="none" strike="noStrike" cap="none" normalizeH="0" baseline="0" dirty="0" err="1" smtClean="0">
                <a:ln>
                  <a:noFill/>
                </a:ln>
                <a:solidFill>
                  <a:srgbClr val="000000"/>
                </a:solidFill>
                <a:effectLst/>
                <a:ea typeface="Times New Roman" panose="02020603050405020304" pitchFamily="18" charset="0"/>
              </a:rPr>
              <a:t>alkylbenzene</a:t>
            </a:r>
            <a:r>
              <a:rPr kumimoji="0" lang="en-US" sz="2800" b="1" i="0" u="none" strike="noStrike" cap="none" normalizeH="0" baseline="0" dirty="0" smtClean="0">
                <a:ln>
                  <a:noFill/>
                </a:ln>
                <a:solidFill>
                  <a:srgbClr val="000000"/>
                </a:solidFill>
                <a:effectLst/>
                <a:ea typeface="Times New Roman" panose="02020603050405020304" pitchFamily="18" charset="0"/>
              </a:rPr>
              <a:t> with potassium permanganate results in oxidation to give the benzoic acid</a:t>
            </a:r>
            <a:r>
              <a:rPr kumimoji="0" lang="en-US" sz="2800" b="0" i="0" u="none" strike="noStrike" cap="none" normalizeH="0" baseline="0" dirty="0" smtClean="0">
                <a:ln>
                  <a:noFill/>
                </a:ln>
                <a:solidFill>
                  <a:srgbClr val="000000"/>
                </a:solidFill>
                <a:effectLst/>
                <a:ea typeface="Times New Roman" panose="02020603050405020304" pitchFamily="18" charset="0"/>
              </a:rPr>
              <a:t>.</a:t>
            </a:r>
            <a:endParaRPr kumimoji="0" lang="en-US" sz="24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a:off x="975360" y="4882515"/>
            <a:ext cx="1219200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563748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22120" y="1767840"/>
            <a:ext cx="8107680" cy="3810000"/>
          </a:xfrm>
          <a:prstGeom prst="rect">
            <a:avLst/>
          </a:prstGeom>
        </p:spPr>
      </p:pic>
      <p:sp>
        <p:nvSpPr>
          <p:cNvPr id="3" name="TextBox 2"/>
          <p:cNvSpPr txBox="1"/>
          <p:nvPr/>
        </p:nvSpPr>
        <p:spPr>
          <a:xfrm>
            <a:off x="2941320" y="350520"/>
            <a:ext cx="5363075" cy="584775"/>
          </a:xfrm>
          <a:prstGeom prst="rect">
            <a:avLst/>
          </a:prstGeom>
          <a:noFill/>
        </p:spPr>
        <p:txBody>
          <a:bodyPr wrap="square" rtlCol="0">
            <a:spAutoFit/>
          </a:bodyPr>
          <a:lstStyle/>
          <a:p>
            <a:r>
              <a:rPr lang="en-US" sz="3200" b="1" dirty="0" smtClean="0"/>
              <a:t>More examples of oxidation</a:t>
            </a:r>
            <a:endParaRPr lang="en-US" sz="3200" b="1" dirty="0"/>
          </a:p>
        </p:txBody>
      </p:sp>
    </p:spTree>
    <p:extLst>
      <p:ext uri="{BB962C8B-B14F-4D97-AF65-F5344CB8AC3E}">
        <p14:creationId xmlns:p14="http://schemas.microsoft.com/office/powerpoint/2010/main" xmlns="" val="1143459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59080" y="153888"/>
            <a:ext cx="11201400" cy="44319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00050" algn="l"/>
              </a:tabLst>
              <a:defRPr>
                <a:solidFill>
                  <a:schemeClr val="tx1"/>
                </a:solidFill>
                <a:latin typeface="Arial" panose="020B0604020202020204" pitchFamily="34" charset="0"/>
              </a:defRPr>
            </a:lvl1pPr>
            <a:lvl2pPr eaLnBrk="0" fontAlgn="base" hangingPunct="0">
              <a:spcBef>
                <a:spcPct val="0"/>
              </a:spcBef>
              <a:spcAft>
                <a:spcPct val="0"/>
              </a:spcAft>
              <a:tabLst>
                <a:tab pos="400050" algn="l"/>
              </a:tabLst>
              <a:defRPr>
                <a:solidFill>
                  <a:schemeClr val="tx1"/>
                </a:solidFill>
                <a:latin typeface="Arial" panose="020B0604020202020204" pitchFamily="34" charset="0"/>
              </a:defRPr>
            </a:lvl2pPr>
            <a:lvl3pPr eaLnBrk="0" fontAlgn="base" hangingPunct="0">
              <a:spcBef>
                <a:spcPct val="0"/>
              </a:spcBef>
              <a:spcAft>
                <a:spcPct val="0"/>
              </a:spcAft>
              <a:tabLst>
                <a:tab pos="400050" algn="l"/>
              </a:tabLst>
              <a:defRPr>
                <a:solidFill>
                  <a:schemeClr val="tx1"/>
                </a:solidFill>
                <a:latin typeface="Arial" panose="020B0604020202020204" pitchFamily="34" charset="0"/>
              </a:defRPr>
            </a:lvl3pPr>
            <a:lvl4pPr eaLnBrk="0" fontAlgn="base" hangingPunct="0">
              <a:spcBef>
                <a:spcPct val="0"/>
              </a:spcBef>
              <a:spcAft>
                <a:spcPct val="0"/>
              </a:spcAft>
              <a:tabLst>
                <a:tab pos="400050" algn="l"/>
              </a:tabLst>
              <a:defRPr>
                <a:solidFill>
                  <a:schemeClr val="tx1"/>
                </a:solidFill>
                <a:latin typeface="Arial" panose="020B0604020202020204" pitchFamily="34" charset="0"/>
              </a:defRPr>
            </a:lvl4pPr>
            <a:lvl5pPr eaLnBrk="0" fontAlgn="base" hangingPunct="0">
              <a:spcBef>
                <a:spcPct val="0"/>
              </a:spcBef>
              <a:spcAft>
                <a:spcPct val="0"/>
              </a:spcAft>
              <a:tabLst>
                <a:tab pos="400050" algn="l"/>
              </a:tabLst>
              <a:defRPr>
                <a:solidFill>
                  <a:schemeClr val="tx1"/>
                </a:solidFill>
                <a:latin typeface="Arial" panose="020B0604020202020204" pitchFamily="34" charset="0"/>
              </a:defRPr>
            </a:lvl5pPr>
            <a:lvl6pPr eaLnBrk="0" fontAlgn="base" hangingPunct="0">
              <a:spcBef>
                <a:spcPct val="0"/>
              </a:spcBef>
              <a:spcAft>
                <a:spcPct val="0"/>
              </a:spcAft>
              <a:tabLst>
                <a:tab pos="400050" algn="l"/>
              </a:tabLst>
              <a:defRPr>
                <a:solidFill>
                  <a:schemeClr val="tx1"/>
                </a:solidFill>
                <a:latin typeface="Arial" panose="020B0604020202020204" pitchFamily="34" charset="0"/>
              </a:defRPr>
            </a:lvl6pPr>
            <a:lvl7pPr eaLnBrk="0" fontAlgn="base" hangingPunct="0">
              <a:spcBef>
                <a:spcPct val="0"/>
              </a:spcBef>
              <a:spcAft>
                <a:spcPct val="0"/>
              </a:spcAft>
              <a:tabLst>
                <a:tab pos="400050" algn="l"/>
              </a:tabLst>
              <a:defRPr>
                <a:solidFill>
                  <a:schemeClr val="tx1"/>
                </a:solidFill>
                <a:latin typeface="Arial" panose="020B0604020202020204" pitchFamily="34" charset="0"/>
              </a:defRPr>
            </a:lvl7pPr>
            <a:lvl8pPr eaLnBrk="0" fontAlgn="base" hangingPunct="0">
              <a:spcBef>
                <a:spcPct val="0"/>
              </a:spcBef>
              <a:spcAft>
                <a:spcPct val="0"/>
              </a:spcAft>
              <a:tabLst>
                <a:tab pos="400050" algn="l"/>
              </a:tabLst>
              <a:defRPr>
                <a:solidFill>
                  <a:schemeClr val="tx1"/>
                </a:solidFill>
                <a:latin typeface="Arial" panose="020B0604020202020204" pitchFamily="34" charset="0"/>
              </a:defRPr>
            </a:lvl8pPr>
            <a:lvl9pPr eaLnBrk="0" fontAlgn="base" hangingPunct="0">
              <a:spcBef>
                <a:spcPct val="0"/>
              </a:spcBef>
              <a:spcAft>
                <a:spcPct val="0"/>
              </a:spcAft>
              <a:tabLst>
                <a:tab pos="40005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00050" algn="l"/>
              </a:tabLst>
            </a:pPr>
            <a:r>
              <a:rPr kumimoji="0" lang="en-US" sz="5400" b="1" i="0" strike="noStrike" cap="none" normalizeH="0" baseline="0" dirty="0" smtClean="0">
                <a:ln>
                  <a:noFill/>
                </a:ln>
                <a:solidFill>
                  <a:srgbClr val="000000"/>
                </a:solidFill>
                <a:effectLst/>
                <a:latin typeface="+mn-lt"/>
                <a:ea typeface="Times New Roman" panose="02020603050405020304" pitchFamily="18" charset="0"/>
              </a:rPr>
              <a:t>Cyclization Reactions</a:t>
            </a:r>
            <a:endParaRPr kumimoji="0" lang="en-US" sz="3200" b="0" i="0"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tab pos="400050" algn="l"/>
              </a:tabLst>
            </a:pPr>
            <a:r>
              <a:rPr kumimoji="0" lang="en-US" sz="2400" b="1" i="0" u="none" strike="noStrike" cap="none" normalizeH="0" baseline="0" dirty="0" smtClean="0">
                <a:ln>
                  <a:noFill/>
                </a:ln>
                <a:solidFill>
                  <a:srgbClr val="000000"/>
                </a:solidFill>
                <a:effectLst/>
                <a:latin typeface="+mn-lt"/>
                <a:ea typeface="Times New Roman" panose="02020603050405020304" pitchFamily="18" charset="0"/>
              </a:rPr>
              <a:t>The types of organic reactions in which ring opening and ring closure take place</a:t>
            </a:r>
          </a:p>
          <a:p>
            <a:pPr marL="0" marR="0" lvl="0" indent="0" algn="just" defTabSz="914400" rtl="0" eaLnBrk="0" fontAlgn="base" latinLnBrk="0" hangingPunct="0">
              <a:lnSpc>
                <a:spcPct val="100000"/>
              </a:lnSpc>
              <a:spcBef>
                <a:spcPct val="0"/>
              </a:spcBef>
              <a:spcAft>
                <a:spcPct val="0"/>
              </a:spcAft>
              <a:buClrTx/>
              <a:buSzTx/>
              <a:buFontTx/>
              <a:buNone/>
              <a:tabLst>
                <a:tab pos="400050" algn="l"/>
              </a:tabLst>
            </a:pPr>
            <a:endParaRPr kumimoji="0" lang="en-US" sz="24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Char char="•"/>
              <a:tabLst>
                <a:tab pos="400050" algn="l"/>
              </a:tabLst>
            </a:pPr>
            <a:r>
              <a:rPr kumimoji="0" lang="en-US" sz="2400" b="1" i="0" u="none" strike="noStrike" cap="none" normalizeH="0" baseline="0" dirty="0" err="1" smtClean="0">
                <a:ln>
                  <a:noFill/>
                </a:ln>
                <a:solidFill>
                  <a:srgbClr val="000000"/>
                </a:solidFill>
                <a:effectLst/>
                <a:latin typeface="+mn-lt"/>
              </a:rPr>
              <a:t>Dields</a:t>
            </a:r>
            <a:r>
              <a:rPr kumimoji="0" lang="en-US" sz="2400" b="1" i="0" u="none" strike="noStrike" cap="none" normalizeH="0" baseline="0" dirty="0" smtClean="0">
                <a:ln>
                  <a:noFill/>
                </a:ln>
                <a:solidFill>
                  <a:srgbClr val="000000"/>
                </a:solidFill>
                <a:effectLst/>
                <a:latin typeface="+mn-lt"/>
              </a:rPr>
              <a:t> Alder Reaction(Ring closure)</a:t>
            </a:r>
          </a:p>
          <a:p>
            <a:pPr marL="0" marR="0" lvl="0" indent="0" algn="just" defTabSz="914400" rtl="0" eaLnBrk="0" fontAlgn="base" latinLnBrk="0" hangingPunct="0">
              <a:lnSpc>
                <a:spcPct val="100000"/>
              </a:lnSpc>
              <a:spcBef>
                <a:spcPct val="0"/>
              </a:spcBef>
              <a:spcAft>
                <a:spcPct val="0"/>
              </a:spcAft>
              <a:buClrTx/>
              <a:buSzTx/>
              <a:buFontTx/>
              <a:buChar char="•"/>
              <a:tabLst>
                <a:tab pos="400050" algn="l"/>
              </a:tabLst>
            </a:pPr>
            <a:endParaRPr kumimoji="0" lang="en-US"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tab pos="400050" algn="l"/>
              </a:tabLst>
            </a:pPr>
            <a:r>
              <a:rPr kumimoji="0" lang="en-US" sz="2400" b="0" i="0" u="none" strike="noStrike" cap="none" normalizeH="0" baseline="0" dirty="0" err="1" smtClean="0">
                <a:ln>
                  <a:noFill/>
                </a:ln>
                <a:solidFill>
                  <a:srgbClr val="000000"/>
                </a:solidFill>
                <a:effectLst/>
                <a:latin typeface="+mn-lt"/>
                <a:ea typeface="Times New Roman" panose="02020603050405020304" pitchFamily="18" charset="0"/>
              </a:rPr>
              <a:t>Cycloaddition</a:t>
            </a:r>
            <a:r>
              <a:rPr kumimoji="0" lang="en-US" sz="2400" b="0" i="0" u="none" strike="noStrike" cap="none" normalizeH="0" baseline="0" dirty="0" smtClean="0">
                <a:ln>
                  <a:noFill/>
                </a:ln>
                <a:solidFill>
                  <a:srgbClr val="000000"/>
                </a:solidFill>
                <a:effectLst/>
                <a:latin typeface="+mn-lt"/>
                <a:ea typeface="Times New Roman" panose="02020603050405020304" pitchFamily="18" charset="0"/>
              </a:rPr>
              <a:t> reactions are chemical reactions that always produce a cyclic compound as the product. Most common example is Diels-Alder reaction in which </a:t>
            </a:r>
            <a:r>
              <a:rPr kumimoji="0" lang="en-US" sz="2400" b="0" i="0" u="none" strike="noStrike" cap="none" normalizeH="0" baseline="0" dirty="0" err="1" smtClean="0">
                <a:ln>
                  <a:noFill/>
                </a:ln>
                <a:solidFill>
                  <a:srgbClr val="000000"/>
                </a:solidFill>
                <a:effectLst/>
                <a:latin typeface="+mn-lt"/>
                <a:ea typeface="Times New Roman" panose="02020603050405020304" pitchFamily="18" charset="0"/>
              </a:rPr>
              <a:t>diene</a:t>
            </a:r>
            <a:r>
              <a:rPr kumimoji="0" lang="en-US" sz="2400" b="0" i="0" u="none" strike="noStrike" cap="none" normalizeH="0" baseline="0" dirty="0" smtClean="0">
                <a:ln>
                  <a:noFill/>
                </a:ln>
                <a:solidFill>
                  <a:srgbClr val="000000"/>
                </a:solidFill>
                <a:effectLst/>
                <a:latin typeface="+mn-lt"/>
                <a:ea typeface="Times New Roman" panose="02020603050405020304" pitchFamily="18" charset="0"/>
              </a:rPr>
              <a:t> (an organic compound with two double bonds) is reacted with a </a:t>
            </a:r>
            <a:r>
              <a:rPr kumimoji="0" lang="en-US" sz="2400" b="0" i="0" u="none" strike="noStrike" cap="none" normalizeH="0" baseline="0" dirty="0" err="1" smtClean="0">
                <a:ln>
                  <a:noFill/>
                </a:ln>
                <a:solidFill>
                  <a:srgbClr val="000000"/>
                </a:solidFill>
                <a:effectLst/>
                <a:latin typeface="+mn-lt"/>
                <a:ea typeface="Times New Roman" panose="02020603050405020304" pitchFamily="18" charset="0"/>
              </a:rPr>
              <a:t>dienophile</a:t>
            </a:r>
            <a:r>
              <a:rPr kumimoji="0" lang="en-US" sz="2400" b="0" i="0" u="none" strike="noStrike" cap="none" normalizeH="0" baseline="0" dirty="0" smtClean="0">
                <a:ln>
                  <a:noFill/>
                </a:ln>
                <a:solidFill>
                  <a:srgbClr val="000000"/>
                </a:solidFill>
                <a:effectLst/>
                <a:latin typeface="+mn-lt"/>
                <a:ea typeface="Times New Roman" panose="02020603050405020304" pitchFamily="18" charset="0"/>
              </a:rPr>
              <a:t> (means a lover of </a:t>
            </a:r>
            <a:r>
              <a:rPr kumimoji="0" lang="en-US" sz="2400" b="0" i="0" u="none" strike="noStrike" cap="none" normalizeH="0" baseline="0" dirty="0" err="1" smtClean="0">
                <a:ln>
                  <a:noFill/>
                </a:ln>
                <a:solidFill>
                  <a:srgbClr val="000000"/>
                </a:solidFill>
                <a:effectLst/>
                <a:latin typeface="+mn-lt"/>
                <a:ea typeface="Times New Roman" panose="02020603050405020304" pitchFamily="18" charset="0"/>
              </a:rPr>
              <a:t>dienes</a:t>
            </a:r>
            <a:r>
              <a:rPr kumimoji="0" lang="en-US" sz="2400" b="0" i="0" u="none" strike="noStrike" cap="none" normalizeH="0" baseline="0" dirty="0" smtClean="0">
                <a:ln>
                  <a:noFill/>
                </a:ln>
                <a:solidFill>
                  <a:srgbClr val="000000"/>
                </a:solidFill>
                <a:effectLst/>
                <a:latin typeface="+mn-lt"/>
                <a:ea typeface="Times New Roman" panose="02020603050405020304" pitchFamily="18" charset="0"/>
              </a:rPr>
              <a:t>) to produce a six membered carbon ring. Two carbon-carbon bonds are formed simultaneously in this reaction.</a:t>
            </a:r>
            <a:endParaRPr kumimoji="0" lang="en-US"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00050" algn="l"/>
              </a:tabLst>
            </a:pPr>
            <a:endParaRPr kumimoji="0" lang="en-US" sz="1600" b="0" i="0" u="none" strike="noStrike" cap="none" normalizeH="0" baseline="0" dirty="0" smtClean="0">
              <a:ln>
                <a:noFill/>
              </a:ln>
              <a:solidFill>
                <a:schemeClr val="tx1"/>
              </a:solidFill>
              <a:effectLst/>
              <a:latin typeface="Arial" panose="020B0604020202020204" pitchFamily="34" charset="0"/>
            </a:endParaRPr>
          </a:p>
        </p:txBody>
      </p:sp>
      <p:pic>
        <p:nvPicPr>
          <p:cNvPr id="6145" name="Picture 18" descr="Image result for cycloaddition reaction"/>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21280" y="4509372"/>
            <a:ext cx="5210175" cy="1921134"/>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457200" y="1266825"/>
            <a:ext cx="12192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2520681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2880" y="247327"/>
            <a:ext cx="10637520" cy="2431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3600" b="1" i="0" u="none" strike="noStrike" cap="none" normalizeH="0" baseline="0" dirty="0" smtClean="0">
                <a:ln>
                  <a:noFill/>
                </a:ln>
                <a:solidFill>
                  <a:srgbClr val="000000"/>
                </a:solidFill>
                <a:effectLst/>
                <a:latin typeface="+mn-lt"/>
                <a:ea typeface="Times New Roman" panose="02020603050405020304" pitchFamily="18" charset="0"/>
              </a:rPr>
              <a:t>From alkenes :</a:t>
            </a:r>
            <a:r>
              <a:rPr kumimoji="0" lang="en-US" sz="3600" b="0" i="0" u="none" strike="noStrike" cap="none" normalizeH="0" baseline="0" dirty="0" smtClean="0">
                <a:ln>
                  <a:noFill/>
                </a:ln>
                <a:solidFill>
                  <a:srgbClr val="000000"/>
                </a:solidFill>
                <a:effectLst/>
                <a:latin typeface="+mn-lt"/>
                <a:ea typeface="Times New Roman" panose="02020603050405020304" pitchFamily="18" charset="0"/>
              </a:rPr>
              <a:t> Alkenes on treating with CH</a:t>
            </a:r>
            <a:r>
              <a:rPr kumimoji="0" lang="en-US" sz="3600" b="0" i="0" u="none" strike="noStrike" cap="none" normalizeH="0" baseline="-30000" dirty="0" smtClean="0">
                <a:ln>
                  <a:noFill/>
                </a:ln>
                <a:solidFill>
                  <a:srgbClr val="000000"/>
                </a:solidFill>
                <a:effectLst/>
                <a:latin typeface="+mn-lt"/>
                <a:ea typeface="Times New Roman" panose="02020603050405020304" pitchFamily="18" charset="0"/>
              </a:rPr>
              <a:t>2</a:t>
            </a:r>
            <a:r>
              <a:rPr kumimoji="0" lang="en-US" sz="3600" b="0" i="0" u="none" strike="noStrike" cap="none" normalizeH="0" baseline="0" dirty="0" smtClean="0">
                <a:ln>
                  <a:noFill/>
                </a:ln>
                <a:solidFill>
                  <a:srgbClr val="000000"/>
                </a:solidFill>
                <a:effectLst/>
                <a:latin typeface="+mn-lt"/>
                <a:ea typeface="Times New Roman" panose="02020603050405020304" pitchFamily="18" charset="0"/>
              </a:rPr>
              <a:t>I</a:t>
            </a:r>
            <a:r>
              <a:rPr kumimoji="0" lang="en-US" sz="3600" b="0" i="0" u="none" strike="noStrike" cap="none" normalizeH="0" baseline="-30000" dirty="0" smtClean="0">
                <a:ln>
                  <a:noFill/>
                </a:ln>
                <a:solidFill>
                  <a:srgbClr val="000000"/>
                </a:solidFill>
                <a:effectLst/>
                <a:latin typeface="+mn-lt"/>
                <a:ea typeface="Times New Roman" panose="02020603050405020304" pitchFamily="18" charset="0"/>
              </a:rPr>
              <a:t>2</a:t>
            </a:r>
            <a:r>
              <a:rPr kumimoji="0" lang="en-US" sz="3600" b="0" i="0" u="none" strike="noStrike" cap="none" normalizeH="0" baseline="0" dirty="0" smtClean="0">
                <a:ln>
                  <a:noFill/>
                </a:ln>
                <a:solidFill>
                  <a:srgbClr val="000000"/>
                </a:solidFill>
                <a:effectLst/>
                <a:latin typeface="+mn-lt"/>
                <a:ea typeface="Times New Roman" panose="02020603050405020304" pitchFamily="18" charset="0"/>
              </a:rPr>
              <a:t> in presence of Zn-Cu couple or by diazomethane (CH</a:t>
            </a:r>
            <a:r>
              <a:rPr kumimoji="0" lang="en-US" sz="3600" b="0" i="0" u="none" strike="noStrike" cap="none" normalizeH="0" baseline="-30000" dirty="0" smtClean="0">
                <a:ln>
                  <a:noFill/>
                </a:ln>
                <a:solidFill>
                  <a:srgbClr val="000000"/>
                </a:solidFill>
                <a:effectLst/>
                <a:latin typeface="+mn-lt"/>
                <a:ea typeface="Times New Roman" panose="02020603050405020304" pitchFamily="18" charset="0"/>
              </a:rPr>
              <a:t>2</a:t>
            </a:r>
            <a:r>
              <a:rPr kumimoji="0" lang="en-US" sz="3600" b="0" i="0" u="none" strike="noStrike" cap="none" normalizeH="0" baseline="0" dirty="0" smtClean="0">
                <a:ln>
                  <a:noFill/>
                </a:ln>
                <a:solidFill>
                  <a:srgbClr val="000000"/>
                </a:solidFill>
                <a:effectLst/>
                <a:latin typeface="+mn-lt"/>
                <a:ea typeface="Times New Roman" panose="02020603050405020304" pitchFamily="18" charset="0"/>
              </a:rPr>
              <a:t>N</a:t>
            </a:r>
            <a:r>
              <a:rPr kumimoji="0" lang="en-US" sz="3600" b="0" i="0" u="none" strike="noStrike" cap="none" normalizeH="0" baseline="-30000" dirty="0" smtClean="0">
                <a:ln>
                  <a:noFill/>
                </a:ln>
                <a:solidFill>
                  <a:srgbClr val="000000"/>
                </a:solidFill>
                <a:effectLst/>
                <a:latin typeface="+mn-lt"/>
                <a:ea typeface="Times New Roman" panose="02020603050405020304" pitchFamily="18" charset="0"/>
              </a:rPr>
              <a:t>2</a:t>
            </a:r>
            <a:r>
              <a:rPr kumimoji="0" lang="en-US" sz="3600" b="0" i="0" u="none" strike="noStrike" cap="none" normalizeH="0" baseline="0" dirty="0" smtClean="0">
                <a:ln>
                  <a:noFill/>
                </a:ln>
                <a:solidFill>
                  <a:srgbClr val="000000"/>
                </a:solidFill>
                <a:effectLst/>
                <a:latin typeface="+mn-lt"/>
                <a:ea typeface="Times New Roman" panose="02020603050405020304" pitchFamily="18" charset="0"/>
              </a:rPr>
              <a:t>) in presence of U.V. light gives derivatives of cycloalkanes.</a:t>
            </a:r>
            <a:endParaRPr kumimoji="0" lang="en-US" sz="2800" b="0" i="0" u="none" strike="noStrike" cap="none" normalizeH="0" baseline="0" dirty="0" smtClean="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sz="4400" b="0" i="0" u="none" strike="noStrike" cap="none" normalizeH="0" baseline="0" dirty="0" smtClean="0">
              <a:ln>
                <a:noFill/>
              </a:ln>
              <a:solidFill>
                <a:schemeClr val="tx1"/>
              </a:solidFill>
              <a:effectLst/>
              <a:latin typeface="+mn-lt"/>
            </a:endParaRPr>
          </a:p>
        </p:txBody>
      </p:sp>
      <p:pic>
        <p:nvPicPr>
          <p:cNvPr id="7169" name="Picture 3" descr="preparation-of-cycloalkanes-from-alkene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61160" y="2529840"/>
            <a:ext cx="6888480" cy="349343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3"/>
          <p:cNvSpPr>
            <a:spLocks noChangeArrowheads="1"/>
          </p:cNvSpPr>
          <p:nvPr/>
        </p:nvSpPr>
        <p:spPr bwMode="auto">
          <a:xfrm>
            <a:off x="1203960" y="2987040"/>
            <a:ext cx="961644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245144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4160" y="487680"/>
            <a:ext cx="4795095" cy="584775"/>
          </a:xfrm>
          <a:prstGeom prst="rect">
            <a:avLst/>
          </a:prstGeom>
          <a:noFill/>
        </p:spPr>
        <p:txBody>
          <a:bodyPr wrap="none" rtlCol="0">
            <a:spAutoFit/>
          </a:bodyPr>
          <a:lstStyle/>
          <a:p>
            <a:r>
              <a:rPr lang="en-US" sz="3200" b="1" dirty="0" smtClean="0"/>
              <a:t>RING OPENING REACTIONS</a:t>
            </a:r>
            <a:endParaRPr lang="en-US" sz="3200" b="1"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05940" y="2855594"/>
            <a:ext cx="6553200" cy="14287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05940" y="1446817"/>
            <a:ext cx="6903721" cy="10477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569720" y="4645371"/>
            <a:ext cx="7774305" cy="1304925"/>
          </a:xfrm>
          <a:prstGeom prst="rect">
            <a:avLst/>
          </a:prstGeom>
        </p:spPr>
      </p:pic>
    </p:spTree>
    <p:extLst>
      <p:ext uri="{BB962C8B-B14F-4D97-AF65-F5344CB8AC3E}">
        <p14:creationId xmlns:p14="http://schemas.microsoft.com/office/powerpoint/2010/main" xmlns="" val="3727399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6524863"/>
          </a:xfrm>
          <a:prstGeom prst="rect">
            <a:avLst/>
          </a:prstGeom>
          <a:noFill/>
        </p:spPr>
        <p:txBody>
          <a:bodyPr wrap="square" rtlCol="0">
            <a:spAutoFit/>
          </a:bodyPr>
          <a:lstStyle/>
          <a:p>
            <a:pPr algn="ctr" fontAlgn="base"/>
            <a:r>
              <a:rPr lang="en-US" sz="3200" b="1" dirty="0"/>
              <a:t>Eliminations </a:t>
            </a:r>
            <a:r>
              <a:rPr lang="en-US" sz="3200" b="1" dirty="0" smtClean="0"/>
              <a:t>reactions</a:t>
            </a:r>
          </a:p>
          <a:p>
            <a:pPr algn="ctr" fontAlgn="base"/>
            <a:endParaRPr lang="en-US" sz="3200" dirty="0"/>
          </a:p>
          <a:p>
            <a:pPr algn="just"/>
            <a:r>
              <a:rPr lang="en-US" sz="2400" dirty="0"/>
              <a:t>An elimination reaction is a type of organic reaction in which two substituents are removed from a molecule in either a one or two-step mechanism. The one-step mechanism is known as the E2 reaction, and the two-step mechanism is known as the E1 reaction. </a:t>
            </a:r>
            <a:endParaRPr lang="en-US" sz="2400" dirty="0" smtClean="0"/>
          </a:p>
          <a:p>
            <a:pPr algn="just"/>
            <a:r>
              <a:rPr lang="en-US" sz="2400" dirty="0" smtClean="0">
                <a:effectLst/>
              </a:rPr>
              <a:t>Elimination reaction is a type of reaction is mainly </a:t>
            </a:r>
            <a:r>
              <a:rPr lang="en-US" sz="2400" b="1" i="1" u="sng" dirty="0" smtClean="0">
                <a:effectLst/>
              </a:rPr>
              <a:t>used to transform saturated compounds</a:t>
            </a:r>
            <a:r>
              <a:rPr lang="en-US" sz="2400" dirty="0" smtClean="0">
                <a:effectLst/>
              </a:rPr>
              <a:t> (organic compounds which contain single carbon-carbon bonds) </a:t>
            </a:r>
            <a:r>
              <a:rPr lang="en-US" sz="2400" b="1" i="1" u="sng" dirty="0" smtClean="0">
                <a:effectLst/>
              </a:rPr>
              <a:t>to unsaturated compounds</a:t>
            </a:r>
            <a:r>
              <a:rPr lang="en-US" sz="2400" dirty="0" smtClean="0">
                <a:effectLst/>
              </a:rPr>
              <a:t> (compounds which feature double or triple carbon-carbon bonds).</a:t>
            </a:r>
          </a:p>
          <a:p>
            <a:pPr algn="just"/>
            <a:r>
              <a:rPr lang="en-US" sz="2400" dirty="0" smtClean="0"/>
              <a:t>For exp. Preparation of alkenes</a:t>
            </a:r>
          </a:p>
          <a:p>
            <a:endParaRPr lang="en-US" sz="2400" dirty="0" smtClean="0">
              <a:effectLst/>
            </a:endParaRPr>
          </a:p>
          <a:p>
            <a:endParaRPr lang="en-US" sz="2400" dirty="0"/>
          </a:p>
          <a:p>
            <a:endParaRPr lang="en-US" sz="2400" dirty="0" smtClean="0"/>
          </a:p>
          <a:p>
            <a:endParaRPr lang="en-US" sz="2400" dirty="0"/>
          </a:p>
          <a:p>
            <a:endParaRPr lang="en-US" sz="2400"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22399" y="4989689"/>
            <a:ext cx="8940799" cy="1654881"/>
          </a:xfrm>
          <a:prstGeom prst="rect">
            <a:avLst/>
          </a:prstGeom>
        </p:spPr>
      </p:pic>
    </p:spTree>
    <p:extLst>
      <p:ext uri="{BB962C8B-B14F-4D97-AF65-F5344CB8AC3E}">
        <p14:creationId xmlns:p14="http://schemas.microsoft.com/office/powerpoint/2010/main" xmlns="" val="4098633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645" y="-93076"/>
            <a:ext cx="10397067" cy="7058343"/>
          </a:xfrm>
          <a:prstGeom prst="rect">
            <a:avLst/>
          </a:prstGeom>
        </p:spPr>
        <p:txBody>
          <a:bodyPr wrap="square">
            <a:spAutoFit/>
          </a:bodyPr>
          <a:lstStyle/>
          <a:p>
            <a:pPr algn="ctr">
              <a:spcBef>
                <a:spcPts val="815"/>
              </a:spcBef>
              <a:spcAft>
                <a:spcPts val="815"/>
              </a:spcAft>
              <a:tabLst>
                <a:tab pos="400050" algn="l"/>
              </a:tabLst>
            </a:pPr>
            <a:r>
              <a:rPr lang="en-US" sz="3200" b="1" dirty="0" smtClean="0">
                <a:solidFill>
                  <a:srgbClr val="000000"/>
                </a:solidFill>
                <a:effectLst/>
                <a:ea typeface="Times New Roman" panose="02020603050405020304" pitchFamily="18" charset="0"/>
              </a:rPr>
              <a:t>Types of Elimination Reactions</a:t>
            </a:r>
            <a:endParaRPr lang="en-US" sz="1600" dirty="0" smtClean="0">
              <a:effectLst/>
              <a:latin typeface="Times New Roman" panose="02020603050405020304" pitchFamily="18" charset="0"/>
              <a:ea typeface="Times New Roman" panose="02020603050405020304" pitchFamily="18" charset="0"/>
            </a:endParaRPr>
          </a:p>
          <a:p>
            <a:pPr lvl="0"/>
            <a:r>
              <a:rPr lang="en-US" sz="2400" b="1" dirty="0">
                <a:solidFill>
                  <a:srgbClr val="FF0000"/>
                </a:solidFill>
              </a:rPr>
              <a:t>E1 Reactions (</a:t>
            </a:r>
            <a:r>
              <a:rPr lang="en-US" sz="2400" b="1" dirty="0" err="1">
                <a:solidFill>
                  <a:srgbClr val="FF0000"/>
                </a:solidFill>
              </a:rPr>
              <a:t>Unimolecuar</a:t>
            </a:r>
            <a:r>
              <a:rPr lang="en-US" sz="2400" b="1" dirty="0">
                <a:solidFill>
                  <a:srgbClr val="FF0000"/>
                </a:solidFill>
              </a:rPr>
              <a:t> eliminations)</a:t>
            </a:r>
            <a:endParaRPr lang="en-US" sz="2400" dirty="0" smtClean="0">
              <a:solidFill>
                <a:srgbClr val="FF0000"/>
              </a:solidFill>
              <a:effectLst/>
            </a:endParaRPr>
          </a:p>
          <a:p>
            <a:pPr algn="just"/>
            <a:r>
              <a:rPr lang="en-US" sz="2400" dirty="0"/>
              <a:t>It is a </a:t>
            </a:r>
            <a:r>
              <a:rPr lang="en-US" sz="2400" b="1" dirty="0"/>
              <a:t>two-step process</a:t>
            </a:r>
            <a:r>
              <a:rPr lang="en-US" sz="2400" dirty="0"/>
              <a:t> of elimination: ionization and </a:t>
            </a:r>
            <a:r>
              <a:rPr lang="en-US" sz="2400" dirty="0" err="1"/>
              <a:t>deprotonation</a:t>
            </a:r>
            <a:r>
              <a:rPr lang="en-US" sz="2400" dirty="0"/>
              <a:t>. </a:t>
            </a:r>
            <a:r>
              <a:rPr lang="en-US" sz="2400" u="sng" dirty="0">
                <a:hlinkClick r:id="rId2" tooltip="Ionization"/>
              </a:rPr>
              <a:t>Ionization</a:t>
            </a:r>
            <a:r>
              <a:rPr lang="en-US" sz="2400" dirty="0"/>
              <a:t>: the carbon-halogen bond breaks to give a </a:t>
            </a:r>
            <a:r>
              <a:rPr lang="en-US" sz="2400" b="1" u="sng" dirty="0">
                <a:hlinkClick r:id="rId3" tooltip="Carbocation"/>
              </a:rPr>
              <a:t>carbocation</a:t>
            </a:r>
            <a:r>
              <a:rPr lang="en-US" sz="2400" b="1" dirty="0"/>
              <a:t> intermediate</a:t>
            </a:r>
            <a:r>
              <a:rPr lang="en-US" sz="2400" dirty="0"/>
              <a:t>. </a:t>
            </a:r>
            <a:r>
              <a:rPr lang="en-US" sz="2400" u="sng" dirty="0" err="1">
                <a:hlinkClick r:id="rId4" tooltip="Deprotonation"/>
              </a:rPr>
              <a:t>Deprotonation</a:t>
            </a:r>
            <a:r>
              <a:rPr lang="en-US" sz="2400" dirty="0"/>
              <a:t> of the </a:t>
            </a:r>
            <a:r>
              <a:rPr lang="en-US" sz="2400" dirty="0" smtClean="0"/>
              <a:t>carbocation.E1 </a:t>
            </a:r>
            <a:r>
              <a:rPr lang="en-US" sz="2400" dirty="0"/>
              <a:t>typically takes place with </a:t>
            </a:r>
            <a:r>
              <a:rPr lang="en-US" sz="2400" b="1" u="sng" dirty="0">
                <a:hlinkClick r:id="rId5" tooltip="Tertiary carbon atom"/>
              </a:rPr>
              <a:t>tertiary</a:t>
            </a:r>
            <a:r>
              <a:rPr lang="en-US" sz="2400" b="1" dirty="0"/>
              <a:t> alkyl halides</a:t>
            </a:r>
            <a:r>
              <a:rPr lang="en-US" sz="2400" dirty="0"/>
              <a:t>, but is possible with some secondary alkyl </a:t>
            </a:r>
            <a:r>
              <a:rPr lang="en-US" sz="2400" dirty="0" err="1" smtClean="0"/>
              <a:t>halides.The</a:t>
            </a:r>
            <a:r>
              <a:rPr lang="en-US" sz="2400" dirty="0"/>
              <a:t> </a:t>
            </a:r>
            <a:r>
              <a:rPr lang="en-US" sz="2400" u="sng" dirty="0">
                <a:hlinkClick r:id="rId6" tooltip="Reaction rate"/>
              </a:rPr>
              <a:t>reaction rate</a:t>
            </a:r>
            <a:r>
              <a:rPr lang="en-US" sz="2400" dirty="0"/>
              <a:t> is influenced only by the concentration of the alkyl halide because carbocation formation is the slowest step, aka the </a:t>
            </a:r>
            <a:r>
              <a:rPr lang="en-US" sz="2400" u="sng" dirty="0">
                <a:hlinkClick r:id="rId7" tooltip="Rate-determining step"/>
              </a:rPr>
              <a:t>rate-determining step</a:t>
            </a:r>
            <a:r>
              <a:rPr lang="en-US" sz="2400" dirty="0"/>
              <a:t>. Therefore, </a:t>
            </a:r>
            <a:r>
              <a:rPr lang="en-US" sz="2400" b="1" u="sng" dirty="0">
                <a:hlinkClick r:id="rId8" tooltip="Rate equation"/>
              </a:rPr>
              <a:t>first-order kinetics</a:t>
            </a:r>
            <a:r>
              <a:rPr lang="en-US" sz="2400" b="1" dirty="0"/>
              <a:t> apply (</a:t>
            </a:r>
            <a:r>
              <a:rPr lang="en-US" sz="2400" b="1" dirty="0" err="1"/>
              <a:t>unimolecular</a:t>
            </a:r>
            <a:r>
              <a:rPr lang="en-US" sz="2400" b="1" dirty="0"/>
              <a:t>).</a:t>
            </a:r>
            <a:endParaRPr lang="en-US" sz="2400" dirty="0"/>
          </a:p>
          <a:p>
            <a:pPr lvl="0" algn="just"/>
            <a:endParaRPr lang="en-US" sz="2400" dirty="0" smtClean="0"/>
          </a:p>
          <a:p>
            <a:pPr lvl="0" algn="just"/>
            <a:r>
              <a:rPr lang="en-US" dirty="0" smtClean="0"/>
              <a:t>The </a:t>
            </a:r>
            <a:r>
              <a:rPr lang="en-US" dirty="0"/>
              <a:t>reaction usually occurs in the </a:t>
            </a:r>
            <a:r>
              <a:rPr lang="en-US" b="1" dirty="0"/>
              <a:t>complete absence of a base</a:t>
            </a:r>
            <a:r>
              <a:rPr lang="en-US" dirty="0"/>
              <a:t> or the presence of only a weak base (acidic conditions and high temperature</a:t>
            </a:r>
            <a:r>
              <a:rPr lang="en-US" dirty="0" smtClean="0"/>
              <a:t>).</a:t>
            </a:r>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r>
              <a:rPr lang="en-US" dirty="0"/>
              <a:t> </a:t>
            </a:r>
          </a:p>
          <a:p>
            <a:pPr lvl="0">
              <a:spcAft>
                <a:spcPts val="120"/>
              </a:spcAft>
              <a:tabLst>
                <a:tab pos="342900" algn="l"/>
              </a:tabLst>
            </a:pPr>
            <a:endParaRPr lang="en-US" dirty="0">
              <a:effectLst/>
            </a:endParaRPr>
          </a:p>
        </p:txBody>
      </p:sp>
      <p:pic>
        <p:nvPicPr>
          <p:cNvPr id="4" name="Picture 3"/>
          <p:cNvPicPr/>
          <p:nvPr/>
        </p:nvPicPr>
        <p:blipFill>
          <a:blip r:embed="rId9" cstate="print"/>
          <a:srcRect/>
          <a:stretch>
            <a:fillRect/>
          </a:stretch>
        </p:blipFill>
        <p:spPr bwMode="auto">
          <a:xfrm>
            <a:off x="327380" y="4652504"/>
            <a:ext cx="10329332" cy="1590252"/>
          </a:xfrm>
          <a:prstGeom prst="rect">
            <a:avLst/>
          </a:prstGeom>
          <a:noFill/>
          <a:ln w="9525">
            <a:noFill/>
            <a:miter lim="800000"/>
            <a:headEnd/>
            <a:tailEnd/>
          </a:ln>
        </p:spPr>
      </p:pic>
    </p:spTree>
    <p:extLst>
      <p:ext uri="{BB962C8B-B14F-4D97-AF65-F5344CB8AC3E}">
        <p14:creationId xmlns:p14="http://schemas.microsoft.com/office/powerpoint/2010/main" xmlns="" val="294420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2976" y="415463"/>
            <a:ext cx="10032643" cy="7171194"/>
          </a:xfrm>
          <a:prstGeom prst="rect">
            <a:avLst/>
          </a:prstGeom>
          <a:noFill/>
        </p:spPr>
        <p:txBody>
          <a:bodyPr wrap="square" rtlCol="0">
            <a:spAutoFit/>
          </a:bodyPr>
          <a:lstStyle/>
          <a:p>
            <a:pPr algn="ctr"/>
            <a:r>
              <a:rPr lang="en-US" sz="3200" b="1" dirty="0"/>
              <a:t>Stability order of </a:t>
            </a:r>
            <a:r>
              <a:rPr lang="en-US" sz="3200" b="1" dirty="0" err="1" smtClean="0"/>
              <a:t>carbocations</a:t>
            </a:r>
            <a:endParaRPr lang="en-US" sz="3200" b="1" dirty="0" smtClean="0"/>
          </a:p>
          <a:p>
            <a:endParaRPr lang="en-US" sz="3200" b="1" dirty="0" smtClean="0"/>
          </a:p>
          <a:p>
            <a:pPr algn="just"/>
            <a:r>
              <a:rPr lang="en-US" sz="2400" dirty="0" err="1" smtClean="0"/>
              <a:t>Carbocations</a:t>
            </a:r>
            <a:r>
              <a:rPr lang="en-US" sz="2400" dirty="0" smtClean="0"/>
              <a:t> </a:t>
            </a:r>
            <a:r>
              <a:rPr lang="en-US" sz="2400" dirty="0"/>
              <a:t>prefer a greater degree of alkyl substitution. Even more so, </a:t>
            </a:r>
            <a:r>
              <a:rPr lang="en-US" sz="2400" dirty="0" err="1"/>
              <a:t>carbocations</a:t>
            </a:r>
            <a:r>
              <a:rPr lang="en-US" sz="2400" dirty="0"/>
              <a:t> prefer to be in the </a:t>
            </a:r>
            <a:r>
              <a:rPr lang="en-US" sz="2400" dirty="0" err="1"/>
              <a:t>allylic</a:t>
            </a:r>
            <a:r>
              <a:rPr lang="en-US" sz="2400" dirty="0"/>
              <a:t> position. Therefore here is the hierarchy of carbocation intermediate stability</a:t>
            </a:r>
            <a:r>
              <a:rPr lang="en-US" sz="2400"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3" name="Picture 2" descr="http://www.studyorgo.com/images/part10/29.JPG"/>
          <p:cNvPicPr/>
          <p:nvPr/>
        </p:nvPicPr>
        <p:blipFill>
          <a:blip r:embed="rId2"/>
          <a:srcRect/>
          <a:stretch>
            <a:fillRect/>
          </a:stretch>
        </p:blipFill>
        <p:spPr bwMode="auto">
          <a:xfrm>
            <a:off x="1110127" y="3125749"/>
            <a:ext cx="8577330" cy="2073799"/>
          </a:xfrm>
          <a:prstGeom prst="rect">
            <a:avLst/>
          </a:prstGeom>
          <a:noFill/>
          <a:ln w="9525">
            <a:noFill/>
            <a:miter lim="800000"/>
            <a:headEnd/>
            <a:tailEnd/>
          </a:ln>
        </p:spPr>
      </p:pic>
    </p:spTree>
    <p:extLst>
      <p:ext uri="{BB962C8B-B14F-4D97-AF65-F5344CB8AC3E}">
        <p14:creationId xmlns:p14="http://schemas.microsoft.com/office/powerpoint/2010/main" xmlns="" val="3684393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3822" y="0"/>
            <a:ext cx="10521244" cy="7450758"/>
          </a:xfrm>
          <a:prstGeom prst="rect">
            <a:avLst/>
          </a:prstGeom>
        </p:spPr>
        <p:txBody>
          <a:bodyPr wrap="square">
            <a:spAutoFit/>
          </a:bodyPr>
          <a:lstStyle/>
          <a:p>
            <a:pPr marR="0" lvl="0">
              <a:spcBef>
                <a:spcPts val="0"/>
              </a:spcBef>
              <a:spcAft>
                <a:spcPts val="120"/>
              </a:spcAft>
              <a:tabLst>
                <a:tab pos="400050" algn="l"/>
              </a:tabLst>
            </a:pPr>
            <a:r>
              <a:rPr lang="en-US" sz="3200" b="1" dirty="0" smtClean="0">
                <a:solidFill>
                  <a:srgbClr val="FF0000"/>
                </a:solidFill>
                <a:effectLst/>
                <a:ea typeface="Times New Roman" panose="02020603050405020304" pitchFamily="18" charset="0"/>
              </a:rPr>
              <a:t>E2 Reactions (Bimolecular Reactions)</a:t>
            </a:r>
            <a:endParaRPr lang="en-US" sz="2400" dirty="0" smtClean="0">
              <a:solidFill>
                <a:srgbClr val="FF0000"/>
              </a:solidFill>
              <a:effectLst/>
              <a:ea typeface="Times New Roman" panose="02020603050405020304" pitchFamily="18" charset="0"/>
            </a:endParaRPr>
          </a:p>
          <a:p>
            <a:pPr marL="342900" marR="0" lvl="0" indent="-342900" algn="just">
              <a:spcBef>
                <a:spcPts val="0"/>
              </a:spcBef>
              <a:spcAft>
                <a:spcPts val="120"/>
              </a:spcAft>
              <a:buSzPts val="1000"/>
              <a:buFont typeface="Symbol" panose="05050102010706020507" pitchFamily="18" charset="2"/>
              <a:buChar char=""/>
              <a:tabLst>
                <a:tab pos="400050" algn="l"/>
                <a:tab pos="457200" algn="l"/>
              </a:tabLst>
            </a:pPr>
            <a:r>
              <a:rPr lang="en-US" sz="2400" dirty="0" smtClean="0">
                <a:solidFill>
                  <a:srgbClr val="000000"/>
                </a:solidFill>
                <a:effectLst/>
                <a:ea typeface="Times New Roman" panose="02020603050405020304" pitchFamily="18" charset="0"/>
              </a:rPr>
              <a:t>E2 stands for bimolecular elimination.  The reaction involves a one-step mechanism in which carbon-hydrogen and carbon-halogen bonds break to form a double bond. E2 is single step elimination, with a single </a:t>
            </a:r>
            <a:r>
              <a:rPr lang="en-US" sz="2400" u="sng" dirty="0" smtClean="0">
                <a:solidFill>
                  <a:srgbClr val="000000"/>
                </a:solidFill>
                <a:effectLst/>
                <a:ea typeface="Times New Roman" panose="02020603050405020304" pitchFamily="18" charset="0"/>
                <a:hlinkClick r:id="rId2" tooltip="Transition state"/>
              </a:rPr>
              <a:t>transition state</a:t>
            </a:r>
            <a:r>
              <a:rPr lang="en-US" sz="2400" dirty="0" smtClean="0">
                <a:solidFill>
                  <a:srgbClr val="000000"/>
                </a:solidFill>
                <a:effectLst/>
                <a:ea typeface="Times New Roman" panose="02020603050405020304" pitchFamily="18" charset="0"/>
              </a:rPr>
              <a:t>.</a:t>
            </a:r>
            <a:endParaRPr lang="en-US" sz="2000" dirty="0" smtClean="0">
              <a:effectLst/>
              <a:ea typeface="Times New Roman" panose="02020603050405020304" pitchFamily="18" charset="0"/>
            </a:endParaRPr>
          </a:p>
          <a:p>
            <a:pPr marL="342900" marR="0" lvl="0" indent="-342900" algn="just">
              <a:spcBef>
                <a:spcPts val="0"/>
              </a:spcBef>
              <a:spcAft>
                <a:spcPts val="120"/>
              </a:spcAft>
              <a:buSzPts val="1000"/>
              <a:buFont typeface="Symbol" panose="05050102010706020507" pitchFamily="18" charset="2"/>
              <a:buChar char=""/>
              <a:tabLst>
                <a:tab pos="400050" algn="l"/>
                <a:tab pos="457200" algn="l"/>
              </a:tabLst>
            </a:pPr>
            <a:r>
              <a:rPr lang="en-US" sz="2400" dirty="0" smtClean="0">
                <a:solidFill>
                  <a:srgbClr val="000000"/>
                </a:solidFill>
                <a:effectLst/>
                <a:ea typeface="Times New Roman" panose="02020603050405020304" pitchFamily="18" charset="0"/>
              </a:rPr>
              <a:t>It is typically undergone by primary substituted alkyl halides, but is possible with some secondary alkyl halides and other compounds.</a:t>
            </a:r>
            <a:endParaRPr lang="en-US" sz="2000" dirty="0" smtClean="0">
              <a:effectLst/>
              <a:ea typeface="Times New Roman" panose="02020603050405020304" pitchFamily="18" charset="0"/>
            </a:endParaRPr>
          </a:p>
          <a:p>
            <a:pPr marL="342900" marR="0" lvl="0" indent="-342900" algn="just">
              <a:spcBef>
                <a:spcPts val="0"/>
              </a:spcBef>
              <a:spcAft>
                <a:spcPts val="120"/>
              </a:spcAft>
              <a:buSzPts val="1000"/>
              <a:buFont typeface="Symbol" panose="05050102010706020507" pitchFamily="18" charset="2"/>
              <a:buChar char=""/>
              <a:tabLst>
                <a:tab pos="400050" algn="l"/>
                <a:tab pos="457200" algn="l"/>
              </a:tabLst>
            </a:pPr>
            <a:r>
              <a:rPr lang="en-US" sz="2400" dirty="0" smtClean="0">
                <a:solidFill>
                  <a:srgbClr val="000000"/>
                </a:solidFill>
                <a:effectLst/>
                <a:ea typeface="Times New Roman" panose="02020603050405020304" pitchFamily="18" charset="0"/>
              </a:rPr>
              <a:t>The </a:t>
            </a:r>
            <a:r>
              <a:rPr lang="en-US" sz="2400" u="sng" dirty="0" smtClean="0">
                <a:solidFill>
                  <a:srgbClr val="000000"/>
                </a:solidFill>
                <a:effectLst/>
                <a:ea typeface="Times New Roman" panose="02020603050405020304" pitchFamily="18" charset="0"/>
                <a:hlinkClick r:id="rId3" tooltip="Reaction rate"/>
              </a:rPr>
              <a:t>reaction rate</a:t>
            </a:r>
            <a:r>
              <a:rPr lang="en-US" sz="2400" dirty="0" smtClean="0">
                <a:solidFill>
                  <a:srgbClr val="000000"/>
                </a:solidFill>
                <a:effectLst/>
                <a:ea typeface="Times New Roman" panose="02020603050405020304" pitchFamily="18" charset="0"/>
              </a:rPr>
              <a:t> is </a:t>
            </a:r>
            <a:r>
              <a:rPr lang="en-US" sz="2400" u="sng" dirty="0" smtClean="0">
                <a:solidFill>
                  <a:srgbClr val="000000"/>
                </a:solidFill>
                <a:effectLst/>
                <a:ea typeface="Times New Roman" panose="02020603050405020304" pitchFamily="18" charset="0"/>
                <a:hlinkClick r:id="rId4" tooltip="Second order reaction"/>
              </a:rPr>
              <a:t>second order</a:t>
            </a:r>
            <a:r>
              <a:rPr lang="en-US" sz="2400" dirty="0" smtClean="0">
                <a:solidFill>
                  <a:srgbClr val="000000"/>
                </a:solidFill>
                <a:effectLst/>
                <a:ea typeface="Times New Roman" panose="02020603050405020304" pitchFamily="18" charset="0"/>
              </a:rPr>
              <a:t>, because it's influenced by both the alkyl halide and the base (bimolecular).</a:t>
            </a:r>
            <a:endParaRPr lang="en-US" sz="2000" dirty="0" smtClean="0">
              <a:effectLst/>
              <a:ea typeface="Times New Roman" panose="02020603050405020304" pitchFamily="18" charset="0"/>
            </a:endParaRPr>
          </a:p>
          <a:p>
            <a:pPr marL="342900" marR="0" lvl="0" indent="-342900" algn="just">
              <a:spcBef>
                <a:spcPts val="0"/>
              </a:spcBef>
              <a:spcAft>
                <a:spcPts val="120"/>
              </a:spcAft>
              <a:buSzPts val="1000"/>
              <a:buFont typeface="Symbol" panose="05050102010706020507" pitchFamily="18" charset="2"/>
              <a:buChar char=""/>
              <a:tabLst>
                <a:tab pos="400050" algn="l"/>
                <a:tab pos="457200" algn="l"/>
              </a:tabLst>
            </a:pPr>
            <a:r>
              <a:rPr lang="en-US" sz="2400" dirty="0" smtClean="0">
                <a:solidFill>
                  <a:srgbClr val="000000"/>
                </a:solidFill>
                <a:effectLst/>
                <a:ea typeface="Times New Roman" panose="02020603050405020304" pitchFamily="18" charset="0"/>
              </a:rPr>
              <a:t>E2 typically uses a strong </a:t>
            </a:r>
            <a:r>
              <a:rPr lang="en-US" sz="2400" u="sng" dirty="0" smtClean="0">
                <a:solidFill>
                  <a:srgbClr val="000000"/>
                </a:solidFill>
                <a:effectLst/>
                <a:ea typeface="Times New Roman" panose="02020603050405020304" pitchFamily="18" charset="0"/>
                <a:hlinkClick r:id="rId5" tooltip="Base (chemistry)"/>
              </a:rPr>
              <a:t>base</a:t>
            </a:r>
            <a:r>
              <a:rPr lang="en-US" sz="2400" dirty="0" smtClean="0">
                <a:solidFill>
                  <a:srgbClr val="000000"/>
                </a:solidFill>
                <a:effectLst/>
                <a:ea typeface="Times New Roman" panose="02020603050405020304" pitchFamily="18" charset="0"/>
              </a:rPr>
              <a:t>. It must be strong enough to remove a weakly acidic hydrogen.</a:t>
            </a:r>
          </a:p>
          <a:p>
            <a:pPr marL="342900" marR="0" lvl="0" indent="-342900">
              <a:spcBef>
                <a:spcPts val="0"/>
              </a:spcBef>
              <a:spcAft>
                <a:spcPts val="120"/>
              </a:spcAft>
              <a:buSzPts val="1000"/>
              <a:buFont typeface="Symbol" panose="05050102010706020507" pitchFamily="18" charset="2"/>
              <a:buChar char=""/>
              <a:tabLst>
                <a:tab pos="400050" algn="l"/>
                <a:tab pos="457200" algn="l"/>
              </a:tabLst>
            </a:pPr>
            <a:endParaRPr lang="en-US" sz="2400" dirty="0">
              <a:solidFill>
                <a:srgbClr val="000000"/>
              </a:solidFill>
              <a:ea typeface="Times New Roman" panose="02020603050405020304" pitchFamily="18" charset="0"/>
            </a:endParaRPr>
          </a:p>
          <a:p>
            <a:pPr marL="342900" marR="0" lvl="0" indent="-342900">
              <a:spcBef>
                <a:spcPts val="0"/>
              </a:spcBef>
              <a:spcAft>
                <a:spcPts val="120"/>
              </a:spcAft>
              <a:buSzPts val="1000"/>
              <a:buFont typeface="Symbol" panose="05050102010706020507" pitchFamily="18" charset="2"/>
              <a:buChar char=""/>
              <a:tabLst>
                <a:tab pos="400050" algn="l"/>
                <a:tab pos="457200" algn="l"/>
              </a:tabLs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
              </a:spcAft>
              <a:buSzPts val="1000"/>
              <a:buFont typeface="Symbol" panose="05050102010706020507" pitchFamily="18" charset="2"/>
              <a:buChar char=""/>
              <a:tabLst>
                <a:tab pos="400050" algn="l"/>
                <a:tab pos="457200" algn="l"/>
              </a:tabLst>
            </a:pPr>
            <a:endParaRPr lang="en-US" sz="16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120"/>
              </a:spcAft>
              <a:buSzPts val="1000"/>
              <a:buFont typeface="Symbol" panose="05050102010706020507" pitchFamily="18" charset="2"/>
              <a:buChar char=""/>
              <a:tabLst>
                <a:tab pos="400050" algn="l"/>
                <a:tab pos="457200" algn="l"/>
              </a:tabLs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
              </a:spcAft>
              <a:buSzPts val="1000"/>
              <a:buFont typeface="Symbol" panose="05050102010706020507" pitchFamily="18" charset="2"/>
              <a:buChar char=""/>
              <a:tabLst>
                <a:tab pos="400050" algn="l"/>
                <a:tab pos="457200" algn="l"/>
              </a:tabLst>
            </a:pPr>
            <a:endParaRPr lang="en-US" sz="16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120"/>
              </a:spcAft>
              <a:buSzPts val="1000"/>
              <a:buFont typeface="Symbol" panose="05050102010706020507" pitchFamily="18" charset="2"/>
              <a:buChar char=""/>
              <a:tabLst>
                <a:tab pos="400050" algn="l"/>
                <a:tab pos="457200" algn="l"/>
              </a:tabLs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
              </a:spcAft>
              <a:buSzPts val="1000"/>
              <a:buFont typeface="Symbol" panose="05050102010706020507" pitchFamily="18" charset="2"/>
              <a:buChar char=""/>
              <a:tabLst>
                <a:tab pos="400050" algn="l"/>
                <a:tab pos="457200" algn="l"/>
              </a:tabLst>
            </a:pPr>
            <a:endParaRPr lang="en-US" sz="16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120"/>
              </a:spcAft>
              <a:buSzPts val="1000"/>
              <a:buFont typeface="Symbol" panose="05050102010706020507" pitchFamily="18" charset="2"/>
              <a:buChar char=""/>
              <a:tabLst>
                <a:tab pos="400050" algn="l"/>
                <a:tab pos="457200" algn="l"/>
              </a:tabLs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
              </a:spcAft>
              <a:buSzPts val="1000"/>
              <a:buFont typeface="Symbol" panose="05050102010706020507" pitchFamily="18" charset="2"/>
              <a:buChar char=""/>
              <a:tabLst>
                <a:tab pos="400050" algn="l"/>
                <a:tab pos="457200" algn="l"/>
              </a:tabLst>
            </a:pPr>
            <a:endParaRPr lang="en-US" sz="16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120"/>
              </a:spcAft>
              <a:buSzPts val="1000"/>
              <a:buFont typeface="Symbol" panose="05050102010706020507" pitchFamily="18" charset="2"/>
              <a:buChar char=""/>
              <a:tabLst>
                <a:tab pos="400050" algn="l"/>
                <a:tab pos="457200" algn="l"/>
              </a:tabLs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
              </a:spcAft>
              <a:buSzPts val="1000"/>
              <a:buFont typeface="Symbol" panose="05050102010706020507" pitchFamily="18" charset="2"/>
              <a:buChar char=""/>
              <a:tabLst>
                <a:tab pos="400050" algn="l"/>
                <a:tab pos="457200" algn="l"/>
              </a:tabLst>
            </a:pPr>
            <a:endParaRPr lang="en-US" sz="1600" dirty="0">
              <a:solidFill>
                <a:srgbClr val="000000"/>
              </a:solidFill>
              <a:latin typeface="Times New Roman" panose="02020603050405020304" pitchFamily="18" charset="0"/>
              <a:ea typeface="Times New Roman" panose="02020603050405020304" pitchFamily="18" charset="0"/>
            </a:endParaRPr>
          </a:p>
          <a:p>
            <a:pPr marL="342900" marR="0" lvl="0" indent="-342900">
              <a:spcBef>
                <a:spcPts val="0"/>
              </a:spcBef>
              <a:spcAft>
                <a:spcPts val="120"/>
              </a:spcAft>
              <a:buSzPts val="1000"/>
              <a:buFont typeface="Symbol" panose="05050102010706020507" pitchFamily="18" charset="2"/>
              <a:buChar char=""/>
              <a:tabLst>
                <a:tab pos="400050" algn="l"/>
                <a:tab pos="457200" algn="l"/>
              </a:tabLst>
            </a:pP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120"/>
              </a:spcAft>
              <a:buSzPts val="1000"/>
              <a:buFont typeface="Symbol" panose="05050102010706020507" pitchFamily="18" charset="2"/>
              <a:buChar char=""/>
              <a:tabLst>
                <a:tab pos="400050" algn="l"/>
                <a:tab pos="457200" algn="l"/>
              </a:tabLst>
            </a:pPr>
            <a:endParaRPr lang="en-US" sz="1600" dirty="0">
              <a:effectLst/>
              <a:latin typeface="Times New Roman" panose="02020603050405020304" pitchFamily="18" charset="0"/>
              <a:ea typeface="Times New Roman" panose="02020603050405020304" pitchFamily="18" charset="0"/>
            </a:endParaRPr>
          </a:p>
        </p:txBody>
      </p:sp>
      <p:pic>
        <p:nvPicPr>
          <p:cNvPr id="4" name="Picture 3"/>
          <p:cNvPicPr/>
          <p:nvPr/>
        </p:nvPicPr>
        <p:blipFill>
          <a:blip r:embed="rId6" cstate="print"/>
          <a:srcRect/>
          <a:stretch>
            <a:fillRect/>
          </a:stretch>
        </p:blipFill>
        <p:spPr bwMode="auto">
          <a:xfrm>
            <a:off x="846668" y="3928534"/>
            <a:ext cx="9968088" cy="2826026"/>
          </a:xfrm>
          <a:prstGeom prst="rect">
            <a:avLst/>
          </a:prstGeom>
          <a:noFill/>
          <a:ln w="9525">
            <a:noFill/>
            <a:miter lim="800000"/>
            <a:headEnd/>
            <a:tailEnd/>
          </a:ln>
        </p:spPr>
      </p:pic>
    </p:spTree>
    <p:extLst>
      <p:ext uri="{BB962C8B-B14F-4D97-AF65-F5344CB8AC3E}">
        <p14:creationId xmlns:p14="http://schemas.microsoft.com/office/powerpoint/2010/main" xmlns="" val="3014453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756" y="124178"/>
            <a:ext cx="11334045" cy="8556188"/>
          </a:xfrm>
          <a:prstGeom prst="rect">
            <a:avLst/>
          </a:prstGeom>
          <a:noFill/>
        </p:spPr>
        <p:txBody>
          <a:bodyPr wrap="square" rtlCol="0">
            <a:spAutoFit/>
          </a:bodyPr>
          <a:lstStyle/>
          <a:p>
            <a:pPr algn="ctr"/>
            <a:r>
              <a:rPr lang="en-US" sz="3200" b="1" dirty="0"/>
              <a:t>Important Methods of Elimination Reaction</a:t>
            </a:r>
          </a:p>
          <a:p>
            <a:pPr algn="just"/>
            <a:r>
              <a:rPr lang="en-US" sz="2400" dirty="0" smtClean="0">
                <a:effectLst/>
              </a:rPr>
              <a:t>Normally, elimination reactions are distinguished by the kind of atoms or groups of atoms that leave the molecule. Due to this, there are two main methods involved in this type of reaction;</a:t>
            </a:r>
          </a:p>
          <a:p>
            <a:pPr marL="285750" indent="-285750" algn="just">
              <a:lnSpc>
                <a:spcPct val="200000"/>
              </a:lnSpc>
              <a:buFont typeface="Wingdings" panose="05000000000000000000" pitchFamily="2" charset="2"/>
              <a:buChar char="v"/>
            </a:pPr>
            <a:r>
              <a:rPr lang="en-US" sz="2000" b="1" i="1" dirty="0" smtClean="0">
                <a:effectLst/>
              </a:rPr>
              <a:t>Dehydration</a:t>
            </a:r>
            <a:endParaRPr lang="en-US" sz="2000" dirty="0"/>
          </a:p>
          <a:p>
            <a:pPr marL="285750" indent="-285750" algn="just">
              <a:lnSpc>
                <a:spcPct val="200000"/>
              </a:lnSpc>
              <a:buFont typeface="Wingdings" panose="05000000000000000000" pitchFamily="2" charset="2"/>
              <a:buChar char="v"/>
            </a:pPr>
            <a:r>
              <a:rPr lang="en-US" sz="2000" b="1" i="1" dirty="0" err="1" smtClean="0">
                <a:effectLst/>
              </a:rPr>
              <a:t>Dehydrohalogenation</a:t>
            </a:r>
            <a:endParaRPr lang="en-US" sz="2000" b="1" i="1" dirty="0" smtClean="0">
              <a:effectLst/>
            </a:endParaRPr>
          </a:p>
          <a:p>
            <a:pPr algn="just"/>
            <a:endParaRPr lang="en-US" dirty="0" smtClean="0">
              <a:effectLst/>
            </a:endParaRPr>
          </a:p>
          <a:p>
            <a:pPr algn="just" fontAlgn="base"/>
            <a:r>
              <a:rPr lang="en-US" sz="2400" dirty="0" smtClean="0">
                <a:solidFill>
                  <a:srgbClr val="002060"/>
                </a:solidFill>
                <a:effectLst/>
              </a:rPr>
              <a:t>In the dehydration method, there is the elimination of a water molecule mostly from compounds such as alcohol. Sometimes, this method is also called Beta elimination reaction where the leaving group and H are placed at </a:t>
            </a:r>
            <a:r>
              <a:rPr lang="en-US" sz="2400" dirty="0" err="1" smtClean="0">
                <a:solidFill>
                  <a:srgbClr val="002060"/>
                </a:solidFill>
                <a:effectLst/>
              </a:rPr>
              <a:t>neighbour</a:t>
            </a:r>
            <a:r>
              <a:rPr lang="en-US" sz="2400" dirty="0" smtClean="0">
                <a:solidFill>
                  <a:srgbClr val="002060"/>
                </a:solidFill>
                <a:effectLst/>
              </a:rPr>
              <a:t> carbon atoms</a:t>
            </a:r>
            <a:r>
              <a:rPr lang="en-US" sz="2400" dirty="0" smtClean="0">
                <a:effectLst/>
              </a:rPr>
              <a:t>.</a:t>
            </a:r>
          </a:p>
          <a:p>
            <a:pPr algn="just" fontAlgn="base"/>
            <a:endParaRPr lang="en-US" sz="2400" dirty="0" smtClean="0">
              <a:effectLst/>
            </a:endParaRPr>
          </a:p>
          <a:p>
            <a:pPr fontAlgn="base"/>
            <a:r>
              <a:rPr lang="en-US" sz="2400" b="1" dirty="0" smtClean="0">
                <a:solidFill>
                  <a:srgbClr val="FF0000"/>
                </a:solidFill>
                <a:effectLst/>
              </a:rPr>
              <a:t>On the other hand, in </a:t>
            </a:r>
            <a:r>
              <a:rPr lang="en-US" sz="2400" b="1" dirty="0" err="1" smtClean="0">
                <a:solidFill>
                  <a:srgbClr val="FF0000"/>
                </a:solidFill>
                <a:effectLst/>
              </a:rPr>
              <a:t>dehydrohalogenation</a:t>
            </a:r>
            <a:r>
              <a:rPr lang="en-US" sz="2400" b="1" dirty="0" smtClean="0">
                <a:solidFill>
                  <a:srgbClr val="FF0000"/>
                </a:solidFill>
                <a:effectLst/>
              </a:rPr>
              <a:t>, there is a removal of a hydrogen atom and a halogen atom.</a:t>
            </a:r>
            <a:r>
              <a:rPr lang="en-US" sz="2400" b="1" dirty="0"/>
              <a:t> </a:t>
            </a:r>
          </a:p>
          <a:p>
            <a:endParaRPr lang="en-US" sz="24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xmlns="" val="9452160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6217087"/>
          </a:xfrm>
          <a:prstGeom prst="rect">
            <a:avLst/>
          </a:prstGeom>
          <a:noFill/>
        </p:spPr>
        <p:txBody>
          <a:bodyPr wrap="square" rtlCol="0">
            <a:spAutoFit/>
          </a:bodyPr>
          <a:lstStyle/>
          <a:p>
            <a:r>
              <a:rPr lang="en-US" sz="2800" dirty="0" smtClean="0"/>
              <a:t>Dehydration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2800" dirty="0" err="1" smtClean="0"/>
              <a:t>Dehydrohalogenation</a:t>
            </a:r>
            <a:endParaRPr lang="en-US" sz="28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80466" y="857956"/>
            <a:ext cx="8771534" cy="20884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85043" y="4146734"/>
            <a:ext cx="7515401" cy="2604022"/>
          </a:xfrm>
          <a:prstGeom prst="rect">
            <a:avLst/>
          </a:prstGeom>
        </p:spPr>
      </p:pic>
    </p:spTree>
    <p:extLst>
      <p:ext uri="{BB962C8B-B14F-4D97-AF65-F5344CB8AC3E}">
        <p14:creationId xmlns:p14="http://schemas.microsoft.com/office/powerpoint/2010/main" xmlns="" val="5184250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6032421"/>
          </a:xfrm>
          <a:prstGeom prst="rect">
            <a:avLst/>
          </a:prstGeom>
          <a:noFill/>
        </p:spPr>
        <p:txBody>
          <a:bodyPr wrap="square" rtlCol="0">
            <a:spAutoFit/>
          </a:bodyPr>
          <a:lstStyle/>
          <a:p>
            <a:pPr algn="ctr"/>
            <a:r>
              <a:rPr lang="en-US" sz="3200" b="1" i="1" dirty="0" err="1"/>
              <a:t>Saytzeff’s</a:t>
            </a:r>
            <a:r>
              <a:rPr lang="en-US" sz="3200" b="1" i="1" dirty="0"/>
              <a:t> </a:t>
            </a:r>
            <a:r>
              <a:rPr lang="en-US" sz="3200" b="1" i="1" dirty="0" smtClean="0"/>
              <a:t>Rule</a:t>
            </a:r>
          </a:p>
          <a:p>
            <a:endParaRPr lang="en-US" dirty="0"/>
          </a:p>
          <a:p>
            <a:pPr algn="just"/>
            <a:r>
              <a:rPr lang="en-US" sz="2400" dirty="0"/>
              <a:t>According to </a:t>
            </a:r>
            <a:r>
              <a:rPr lang="en-US" sz="2400" b="1" dirty="0" err="1"/>
              <a:t>Saytzeff's</a:t>
            </a:r>
            <a:r>
              <a:rPr lang="en-US" sz="2400" b="1" dirty="0"/>
              <a:t> rule (also </a:t>
            </a:r>
            <a:r>
              <a:rPr lang="en-US" sz="2400" b="1" dirty="0" err="1"/>
              <a:t>Zaitsev's</a:t>
            </a:r>
            <a:r>
              <a:rPr lang="en-US" sz="2400" b="1" dirty="0"/>
              <a:t> rule)</a:t>
            </a:r>
            <a:r>
              <a:rPr lang="en-US" sz="2400" dirty="0"/>
              <a:t>, during dehydration, more substituted alkene (olefin) is formed as a major product, since greater the substitution of double bond greater is the stability of alkene</a:t>
            </a:r>
            <a:r>
              <a:rPr lang="en-US" sz="2400" dirty="0" smtClean="0"/>
              <a:t>.</a:t>
            </a:r>
            <a:endParaRPr lang="en-US" sz="2400" dirty="0"/>
          </a:p>
          <a:p>
            <a:pPr algn="ctr"/>
            <a:r>
              <a:rPr lang="en-US" sz="2400" b="1" i="1" dirty="0">
                <a:solidFill>
                  <a:srgbClr val="FF0000"/>
                </a:solidFill>
              </a:rPr>
              <a:t>when 2-iodobutane is treated with alcoholic </a:t>
            </a:r>
            <a:r>
              <a:rPr lang="en-US" sz="2400" b="1" i="1" u="sng" dirty="0">
                <a:solidFill>
                  <a:srgbClr val="FF0000"/>
                </a:solidFill>
                <a:hlinkClick r:id="rId2"/>
              </a:rPr>
              <a:t>potassium hydroxide</a:t>
            </a:r>
            <a:r>
              <a:rPr lang="en-US" sz="2400" b="1" i="1" dirty="0">
                <a:solidFill>
                  <a:srgbClr val="FF0000"/>
                </a:solidFill>
              </a:rPr>
              <a:t> (KOH), </a:t>
            </a:r>
            <a:r>
              <a:rPr lang="en-US" sz="2400" b="1" i="1" u="sng" dirty="0">
                <a:solidFill>
                  <a:srgbClr val="FF0000"/>
                </a:solidFill>
                <a:hlinkClick r:id="rId3"/>
              </a:rPr>
              <a:t>2-butene</a:t>
            </a:r>
            <a:r>
              <a:rPr lang="en-US" sz="2400" b="1" i="1" dirty="0">
                <a:solidFill>
                  <a:srgbClr val="FF0000"/>
                </a:solidFill>
              </a:rPr>
              <a:t> is the major product and </a:t>
            </a:r>
            <a:r>
              <a:rPr lang="en-US" sz="2400" b="1" i="1" u="sng" dirty="0">
                <a:solidFill>
                  <a:srgbClr val="FF0000"/>
                </a:solidFill>
                <a:hlinkClick r:id="rId4"/>
              </a:rPr>
              <a:t>1-butene</a:t>
            </a:r>
            <a:r>
              <a:rPr lang="en-US" sz="2400" b="1" i="1" dirty="0">
                <a:solidFill>
                  <a:srgbClr val="FF0000"/>
                </a:solidFill>
              </a:rPr>
              <a:t> is the minor product.</a:t>
            </a:r>
          </a:p>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3" name="Picture 2"/>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96712" y="3422611"/>
            <a:ext cx="11537244" cy="2817074"/>
          </a:xfrm>
          <a:prstGeom prst="rect">
            <a:avLst/>
          </a:prstGeom>
        </p:spPr>
      </p:pic>
    </p:spTree>
    <p:extLst>
      <p:ext uri="{BB962C8B-B14F-4D97-AF65-F5344CB8AC3E}">
        <p14:creationId xmlns:p14="http://schemas.microsoft.com/office/powerpoint/2010/main" xmlns="" val="4255702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5422" y="951174"/>
            <a:ext cx="10555111" cy="5663089"/>
          </a:xfrm>
          <a:prstGeom prst="rect">
            <a:avLst/>
          </a:prstGeom>
        </p:spPr>
        <p:txBody>
          <a:bodyPr wrap="square">
            <a:spAutoFit/>
          </a:bodyPr>
          <a:lstStyle/>
          <a:p>
            <a:pPr marR="559435" algn="ctr">
              <a:lnSpc>
                <a:spcPct val="150000"/>
              </a:lnSpc>
            </a:pPr>
            <a:r>
              <a:rPr lang="en-US" sz="3200" b="1" dirty="0" smtClean="0">
                <a:solidFill>
                  <a:srgbClr val="000000"/>
                </a:solidFill>
                <a:ea typeface="Times New Roman" panose="02020603050405020304" pitchFamily="18" charset="0"/>
              </a:rPr>
              <a:t>Commonly </a:t>
            </a:r>
            <a:r>
              <a:rPr lang="en-US" sz="3200" b="1" dirty="0">
                <a:solidFill>
                  <a:srgbClr val="000000"/>
                </a:solidFill>
                <a:ea typeface="Times New Roman" panose="02020603050405020304" pitchFamily="18" charset="0"/>
              </a:rPr>
              <a:t>used Drug </a:t>
            </a:r>
            <a:r>
              <a:rPr lang="en-US" sz="3200" b="1" dirty="0" smtClean="0">
                <a:solidFill>
                  <a:srgbClr val="000000"/>
                </a:solidFill>
                <a:ea typeface="Times New Roman" panose="02020603050405020304" pitchFamily="18" charset="0"/>
              </a:rPr>
              <a:t>Molecule</a:t>
            </a:r>
            <a:endParaRPr lang="en-US" sz="3200" b="1" u="sng" dirty="0" smtClean="0">
              <a:solidFill>
                <a:srgbClr val="000000"/>
              </a:solidFill>
              <a:ea typeface="Times New Roman" panose="02020603050405020304" pitchFamily="18" charset="0"/>
            </a:endParaRPr>
          </a:p>
          <a:p>
            <a:pPr algn="just"/>
            <a:r>
              <a:rPr lang="en-US" sz="3200" b="1" i="1" dirty="0"/>
              <a:t>Drugs</a:t>
            </a:r>
            <a:r>
              <a:rPr lang="en-US" sz="2000" b="1" i="1" dirty="0" smtClean="0"/>
              <a:t>: </a:t>
            </a:r>
            <a:r>
              <a:rPr lang="en-US" sz="2400" i="1" dirty="0" smtClean="0"/>
              <a:t>Chemical </a:t>
            </a:r>
            <a:r>
              <a:rPr lang="en-US" sz="2400" i="1" dirty="0"/>
              <a:t>substance used for the treatment of diseases and for reducing the suffering from pain are called medicines or drugs</a:t>
            </a:r>
            <a:r>
              <a:rPr lang="en-US" sz="2400" i="1" dirty="0" smtClean="0"/>
              <a:t>.</a:t>
            </a:r>
          </a:p>
          <a:p>
            <a:pPr algn="just"/>
            <a:endParaRPr lang="en-US" sz="2400" dirty="0"/>
          </a:p>
          <a:p>
            <a:pPr algn="just"/>
            <a:r>
              <a:rPr lang="en-US" sz="2400" b="1" dirty="0">
                <a:solidFill>
                  <a:srgbClr val="FF0000"/>
                </a:solidFill>
              </a:rPr>
              <a:t>Based on their action these chemicals are divided into various categories  :</a:t>
            </a:r>
          </a:p>
          <a:p>
            <a:pPr algn="just"/>
            <a:endParaRPr lang="en-US" sz="2000" dirty="0">
              <a:solidFill>
                <a:srgbClr val="FF0000"/>
              </a:solidFill>
            </a:endParaRPr>
          </a:p>
          <a:p>
            <a:pPr algn="just"/>
            <a:r>
              <a:rPr lang="en-US" sz="2800" b="1" dirty="0"/>
              <a:t>1</a:t>
            </a:r>
            <a:r>
              <a:rPr lang="en-US" sz="3600" b="1" dirty="0"/>
              <a:t>. </a:t>
            </a:r>
            <a:r>
              <a:rPr lang="en-US" sz="3200" b="1" dirty="0"/>
              <a:t>Analgesics </a:t>
            </a:r>
            <a:r>
              <a:rPr lang="en-US" sz="3200" dirty="0"/>
              <a:t>:  </a:t>
            </a:r>
            <a:r>
              <a:rPr lang="en-US" sz="2400" dirty="0"/>
              <a:t>Analgesics are compounds used to reduce pain.</a:t>
            </a:r>
          </a:p>
          <a:p>
            <a:pPr algn="just"/>
            <a:r>
              <a:rPr lang="en-US" sz="2800" b="1" dirty="0"/>
              <a:t>2</a:t>
            </a:r>
            <a:r>
              <a:rPr lang="en-US" sz="2800" dirty="0"/>
              <a:t>. </a:t>
            </a:r>
            <a:r>
              <a:rPr lang="en-US" sz="2800" b="1" dirty="0"/>
              <a:t>Antipyretics</a:t>
            </a:r>
            <a:r>
              <a:rPr lang="en-US" sz="2800" dirty="0"/>
              <a:t> </a:t>
            </a:r>
            <a:r>
              <a:rPr lang="en-US" sz="2800" dirty="0" smtClean="0"/>
              <a:t>: </a:t>
            </a:r>
            <a:r>
              <a:rPr lang="en-US" sz="2400" dirty="0" smtClean="0"/>
              <a:t>Antipyretics </a:t>
            </a:r>
            <a:r>
              <a:rPr lang="en-US" sz="2400" dirty="0"/>
              <a:t>are compounds used to reduce fever. </a:t>
            </a:r>
            <a:endParaRPr lang="en-US" sz="2400" dirty="0" smtClean="0"/>
          </a:p>
          <a:p>
            <a:pPr algn="just"/>
            <a:endParaRPr lang="en-US" sz="2400" dirty="0"/>
          </a:p>
          <a:p>
            <a:pPr algn="just"/>
            <a:r>
              <a:rPr lang="en-US" sz="2400" dirty="0"/>
              <a:t>One popular drug that does both is </a:t>
            </a:r>
            <a:r>
              <a:rPr lang="en-US" sz="2400" dirty="0" smtClean="0"/>
              <a:t>aspirins </a:t>
            </a:r>
            <a:r>
              <a:rPr lang="en-US" sz="2400" dirty="0"/>
              <a:t>the common name for the compound acetylsalicylic acid, widely used as a fever reducer and as a pain killer.</a:t>
            </a:r>
          </a:p>
          <a:p>
            <a:pPr algn="just"/>
            <a:r>
              <a:rPr lang="en-US" sz="2400" b="1" dirty="0"/>
              <a:t> </a:t>
            </a:r>
          </a:p>
          <a:p>
            <a:r>
              <a:rPr lang="en-US" sz="1200" dirty="0"/>
              <a:t> </a:t>
            </a:r>
          </a:p>
          <a:p>
            <a:pPr marR="559435" algn="ctr">
              <a:lnSpc>
                <a:spcPct val="150000"/>
              </a:lnSpc>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124655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911" y="0"/>
            <a:ext cx="11255022" cy="2554545"/>
          </a:xfrm>
          <a:prstGeom prst="rect">
            <a:avLst/>
          </a:prstGeom>
        </p:spPr>
        <p:txBody>
          <a:bodyPr wrap="square">
            <a:spAutoFit/>
          </a:bodyPr>
          <a:lstStyle/>
          <a:p>
            <a:pPr algn="ctr"/>
            <a:endParaRPr lang="en-US" sz="3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3200" b="1"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SYNTHESIS OF ASPIRIN (acetylsalicylic acid):</a:t>
            </a:r>
          </a:p>
          <a:p>
            <a:pPr algn="ctr"/>
            <a:endParaRPr lang="en-US" sz="2400" b="1" dirty="0">
              <a:solidFill>
                <a:srgbClr val="000000"/>
              </a:solidFill>
              <a:latin typeface="+mj-lt"/>
              <a:ea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b="1" dirty="0" smtClean="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rPr>
              <a:t>It is synthesized from salicylic acid and acetyl chloride in the presence of pyridine</a:t>
            </a:r>
          </a:p>
          <a:p>
            <a:pPr marL="342900" indent="-342900">
              <a:buFont typeface="Wingdings" panose="05000000000000000000" pitchFamily="2" charset="2"/>
              <a:buChar char="v"/>
            </a:pPr>
            <a:r>
              <a:rPr lang="en-US" sz="2400" b="1" dirty="0" smtClean="0">
                <a:solidFill>
                  <a:srgbClr val="FF0000"/>
                </a:solidFill>
                <a:latin typeface="Cambria" panose="02040503050406030204" pitchFamily="18" charset="0"/>
                <a:ea typeface="Times New Roman" panose="02020603050405020304" pitchFamily="18" charset="0"/>
                <a:cs typeface="Times New Roman" panose="02020603050405020304" pitchFamily="18" charset="0"/>
              </a:rPr>
              <a:t>The reaction involved is electrophilic substitution(</a:t>
            </a:r>
            <a:r>
              <a:rPr lang="en-US" sz="2400" b="1" dirty="0" err="1" smtClean="0">
                <a:solidFill>
                  <a:srgbClr val="FF0000"/>
                </a:solidFill>
                <a:latin typeface="Cambria" panose="02040503050406030204" pitchFamily="18" charset="0"/>
                <a:ea typeface="Times New Roman" panose="02020603050405020304" pitchFamily="18" charset="0"/>
                <a:cs typeface="Times New Roman" panose="02020603050405020304" pitchFamily="18" charset="0"/>
              </a:rPr>
              <a:t>Friedal</a:t>
            </a:r>
            <a:r>
              <a:rPr lang="en-US" sz="2400" b="1" dirty="0" smtClean="0">
                <a:solidFill>
                  <a:srgbClr val="FF0000"/>
                </a:solidFill>
                <a:latin typeface="Cambria" panose="02040503050406030204" pitchFamily="18" charset="0"/>
                <a:ea typeface="Times New Roman" panose="02020603050405020304" pitchFamily="18" charset="0"/>
                <a:cs typeface="Times New Roman" panose="02020603050405020304" pitchFamily="18" charset="0"/>
              </a:rPr>
              <a:t> craft acylation)</a:t>
            </a:r>
            <a:endParaRPr lang="en-US" sz="2400" b="1" dirty="0">
              <a:solidFill>
                <a:srgbClr val="FF0000"/>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0160" y="2875846"/>
            <a:ext cx="10144125" cy="3657600"/>
          </a:xfrm>
          <a:prstGeom prst="rect">
            <a:avLst/>
          </a:prstGeom>
        </p:spPr>
      </p:pic>
    </p:spTree>
    <p:extLst>
      <p:ext uri="{BB962C8B-B14F-4D97-AF65-F5344CB8AC3E}">
        <p14:creationId xmlns:p14="http://schemas.microsoft.com/office/powerpoint/2010/main" xmlns="" val="41489158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99" y="232672"/>
            <a:ext cx="9911645" cy="5955476"/>
          </a:xfrm>
          <a:prstGeom prst="rect">
            <a:avLst/>
          </a:prstGeom>
        </p:spPr>
        <p:txBody>
          <a:bodyPr wrap="square">
            <a:spAutoFit/>
          </a:bodyPr>
          <a:lstStyle/>
          <a:p>
            <a:pPr marL="342900" marR="0" lvl="0" indent="-342900" algn="ctr">
              <a:spcBef>
                <a:spcPts val="300"/>
              </a:spcBef>
              <a:spcAft>
                <a:spcPts val="300"/>
              </a:spcAft>
              <a:tabLst>
                <a:tab pos="457200" algn="l"/>
              </a:tabLst>
            </a:pPr>
            <a:r>
              <a:rPr lang="en-US" sz="3200" b="1" dirty="0" smtClean="0">
                <a:solidFill>
                  <a:srgbClr val="000000"/>
                </a:solidFill>
                <a:effectLst/>
                <a:ea typeface="Times New Roman" panose="02020603050405020304" pitchFamily="18" charset="0"/>
              </a:rPr>
              <a:t>PROCEDURE</a:t>
            </a:r>
          </a:p>
          <a:p>
            <a:pPr marL="342900" marR="0" lvl="0" indent="-342900" algn="just">
              <a:lnSpc>
                <a:spcPct val="150000"/>
              </a:lnSpc>
              <a:spcBef>
                <a:spcPts val="300"/>
              </a:spcBef>
              <a:spcAft>
                <a:spcPts val="300"/>
              </a:spcAft>
              <a:buFont typeface="Wingdings" panose="05000000000000000000" pitchFamily="2" charset="2"/>
              <a:buChar char="v"/>
              <a:tabLst>
                <a:tab pos="457200" algn="l"/>
              </a:tabLst>
            </a:pPr>
            <a:r>
              <a:rPr lang="en-US" sz="2400" dirty="0" smtClean="0">
                <a:solidFill>
                  <a:srgbClr val="000000"/>
                </a:solidFill>
                <a:effectLst/>
                <a:ea typeface="Times New Roman" panose="02020603050405020304" pitchFamily="18" charset="0"/>
              </a:rPr>
              <a:t>Place 2.0 g (0.015 mole) of salicylic acid in 4ml of dry pyridine a  small conical flask.</a:t>
            </a:r>
            <a:endParaRPr lang="en-US" sz="2400" dirty="0">
              <a:ea typeface="Times New Roman" panose="02020603050405020304" pitchFamily="18" charset="0"/>
            </a:endParaRPr>
          </a:p>
          <a:p>
            <a:pPr marL="342900" marR="0" lvl="0" indent="-342900" algn="just">
              <a:lnSpc>
                <a:spcPct val="150000"/>
              </a:lnSpc>
              <a:spcBef>
                <a:spcPts val="300"/>
              </a:spcBef>
              <a:spcAft>
                <a:spcPts val="300"/>
              </a:spcAft>
              <a:buFont typeface="Wingdings" panose="05000000000000000000" pitchFamily="2" charset="2"/>
              <a:buChar char="v"/>
              <a:tabLst>
                <a:tab pos="457200" algn="l"/>
              </a:tabLst>
            </a:pPr>
            <a:r>
              <a:rPr lang="en-US" sz="2400" dirty="0" smtClean="0">
                <a:solidFill>
                  <a:srgbClr val="000000"/>
                </a:solidFill>
                <a:effectLst/>
                <a:ea typeface="Times New Roman" panose="02020603050405020304" pitchFamily="18" charset="0"/>
              </a:rPr>
              <a:t>Add 5 mL (0.05 mole) of acetyl chloride in the conical flask adding about 1ml of chloride at a time</a:t>
            </a:r>
            <a:endParaRPr lang="en-US" sz="2400" dirty="0">
              <a:ea typeface="Times New Roman" panose="02020603050405020304" pitchFamily="18" charset="0"/>
            </a:endParaRPr>
          </a:p>
          <a:p>
            <a:pPr marL="342900" marR="0" lvl="0" indent="-342900" algn="just">
              <a:lnSpc>
                <a:spcPct val="150000"/>
              </a:lnSpc>
              <a:spcBef>
                <a:spcPts val="300"/>
              </a:spcBef>
              <a:spcAft>
                <a:spcPts val="300"/>
              </a:spcAft>
              <a:buFont typeface="Wingdings" panose="05000000000000000000" pitchFamily="2" charset="2"/>
              <a:buChar char="v"/>
              <a:tabLst>
                <a:tab pos="457200" algn="l"/>
              </a:tabLst>
            </a:pPr>
            <a:r>
              <a:rPr lang="en-US" sz="2400" dirty="0" smtClean="0">
                <a:solidFill>
                  <a:srgbClr val="000000"/>
                </a:solidFill>
                <a:effectLst/>
                <a:ea typeface="Times New Roman" panose="02020603050405020304" pitchFamily="18" charset="0"/>
              </a:rPr>
              <a:t>Shake the content continuously during addition.</a:t>
            </a:r>
            <a:endParaRPr lang="en-US" sz="2400" dirty="0">
              <a:ea typeface="Times New Roman" panose="02020603050405020304" pitchFamily="18" charset="0"/>
            </a:endParaRPr>
          </a:p>
          <a:p>
            <a:pPr marL="342900" marR="0" lvl="0" indent="-342900" algn="just">
              <a:lnSpc>
                <a:spcPct val="150000"/>
              </a:lnSpc>
              <a:spcBef>
                <a:spcPts val="300"/>
              </a:spcBef>
              <a:spcAft>
                <a:spcPts val="300"/>
              </a:spcAft>
              <a:buFont typeface="Wingdings" panose="05000000000000000000" pitchFamily="2" charset="2"/>
              <a:buChar char="v"/>
              <a:tabLst>
                <a:tab pos="457200" algn="l"/>
              </a:tabLst>
            </a:pPr>
            <a:r>
              <a:rPr lang="en-US" sz="2400" dirty="0" smtClean="0">
                <a:solidFill>
                  <a:srgbClr val="000000"/>
                </a:solidFill>
                <a:effectLst/>
                <a:ea typeface="Times New Roman" panose="02020603050405020304" pitchFamily="18" charset="0"/>
              </a:rPr>
              <a:t>Heat the flask gently on the steam bath for at least 10 minutes.</a:t>
            </a:r>
            <a:endParaRPr lang="en-US" sz="2400" dirty="0">
              <a:ea typeface="Times New Roman" panose="02020603050405020304" pitchFamily="18" charset="0"/>
            </a:endParaRPr>
          </a:p>
          <a:p>
            <a:pPr marL="342900" marR="0" lvl="0" indent="-342900" algn="just">
              <a:lnSpc>
                <a:spcPct val="150000"/>
              </a:lnSpc>
              <a:spcBef>
                <a:spcPts val="300"/>
              </a:spcBef>
              <a:spcAft>
                <a:spcPts val="300"/>
              </a:spcAft>
              <a:buFont typeface="Wingdings" panose="05000000000000000000" pitchFamily="2" charset="2"/>
              <a:buChar char="v"/>
              <a:tabLst>
                <a:tab pos="457200" algn="l"/>
              </a:tabLst>
            </a:pPr>
            <a:r>
              <a:rPr lang="en-US" sz="2400" dirty="0" smtClean="0">
                <a:solidFill>
                  <a:srgbClr val="000000"/>
                </a:solidFill>
                <a:effectLst/>
                <a:ea typeface="Times New Roman" panose="02020603050405020304" pitchFamily="18" charset="0"/>
              </a:rPr>
              <a:t>Since the reaction </a:t>
            </a:r>
            <a:r>
              <a:rPr lang="en-US" sz="2400" dirty="0" err="1" smtClean="0">
                <a:solidFill>
                  <a:srgbClr val="000000"/>
                </a:solidFill>
                <a:effectLst/>
                <a:ea typeface="Times New Roman" panose="02020603050405020304" pitchFamily="18" charset="0"/>
              </a:rPr>
              <a:t>nisexothermic</a:t>
            </a:r>
            <a:r>
              <a:rPr lang="en-US" sz="2400" dirty="0" smtClean="0">
                <a:solidFill>
                  <a:srgbClr val="000000"/>
                </a:solidFill>
                <a:effectLst/>
                <a:ea typeface="Times New Roman" panose="02020603050405020304" pitchFamily="18" charset="0"/>
              </a:rPr>
              <a:t> , maintain the temperature between 50</a:t>
            </a:r>
            <a:r>
              <a:rPr lang="en-US" sz="2400" baseline="30000" dirty="0" smtClean="0">
                <a:solidFill>
                  <a:srgbClr val="000000"/>
                </a:solidFill>
                <a:effectLst/>
                <a:ea typeface="Times New Roman" panose="02020603050405020304" pitchFamily="18" charset="0"/>
              </a:rPr>
              <a:t>ᵒ</a:t>
            </a:r>
            <a:r>
              <a:rPr lang="en-US" sz="2400" dirty="0" smtClean="0">
                <a:solidFill>
                  <a:srgbClr val="000000"/>
                </a:solidFill>
                <a:effectLst/>
                <a:ea typeface="Times New Roman" panose="02020603050405020304" pitchFamily="18" charset="0"/>
              </a:rPr>
              <a:t>C and 60</a:t>
            </a:r>
            <a:r>
              <a:rPr lang="en-US" sz="2400" baseline="30000" dirty="0" smtClean="0">
                <a:solidFill>
                  <a:srgbClr val="000000"/>
                </a:solidFill>
                <a:effectLst/>
                <a:ea typeface="Times New Roman" panose="02020603050405020304" pitchFamily="18" charset="0"/>
              </a:rPr>
              <a:t>ᵒ</a:t>
            </a:r>
            <a:r>
              <a:rPr lang="en-US" sz="2400" dirty="0" smtClean="0">
                <a:solidFill>
                  <a:srgbClr val="000000"/>
                </a:solidFill>
                <a:effectLst/>
                <a:ea typeface="Times New Roman" panose="02020603050405020304" pitchFamily="18" charset="0"/>
              </a:rPr>
              <a:t>C throughout the addition, cool the  flask occasional in cold water ,if necessary.</a:t>
            </a: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xmlns="" val="3353279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934" y="180623"/>
            <a:ext cx="11232443" cy="6683048"/>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v"/>
            </a:pPr>
            <a:r>
              <a:rPr lang="en-US" sz="2400" dirty="0"/>
              <a:t>Allow the flask to cool to room temperature. If acetylsalicylic acid does not begin to crystallize out, scratch the walls of the flask with a glass rod. Cool the mixture slightly in an ice bath until crystallization is completed. The product will appear as a solid mass when crystallization is </a:t>
            </a:r>
            <a:r>
              <a:rPr lang="en-US" sz="2400" dirty="0" smtClean="0"/>
              <a:t>completed.</a:t>
            </a:r>
          </a:p>
          <a:p>
            <a:pPr marL="285750" lvl="0" indent="-285750" algn="just">
              <a:lnSpc>
                <a:spcPct val="150000"/>
              </a:lnSpc>
              <a:buFont typeface="Wingdings" panose="05000000000000000000" pitchFamily="2" charset="2"/>
              <a:buChar char="v"/>
            </a:pPr>
            <a:r>
              <a:rPr lang="en-US" sz="2400" dirty="0" smtClean="0"/>
              <a:t>Add </a:t>
            </a:r>
            <a:r>
              <a:rPr lang="en-US" sz="2400" dirty="0"/>
              <a:t>50 mL of water and cool the mixture in an ice bath. Do not add the water until crystal formation is </a:t>
            </a:r>
            <a:r>
              <a:rPr lang="en-US" sz="2400" dirty="0" smtClean="0"/>
              <a:t>complete.</a:t>
            </a:r>
          </a:p>
          <a:p>
            <a:pPr marL="285750" lvl="0" indent="-285750" algn="just">
              <a:lnSpc>
                <a:spcPct val="150000"/>
              </a:lnSpc>
              <a:buFont typeface="Wingdings" panose="05000000000000000000" pitchFamily="2" charset="2"/>
              <a:buChar char="v"/>
            </a:pPr>
            <a:r>
              <a:rPr lang="en-US" sz="2400" dirty="0" smtClean="0"/>
              <a:t>Vacuum </a:t>
            </a:r>
            <a:r>
              <a:rPr lang="en-US" sz="2400" dirty="0"/>
              <a:t>filter the product using a Buchner funnel. You can use some of the filtrate to rinse the Erlenmeyer flask if </a:t>
            </a:r>
            <a:r>
              <a:rPr lang="en-US" sz="2400" dirty="0" smtClean="0"/>
              <a:t>necessary.</a:t>
            </a:r>
          </a:p>
          <a:p>
            <a:pPr marL="285750" lvl="0" indent="-285750" algn="just">
              <a:lnSpc>
                <a:spcPct val="150000"/>
              </a:lnSpc>
              <a:buFont typeface="Wingdings" panose="05000000000000000000" pitchFamily="2" charset="2"/>
              <a:buChar char="v"/>
            </a:pPr>
            <a:r>
              <a:rPr lang="en-US" sz="2400" dirty="0" smtClean="0"/>
              <a:t>Rinse </a:t>
            </a:r>
            <a:r>
              <a:rPr lang="en-US" sz="2400" dirty="0"/>
              <a:t>the crystals several times with small portions (5 mL) of cold water and air dry the crystals on a Buchner funnel by suction until the crystals appear to be free of solvent. Test this crude product for the presence of unreacted salicylic acid using the ferric chloride test. Record the weight of the crude solid which probably contains water.</a:t>
            </a:r>
          </a:p>
        </p:txBody>
      </p:sp>
    </p:spTree>
    <p:extLst>
      <p:ext uri="{BB962C8B-B14F-4D97-AF65-F5344CB8AC3E}">
        <p14:creationId xmlns:p14="http://schemas.microsoft.com/office/powerpoint/2010/main" xmlns="" val="34233478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7791044"/>
          </a:xfrm>
          <a:prstGeom prst="rect">
            <a:avLst/>
          </a:prstGeom>
          <a:noFill/>
        </p:spPr>
        <p:txBody>
          <a:bodyPr wrap="square" rtlCol="0">
            <a:spAutoFit/>
          </a:bodyPr>
          <a:lstStyle/>
          <a:p>
            <a:pPr marL="285750" lvl="0" indent="-285750">
              <a:lnSpc>
                <a:spcPct val="150000"/>
              </a:lnSpc>
              <a:buFont typeface="Wingdings" panose="05000000000000000000" pitchFamily="2" charset="2"/>
              <a:buChar char="v"/>
            </a:pPr>
            <a:r>
              <a:rPr lang="en-US" sz="2400" dirty="0"/>
              <a:t>Filter the solution through a Buchner funnel to remove any insoluble impurities or polymers that may have been formed. Wash the beaker and the funnel with 5 to 10 mL of </a:t>
            </a:r>
            <a:r>
              <a:rPr lang="en-US" sz="2400" dirty="0" smtClean="0"/>
              <a:t>water.</a:t>
            </a:r>
          </a:p>
          <a:p>
            <a:pPr marL="285750" lvl="0" indent="-285750">
              <a:lnSpc>
                <a:spcPct val="150000"/>
              </a:lnSpc>
              <a:buFont typeface="Wingdings" panose="05000000000000000000" pitchFamily="2" charset="2"/>
              <a:buChar char="v"/>
            </a:pPr>
            <a:r>
              <a:rPr lang="en-US" sz="2400" dirty="0" smtClean="0"/>
              <a:t>Carefully </a:t>
            </a:r>
            <a:r>
              <a:rPr lang="en-US" sz="2400" dirty="0"/>
              <a:t>pour the filtrate with stirring, a small amount at a time, into an ice cold </a:t>
            </a:r>
            <a:r>
              <a:rPr lang="en-US" sz="2400" dirty="0" err="1"/>
              <a:t>HCl</a:t>
            </a:r>
            <a:r>
              <a:rPr lang="en-US" sz="2400" dirty="0"/>
              <a:t> solution (</a:t>
            </a:r>
            <a:r>
              <a:rPr lang="en-US" sz="2400" i="1" dirty="0" err="1"/>
              <a:t>ca</a:t>
            </a:r>
            <a:r>
              <a:rPr lang="en-US" sz="2400" i="1" dirty="0"/>
              <a:t> </a:t>
            </a:r>
            <a:r>
              <a:rPr lang="en-US" sz="2400" dirty="0"/>
              <a:t>3.5 mL of conc. </a:t>
            </a:r>
            <a:r>
              <a:rPr lang="en-US" sz="2400" dirty="0" err="1"/>
              <a:t>HCl</a:t>
            </a:r>
            <a:r>
              <a:rPr lang="en-US" sz="2400" dirty="0"/>
              <a:t> in 10 mL of water) in a 150-mL beaker and cool the mixture in an ice bath. Make sure that the resulting solution is acidic (blue litmus paper) and that the aspirin has completely precipitated </a:t>
            </a:r>
            <a:r>
              <a:rPr lang="en-US" sz="2400" dirty="0" smtClean="0"/>
              <a:t>out.</a:t>
            </a:r>
          </a:p>
          <a:p>
            <a:pPr marL="285750" lvl="0" indent="-285750">
              <a:lnSpc>
                <a:spcPct val="150000"/>
              </a:lnSpc>
              <a:buFont typeface="Wingdings" panose="05000000000000000000" pitchFamily="2" charset="2"/>
              <a:buChar char="v"/>
            </a:pPr>
            <a:r>
              <a:rPr lang="en-US" sz="2400" dirty="0" smtClean="0"/>
              <a:t>Cool </a:t>
            </a:r>
            <a:r>
              <a:rPr lang="en-US" sz="2400" dirty="0"/>
              <a:t>the solution to room temperature and then in a ice-bath. Collect the product by vacuum filtration and rinse out of the flask with a few milliliters of cold petroleum </a:t>
            </a:r>
            <a:r>
              <a:rPr lang="en-US" sz="2400" dirty="0" smtClean="0"/>
              <a:t>ether.</a:t>
            </a:r>
          </a:p>
          <a:p>
            <a:pPr marL="285750" lvl="0" indent="-285750">
              <a:lnSpc>
                <a:spcPct val="150000"/>
              </a:lnSpc>
              <a:buFont typeface="Wingdings" panose="05000000000000000000" pitchFamily="2" charset="2"/>
              <a:buChar char="v"/>
            </a:pPr>
            <a:r>
              <a:rPr lang="en-US" sz="2400" dirty="0" smtClean="0"/>
              <a:t>When </a:t>
            </a:r>
            <a:r>
              <a:rPr lang="en-US" sz="2400" dirty="0"/>
              <a:t>the product is completely dry, weigh its weight, determine its melting point (lit </a:t>
            </a:r>
            <a:r>
              <a:rPr lang="en-US" sz="2400" dirty="0" err="1"/>
              <a:t>mp</a:t>
            </a:r>
            <a:r>
              <a:rPr lang="en-US" sz="2400" dirty="0"/>
              <a:t> 135 °C) and calculate the percentage yield of this recrystallized product. Calculate the % recovery of recrystallized material from crude material. </a:t>
            </a:r>
          </a:p>
          <a:p>
            <a:pPr>
              <a:lnSpc>
                <a:spcPct val="150000"/>
              </a:lnSpc>
            </a:pPr>
            <a:r>
              <a:rPr lang="en-US" sz="2400" b="1" dirty="0"/>
              <a:t> </a:t>
            </a:r>
            <a:endParaRPr lang="en-US" sz="2400" dirty="0"/>
          </a:p>
        </p:txBody>
      </p:sp>
    </p:spTree>
    <p:extLst>
      <p:ext uri="{BB962C8B-B14F-4D97-AF65-F5344CB8AC3E}">
        <p14:creationId xmlns:p14="http://schemas.microsoft.com/office/powerpoint/2010/main" xmlns="" val="38742357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2862322"/>
          </a:xfrm>
          <a:prstGeom prst="rect">
            <a:avLst/>
          </a:prstGeom>
          <a:no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57956" y="684917"/>
            <a:ext cx="9889065" cy="5377216"/>
          </a:xfrm>
          <a:prstGeom prst="rect">
            <a:avLst/>
          </a:prstGeom>
        </p:spPr>
      </p:pic>
    </p:spTree>
    <p:extLst>
      <p:ext uri="{BB962C8B-B14F-4D97-AF65-F5344CB8AC3E}">
        <p14:creationId xmlns:p14="http://schemas.microsoft.com/office/powerpoint/2010/main" xmlns="" val="261542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7089"/>
            <a:ext cx="11506200" cy="6124754"/>
          </a:xfrm>
          <a:prstGeom prst="rect">
            <a:avLst/>
          </a:prstGeom>
          <a:noFill/>
        </p:spPr>
        <p:txBody>
          <a:bodyPr wrap="square" rtlCol="0">
            <a:spAutoFit/>
          </a:bodyPr>
          <a:lstStyle/>
          <a:p>
            <a:pPr lvl="0" algn="ctr"/>
            <a:r>
              <a:rPr lang="en-US" sz="3200" b="1" dirty="0" err="1" smtClean="0"/>
              <a:t>Carbanions</a:t>
            </a:r>
            <a:endParaRPr lang="en-US" sz="3200" dirty="0"/>
          </a:p>
          <a:p>
            <a:r>
              <a:rPr lang="en-US" sz="2400" dirty="0" err="1"/>
              <a:t>Carbanion</a:t>
            </a:r>
            <a:r>
              <a:rPr lang="en-US" sz="2400" dirty="0"/>
              <a:t> are carbon atoms in an organic molecule bearing a negative charge. Therefore they are carbon anions .It is an </a:t>
            </a:r>
            <a:r>
              <a:rPr lang="en-US" sz="2400" u="sng" dirty="0">
                <a:hlinkClick r:id="rId2"/>
              </a:rPr>
              <a:t>anion</a:t>
            </a:r>
            <a:r>
              <a:rPr lang="en-US" sz="2400" dirty="0"/>
              <a:t> in which a carbon atom possess an unshared pair of electrons with three </a:t>
            </a:r>
            <a:r>
              <a:rPr lang="en-US" sz="2400" dirty="0" err="1"/>
              <a:t>substituents.Carbanions</a:t>
            </a:r>
            <a:r>
              <a:rPr lang="en-US" sz="2400" dirty="0"/>
              <a:t> serve as nucleophiles in reactions.  Its total number of </a:t>
            </a:r>
            <a:r>
              <a:rPr lang="en-US" sz="2400" u="sng" dirty="0">
                <a:hlinkClick r:id="rId3"/>
              </a:rPr>
              <a:t>valence electrons</a:t>
            </a:r>
            <a:r>
              <a:rPr lang="en-US" sz="2400" dirty="0"/>
              <a:t> is equal to eight.  </a:t>
            </a:r>
            <a:r>
              <a:rPr lang="en-US" sz="2400" dirty="0" smtClean="0"/>
              <a:t>.</a:t>
            </a:r>
            <a:endParaRPr lang="en-US" dirty="0"/>
          </a:p>
          <a:p>
            <a:pPr algn="ctr"/>
            <a:r>
              <a:rPr lang="en-US" sz="2400" b="1" dirty="0" err="1">
                <a:solidFill>
                  <a:srgbClr val="FF0000"/>
                </a:solidFill>
              </a:rPr>
              <a:t>Carboanion</a:t>
            </a:r>
            <a:r>
              <a:rPr lang="en-US" sz="2400" b="1" dirty="0">
                <a:solidFill>
                  <a:srgbClr val="FF0000"/>
                </a:solidFill>
              </a:rPr>
              <a:t>  Structure </a:t>
            </a:r>
            <a:endParaRPr lang="en-US" sz="2400" dirty="0">
              <a:solidFill>
                <a:srgbClr val="FF0000"/>
              </a:solidFill>
            </a:endParaRPr>
          </a:p>
          <a:p>
            <a:r>
              <a:rPr lang="en-US" sz="2400" dirty="0"/>
              <a:t>An alkyl </a:t>
            </a:r>
            <a:r>
              <a:rPr lang="en-US" sz="2400" dirty="0" err="1"/>
              <a:t>carboanion</a:t>
            </a:r>
            <a:r>
              <a:rPr lang="en-US" sz="2400" dirty="0"/>
              <a:t> has three bonding pairs and one lone pair; so its hybridization is sp</a:t>
            </a:r>
            <a:r>
              <a:rPr lang="en-US" sz="2400" baseline="30000" dirty="0"/>
              <a:t>3,</a:t>
            </a:r>
            <a:r>
              <a:rPr lang="en-US" sz="2400" dirty="0"/>
              <a:t> and the geometry is pyramidal. The geometry of </a:t>
            </a:r>
            <a:r>
              <a:rPr lang="en-US" sz="2400" dirty="0" err="1"/>
              <a:t>allyl</a:t>
            </a:r>
            <a:r>
              <a:rPr lang="en-US" sz="2400" dirty="0"/>
              <a:t> or </a:t>
            </a:r>
            <a:r>
              <a:rPr lang="en-US" sz="2400" u="sng" dirty="0" err="1">
                <a:hlinkClick r:id="rId4"/>
              </a:rPr>
              <a:t>benzyl</a:t>
            </a:r>
            <a:r>
              <a:rPr lang="en-US" sz="2400" dirty="0" err="1"/>
              <a:t>carboanion</a:t>
            </a:r>
            <a:r>
              <a:rPr lang="en-US" sz="2400" dirty="0"/>
              <a:t> is planar, and the hybridization is sp</a:t>
            </a:r>
            <a:r>
              <a:rPr lang="en-US" sz="2400" baseline="30000" dirty="0"/>
              <a:t>2</a:t>
            </a:r>
            <a:r>
              <a:rPr lang="en-US" sz="2400" dirty="0"/>
              <a:t>. The octet is complete in the outermost orbit of a </a:t>
            </a:r>
            <a:r>
              <a:rPr lang="en-US" sz="2400" dirty="0" err="1"/>
              <a:t>carboanionic</a:t>
            </a:r>
            <a:r>
              <a:rPr lang="en-US" sz="2400" dirty="0"/>
              <a:t> carbon atom and it behaves as a nucleophile to react with electrophiles</a:t>
            </a:r>
            <a:r>
              <a:rPr lang="en-US" sz="2400"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3" name="Picture 2"/>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501423" y="4123941"/>
            <a:ext cx="8319911" cy="2581658"/>
          </a:xfrm>
          <a:prstGeom prst="rect">
            <a:avLst/>
          </a:prstGeom>
        </p:spPr>
      </p:pic>
    </p:spTree>
    <p:extLst>
      <p:ext uri="{BB962C8B-B14F-4D97-AF65-F5344CB8AC3E}">
        <p14:creationId xmlns:p14="http://schemas.microsoft.com/office/powerpoint/2010/main" xmlns="" val="26350430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4757" y="406401"/>
            <a:ext cx="10905066" cy="1200329"/>
          </a:xfrm>
          <a:prstGeom prst="rect">
            <a:avLst/>
          </a:prstGeom>
          <a:noFill/>
        </p:spPr>
        <p:txBody>
          <a:bodyPr wrap="square" rtlCol="0">
            <a:spAutoFit/>
          </a:bodyPr>
          <a:lstStyle/>
          <a:p>
            <a:endParaRPr lang="en-US" dirty="0" smtClean="0"/>
          </a:p>
          <a:p>
            <a:endParaRPr lang="en-US" dirty="0"/>
          </a:p>
          <a:p>
            <a:endParaRPr lang="en-US" dirty="0" smtClean="0"/>
          </a:p>
          <a:p>
            <a:endParaRPr lang="en-US" dirty="0"/>
          </a:p>
        </p:txBody>
      </p:sp>
      <p:sp>
        <p:nvSpPr>
          <p:cNvPr id="6" name="Rectangle 5"/>
          <p:cNvSpPr/>
          <p:nvPr/>
        </p:nvSpPr>
        <p:spPr>
          <a:xfrm>
            <a:off x="2270755" y="2228245"/>
            <a:ext cx="8329512" cy="2215991"/>
          </a:xfrm>
          <a:prstGeom prst="rect">
            <a:avLst/>
          </a:prstGeom>
        </p:spPr>
        <p:txBody>
          <a:bodyPr wrap="square">
            <a:spAutoFit/>
          </a:bodyPr>
          <a:lstStyle/>
          <a:p>
            <a:pPr algn="ctr"/>
            <a:r>
              <a:rPr lang="en-US" sz="13800" b="1" dirty="0" smtClean="0">
                <a:ln w="13462">
                  <a:solidFill>
                    <a:schemeClr val="bg1"/>
                  </a:solidFill>
                  <a:prstDash val="solid"/>
                </a:ln>
                <a:solidFill>
                  <a:srgbClr val="FF0000"/>
                </a:solidFill>
                <a:effectLst>
                  <a:outerShdw dist="38100" dir="2700000" algn="bl" rotWithShape="0">
                    <a:schemeClr val="accent5"/>
                  </a:outerShdw>
                </a:effectLst>
              </a:rPr>
              <a:t>THANKS</a:t>
            </a:r>
            <a:endParaRPr lang="en-US" sz="13800" b="1" dirty="0">
              <a:ln w="13462">
                <a:solidFill>
                  <a:schemeClr val="bg1"/>
                </a:solidFill>
                <a:prstDash val="solid"/>
              </a:ln>
              <a:solidFill>
                <a:srgbClr val="FF0000"/>
              </a:solidFill>
              <a:effectLst>
                <a:outerShdw dist="38100" dir="2700000" algn="bl" rotWithShape="0">
                  <a:schemeClr val="accent5"/>
                </a:outerShdw>
              </a:effectLst>
            </a:endParaRPr>
          </a:p>
        </p:txBody>
      </p:sp>
    </p:spTree>
    <p:extLst>
      <p:ext uri="{BB962C8B-B14F-4D97-AF65-F5344CB8AC3E}">
        <p14:creationId xmlns:p14="http://schemas.microsoft.com/office/powerpoint/2010/main" xmlns="" val="26693149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1735" y="790224"/>
            <a:ext cx="10905066" cy="2862322"/>
          </a:xfrm>
          <a:prstGeom prst="rect">
            <a:avLst/>
          </a:prstGeom>
          <a:noFill/>
        </p:spPr>
        <p:txBody>
          <a:bodyPr wrap="square" rtlCol="0">
            <a:spAutoFit/>
          </a:bodyPr>
          <a:lstStyle/>
          <a:p>
            <a:endParaRPr lang="en-US" b="1" i="1"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xmlns="" val="295633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0820" y="79022"/>
            <a:ext cx="10878066" cy="7048083"/>
          </a:xfrm>
          <a:prstGeom prst="rect">
            <a:avLst/>
          </a:prstGeom>
        </p:spPr>
        <p:txBody>
          <a:bodyPr wrap="square">
            <a:spAutoFit/>
          </a:bodyPr>
          <a:lstStyle/>
          <a:p>
            <a:pPr algn="ctr"/>
            <a:r>
              <a:rPr lang="en-US" sz="3200" b="1" dirty="0" err="1" smtClean="0">
                <a:solidFill>
                  <a:srgbClr val="000000"/>
                </a:solidFill>
                <a:effectLst/>
                <a:ea typeface="Times New Roman" panose="02020603050405020304" pitchFamily="18" charset="0"/>
              </a:rPr>
              <a:t>Carbanion</a:t>
            </a:r>
            <a:r>
              <a:rPr lang="en-US" sz="3200" b="1" dirty="0" smtClean="0">
                <a:solidFill>
                  <a:srgbClr val="000000"/>
                </a:solidFill>
                <a:effectLst/>
                <a:ea typeface="Times New Roman" panose="02020603050405020304" pitchFamily="18" charset="0"/>
              </a:rPr>
              <a:t> stability </a:t>
            </a:r>
          </a:p>
          <a:p>
            <a:pPr algn="ctr"/>
            <a:endParaRPr lang="en-US" sz="1600" dirty="0" smtClean="0">
              <a:effectLst/>
              <a:latin typeface="Times New Roman" panose="02020603050405020304" pitchFamily="18" charset="0"/>
              <a:ea typeface="Times New Roman" panose="02020603050405020304" pitchFamily="18" charset="0"/>
            </a:endParaRPr>
          </a:p>
          <a:p>
            <a:pPr algn="just"/>
            <a:r>
              <a:rPr lang="en-US" sz="2400" dirty="0" err="1" smtClean="0">
                <a:solidFill>
                  <a:srgbClr val="000000"/>
                </a:solidFill>
                <a:effectLst/>
                <a:ea typeface="Times New Roman" panose="02020603050405020304" pitchFamily="18" charset="0"/>
              </a:rPr>
              <a:t>Carbanions</a:t>
            </a:r>
            <a:r>
              <a:rPr lang="en-US" sz="2400" dirty="0" smtClean="0">
                <a:solidFill>
                  <a:srgbClr val="000000"/>
                </a:solidFill>
                <a:effectLst/>
                <a:ea typeface="Times New Roman" panose="02020603050405020304" pitchFamily="18" charset="0"/>
              </a:rPr>
              <a:t> prefer a lesser degree of alkyl substitution. Even more so, </a:t>
            </a:r>
            <a:r>
              <a:rPr lang="en-US" sz="2400" dirty="0" err="1" smtClean="0">
                <a:solidFill>
                  <a:srgbClr val="000000"/>
                </a:solidFill>
                <a:effectLst/>
                <a:ea typeface="Times New Roman" panose="02020603050405020304" pitchFamily="18" charset="0"/>
              </a:rPr>
              <a:t>carbanions</a:t>
            </a:r>
            <a:r>
              <a:rPr lang="en-US" sz="2400" dirty="0" smtClean="0">
                <a:solidFill>
                  <a:srgbClr val="000000"/>
                </a:solidFill>
                <a:effectLst/>
                <a:ea typeface="Times New Roman" panose="02020603050405020304" pitchFamily="18" charset="0"/>
              </a:rPr>
              <a:t> prefer to be in the </a:t>
            </a:r>
            <a:r>
              <a:rPr lang="en-US" sz="2400" dirty="0" err="1" smtClean="0">
                <a:solidFill>
                  <a:srgbClr val="000000"/>
                </a:solidFill>
                <a:effectLst/>
                <a:ea typeface="Times New Roman" panose="02020603050405020304" pitchFamily="18" charset="0"/>
              </a:rPr>
              <a:t>allylic</a:t>
            </a:r>
            <a:r>
              <a:rPr lang="en-US" sz="2400" dirty="0" smtClean="0">
                <a:solidFill>
                  <a:srgbClr val="000000"/>
                </a:solidFill>
                <a:effectLst/>
                <a:ea typeface="Times New Roman" panose="02020603050405020304" pitchFamily="18" charset="0"/>
              </a:rPr>
              <a:t> position. Therefore here is the hierarchy of </a:t>
            </a:r>
            <a:r>
              <a:rPr lang="en-US" sz="2400" dirty="0" err="1" smtClean="0">
                <a:solidFill>
                  <a:srgbClr val="000000"/>
                </a:solidFill>
                <a:effectLst/>
                <a:ea typeface="Times New Roman" panose="02020603050405020304" pitchFamily="18" charset="0"/>
              </a:rPr>
              <a:t>carbanion</a:t>
            </a:r>
            <a:r>
              <a:rPr lang="en-US" sz="2400" dirty="0" smtClean="0">
                <a:solidFill>
                  <a:srgbClr val="000000"/>
                </a:solidFill>
                <a:effectLst/>
                <a:ea typeface="Times New Roman" panose="02020603050405020304" pitchFamily="18" charset="0"/>
              </a:rPr>
              <a:t> intermediate stability:</a:t>
            </a:r>
          </a:p>
          <a:p>
            <a:endParaRPr lang="en-US" sz="1600" dirty="0">
              <a:solidFill>
                <a:srgbClr val="000000"/>
              </a:solidFill>
              <a:latin typeface="Times New Roman" panose="02020603050405020304" pitchFamily="18" charset="0"/>
              <a:ea typeface="Times New Roman" panose="02020603050405020304" pitchFamily="18" charset="0"/>
            </a:endParaRPr>
          </a:p>
          <a:p>
            <a:endParaRPr lang="en-US" sz="1600" dirty="0" smtClean="0">
              <a:solidFill>
                <a:srgbClr val="000000"/>
              </a:solidFill>
              <a:effectLst/>
              <a:latin typeface="Times New Roman" panose="02020603050405020304" pitchFamily="18" charset="0"/>
              <a:ea typeface="Times New Roman" panose="02020603050405020304" pitchFamily="18" charset="0"/>
            </a:endParaRPr>
          </a:p>
          <a:p>
            <a:endParaRPr lang="en-US" sz="1600" dirty="0">
              <a:solidFill>
                <a:srgbClr val="000000"/>
              </a:solidFill>
              <a:latin typeface="Times New Roman" panose="02020603050405020304" pitchFamily="18" charset="0"/>
              <a:ea typeface="Times New Roman" panose="02020603050405020304" pitchFamily="18" charset="0"/>
            </a:endParaRPr>
          </a:p>
          <a:p>
            <a:endParaRPr lang="en-US" sz="1600" dirty="0" smtClean="0">
              <a:solidFill>
                <a:srgbClr val="000000"/>
              </a:solidFill>
              <a:effectLst/>
              <a:latin typeface="Times New Roman" panose="02020603050405020304" pitchFamily="18" charset="0"/>
              <a:ea typeface="Times New Roman" panose="02020603050405020304" pitchFamily="18" charset="0"/>
            </a:endParaRPr>
          </a:p>
          <a:p>
            <a:endParaRPr lang="en-US" sz="1600" dirty="0">
              <a:solidFill>
                <a:srgbClr val="000000"/>
              </a:solidFill>
              <a:latin typeface="Times New Roman" panose="02020603050405020304" pitchFamily="18" charset="0"/>
              <a:ea typeface="Times New Roman" panose="02020603050405020304" pitchFamily="18" charset="0"/>
            </a:endParaRPr>
          </a:p>
          <a:p>
            <a:endParaRPr lang="en-US" sz="1600" dirty="0" smtClean="0">
              <a:solidFill>
                <a:srgbClr val="000000"/>
              </a:solidFill>
              <a:effectLst/>
              <a:latin typeface="Times New Roman" panose="02020603050405020304" pitchFamily="18" charset="0"/>
              <a:ea typeface="Times New Roman" panose="02020603050405020304" pitchFamily="18" charset="0"/>
            </a:endParaRPr>
          </a:p>
          <a:p>
            <a:endParaRPr lang="en-US" sz="1600" dirty="0">
              <a:solidFill>
                <a:srgbClr val="000000"/>
              </a:solidFill>
              <a:latin typeface="Times New Roman" panose="02020603050405020304" pitchFamily="18" charset="0"/>
              <a:ea typeface="Times New Roman" panose="02020603050405020304" pitchFamily="18" charset="0"/>
            </a:endParaRPr>
          </a:p>
          <a:p>
            <a:endParaRPr lang="en-US" sz="1600" dirty="0" smtClean="0">
              <a:solidFill>
                <a:srgbClr val="000000"/>
              </a:solidFill>
              <a:effectLst/>
              <a:latin typeface="Times New Roman" panose="02020603050405020304" pitchFamily="18" charset="0"/>
              <a:ea typeface="Times New Roman" panose="02020603050405020304" pitchFamily="18" charset="0"/>
            </a:endParaRPr>
          </a:p>
          <a:p>
            <a:endParaRPr lang="en-US" sz="1600" dirty="0">
              <a:solidFill>
                <a:srgbClr val="000000"/>
              </a:solidFill>
              <a:latin typeface="Times New Roman" panose="02020603050405020304" pitchFamily="18" charset="0"/>
              <a:ea typeface="Times New Roman" panose="02020603050405020304" pitchFamily="18" charset="0"/>
            </a:endParaRPr>
          </a:p>
          <a:p>
            <a:endParaRPr lang="en-US" sz="1600" dirty="0" smtClean="0">
              <a:solidFill>
                <a:srgbClr val="000000"/>
              </a:solidFill>
              <a:effectLst/>
              <a:latin typeface="Times New Roman" panose="02020603050405020304" pitchFamily="18" charset="0"/>
              <a:ea typeface="Times New Roman" panose="02020603050405020304" pitchFamily="18" charset="0"/>
            </a:endParaRPr>
          </a:p>
          <a:p>
            <a:endParaRPr lang="en-US" sz="1600" dirty="0">
              <a:solidFill>
                <a:srgbClr val="000000"/>
              </a:solidFill>
              <a:latin typeface="Times New Roman" panose="02020603050405020304" pitchFamily="18" charset="0"/>
              <a:ea typeface="Times New Roman" panose="02020603050405020304" pitchFamily="18" charset="0"/>
            </a:endParaRPr>
          </a:p>
          <a:p>
            <a:endParaRPr lang="en-US" sz="1600" dirty="0" smtClean="0">
              <a:solidFill>
                <a:srgbClr val="000000"/>
              </a:solidFill>
              <a:effectLst/>
              <a:latin typeface="Times New Roman" panose="02020603050405020304" pitchFamily="18" charset="0"/>
              <a:ea typeface="Times New Roman" panose="02020603050405020304" pitchFamily="18" charset="0"/>
            </a:endParaRPr>
          </a:p>
          <a:p>
            <a:endParaRPr lang="en-US" sz="1600" dirty="0">
              <a:solidFill>
                <a:srgbClr val="000000"/>
              </a:solidFill>
              <a:latin typeface="Times New Roman" panose="02020603050405020304" pitchFamily="18" charset="0"/>
              <a:ea typeface="Times New Roman" panose="02020603050405020304" pitchFamily="18" charset="0"/>
            </a:endParaRPr>
          </a:p>
          <a:p>
            <a:endParaRPr lang="en-US" sz="1600" dirty="0" smtClean="0">
              <a:solidFill>
                <a:srgbClr val="000000"/>
              </a:solidFill>
              <a:effectLst/>
              <a:latin typeface="Times New Roman" panose="02020603050405020304" pitchFamily="18" charset="0"/>
              <a:ea typeface="Times New Roman" panose="02020603050405020304" pitchFamily="18" charset="0"/>
            </a:endParaRPr>
          </a:p>
          <a:p>
            <a:endParaRPr lang="en-US" sz="1600" dirty="0">
              <a:solidFill>
                <a:srgbClr val="000000"/>
              </a:solidFill>
              <a:latin typeface="Times New Roman" panose="02020603050405020304" pitchFamily="18" charset="0"/>
              <a:ea typeface="Times New Roman" panose="02020603050405020304" pitchFamily="18" charset="0"/>
            </a:endParaRPr>
          </a:p>
          <a:p>
            <a:endParaRPr lang="en-US" sz="1600" dirty="0" smtClean="0">
              <a:solidFill>
                <a:srgbClr val="000000"/>
              </a:solidFill>
              <a:effectLst/>
              <a:latin typeface="Times New Roman" panose="02020603050405020304" pitchFamily="18" charset="0"/>
              <a:ea typeface="Times New Roman" panose="02020603050405020304" pitchFamily="18" charset="0"/>
            </a:endParaRPr>
          </a:p>
          <a:p>
            <a:endParaRPr lang="en-US" sz="1600" dirty="0">
              <a:solidFill>
                <a:srgbClr val="000000"/>
              </a:solidFill>
              <a:latin typeface="Times New Roman" panose="02020603050405020304" pitchFamily="18" charset="0"/>
              <a:ea typeface="Times New Roman" panose="02020603050405020304" pitchFamily="18" charset="0"/>
            </a:endParaRPr>
          </a:p>
          <a:p>
            <a:endParaRPr lang="en-US" sz="1600" dirty="0" smtClean="0">
              <a:solidFill>
                <a:srgbClr val="000000"/>
              </a:solidFill>
              <a:effectLst/>
              <a:latin typeface="Times New Roman" panose="02020603050405020304" pitchFamily="18" charset="0"/>
              <a:ea typeface="Times New Roman" panose="02020603050405020304" pitchFamily="18" charset="0"/>
            </a:endParaRPr>
          </a:p>
          <a:p>
            <a:endParaRPr lang="en-US" sz="1600" dirty="0">
              <a:solidFill>
                <a:srgbClr val="000000"/>
              </a:solidFill>
              <a:latin typeface="Times New Roman" panose="02020603050405020304" pitchFamily="18" charset="0"/>
              <a:ea typeface="Times New Roman" panose="02020603050405020304" pitchFamily="18" charset="0"/>
            </a:endParaRPr>
          </a:p>
          <a:p>
            <a:endParaRPr lang="en-US" sz="1600" dirty="0" smtClean="0">
              <a:solidFill>
                <a:srgbClr val="000000"/>
              </a:solidFill>
              <a:effectLst/>
              <a:latin typeface="Times New Roman" panose="02020603050405020304" pitchFamily="18" charset="0"/>
              <a:ea typeface="Times New Roman" panose="02020603050405020304" pitchFamily="18" charset="0"/>
            </a:endParaRPr>
          </a:p>
          <a:p>
            <a:endParaRPr lang="en-US" sz="1600" dirty="0">
              <a:effectLst/>
              <a:latin typeface="Times New Roman" panose="02020603050405020304" pitchFamily="18" charset="0"/>
              <a:ea typeface="Times New Roman" panose="02020603050405020304" pitchFamily="18" charset="0"/>
            </a:endParaRPr>
          </a:p>
        </p:txBody>
      </p:sp>
      <p:pic>
        <p:nvPicPr>
          <p:cNvPr id="4" name="Picture 3" descr="http://www.studyorgo.com/images/part10/30.JPG"/>
          <p:cNvPicPr/>
          <p:nvPr/>
        </p:nvPicPr>
        <p:blipFill>
          <a:blip r:embed="rId2"/>
          <a:srcRect/>
          <a:stretch>
            <a:fillRect/>
          </a:stretch>
        </p:blipFill>
        <p:spPr bwMode="auto">
          <a:xfrm>
            <a:off x="885187" y="2430296"/>
            <a:ext cx="10058400" cy="2573672"/>
          </a:xfrm>
          <a:prstGeom prst="rect">
            <a:avLst/>
          </a:prstGeom>
          <a:noFill/>
          <a:ln w="9525">
            <a:noFill/>
            <a:miter lim="800000"/>
            <a:headEnd/>
            <a:tailEnd/>
          </a:ln>
        </p:spPr>
      </p:pic>
    </p:spTree>
    <p:extLst>
      <p:ext uri="{BB962C8B-B14F-4D97-AF65-F5344CB8AC3E}">
        <p14:creationId xmlns:p14="http://schemas.microsoft.com/office/powerpoint/2010/main" xmlns="" val="331363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7066" y="0"/>
            <a:ext cx="11842045" cy="7694414"/>
          </a:xfrm>
          <a:prstGeom prst="rect">
            <a:avLst/>
          </a:prstGeom>
          <a:noFill/>
        </p:spPr>
        <p:txBody>
          <a:bodyPr wrap="square" rtlCol="0">
            <a:spAutoFit/>
          </a:bodyPr>
          <a:lstStyle/>
          <a:p>
            <a:pPr lvl="0" algn="ctr"/>
            <a:r>
              <a:rPr lang="en-US" sz="3200" b="1" dirty="0"/>
              <a:t>Free </a:t>
            </a:r>
            <a:r>
              <a:rPr lang="en-US" sz="3200" b="1" dirty="0" smtClean="0"/>
              <a:t>Radicals</a:t>
            </a:r>
            <a:endParaRPr lang="en-US" sz="3200" dirty="0"/>
          </a:p>
          <a:p>
            <a:pPr algn="just"/>
            <a:r>
              <a:rPr lang="en-US" sz="2400" dirty="0"/>
              <a:t>Free radicals are the species which contain unpaired electrons, they may be electrically neutral. Because of their odd electrons, free radicals are usually highly reactive. They combine with one another, or with single atoms that also carry free electrons, to give ordinary molecules</a:t>
            </a:r>
            <a:r>
              <a:rPr lang="en-US" sz="2400" dirty="0" smtClean="0"/>
              <a:t>.</a:t>
            </a:r>
          </a:p>
          <a:p>
            <a:endParaRPr lang="en-US" dirty="0" smtClean="0"/>
          </a:p>
          <a:p>
            <a:pPr algn="ctr"/>
            <a:r>
              <a:rPr lang="en-US" sz="2400" b="1" dirty="0" smtClean="0">
                <a:solidFill>
                  <a:srgbClr val="FF0000"/>
                </a:solidFill>
              </a:rPr>
              <a:t>STRUCTURE OF FREE RADICAL</a:t>
            </a:r>
            <a:endParaRPr lang="en-US" sz="2400" b="1" dirty="0">
              <a:solidFill>
                <a:srgbClr val="FF0000"/>
              </a:solidFill>
            </a:endParaRPr>
          </a:p>
          <a:p>
            <a:endParaRPr lang="en-US" dirty="0" smtClean="0"/>
          </a:p>
          <a:p>
            <a:pPr algn="just"/>
            <a:r>
              <a:rPr lang="en-US" sz="2400" dirty="0" smtClean="0"/>
              <a:t>Structure </a:t>
            </a:r>
            <a:r>
              <a:rPr lang="en-US" sz="2400" dirty="0"/>
              <a:t>of Free Radicals. Free radicals contain an </a:t>
            </a:r>
            <a:r>
              <a:rPr lang="en-US" sz="2400" b="1" dirty="0"/>
              <a:t>unpaired electron</a:t>
            </a:r>
            <a:r>
              <a:rPr lang="en-US" sz="2400" dirty="0"/>
              <a:t>. Due to this lack of a stable number of outer shell electrons, they are in a constant search to bind with another electron to stabilize themselves</a:t>
            </a:r>
            <a:endParaRPr lang="en-US" sz="24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42051" y="4235803"/>
            <a:ext cx="4505326" cy="2311751"/>
          </a:xfrm>
          <a:prstGeom prst="rect">
            <a:avLst/>
          </a:prstGeom>
        </p:spPr>
      </p:pic>
    </p:spTree>
    <p:extLst>
      <p:ext uri="{BB962C8B-B14F-4D97-AF65-F5344CB8AC3E}">
        <p14:creationId xmlns:p14="http://schemas.microsoft.com/office/powerpoint/2010/main" xmlns="" val="72452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089" y="90311"/>
            <a:ext cx="11236675" cy="4647426"/>
          </a:xfrm>
          <a:prstGeom prst="rect">
            <a:avLst/>
          </a:prstGeom>
          <a:noFill/>
        </p:spPr>
        <p:txBody>
          <a:bodyPr wrap="square" rtlCol="0">
            <a:spAutoFit/>
          </a:bodyPr>
          <a:lstStyle/>
          <a:p>
            <a:pPr algn="ctr"/>
            <a:r>
              <a:rPr lang="en-US" sz="3200" b="1" dirty="0"/>
              <a:t>Stability order of free </a:t>
            </a:r>
            <a:r>
              <a:rPr lang="en-US" sz="3200" b="1" dirty="0" smtClean="0"/>
              <a:t>radicals</a:t>
            </a:r>
          </a:p>
          <a:p>
            <a:endParaRPr lang="en-US" b="1" dirty="0" smtClean="0"/>
          </a:p>
          <a:p>
            <a:pPr algn="ctr"/>
            <a:endParaRPr lang="en-US" sz="2400" b="1" dirty="0">
              <a:solidFill>
                <a:srgbClr val="FF0000"/>
              </a:solidFill>
            </a:endParaRPr>
          </a:p>
          <a:p>
            <a:pPr algn="ctr"/>
            <a:r>
              <a:rPr lang="en-US" sz="2400" b="1" dirty="0" smtClean="0">
                <a:solidFill>
                  <a:srgbClr val="FF0000"/>
                </a:solidFill>
              </a:rPr>
              <a:t>Stability is same as that of carbocation's</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dirty="0" smtClean="0"/>
          </a:p>
          <a:p>
            <a:endParaRPr lang="en-US" dirty="0"/>
          </a:p>
          <a:p>
            <a:endParaRPr lang="en-US" dirty="0" smtClean="0"/>
          </a:p>
          <a:p>
            <a:endParaRPr lang="en-US" dirty="0"/>
          </a:p>
          <a:p>
            <a:endParaRPr lang="en-US" dirty="0"/>
          </a:p>
        </p:txBody>
      </p:sp>
      <p:pic>
        <p:nvPicPr>
          <p:cNvPr id="3" name="Picture 2" descr="C:\Users\cgc\Desktop\1-stability-of-free-radicals-increases-in-the-order-methyl-primary-secondary-tertiary.gif"/>
          <p:cNvPicPr/>
          <p:nvPr/>
        </p:nvPicPr>
        <p:blipFill>
          <a:blip r:embed="rId2"/>
          <a:srcRect/>
          <a:stretch>
            <a:fillRect/>
          </a:stretch>
        </p:blipFill>
        <p:spPr bwMode="auto">
          <a:xfrm>
            <a:off x="1925459" y="2735623"/>
            <a:ext cx="7859889" cy="2773356"/>
          </a:xfrm>
          <a:prstGeom prst="rect">
            <a:avLst/>
          </a:prstGeom>
          <a:noFill/>
          <a:ln w="9525">
            <a:noFill/>
            <a:miter lim="800000"/>
            <a:headEnd/>
            <a:tailEnd/>
          </a:ln>
        </p:spPr>
      </p:pic>
    </p:spTree>
    <p:extLst>
      <p:ext uri="{BB962C8B-B14F-4D97-AF65-F5344CB8AC3E}">
        <p14:creationId xmlns:p14="http://schemas.microsoft.com/office/powerpoint/2010/main" xmlns="" val="1941861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2488</Words>
  <Application>Microsoft Office PowerPoint</Application>
  <PresentationFormat>Custom</PresentationFormat>
  <Paragraphs>570</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ORGANIC CHEMISTRY</dc:title>
  <dc:creator>admin</dc:creator>
  <cp:lastModifiedBy>user</cp:lastModifiedBy>
  <cp:revision>92</cp:revision>
  <dcterms:created xsi:type="dcterms:W3CDTF">2020-03-26T09:34:08Z</dcterms:created>
  <dcterms:modified xsi:type="dcterms:W3CDTF">2020-12-29T09:37:35Z</dcterms:modified>
</cp:coreProperties>
</file>