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15"/>
  </p:notesMasterIdLst>
  <p:sldIdLst>
    <p:sldId id="256" r:id="rId2"/>
    <p:sldId id="258" r:id="rId3"/>
    <p:sldId id="257" r:id="rId4"/>
    <p:sldId id="260" r:id="rId5"/>
    <p:sldId id="259"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s-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1FB48-3BE9-4B48-B47F-098ABD268301}" type="datetimeFigureOut">
              <a:rPr lang="as-IN" smtClean="0"/>
              <a:t>18-09-2022</a:t>
            </a:fld>
            <a:endParaRPr lang="as-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s-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s-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s-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4F810-9DA5-41E3-9B7D-564A92C0FF0D}" type="slidenum">
              <a:rPr lang="as-IN" smtClean="0"/>
              <a:t>‹#›</a:t>
            </a:fld>
            <a:endParaRPr lang="as-IN"/>
          </a:p>
        </p:txBody>
      </p:sp>
    </p:spTree>
    <p:extLst>
      <p:ext uri="{BB962C8B-B14F-4D97-AF65-F5344CB8AC3E}">
        <p14:creationId xmlns:p14="http://schemas.microsoft.com/office/powerpoint/2010/main" val="294168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25d6e3cb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25d6e3cb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1D1FECE-304A-4AFE-A545-E60012F5D9B1}" type="datetimeFigureOut">
              <a:rPr lang="as-IN" smtClean="0"/>
              <a:t>18-09-2022</a:t>
            </a:fld>
            <a:endParaRPr lang="as-IN"/>
          </a:p>
        </p:txBody>
      </p:sp>
      <p:sp>
        <p:nvSpPr>
          <p:cNvPr id="8" name="Footer Placeholder 7"/>
          <p:cNvSpPr>
            <a:spLocks noGrp="1"/>
          </p:cNvSpPr>
          <p:nvPr>
            <p:ph type="ftr" sz="quarter" idx="11"/>
          </p:nvPr>
        </p:nvSpPr>
        <p:spPr/>
        <p:txBody>
          <a:bodyPr/>
          <a:lstStyle/>
          <a:p>
            <a:endParaRPr lang="as-IN"/>
          </a:p>
        </p:txBody>
      </p:sp>
      <p:sp>
        <p:nvSpPr>
          <p:cNvPr id="9" name="Slide Number Placeholder 8"/>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74169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1FECE-304A-4AFE-A545-E60012F5D9B1}" type="datetimeFigureOut">
              <a:rPr lang="as-IN" smtClean="0"/>
              <a:t>18-09-2022</a:t>
            </a:fld>
            <a:endParaRPr lang="as-IN"/>
          </a:p>
        </p:txBody>
      </p:sp>
      <p:sp>
        <p:nvSpPr>
          <p:cNvPr id="5" name="Footer Placeholder 4"/>
          <p:cNvSpPr>
            <a:spLocks noGrp="1"/>
          </p:cNvSpPr>
          <p:nvPr>
            <p:ph type="ftr" sz="quarter" idx="11"/>
          </p:nvPr>
        </p:nvSpPr>
        <p:spPr/>
        <p:txBody>
          <a:bodyPr/>
          <a:lstStyle/>
          <a:p>
            <a:endParaRPr lang="as-IN"/>
          </a:p>
        </p:txBody>
      </p:sp>
      <p:sp>
        <p:nvSpPr>
          <p:cNvPr id="6" name="Slide Number Placeholder 5"/>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68464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1FECE-304A-4AFE-A545-E60012F5D9B1}" type="datetimeFigureOut">
              <a:rPr lang="as-IN" smtClean="0"/>
              <a:t>18-09-2022</a:t>
            </a:fld>
            <a:endParaRPr lang="as-IN"/>
          </a:p>
        </p:txBody>
      </p:sp>
      <p:sp>
        <p:nvSpPr>
          <p:cNvPr id="5" name="Footer Placeholder 4"/>
          <p:cNvSpPr>
            <a:spLocks noGrp="1"/>
          </p:cNvSpPr>
          <p:nvPr>
            <p:ph type="ftr" sz="quarter" idx="11"/>
          </p:nvPr>
        </p:nvSpPr>
        <p:spPr/>
        <p:txBody>
          <a:bodyPr/>
          <a:lstStyle/>
          <a:p>
            <a:endParaRPr lang="as-IN"/>
          </a:p>
        </p:txBody>
      </p:sp>
      <p:sp>
        <p:nvSpPr>
          <p:cNvPr id="6" name="Slide Number Placeholder 5"/>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3725137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951164" y="5129492"/>
            <a:ext cx="1100523"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rmAutofit/>
          </a:bodyPr>
          <a:lstStyle>
            <a:lvl1pPr marL="609585" lvl="0" indent="-304792">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5752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D1FECE-304A-4AFE-A545-E60012F5D9B1}" type="datetimeFigureOut">
              <a:rPr lang="as-IN" smtClean="0"/>
              <a:t>18-09-2022</a:t>
            </a:fld>
            <a:endParaRPr lang="as-IN"/>
          </a:p>
        </p:txBody>
      </p:sp>
      <p:sp>
        <p:nvSpPr>
          <p:cNvPr id="8" name="Footer Placeholder 7"/>
          <p:cNvSpPr>
            <a:spLocks noGrp="1"/>
          </p:cNvSpPr>
          <p:nvPr>
            <p:ph type="ftr" sz="quarter" idx="11"/>
          </p:nvPr>
        </p:nvSpPr>
        <p:spPr/>
        <p:txBody>
          <a:bodyPr/>
          <a:lstStyle/>
          <a:p>
            <a:endParaRPr lang="as-IN"/>
          </a:p>
        </p:txBody>
      </p:sp>
      <p:sp>
        <p:nvSpPr>
          <p:cNvPr id="9" name="Slide Number Placeholder 8"/>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54021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1D1FECE-304A-4AFE-A545-E60012F5D9B1}" type="datetimeFigureOut">
              <a:rPr lang="as-IN" smtClean="0"/>
              <a:t>18-09-2022</a:t>
            </a:fld>
            <a:endParaRPr lang="as-IN"/>
          </a:p>
        </p:txBody>
      </p:sp>
      <p:sp>
        <p:nvSpPr>
          <p:cNvPr id="8" name="Footer Placeholder 7"/>
          <p:cNvSpPr>
            <a:spLocks noGrp="1"/>
          </p:cNvSpPr>
          <p:nvPr>
            <p:ph type="ftr" sz="quarter" idx="11"/>
          </p:nvPr>
        </p:nvSpPr>
        <p:spPr/>
        <p:txBody>
          <a:bodyPr/>
          <a:lstStyle/>
          <a:p>
            <a:endParaRPr lang="as-IN"/>
          </a:p>
        </p:txBody>
      </p:sp>
      <p:sp>
        <p:nvSpPr>
          <p:cNvPr id="9" name="Slide Number Placeholder 8"/>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19051666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D1FECE-304A-4AFE-A545-E60012F5D9B1}" type="datetimeFigureOut">
              <a:rPr lang="as-IN" smtClean="0"/>
              <a:t>18-09-2022</a:t>
            </a:fld>
            <a:endParaRPr lang="as-IN"/>
          </a:p>
        </p:txBody>
      </p:sp>
      <p:sp>
        <p:nvSpPr>
          <p:cNvPr id="9" name="Footer Placeholder 8"/>
          <p:cNvSpPr>
            <a:spLocks noGrp="1"/>
          </p:cNvSpPr>
          <p:nvPr>
            <p:ph type="ftr" sz="quarter" idx="11"/>
          </p:nvPr>
        </p:nvSpPr>
        <p:spPr/>
        <p:txBody>
          <a:bodyPr/>
          <a:lstStyle/>
          <a:p>
            <a:endParaRPr lang="as-IN"/>
          </a:p>
        </p:txBody>
      </p:sp>
      <p:sp>
        <p:nvSpPr>
          <p:cNvPr id="10" name="Slide Number Placeholder 9"/>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425471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1D1FECE-304A-4AFE-A545-E60012F5D9B1}" type="datetimeFigureOut">
              <a:rPr lang="as-IN" smtClean="0"/>
              <a:t>18-09-2022</a:t>
            </a:fld>
            <a:endParaRPr lang="as-IN"/>
          </a:p>
        </p:txBody>
      </p:sp>
      <p:sp>
        <p:nvSpPr>
          <p:cNvPr id="8" name="Footer Placeholder 7"/>
          <p:cNvSpPr>
            <a:spLocks noGrp="1"/>
          </p:cNvSpPr>
          <p:nvPr>
            <p:ph type="ftr" sz="quarter" idx="11"/>
          </p:nvPr>
        </p:nvSpPr>
        <p:spPr/>
        <p:txBody>
          <a:bodyPr/>
          <a:lstStyle/>
          <a:p>
            <a:endParaRPr lang="as-IN"/>
          </a:p>
        </p:txBody>
      </p:sp>
      <p:sp>
        <p:nvSpPr>
          <p:cNvPr id="9" name="Slide Number Placeholder 8"/>
          <p:cNvSpPr>
            <a:spLocks noGrp="1"/>
          </p:cNvSpPr>
          <p:nvPr>
            <p:ph type="sldNum" sz="quarter" idx="12"/>
          </p:nvPr>
        </p:nvSpPr>
        <p:spPr/>
        <p:txBody>
          <a:bodyPr/>
          <a:lstStyle/>
          <a:p>
            <a:fld id="{49F2E7FE-17E9-4495-B49C-BE94D0CCF8D6}" type="slidenum">
              <a:rPr lang="as-IN" smtClean="0"/>
              <a:t>‹#›</a:t>
            </a:fld>
            <a:endParaRPr lang="as-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2854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D1FECE-304A-4AFE-A545-E60012F5D9B1}" type="datetimeFigureOut">
              <a:rPr lang="as-IN" smtClean="0"/>
              <a:t>18-09-2022</a:t>
            </a:fld>
            <a:endParaRPr lang="as-IN"/>
          </a:p>
        </p:txBody>
      </p:sp>
      <p:sp>
        <p:nvSpPr>
          <p:cNvPr id="4" name="Footer Placeholder 3"/>
          <p:cNvSpPr>
            <a:spLocks noGrp="1"/>
          </p:cNvSpPr>
          <p:nvPr>
            <p:ph type="ftr" sz="quarter" idx="11"/>
          </p:nvPr>
        </p:nvSpPr>
        <p:spPr/>
        <p:txBody>
          <a:bodyPr/>
          <a:lstStyle/>
          <a:p>
            <a:endParaRPr lang="as-IN"/>
          </a:p>
        </p:txBody>
      </p:sp>
      <p:sp>
        <p:nvSpPr>
          <p:cNvPr id="5" name="Slide Number Placeholder 4"/>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408554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1FECE-304A-4AFE-A545-E60012F5D9B1}" type="datetimeFigureOut">
              <a:rPr lang="as-IN" smtClean="0"/>
              <a:t>18-09-2022</a:t>
            </a:fld>
            <a:endParaRPr lang="as-IN"/>
          </a:p>
        </p:txBody>
      </p:sp>
      <p:sp>
        <p:nvSpPr>
          <p:cNvPr id="3" name="Footer Placeholder 2"/>
          <p:cNvSpPr>
            <a:spLocks noGrp="1"/>
          </p:cNvSpPr>
          <p:nvPr>
            <p:ph type="ftr" sz="quarter" idx="11"/>
          </p:nvPr>
        </p:nvSpPr>
        <p:spPr/>
        <p:txBody>
          <a:bodyPr/>
          <a:lstStyle/>
          <a:p>
            <a:endParaRPr lang="as-IN"/>
          </a:p>
        </p:txBody>
      </p:sp>
      <p:sp>
        <p:nvSpPr>
          <p:cNvPr id="4" name="Slide Number Placeholder 3"/>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229558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1D1FECE-304A-4AFE-A545-E60012F5D9B1}" type="datetimeFigureOut">
              <a:rPr lang="as-IN" smtClean="0"/>
              <a:t>18-09-2022</a:t>
            </a:fld>
            <a:endParaRPr lang="as-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as-IN"/>
          </a:p>
        </p:txBody>
      </p:sp>
      <p:sp>
        <p:nvSpPr>
          <p:cNvPr id="11" name="Slide Number Placeholder 10"/>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316317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1D1FECE-304A-4AFE-A545-E60012F5D9B1}" type="datetimeFigureOut">
              <a:rPr lang="as-IN" smtClean="0"/>
              <a:t>18-09-2022</a:t>
            </a:fld>
            <a:endParaRPr lang="as-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as-IN"/>
          </a:p>
        </p:txBody>
      </p:sp>
      <p:sp>
        <p:nvSpPr>
          <p:cNvPr id="10" name="Slide Number Placeholder 9"/>
          <p:cNvSpPr>
            <a:spLocks noGrp="1"/>
          </p:cNvSpPr>
          <p:nvPr>
            <p:ph type="sldNum" sz="quarter" idx="12"/>
          </p:nvPr>
        </p:nvSpPr>
        <p:spPr/>
        <p:txBody>
          <a:bodyPr/>
          <a:lstStyle/>
          <a:p>
            <a:fld id="{49F2E7FE-17E9-4495-B49C-BE94D0CCF8D6}" type="slidenum">
              <a:rPr lang="as-IN" smtClean="0"/>
              <a:t>‹#›</a:t>
            </a:fld>
            <a:endParaRPr lang="as-IN"/>
          </a:p>
        </p:txBody>
      </p:sp>
    </p:spTree>
    <p:extLst>
      <p:ext uri="{BB962C8B-B14F-4D97-AF65-F5344CB8AC3E}">
        <p14:creationId xmlns:p14="http://schemas.microsoft.com/office/powerpoint/2010/main" val="230449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D1FECE-304A-4AFE-A545-E60012F5D9B1}" type="datetimeFigureOut">
              <a:rPr lang="as-IN" smtClean="0"/>
              <a:t>18-09-2022</a:t>
            </a:fld>
            <a:endParaRPr lang="as-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as-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9F2E7FE-17E9-4495-B49C-BE94D0CCF8D6}" type="slidenum">
              <a:rPr lang="as-IN" smtClean="0"/>
              <a:t>‹#›</a:t>
            </a:fld>
            <a:endParaRPr lang="as-IN"/>
          </a:p>
        </p:txBody>
      </p:sp>
    </p:spTree>
    <p:extLst>
      <p:ext uri="{BB962C8B-B14F-4D97-AF65-F5344CB8AC3E}">
        <p14:creationId xmlns:p14="http://schemas.microsoft.com/office/powerpoint/2010/main" val="239958383"/>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E01E-4B10-929F-7302-6181DFAB7DF8}"/>
              </a:ext>
            </a:extLst>
          </p:cNvPr>
          <p:cNvSpPr>
            <a:spLocks noGrp="1"/>
          </p:cNvSpPr>
          <p:nvPr>
            <p:ph type="ctrTitle"/>
          </p:nvPr>
        </p:nvSpPr>
        <p:spPr/>
        <p:txBody>
          <a:bodyPr/>
          <a:lstStyle/>
          <a:p>
            <a:r>
              <a:rPr lang="en-US" dirty="0"/>
              <a:t>Placement system</a:t>
            </a:r>
            <a:endParaRPr lang="as-IN" dirty="0"/>
          </a:p>
        </p:txBody>
      </p:sp>
      <p:sp>
        <p:nvSpPr>
          <p:cNvPr id="3" name="Subtitle 2">
            <a:extLst>
              <a:ext uri="{FF2B5EF4-FFF2-40B4-BE49-F238E27FC236}">
                <a16:creationId xmlns:a16="http://schemas.microsoft.com/office/drawing/2014/main" id="{ACA0442A-EE0A-6025-6EB2-7F1956BADB5A}"/>
              </a:ext>
            </a:extLst>
          </p:cNvPr>
          <p:cNvSpPr>
            <a:spLocks noGrp="1"/>
          </p:cNvSpPr>
          <p:nvPr>
            <p:ph type="subTitle" idx="1"/>
          </p:nvPr>
        </p:nvSpPr>
        <p:spPr/>
        <p:txBody>
          <a:bodyPr/>
          <a:lstStyle/>
          <a:p>
            <a:r>
              <a:rPr lang="en-US" dirty="0"/>
              <a:t>Ritik Kumar Jain</a:t>
            </a:r>
            <a:endParaRPr lang="as-IN" dirty="0"/>
          </a:p>
        </p:txBody>
      </p:sp>
    </p:spTree>
    <p:extLst>
      <p:ext uri="{BB962C8B-B14F-4D97-AF65-F5344CB8AC3E}">
        <p14:creationId xmlns:p14="http://schemas.microsoft.com/office/powerpoint/2010/main" val="84072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1067-5FDF-CE72-2A8B-0D484F0676F6}"/>
              </a:ext>
            </a:extLst>
          </p:cNvPr>
          <p:cNvSpPr>
            <a:spLocks noGrp="1"/>
          </p:cNvSpPr>
          <p:nvPr>
            <p:ph type="title"/>
          </p:nvPr>
        </p:nvSpPr>
        <p:spPr/>
        <p:txBody>
          <a:bodyPr/>
          <a:lstStyle/>
          <a:p>
            <a:r>
              <a:rPr lang="en-US" dirty="0"/>
              <a:t>Authorization microservice</a:t>
            </a:r>
            <a:endParaRPr lang="as-IN" dirty="0"/>
          </a:p>
        </p:txBody>
      </p:sp>
      <p:sp>
        <p:nvSpPr>
          <p:cNvPr id="3" name="Content Placeholder 2">
            <a:extLst>
              <a:ext uri="{FF2B5EF4-FFF2-40B4-BE49-F238E27FC236}">
                <a16:creationId xmlns:a16="http://schemas.microsoft.com/office/drawing/2014/main" id="{A4748F99-227E-68A6-83EF-160F0851C3F1}"/>
              </a:ext>
            </a:extLst>
          </p:cNvPr>
          <p:cNvSpPr>
            <a:spLocks noGrp="1"/>
          </p:cNvSpPr>
          <p:nvPr>
            <p:ph idx="1"/>
          </p:nvPr>
        </p:nvSpPr>
        <p:spPr/>
        <p:txBody>
          <a:bodyPr/>
          <a:lstStyle/>
          <a:p>
            <a:pPr marL="0" lvl="0" indent="0" algn="just">
              <a:lnSpc>
                <a:spcPct val="107000"/>
              </a:lnSpc>
              <a:buNone/>
            </a:pPr>
            <a:r>
              <a:rPr lang="en-US" dirty="0">
                <a:ea typeface="Calibri" panose="020F0502020204030204" pitchFamily="34" charset="0"/>
                <a:cs typeface="Vrinda" panose="020B0502040204020203" pitchFamily="34" charset="0"/>
              </a:rPr>
              <a:t>Authorization microservice for dealing with authorization details of a students/coordinators.</a:t>
            </a:r>
            <a:endParaRPr lang="en-US" sz="1800" dirty="0">
              <a:effectLst/>
              <a:ea typeface="Calibri" panose="020F0502020204030204" pitchFamily="34" charset="0"/>
              <a:cs typeface="Vrinda" panose="020B0502040204020203" pitchFamily="34" charset="0"/>
            </a:endParaRP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POST: For New user to create a new Account basis of Student/Coordinator</a:t>
            </a:r>
          </a:p>
          <a:p>
            <a:pPr marL="342900" lvl="0" indent="-342900" algn="just">
              <a:lnSpc>
                <a:spcPct val="107000"/>
              </a:lnSpc>
              <a:spcAft>
                <a:spcPts val="800"/>
              </a:spcAft>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POST: Authorization System that will be able to generate tokens on the basis of given Id and password which will then allow access to respective student and coordinator portal</a:t>
            </a:r>
            <a:endParaRPr lang="as-IN" dirty="0"/>
          </a:p>
        </p:txBody>
      </p:sp>
    </p:spTree>
    <p:extLst>
      <p:ext uri="{BB962C8B-B14F-4D97-AF65-F5344CB8AC3E}">
        <p14:creationId xmlns:p14="http://schemas.microsoft.com/office/powerpoint/2010/main" val="82283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20DE-82EF-2313-B0BC-AB14351D19B9}"/>
              </a:ext>
            </a:extLst>
          </p:cNvPr>
          <p:cNvSpPr>
            <a:spLocks noGrp="1"/>
          </p:cNvSpPr>
          <p:nvPr>
            <p:ph type="title"/>
          </p:nvPr>
        </p:nvSpPr>
        <p:spPr/>
        <p:txBody>
          <a:bodyPr/>
          <a:lstStyle/>
          <a:p>
            <a:r>
              <a:rPr lang="en-US" dirty="0"/>
              <a:t>React Application</a:t>
            </a:r>
            <a:endParaRPr lang="as-IN" dirty="0"/>
          </a:p>
        </p:txBody>
      </p:sp>
      <p:sp>
        <p:nvSpPr>
          <p:cNvPr id="3" name="Content Placeholder 2">
            <a:extLst>
              <a:ext uri="{FF2B5EF4-FFF2-40B4-BE49-F238E27FC236}">
                <a16:creationId xmlns:a16="http://schemas.microsoft.com/office/drawing/2014/main" id="{F90E3E6F-E690-6A0E-C579-786F8B0D357D}"/>
              </a:ext>
            </a:extLst>
          </p:cNvPr>
          <p:cNvSpPr>
            <a:spLocks noGrp="1"/>
          </p:cNvSpPr>
          <p:nvPr>
            <p:ph idx="1"/>
          </p:nvPr>
        </p:nvSpPr>
        <p:spPr/>
        <p:txBody>
          <a:bodyPr/>
          <a:lstStyle/>
          <a:p>
            <a:pPr marL="0" indent="0" algn="just">
              <a:buNone/>
            </a:pPr>
            <a:r>
              <a:rPr lang="en-US" dirty="0"/>
              <a:t>Allows students to Log In or Sign up to the website. Once successfully logged in the website will navigate to their respective portal based on Role i.e. whether it is student or coordinator.</a:t>
            </a:r>
            <a:endParaRPr lang="as-IN" dirty="0"/>
          </a:p>
        </p:txBody>
      </p:sp>
    </p:spTree>
    <p:extLst>
      <p:ext uri="{BB962C8B-B14F-4D97-AF65-F5344CB8AC3E}">
        <p14:creationId xmlns:p14="http://schemas.microsoft.com/office/powerpoint/2010/main" val="223717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E104-4369-0F61-D946-04C164C77155}"/>
              </a:ext>
            </a:extLst>
          </p:cNvPr>
          <p:cNvSpPr>
            <a:spLocks noGrp="1"/>
          </p:cNvSpPr>
          <p:nvPr>
            <p:ph type="title"/>
          </p:nvPr>
        </p:nvSpPr>
        <p:spPr/>
        <p:txBody>
          <a:bodyPr/>
          <a:lstStyle/>
          <a:p>
            <a:r>
              <a:rPr lang="en-US" dirty="0"/>
              <a:t>Future work</a:t>
            </a:r>
            <a:endParaRPr lang="as-IN" dirty="0"/>
          </a:p>
        </p:txBody>
      </p:sp>
    </p:spTree>
    <p:extLst>
      <p:ext uri="{BB962C8B-B14F-4D97-AF65-F5344CB8AC3E}">
        <p14:creationId xmlns:p14="http://schemas.microsoft.com/office/powerpoint/2010/main" val="73003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0E3E87-5D18-FC89-054F-4FC2E920D642}"/>
              </a:ext>
            </a:extLst>
          </p:cNvPr>
          <p:cNvSpPr>
            <a:spLocks noGrp="1"/>
          </p:cNvSpPr>
          <p:nvPr>
            <p:ph type="title"/>
          </p:nvPr>
        </p:nvSpPr>
        <p:spPr/>
        <p:txBody>
          <a:bodyPr/>
          <a:lstStyle/>
          <a:p>
            <a:r>
              <a:rPr lang="en-US" dirty="0"/>
              <a:t>Future work</a:t>
            </a:r>
            <a:endParaRPr lang="as-IN" dirty="0"/>
          </a:p>
        </p:txBody>
      </p:sp>
      <p:sp>
        <p:nvSpPr>
          <p:cNvPr id="9" name="Content Placeholder 8">
            <a:extLst>
              <a:ext uri="{FF2B5EF4-FFF2-40B4-BE49-F238E27FC236}">
                <a16:creationId xmlns:a16="http://schemas.microsoft.com/office/drawing/2014/main" id="{086A971F-0A56-6716-4AEA-B78EE10421E8}"/>
              </a:ext>
            </a:extLst>
          </p:cNvPr>
          <p:cNvSpPr>
            <a:spLocks noGrp="1"/>
          </p:cNvSpPr>
          <p:nvPr>
            <p:ph idx="1"/>
          </p:nvPr>
        </p:nvSpPr>
        <p:spPr/>
        <p:txBody>
          <a:bodyPr/>
          <a:lstStyle/>
          <a:p>
            <a:pPr marL="0" indent="0" algn="just">
              <a:buNone/>
            </a:pPr>
            <a:r>
              <a:rPr lang="en-US" dirty="0"/>
              <a:t>Since each microservice is independent to each other and each has it own table/database so new microservices can be created and connected to database and then to web application without hindering the flow of the current application</a:t>
            </a:r>
            <a:endParaRPr lang="as-IN" dirty="0"/>
          </a:p>
        </p:txBody>
      </p:sp>
    </p:spTree>
    <p:extLst>
      <p:ext uri="{BB962C8B-B14F-4D97-AF65-F5344CB8AC3E}">
        <p14:creationId xmlns:p14="http://schemas.microsoft.com/office/powerpoint/2010/main" val="250593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DB2D-140B-D45F-2CD8-4D1C249B1534}"/>
              </a:ext>
            </a:extLst>
          </p:cNvPr>
          <p:cNvSpPr>
            <a:spLocks noGrp="1"/>
          </p:cNvSpPr>
          <p:nvPr>
            <p:ph type="title"/>
          </p:nvPr>
        </p:nvSpPr>
        <p:spPr/>
        <p:txBody>
          <a:bodyPr/>
          <a:lstStyle/>
          <a:p>
            <a:r>
              <a:rPr lang="en-US" dirty="0"/>
              <a:t>Overview</a:t>
            </a:r>
            <a:endParaRPr lang="as-IN" dirty="0"/>
          </a:p>
        </p:txBody>
      </p:sp>
    </p:spTree>
    <p:extLst>
      <p:ext uri="{BB962C8B-B14F-4D97-AF65-F5344CB8AC3E}">
        <p14:creationId xmlns:p14="http://schemas.microsoft.com/office/powerpoint/2010/main" val="165341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BAC3-33CF-8942-221D-BE2FCDE36A5C}"/>
              </a:ext>
            </a:extLst>
          </p:cNvPr>
          <p:cNvSpPr>
            <a:spLocks noGrp="1"/>
          </p:cNvSpPr>
          <p:nvPr>
            <p:ph type="title"/>
          </p:nvPr>
        </p:nvSpPr>
        <p:spPr/>
        <p:txBody>
          <a:bodyPr/>
          <a:lstStyle/>
          <a:p>
            <a:r>
              <a:rPr lang="en-US" dirty="0"/>
              <a:t>Brief Overview</a:t>
            </a:r>
            <a:endParaRPr lang="as-IN" dirty="0"/>
          </a:p>
        </p:txBody>
      </p:sp>
      <p:sp>
        <p:nvSpPr>
          <p:cNvPr id="3" name="Content Placeholder 2">
            <a:extLst>
              <a:ext uri="{FF2B5EF4-FFF2-40B4-BE49-F238E27FC236}">
                <a16:creationId xmlns:a16="http://schemas.microsoft.com/office/drawing/2014/main" id="{D30292F7-5EDE-985F-B968-F7F318D55B58}"/>
              </a:ext>
            </a:extLst>
          </p:cNvPr>
          <p:cNvSpPr>
            <a:spLocks noGrp="1"/>
          </p:cNvSpPr>
          <p:nvPr>
            <p:ph idx="1"/>
          </p:nvPr>
        </p:nvSpPr>
        <p:spPr/>
        <p:txBody>
          <a:bodyPr/>
          <a:lstStyle/>
          <a:p>
            <a:pPr marL="0" indent="0" algn="just">
              <a:lnSpc>
                <a:spcPct val="150000"/>
              </a:lnSpc>
              <a:buNone/>
            </a:pPr>
            <a:r>
              <a:rPr lang="en-US" dirty="0"/>
              <a:t>Placement System is a Student/TPC(Training Placement Cell) is a information based web based system. This project can be used by students for storing and retrieving the information and can be used by TPC’s to update placement data of system with respect to student. The software is used to retrieve the data and display as per user requirement. Usually most of the colleges do the task of storing the details manually with hand. So this software is developed in order to ease the storing of data.</a:t>
            </a:r>
            <a:endParaRPr lang="as-IN" dirty="0"/>
          </a:p>
        </p:txBody>
      </p:sp>
    </p:spTree>
    <p:extLst>
      <p:ext uri="{BB962C8B-B14F-4D97-AF65-F5344CB8AC3E}">
        <p14:creationId xmlns:p14="http://schemas.microsoft.com/office/powerpoint/2010/main" val="174953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DB2D-140B-D45F-2CD8-4D1C249B1534}"/>
              </a:ext>
            </a:extLst>
          </p:cNvPr>
          <p:cNvSpPr>
            <a:spLocks noGrp="1"/>
          </p:cNvSpPr>
          <p:nvPr>
            <p:ph type="title"/>
          </p:nvPr>
        </p:nvSpPr>
        <p:spPr/>
        <p:txBody>
          <a:bodyPr/>
          <a:lstStyle/>
          <a:p>
            <a:r>
              <a:rPr lang="en-US" dirty="0"/>
              <a:t>Technologies and framework used</a:t>
            </a:r>
            <a:endParaRPr lang="as-IN" dirty="0"/>
          </a:p>
        </p:txBody>
      </p:sp>
    </p:spTree>
    <p:extLst>
      <p:ext uri="{BB962C8B-B14F-4D97-AF65-F5344CB8AC3E}">
        <p14:creationId xmlns:p14="http://schemas.microsoft.com/office/powerpoint/2010/main" val="114107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BF-04F4-098E-1065-6039967EB014}"/>
              </a:ext>
            </a:extLst>
          </p:cNvPr>
          <p:cNvSpPr>
            <a:spLocks noGrp="1"/>
          </p:cNvSpPr>
          <p:nvPr>
            <p:ph type="title"/>
          </p:nvPr>
        </p:nvSpPr>
        <p:spPr/>
        <p:txBody>
          <a:bodyPr/>
          <a:lstStyle/>
          <a:p>
            <a:r>
              <a:rPr lang="en" dirty="0"/>
              <a:t>Technology and Framework	</a:t>
            </a:r>
            <a:endParaRPr lang="as-IN" dirty="0"/>
          </a:p>
        </p:txBody>
      </p:sp>
      <p:sp>
        <p:nvSpPr>
          <p:cNvPr id="4" name="Google Shape;300;p17">
            <a:extLst>
              <a:ext uri="{FF2B5EF4-FFF2-40B4-BE49-F238E27FC236}">
                <a16:creationId xmlns:a16="http://schemas.microsoft.com/office/drawing/2014/main" id="{AB0FF6B3-3D55-EF3C-8BB5-A5AEEDA3217D}"/>
              </a:ext>
            </a:extLst>
          </p:cNvPr>
          <p:cNvSpPr txBox="1"/>
          <p:nvPr/>
        </p:nvSpPr>
        <p:spPr>
          <a:xfrm>
            <a:off x="9325786" y="2155482"/>
            <a:ext cx="1089300" cy="415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500">
                <a:solidFill>
                  <a:srgbClr val="B409B4"/>
                </a:solidFill>
                <a:latin typeface="Roboto Slab"/>
                <a:ea typeface="Roboto Slab"/>
                <a:cs typeface="Roboto Slab"/>
                <a:sym typeface="Roboto Slab"/>
              </a:rPr>
              <a:t>Back End</a:t>
            </a:r>
            <a:endParaRPr sz="1500">
              <a:solidFill>
                <a:srgbClr val="B409B4"/>
              </a:solidFill>
              <a:latin typeface="Roboto Slab"/>
              <a:ea typeface="Roboto Slab"/>
              <a:cs typeface="Roboto Slab"/>
              <a:sym typeface="Roboto Slab"/>
            </a:endParaRPr>
          </a:p>
        </p:txBody>
      </p:sp>
      <p:sp>
        <p:nvSpPr>
          <p:cNvPr id="5" name="Google Shape;301;p17">
            <a:extLst>
              <a:ext uri="{FF2B5EF4-FFF2-40B4-BE49-F238E27FC236}">
                <a16:creationId xmlns:a16="http://schemas.microsoft.com/office/drawing/2014/main" id="{81743A8D-CDE6-C138-1AB3-B7E5718DBEE1}"/>
              </a:ext>
            </a:extLst>
          </p:cNvPr>
          <p:cNvSpPr txBox="1"/>
          <p:nvPr/>
        </p:nvSpPr>
        <p:spPr>
          <a:xfrm>
            <a:off x="1877311" y="2253995"/>
            <a:ext cx="1089300" cy="415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500">
                <a:solidFill>
                  <a:srgbClr val="B409B4"/>
                </a:solidFill>
                <a:latin typeface="Roboto Slab"/>
                <a:ea typeface="Roboto Slab"/>
                <a:cs typeface="Roboto Slab"/>
                <a:sym typeface="Roboto Slab"/>
              </a:rPr>
              <a:t>Front End</a:t>
            </a:r>
            <a:endParaRPr sz="1500">
              <a:solidFill>
                <a:srgbClr val="B409B4"/>
              </a:solidFill>
              <a:latin typeface="Roboto Slab"/>
              <a:ea typeface="Roboto Slab"/>
              <a:cs typeface="Roboto Slab"/>
              <a:sym typeface="Roboto Slab"/>
            </a:endParaRPr>
          </a:p>
        </p:txBody>
      </p:sp>
      <p:sp>
        <p:nvSpPr>
          <p:cNvPr id="6" name="Google Shape;302;p17">
            <a:extLst>
              <a:ext uri="{FF2B5EF4-FFF2-40B4-BE49-F238E27FC236}">
                <a16:creationId xmlns:a16="http://schemas.microsoft.com/office/drawing/2014/main" id="{DE41A45C-4A46-015C-79B6-76D8F99E17F3}"/>
              </a:ext>
            </a:extLst>
          </p:cNvPr>
          <p:cNvSpPr txBox="1"/>
          <p:nvPr/>
        </p:nvSpPr>
        <p:spPr>
          <a:xfrm>
            <a:off x="4896286" y="2211357"/>
            <a:ext cx="1301700" cy="415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500">
                <a:solidFill>
                  <a:srgbClr val="B409B4"/>
                </a:solidFill>
                <a:latin typeface="Roboto Slab"/>
                <a:ea typeface="Roboto Slab"/>
                <a:cs typeface="Roboto Slab"/>
                <a:sym typeface="Roboto Slab"/>
              </a:rPr>
              <a:t>Middleware</a:t>
            </a:r>
            <a:endParaRPr sz="1500">
              <a:solidFill>
                <a:srgbClr val="B409B4"/>
              </a:solidFill>
              <a:latin typeface="Roboto Slab"/>
              <a:ea typeface="Roboto Slab"/>
              <a:cs typeface="Roboto Slab"/>
              <a:sym typeface="Roboto Slab"/>
            </a:endParaRPr>
          </a:p>
        </p:txBody>
      </p:sp>
      <p:pic>
        <p:nvPicPr>
          <p:cNvPr id="7" name="Google Shape;303;p17">
            <a:extLst>
              <a:ext uri="{FF2B5EF4-FFF2-40B4-BE49-F238E27FC236}">
                <a16:creationId xmlns:a16="http://schemas.microsoft.com/office/drawing/2014/main" id="{24C2AEDE-D3D0-6DAF-F4A5-75BCF17632E1}"/>
              </a:ext>
            </a:extLst>
          </p:cNvPr>
          <p:cNvPicPr preferRelativeResize="0"/>
          <p:nvPr/>
        </p:nvPicPr>
        <p:blipFill>
          <a:blip r:embed="rId2">
            <a:alphaModFix/>
          </a:blip>
          <a:stretch>
            <a:fillRect/>
          </a:stretch>
        </p:blipFill>
        <p:spPr>
          <a:xfrm>
            <a:off x="1975261" y="3100120"/>
            <a:ext cx="893400" cy="893400"/>
          </a:xfrm>
          <a:prstGeom prst="rect">
            <a:avLst/>
          </a:prstGeom>
          <a:noFill/>
          <a:ln>
            <a:noFill/>
          </a:ln>
        </p:spPr>
      </p:pic>
      <p:sp>
        <p:nvSpPr>
          <p:cNvPr id="8" name="Google Shape;304;p17">
            <a:extLst>
              <a:ext uri="{FF2B5EF4-FFF2-40B4-BE49-F238E27FC236}">
                <a16:creationId xmlns:a16="http://schemas.microsoft.com/office/drawing/2014/main" id="{FD52750C-BFFB-E960-8B2A-E3D42CB33851}"/>
              </a:ext>
            </a:extLst>
          </p:cNvPr>
          <p:cNvSpPr txBox="1"/>
          <p:nvPr/>
        </p:nvSpPr>
        <p:spPr>
          <a:xfrm>
            <a:off x="2104561" y="4088620"/>
            <a:ext cx="764100" cy="40007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FF00FF"/>
                </a:solidFill>
                <a:latin typeface="Roboto Slab"/>
                <a:ea typeface="Roboto Slab"/>
                <a:cs typeface="Roboto Slab"/>
                <a:sym typeface="Roboto Slab"/>
              </a:rPr>
              <a:t>React</a:t>
            </a:r>
            <a:endParaRPr dirty="0">
              <a:solidFill>
                <a:srgbClr val="FF00FF"/>
              </a:solidFill>
              <a:latin typeface="Roboto Slab"/>
              <a:ea typeface="Roboto Slab"/>
              <a:cs typeface="Roboto Slab"/>
              <a:sym typeface="Roboto Slab"/>
            </a:endParaRPr>
          </a:p>
        </p:txBody>
      </p:sp>
      <p:pic>
        <p:nvPicPr>
          <p:cNvPr id="9" name="Google Shape;305;p17">
            <a:extLst>
              <a:ext uri="{FF2B5EF4-FFF2-40B4-BE49-F238E27FC236}">
                <a16:creationId xmlns:a16="http://schemas.microsoft.com/office/drawing/2014/main" id="{357F5185-3367-0402-5888-D7ABDC17965B}"/>
              </a:ext>
            </a:extLst>
          </p:cNvPr>
          <p:cNvPicPr preferRelativeResize="0"/>
          <p:nvPr/>
        </p:nvPicPr>
        <p:blipFill>
          <a:blip r:embed="rId3">
            <a:alphaModFix/>
          </a:blip>
          <a:stretch>
            <a:fillRect/>
          </a:stretch>
        </p:blipFill>
        <p:spPr>
          <a:xfrm>
            <a:off x="4087186" y="2980907"/>
            <a:ext cx="728925" cy="781000"/>
          </a:xfrm>
          <a:prstGeom prst="rect">
            <a:avLst/>
          </a:prstGeom>
          <a:noFill/>
          <a:ln>
            <a:noFill/>
          </a:ln>
        </p:spPr>
      </p:pic>
      <p:pic>
        <p:nvPicPr>
          <p:cNvPr id="10" name="Google Shape;306;p17">
            <a:extLst>
              <a:ext uri="{FF2B5EF4-FFF2-40B4-BE49-F238E27FC236}">
                <a16:creationId xmlns:a16="http://schemas.microsoft.com/office/drawing/2014/main" id="{F982B219-FC32-C535-A5F9-44E7EA16592C}"/>
              </a:ext>
            </a:extLst>
          </p:cNvPr>
          <p:cNvPicPr preferRelativeResize="0"/>
          <p:nvPr/>
        </p:nvPicPr>
        <p:blipFill>
          <a:blip r:embed="rId4">
            <a:alphaModFix/>
          </a:blip>
          <a:stretch>
            <a:fillRect/>
          </a:stretch>
        </p:blipFill>
        <p:spPr>
          <a:xfrm>
            <a:off x="5157661" y="2980907"/>
            <a:ext cx="2133919" cy="781000"/>
          </a:xfrm>
          <a:prstGeom prst="rect">
            <a:avLst/>
          </a:prstGeom>
          <a:noFill/>
          <a:ln>
            <a:noFill/>
          </a:ln>
        </p:spPr>
      </p:pic>
      <p:sp>
        <p:nvSpPr>
          <p:cNvPr id="11" name="Google Shape;307;p17">
            <a:extLst>
              <a:ext uri="{FF2B5EF4-FFF2-40B4-BE49-F238E27FC236}">
                <a16:creationId xmlns:a16="http://schemas.microsoft.com/office/drawing/2014/main" id="{35482A4F-902D-4563-F924-B915E5492193}"/>
              </a:ext>
            </a:extLst>
          </p:cNvPr>
          <p:cNvSpPr txBox="1"/>
          <p:nvPr/>
        </p:nvSpPr>
        <p:spPr>
          <a:xfrm>
            <a:off x="5430524" y="4088632"/>
            <a:ext cx="1588200" cy="40007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FF00FF"/>
                </a:solidFill>
                <a:latin typeface="Roboto Slab"/>
                <a:ea typeface="Roboto Slab"/>
                <a:cs typeface="Roboto Slab"/>
                <a:sym typeface="Roboto Slab"/>
              </a:rPr>
              <a:t>EntityFramework</a:t>
            </a:r>
            <a:endParaRPr>
              <a:solidFill>
                <a:srgbClr val="FF00FF"/>
              </a:solidFill>
              <a:latin typeface="Roboto Slab"/>
              <a:ea typeface="Roboto Slab"/>
              <a:cs typeface="Roboto Slab"/>
              <a:sym typeface="Roboto Slab"/>
            </a:endParaRPr>
          </a:p>
        </p:txBody>
      </p:sp>
      <p:sp>
        <p:nvSpPr>
          <p:cNvPr id="12" name="Google Shape;308;p17">
            <a:extLst>
              <a:ext uri="{FF2B5EF4-FFF2-40B4-BE49-F238E27FC236}">
                <a16:creationId xmlns:a16="http://schemas.microsoft.com/office/drawing/2014/main" id="{5B49CD5A-AA85-372B-217B-A741903ADB19}"/>
              </a:ext>
            </a:extLst>
          </p:cNvPr>
          <p:cNvSpPr txBox="1"/>
          <p:nvPr/>
        </p:nvSpPr>
        <p:spPr>
          <a:xfrm>
            <a:off x="3713648" y="4088632"/>
            <a:ext cx="1476000" cy="40007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FF00FF"/>
                </a:solidFill>
                <a:latin typeface="Roboto Slab"/>
                <a:ea typeface="Roboto Slab"/>
                <a:cs typeface="Roboto Slab"/>
                <a:sym typeface="Roboto Slab"/>
              </a:rPr>
              <a:t>.Net Framework</a:t>
            </a:r>
            <a:endParaRPr>
              <a:solidFill>
                <a:srgbClr val="FF00FF"/>
              </a:solidFill>
              <a:latin typeface="Roboto Slab"/>
              <a:ea typeface="Roboto Slab"/>
              <a:cs typeface="Roboto Slab"/>
              <a:sym typeface="Roboto Slab"/>
            </a:endParaRPr>
          </a:p>
        </p:txBody>
      </p:sp>
      <p:pic>
        <p:nvPicPr>
          <p:cNvPr id="13" name="Google Shape;309;p17">
            <a:extLst>
              <a:ext uri="{FF2B5EF4-FFF2-40B4-BE49-F238E27FC236}">
                <a16:creationId xmlns:a16="http://schemas.microsoft.com/office/drawing/2014/main" id="{7B750557-2024-4DF2-7737-4F92DD5D3979}"/>
              </a:ext>
            </a:extLst>
          </p:cNvPr>
          <p:cNvPicPr preferRelativeResize="0"/>
          <p:nvPr/>
        </p:nvPicPr>
        <p:blipFill>
          <a:blip r:embed="rId5">
            <a:alphaModFix/>
          </a:blip>
          <a:stretch>
            <a:fillRect/>
          </a:stretch>
        </p:blipFill>
        <p:spPr>
          <a:xfrm>
            <a:off x="9219604" y="2917382"/>
            <a:ext cx="1301655" cy="781000"/>
          </a:xfrm>
          <a:prstGeom prst="rect">
            <a:avLst/>
          </a:prstGeom>
          <a:noFill/>
          <a:ln>
            <a:noFill/>
          </a:ln>
        </p:spPr>
      </p:pic>
      <p:sp>
        <p:nvSpPr>
          <p:cNvPr id="14" name="Google Shape;310;p17">
            <a:extLst>
              <a:ext uri="{FF2B5EF4-FFF2-40B4-BE49-F238E27FC236}">
                <a16:creationId xmlns:a16="http://schemas.microsoft.com/office/drawing/2014/main" id="{4B8B9F01-C58F-28DB-3E66-03A4B127F77B}"/>
              </a:ext>
            </a:extLst>
          </p:cNvPr>
          <p:cNvSpPr txBox="1"/>
          <p:nvPr/>
        </p:nvSpPr>
        <p:spPr>
          <a:xfrm>
            <a:off x="9245409" y="4044782"/>
            <a:ext cx="1195477" cy="40007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FF00FF"/>
                </a:solidFill>
                <a:latin typeface="Roboto Slab"/>
                <a:ea typeface="Roboto Slab"/>
                <a:cs typeface="Roboto Slab"/>
                <a:sym typeface="Roboto Slab"/>
              </a:rPr>
              <a:t>SQL Server</a:t>
            </a:r>
            <a:endParaRPr dirty="0">
              <a:solidFill>
                <a:srgbClr val="FF00FF"/>
              </a:solidFill>
              <a:latin typeface="Roboto Slab"/>
              <a:ea typeface="Roboto Slab"/>
              <a:cs typeface="Roboto Slab"/>
              <a:sym typeface="Roboto Slab"/>
            </a:endParaRPr>
          </a:p>
        </p:txBody>
      </p:sp>
      <p:cxnSp>
        <p:nvCxnSpPr>
          <p:cNvPr id="15" name="Google Shape;311;p17">
            <a:extLst>
              <a:ext uri="{FF2B5EF4-FFF2-40B4-BE49-F238E27FC236}">
                <a16:creationId xmlns:a16="http://schemas.microsoft.com/office/drawing/2014/main" id="{4C2843C2-9C02-6F5A-8A1C-60BEDA783543}"/>
              </a:ext>
            </a:extLst>
          </p:cNvPr>
          <p:cNvCxnSpPr/>
          <p:nvPr/>
        </p:nvCxnSpPr>
        <p:spPr>
          <a:xfrm rot="10800000">
            <a:off x="3510936" y="2615007"/>
            <a:ext cx="5700" cy="1874100"/>
          </a:xfrm>
          <a:prstGeom prst="straightConnector1">
            <a:avLst/>
          </a:prstGeom>
          <a:noFill/>
          <a:ln w="9525" cap="flat" cmpd="sng">
            <a:solidFill>
              <a:srgbClr val="202020"/>
            </a:solidFill>
            <a:prstDash val="solid"/>
            <a:round/>
            <a:headEnd type="none" w="med" len="med"/>
            <a:tailEnd type="none" w="med" len="med"/>
          </a:ln>
        </p:spPr>
      </p:cxnSp>
      <p:cxnSp>
        <p:nvCxnSpPr>
          <p:cNvPr id="16" name="Google Shape;312;p17">
            <a:extLst>
              <a:ext uri="{FF2B5EF4-FFF2-40B4-BE49-F238E27FC236}">
                <a16:creationId xmlns:a16="http://schemas.microsoft.com/office/drawing/2014/main" id="{609182DD-F97C-37E5-D920-CFF6DAF1D6D8}"/>
              </a:ext>
            </a:extLst>
          </p:cNvPr>
          <p:cNvCxnSpPr/>
          <p:nvPr/>
        </p:nvCxnSpPr>
        <p:spPr>
          <a:xfrm rot="10800000">
            <a:off x="7640536" y="2614807"/>
            <a:ext cx="3000" cy="1886400"/>
          </a:xfrm>
          <a:prstGeom prst="straightConnector1">
            <a:avLst/>
          </a:prstGeom>
          <a:noFill/>
          <a:ln w="9525" cap="flat" cmpd="sng">
            <a:solidFill>
              <a:srgbClr val="202020"/>
            </a:solidFill>
            <a:prstDash val="solid"/>
            <a:round/>
            <a:headEnd type="none" w="med" len="med"/>
            <a:tailEnd type="none" w="med" len="med"/>
          </a:ln>
        </p:spPr>
      </p:cxnSp>
      <p:pic>
        <p:nvPicPr>
          <p:cNvPr id="19" name="Google Shape;315;p17">
            <a:extLst>
              <a:ext uri="{FF2B5EF4-FFF2-40B4-BE49-F238E27FC236}">
                <a16:creationId xmlns:a16="http://schemas.microsoft.com/office/drawing/2014/main" id="{D7FF8E99-0242-C5D6-6A2C-52D5A5B06497}"/>
              </a:ext>
            </a:extLst>
          </p:cNvPr>
          <p:cNvPicPr preferRelativeResize="0"/>
          <p:nvPr/>
        </p:nvPicPr>
        <p:blipFill rotWithShape="1">
          <a:blip r:embed="rId6">
            <a:alphaModFix/>
          </a:blip>
          <a:srcRect/>
          <a:stretch/>
        </p:blipFill>
        <p:spPr>
          <a:xfrm>
            <a:off x="7992474" y="2980907"/>
            <a:ext cx="781000" cy="781000"/>
          </a:xfrm>
          <a:prstGeom prst="rect">
            <a:avLst/>
          </a:prstGeom>
          <a:noFill/>
          <a:ln>
            <a:noFill/>
          </a:ln>
        </p:spPr>
      </p:pic>
      <p:sp>
        <p:nvSpPr>
          <p:cNvPr id="20" name="Google Shape;316;p17">
            <a:extLst>
              <a:ext uri="{FF2B5EF4-FFF2-40B4-BE49-F238E27FC236}">
                <a16:creationId xmlns:a16="http://schemas.microsoft.com/office/drawing/2014/main" id="{80142389-14C1-FA11-71F7-896E8DA18865}"/>
              </a:ext>
            </a:extLst>
          </p:cNvPr>
          <p:cNvSpPr txBox="1"/>
          <p:nvPr/>
        </p:nvSpPr>
        <p:spPr>
          <a:xfrm>
            <a:off x="7886924" y="2211357"/>
            <a:ext cx="1089300" cy="415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500">
                <a:solidFill>
                  <a:srgbClr val="B409B4"/>
                </a:solidFill>
                <a:latin typeface="Roboto Slab"/>
                <a:ea typeface="Roboto Slab"/>
                <a:cs typeface="Roboto Slab"/>
                <a:sym typeface="Roboto Slab"/>
              </a:rPr>
              <a:t>Testing</a:t>
            </a:r>
            <a:endParaRPr sz="1500">
              <a:solidFill>
                <a:srgbClr val="B409B4"/>
              </a:solidFill>
              <a:latin typeface="Roboto Slab"/>
              <a:ea typeface="Roboto Slab"/>
              <a:cs typeface="Roboto Slab"/>
              <a:sym typeface="Roboto Slab"/>
            </a:endParaRPr>
          </a:p>
        </p:txBody>
      </p:sp>
      <p:cxnSp>
        <p:nvCxnSpPr>
          <p:cNvPr id="21" name="Google Shape;317;p17">
            <a:extLst>
              <a:ext uri="{FF2B5EF4-FFF2-40B4-BE49-F238E27FC236}">
                <a16:creationId xmlns:a16="http://schemas.microsoft.com/office/drawing/2014/main" id="{F0E6A09E-AF75-31DE-CF9F-D803AE11A335}"/>
              </a:ext>
            </a:extLst>
          </p:cNvPr>
          <p:cNvCxnSpPr/>
          <p:nvPr/>
        </p:nvCxnSpPr>
        <p:spPr>
          <a:xfrm rot="10800000">
            <a:off x="9019336" y="2603632"/>
            <a:ext cx="3000" cy="1886400"/>
          </a:xfrm>
          <a:prstGeom prst="straightConnector1">
            <a:avLst/>
          </a:prstGeom>
          <a:noFill/>
          <a:ln w="9525" cap="flat" cmpd="sng">
            <a:solidFill>
              <a:srgbClr val="202020"/>
            </a:solidFill>
            <a:prstDash val="solid"/>
            <a:round/>
            <a:headEnd type="none" w="med" len="med"/>
            <a:tailEnd type="none" w="med" len="med"/>
          </a:ln>
        </p:spPr>
      </p:cxnSp>
      <p:pic>
        <p:nvPicPr>
          <p:cNvPr id="22" name="Google Shape;318;p17">
            <a:extLst>
              <a:ext uri="{FF2B5EF4-FFF2-40B4-BE49-F238E27FC236}">
                <a16:creationId xmlns:a16="http://schemas.microsoft.com/office/drawing/2014/main" id="{0C1C0AAC-F318-1067-E2B2-3E1909FF28CA}"/>
              </a:ext>
            </a:extLst>
          </p:cNvPr>
          <p:cNvPicPr preferRelativeResize="0"/>
          <p:nvPr/>
        </p:nvPicPr>
        <p:blipFill>
          <a:blip r:embed="rId7">
            <a:alphaModFix/>
          </a:blip>
          <a:stretch>
            <a:fillRect/>
          </a:stretch>
        </p:blipFill>
        <p:spPr>
          <a:xfrm>
            <a:off x="8065562" y="3698382"/>
            <a:ext cx="634800" cy="634822"/>
          </a:xfrm>
          <a:prstGeom prst="rect">
            <a:avLst/>
          </a:prstGeom>
          <a:noFill/>
          <a:ln>
            <a:noFill/>
          </a:ln>
        </p:spPr>
      </p:pic>
      <p:pic>
        <p:nvPicPr>
          <p:cNvPr id="23" name="Google Shape;319;p17">
            <a:extLst>
              <a:ext uri="{FF2B5EF4-FFF2-40B4-BE49-F238E27FC236}">
                <a16:creationId xmlns:a16="http://schemas.microsoft.com/office/drawing/2014/main" id="{427F797A-9D2C-8CED-BC9A-A4FDC88FF3D6}"/>
              </a:ext>
            </a:extLst>
          </p:cNvPr>
          <p:cNvPicPr preferRelativeResize="0"/>
          <p:nvPr/>
        </p:nvPicPr>
        <p:blipFill>
          <a:blip r:embed="rId8">
            <a:alphaModFix/>
          </a:blip>
          <a:stretch>
            <a:fillRect/>
          </a:stretch>
        </p:blipFill>
        <p:spPr>
          <a:xfrm>
            <a:off x="7680587" y="2711020"/>
            <a:ext cx="1301700" cy="377215"/>
          </a:xfrm>
          <a:prstGeom prst="rect">
            <a:avLst/>
          </a:prstGeom>
          <a:noFill/>
          <a:ln>
            <a:noFill/>
          </a:ln>
        </p:spPr>
      </p:pic>
      <p:sp>
        <p:nvSpPr>
          <p:cNvPr id="24" name="TextBox 23">
            <a:extLst>
              <a:ext uri="{FF2B5EF4-FFF2-40B4-BE49-F238E27FC236}">
                <a16:creationId xmlns:a16="http://schemas.microsoft.com/office/drawing/2014/main" id="{8EAB1F37-C1AE-625A-0305-21DBBB5DFF74}"/>
              </a:ext>
            </a:extLst>
          </p:cNvPr>
          <p:cNvSpPr txBox="1"/>
          <p:nvPr/>
        </p:nvSpPr>
        <p:spPr>
          <a:xfrm>
            <a:off x="1975262" y="5273964"/>
            <a:ext cx="8459924" cy="646331"/>
          </a:xfrm>
          <a:prstGeom prst="rect">
            <a:avLst/>
          </a:prstGeom>
          <a:noFill/>
        </p:spPr>
        <p:txBody>
          <a:bodyPr wrap="square" rtlCol="0">
            <a:spAutoFit/>
          </a:bodyPr>
          <a:lstStyle/>
          <a:p>
            <a:r>
              <a:rPr lang="en-US" dirty="0"/>
              <a:t>Future Plan(Currently working on it 18/9/2022) for the project is to deploy on Cloud Service – AZURE, AWS</a:t>
            </a:r>
            <a:endParaRPr lang="as-IN" dirty="0"/>
          </a:p>
        </p:txBody>
      </p:sp>
    </p:spTree>
    <p:extLst>
      <p:ext uri="{BB962C8B-B14F-4D97-AF65-F5344CB8AC3E}">
        <p14:creationId xmlns:p14="http://schemas.microsoft.com/office/powerpoint/2010/main" val="131863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E104-4369-0F61-D946-04C164C77155}"/>
              </a:ext>
            </a:extLst>
          </p:cNvPr>
          <p:cNvSpPr>
            <a:spLocks noGrp="1"/>
          </p:cNvSpPr>
          <p:nvPr>
            <p:ph type="title"/>
          </p:nvPr>
        </p:nvSpPr>
        <p:spPr/>
        <p:txBody>
          <a:bodyPr/>
          <a:lstStyle/>
          <a:p>
            <a:r>
              <a:rPr lang="en-US" dirty="0"/>
              <a:t>Microservices</a:t>
            </a:r>
            <a:endParaRPr lang="as-IN" dirty="0"/>
          </a:p>
        </p:txBody>
      </p:sp>
    </p:spTree>
    <p:extLst>
      <p:ext uri="{BB962C8B-B14F-4D97-AF65-F5344CB8AC3E}">
        <p14:creationId xmlns:p14="http://schemas.microsoft.com/office/powerpoint/2010/main" val="208625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0"/>
          <p:cNvSpPr txBox="1">
            <a:spLocks noGrp="1"/>
          </p:cNvSpPr>
          <p:nvPr>
            <p:ph type="body" idx="4294967295"/>
          </p:nvPr>
        </p:nvSpPr>
        <p:spPr>
          <a:xfrm>
            <a:off x="1813065" y="5763189"/>
            <a:ext cx="7789863" cy="712787"/>
          </a:xfrm>
          <a:prstGeom prst="rect">
            <a:avLst/>
          </a:prstGeom>
          <a:ln>
            <a:noFill/>
          </a:ln>
        </p:spPr>
        <p:txBody>
          <a:bodyPr spcFirstLastPara="1" vert="horz" wrap="square" lIns="121900" tIns="121900" rIns="121900" bIns="121900" rtlCol="0" anchor="t" anchorCtr="0">
            <a:normAutofit fontScale="85000" lnSpcReduction="20000"/>
          </a:bodyPr>
          <a:lstStyle/>
          <a:p>
            <a:pPr marL="0" indent="0">
              <a:buNone/>
            </a:pPr>
            <a:r>
              <a:rPr lang="en" sz="3333" dirty="0"/>
              <a:t>Use Case Diagram</a:t>
            </a:r>
            <a:endParaRPr sz="3333" dirty="0"/>
          </a:p>
        </p:txBody>
      </p:sp>
      <p:sp>
        <p:nvSpPr>
          <p:cNvPr id="336" name="Google Shape;336;p20"/>
          <p:cNvSpPr/>
          <p:nvPr/>
        </p:nvSpPr>
        <p:spPr>
          <a:xfrm>
            <a:off x="7374367" y="3140233"/>
            <a:ext cx="2242967" cy="637400"/>
          </a:xfrm>
          <a:prstGeom prst="flowChartProcess">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chemeClr val="dk1"/>
                </a:solidFill>
                <a:latin typeface="Roboto Slab"/>
                <a:ea typeface="Roboto Slab"/>
                <a:cs typeface="Roboto Slab"/>
                <a:sym typeface="Roboto Slab"/>
              </a:rPr>
              <a:t>Coordinator</a:t>
            </a:r>
            <a:endParaRPr sz="2400" dirty="0">
              <a:solidFill>
                <a:schemeClr val="dk1"/>
              </a:solidFill>
              <a:latin typeface="Roboto Slab"/>
              <a:ea typeface="Roboto Slab"/>
              <a:cs typeface="Roboto Slab"/>
              <a:sym typeface="Roboto Slab"/>
            </a:endParaRPr>
          </a:p>
        </p:txBody>
      </p:sp>
      <p:sp>
        <p:nvSpPr>
          <p:cNvPr id="338" name="Google Shape;338;p20"/>
          <p:cNvSpPr/>
          <p:nvPr/>
        </p:nvSpPr>
        <p:spPr>
          <a:xfrm>
            <a:off x="7374367" y="1713533"/>
            <a:ext cx="2242967" cy="637400"/>
          </a:xfrm>
          <a:prstGeom prst="flowChartProcess">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chemeClr val="dk1"/>
                </a:solidFill>
                <a:latin typeface="Roboto Slab"/>
                <a:ea typeface="Roboto Slab"/>
                <a:cs typeface="Roboto Slab"/>
                <a:sym typeface="Roboto Slab"/>
              </a:rPr>
              <a:t>Student</a:t>
            </a:r>
            <a:endParaRPr sz="2400" dirty="0">
              <a:solidFill>
                <a:schemeClr val="dk1"/>
              </a:solidFill>
              <a:latin typeface="Roboto Slab"/>
              <a:ea typeface="Roboto Slab"/>
              <a:cs typeface="Roboto Slab"/>
              <a:sym typeface="Roboto Slab"/>
            </a:endParaRPr>
          </a:p>
        </p:txBody>
      </p:sp>
      <p:sp>
        <p:nvSpPr>
          <p:cNvPr id="339" name="Google Shape;339;p20"/>
          <p:cNvSpPr/>
          <p:nvPr/>
        </p:nvSpPr>
        <p:spPr>
          <a:xfrm>
            <a:off x="4805085" y="752017"/>
            <a:ext cx="2242967" cy="637400"/>
          </a:xfrm>
          <a:prstGeom prst="flowChartProcess">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chemeClr val="dk1"/>
                </a:solidFill>
                <a:latin typeface="Roboto Slab"/>
                <a:ea typeface="Roboto Slab"/>
                <a:cs typeface="Roboto Slab"/>
                <a:sym typeface="Roboto Slab"/>
              </a:rPr>
              <a:t>Authorization </a:t>
            </a:r>
            <a:endParaRPr sz="2400" dirty="0">
              <a:solidFill>
                <a:schemeClr val="dk1"/>
              </a:solidFill>
              <a:latin typeface="Roboto Slab"/>
              <a:ea typeface="Roboto Slab"/>
              <a:cs typeface="Roboto Slab"/>
              <a:sym typeface="Roboto Slab"/>
            </a:endParaRPr>
          </a:p>
        </p:txBody>
      </p:sp>
      <p:sp>
        <p:nvSpPr>
          <p:cNvPr id="340" name="Google Shape;340;p20"/>
          <p:cNvSpPr/>
          <p:nvPr/>
        </p:nvSpPr>
        <p:spPr>
          <a:xfrm>
            <a:off x="2297334" y="3558284"/>
            <a:ext cx="2242967" cy="818400"/>
          </a:xfrm>
          <a:prstGeom prst="flowChartProcess">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chemeClr val="dk1"/>
                </a:solidFill>
                <a:latin typeface="Roboto Slab"/>
                <a:ea typeface="Roboto Slab"/>
                <a:cs typeface="Roboto Slab"/>
                <a:sym typeface="Roboto Slab"/>
              </a:rPr>
              <a:t>React Application</a:t>
            </a:r>
            <a:endParaRPr sz="2400" dirty="0">
              <a:solidFill>
                <a:schemeClr val="dk1"/>
              </a:solidFill>
              <a:latin typeface="Roboto Slab"/>
              <a:ea typeface="Roboto Slab"/>
              <a:cs typeface="Roboto Slab"/>
              <a:sym typeface="Roboto Slab"/>
            </a:endParaRPr>
          </a:p>
        </p:txBody>
      </p:sp>
      <p:sp>
        <p:nvSpPr>
          <p:cNvPr id="341" name="Google Shape;341;p20"/>
          <p:cNvSpPr/>
          <p:nvPr/>
        </p:nvSpPr>
        <p:spPr>
          <a:xfrm>
            <a:off x="10875967" y="1679833"/>
            <a:ext cx="726133" cy="704800"/>
          </a:xfrm>
          <a:prstGeom prst="flowChartMagneticDisk">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sz="2400" dirty="0"/>
              <a:t>DB</a:t>
            </a:r>
            <a:endParaRPr sz="2400" dirty="0"/>
          </a:p>
        </p:txBody>
      </p:sp>
      <p:sp>
        <p:nvSpPr>
          <p:cNvPr id="342" name="Google Shape;342;p20"/>
          <p:cNvSpPr/>
          <p:nvPr/>
        </p:nvSpPr>
        <p:spPr>
          <a:xfrm>
            <a:off x="10875967" y="3008267"/>
            <a:ext cx="726133" cy="704800"/>
          </a:xfrm>
          <a:prstGeom prst="flowChartMagneticDisk">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sz="2400" dirty="0"/>
              <a:t>DB</a:t>
            </a:r>
            <a:endParaRPr sz="2400" dirty="0"/>
          </a:p>
        </p:txBody>
      </p:sp>
      <p:cxnSp>
        <p:nvCxnSpPr>
          <p:cNvPr id="344" name="Google Shape;344;p20"/>
          <p:cNvCxnSpPr/>
          <p:nvPr/>
        </p:nvCxnSpPr>
        <p:spPr>
          <a:xfrm>
            <a:off x="9794851" y="1949133"/>
            <a:ext cx="903600" cy="0"/>
          </a:xfrm>
          <a:prstGeom prst="straightConnector1">
            <a:avLst/>
          </a:prstGeom>
          <a:noFill/>
          <a:ln w="9525" cap="flat" cmpd="sng">
            <a:solidFill>
              <a:schemeClr val="dk2"/>
            </a:solidFill>
            <a:prstDash val="solid"/>
            <a:round/>
            <a:headEnd type="none" w="med" len="med"/>
            <a:tailEnd type="triangle" w="med" len="med"/>
          </a:ln>
        </p:spPr>
      </p:cxnSp>
      <p:cxnSp>
        <p:nvCxnSpPr>
          <p:cNvPr id="345" name="Google Shape;345;p20"/>
          <p:cNvCxnSpPr/>
          <p:nvPr/>
        </p:nvCxnSpPr>
        <p:spPr>
          <a:xfrm rot="10800000">
            <a:off x="9835233" y="2243167"/>
            <a:ext cx="822800" cy="9600"/>
          </a:xfrm>
          <a:prstGeom prst="straightConnector1">
            <a:avLst/>
          </a:prstGeom>
          <a:noFill/>
          <a:ln w="9525" cap="flat" cmpd="sng">
            <a:solidFill>
              <a:schemeClr val="dk2"/>
            </a:solidFill>
            <a:prstDash val="solid"/>
            <a:round/>
            <a:headEnd type="none" w="med" len="med"/>
            <a:tailEnd type="triangle" w="med" len="med"/>
          </a:ln>
        </p:spPr>
      </p:cxnSp>
      <p:cxnSp>
        <p:nvCxnSpPr>
          <p:cNvPr id="346" name="Google Shape;346;p20"/>
          <p:cNvCxnSpPr/>
          <p:nvPr/>
        </p:nvCxnSpPr>
        <p:spPr>
          <a:xfrm rot="10800000" flipH="1">
            <a:off x="4873200" y="3435633"/>
            <a:ext cx="2267200" cy="421200"/>
          </a:xfrm>
          <a:prstGeom prst="straightConnector1">
            <a:avLst/>
          </a:prstGeom>
          <a:noFill/>
          <a:ln w="9525" cap="flat" cmpd="sng">
            <a:solidFill>
              <a:schemeClr val="dk2"/>
            </a:solidFill>
            <a:prstDash val="solid"/>
            <a:round/>
            <a:headEnd type="none" w="med" len="med"/>
            <a:tailEnd type="triangle" w="med" len="med"/>
          </a:ln>
        </p:spPr>
      </p:cxnSp>
      <p:cxnSp>
        <p:nvCxnSpPr>
          <p:cNvPr id="347" name="Google Shape;347;p20"/>
          <p:cNvCxnSpPr/>
          <p:nvPr/>
        </p:nvCxnSpPr>
        <p:spPr>
          <a:xfrm rot="10800000" flipH="1">
            <a:off x="3670966" y="1557119"/>
            <a:ext cx="1500400" cy="1694400"/>
          </a:xfrm>
          <a:prstGeom prst="straightConnector1">
            <a:avLst/>
          </a:prstGeom>
          <a:noFill/>
          <a:ln w="9525" cap="flat" cmpd="sng">
            <a:solidFill>
              <a:schemeClr val="dk2"/>
            </a:solidFill>
            <a:prstDash val="solid"/>
            <a:round/>
            <a:headEnd type="none" w="med" len="med"/>
            <a:tailEnd type="triangle" w="med" len="med"/>
          </a:ln>
        </p:spPr>
      </p:cxnSp>
      <p:cxnSp>
        <p:nvCxnSpPr>
          <p:cNvPr id="348" name="Google Shape;348;p20"/>
          <p:cNvCxnSpPr/>
          <p:nvPr/>
        </p:nvCxnSpPr>
        <p:spPr>
          <a:xfrm>
            <a:off x="9835217" y="3307117"/>
            <a:ext cx="903600" cy="0"/>
          </a:xfrm>
          <a:prstGeom prst="straightConnector1">
            <a:avLst/>
          </a:prstGeom>
          <a:noFill/>
          <a:ln w="9525" cap="flat" cmpd="sng">
            <a:solidFill>
              <a:schemeClr val="dk2"/>
            </a:solidFill>
            <a:prstDash val="solid"/>
            <a:round/>
            <a:headEnd type="none" w="med" len="med"/>
            <a:tailEnd type="triangle" w="med" len="med"/>
          </a:ln>
        </p:spPr>
      </p:cxnSp>
      <p:cxnSp>
        <p:nvCxnSpPr>
          <p:cNvPr id="349" name="Google Shape;349;p20"/>
          <p:cNvCxnSpPr/>
          <p:nvPr/>
        </p:nvCxnSpPr>
        <p:spPr>
          <a:xfrm rot="10800000">
            <a:off x="9875600" y="3601151"/>
            <a:ext cx="822800" cy="9600"/>
          </a:xfrm>
          <a:prstGeom prst="straightConnector1">
            <a:avLst/>
          </a:prstGeom>
          <a:noFill/>
          <a:ln w="9525" cap="flat" cmpd="sng">
            <a:solidFill>
              <a:schemeClr val="dk2"/>
            </a:solidFill>
            <a:prstDash val="solid"/>
            <a:round/>
            <a:headEnd type="none" w="med" len="med"/>
            <a:tailEnd type="triangle" w="med" len="med"/>
          </a:ln>
        </p:spPr>
      </p:cxnSp>
      <p:cxnSp>
        <p:nvCxnSpPr>
          <p:cNvPr id="352" name="Google Shape;352;p20"/>
          <p:cNvCxnSpPr/>
          <p:nvPr/>
        </p:nvCxnSpPr>
        <p:spPr>
          <a:xfrm rot="10800000" flipH="1">
            <a:off x="4639100" y="1969084"/>
            <a:ext cx="2630400" cy="1534000"/>
          </a:xfrm>
          <a:prstGeom prst="straightConnector1">
            <a:avLst/>
          </a:prstGeom>
          <a:noFill/>
          <a:ln w="9525" cap="flat" cmpd="sng">
            <a:solidFill>
              <a:schemeClr val="dk2"/>
            </a:solidFill>
            <a:prstDash val="solid"/>
            <a:round/>
            <a:headEnd type="none" w="med" len="med"/>
            <a:tailEnd type="triangle" w="med" len="med"/>
          </a:ln>
        </p:spPr>
      </p:cxnSp>
      <p:cxnSp>
        <p:nvCxnSpPr>
          <p:cNvPr id="353" name="Google Shape;353;p20"/>
          <p:cNvCxnSpPr/>
          <p:nvPr/>
        </p:nvCxnSpPr>
        <p:spPr>
          <a:xfrm flipH="1">
            <a:off x="5034900" y="3676733"/>
            <a:ext cx="2048800" cy="295600"/>
          </a:xfrm>
          <a:prstGeom prst="straightConnector1">
            <a:avLst/>
          </a:prstGeom>
          <a:noFill/>
          <a:ln w="9525" cap="flat" cmpd="sng">
            <a:solidFill>
              <a:schemeClr val="dk2"/>
            </a:solidFill>
            <a:prstDash val="solid"/>
            <a:round/>
            <a:headEnd type="none" w="med" len="med"/>
            <a:tailEnd type="triangle" w="med" len="med"/>
          </a:ln>
        </p:spPr>
      </p:cxnSp>
      <p:cxnSp>
        <p:nvCxnSpPr>
          <p:cNvPr id="354" name="Google Shape;354;p20"/>
          <p:cNvCxnSpPr/>
          <p:nvPr/>
        </p:nvCxnSpPr>
        <p:spPr>
          <a:xfrm flipH="1">
            <a:off x="4758184" y="2300232"/>
            <a:ext cx="2510800" cy="1346000"/>
          </a:xfrm>
          <a:prstGeom prst="straightConnector1">
            <a:avLst/>
          </a:prstGeom>
          <a:noFill/>
          <a:ln w="9525" cap="flat" cmpd="sng">
            <a:solidFill>
              <a:schemeClr val="dk2"/>
            </a:solidFill>
            <a:prstDash val="solid"/>
            <a:round/>
            <a:headEnd type="none" w="med" len="med"/>
            <a:tailEnd type="triangle" w="med" len="med"/>
          </a:ln>
        </p:spPr>
      </p:cxnSp>
      <p:cxnSp>
        <p:nvCxnSpPr>
          <p:cNvPr id="355" name="Google Shape;355;p20"/>
          <p:cNvCxnSpPr/>
          <p:nvPr/>
        </p:nvCxnSpPr>
        <p:spPr>
          <a:xfrm rot="10800000">
            <a:off x="8116651" y="2541184"/>
            <a:ext cx="9600" cy="408800"/>
          </a:xfrm>
          <a:prstGeom prst="straightConnector1">
            <a:avLst/>
          </a:prstGeom>
          <a:noFill/>
          <a:ln w="9525" cap="flat" cmpd="sng">
            <a:solidFill>
              <a:schemeClr val="dk2"/>
            </a:solidFill>
            <a:prstDash val="solid"/>
            <a:round/>
            <a:headEnd type="none" w="med" len="med"/>
            <a:tailEnd type="triangle" w="med" len="med"/>
          </a:ln>
        </p:spPr>
      </p:cxnSp>
      <p:cxnSp>
        <p:nvCxnSpPr>
          <p:cNvPr id="357" name="Google Shape;357;p20"/>
          <p:cNvCxnSpPr/>
          <p:nvPr/>
        </p:nvCxnSpPr>
        <p:spPr>
          <a:xfrm>
            <a:off x="8489233" y="2506767"/>
            <a:ext cx="13200" cy="477600"/>
          </a:xfrm>
          <a:prstGeom prst="straightConnector1">
            <a:avLst/>
          </a:prstGeom>
          <a:noFill/>
          <a:ln w="9525" cap="flat" cmpd="sng">
            <a:solidFill>
              <a:schemeClr val="dk2"/>
            </a:solidFill>
            <a:prstDash val="solid"/>
            <a:round/>
            <a:headEnd type="none" w="med" len="med"/>
            <a:tailEnd type="triangle" w="med" len="med"/>
          </a:ln>
        </p:spPr>
      </p:cxnSp>
      <p:cxnSp>
        <p:nvCxnSpPr>
          <p:cNvPr id="359" name="Google Shape;359;p20"/>
          <p:cNvCxnSpPr/>
          <p:nvPr/>
        </p:nvCxnSpPr>
        <p:spPr>
          <a:xfrm flipH="1">
            <a:off x="3989501" y="1682858"/>
            <a:ext cx="1365200" cy="1507200"/>
          </a:xfrm>
          <a:prstGeom prst="straightConnector1">
            <a:avLst/>
          </a:prstGeom>
          <a:noFill/>
          <a:ln w="9525" cap="flat" cmpd="sng">
            <a:solidFill>
              <a:schemeClr val="dk2"/>
            </a:solidFill>
            <a:prstDash val="solid"/>
            <a:round/>
            <a:headEnd type="none" w="med" len="med"/>
            <a:tailEnd type="triangle" w="med" len="med"/>
          </a:ln>
        </p:spPr>
      </p:cxnSp>
      <p:sp>
        <p:nvSpPr>
          <p:cNvPr id="360" name="Google Shape;360;p20"/>
          <p:cNvSpPr/>
          <p:nvPr/>
        </p:nvSpPr>
        <p:spPr>
          <a:xfrm>
            <a:off x="1886900" y="227033"/>
            <a:ext cx="9811200" cy="51768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61" name="Google Shape;361;p20"/>
          <p:cNvPicPr preferRelativeResize="0"/>
          <p:nvPr/>
        </p:nvPicPr>
        <p:blipFill>
          <a:blip r:embed="rId3">
            <a:alphaModFix/>
          </a:blip>
          <a:stretch>
            <a:fillRect/>
          </a:stretch>
        </p:blipFill>
        <p:spPr>
          <a:xfrm>
            <a:off x="329167" y="2774500"/>
            <a:ext cx="985800" cy="985800"/>
          </a:xfrm>
          <a:prstGeom prst="rect">
            <a:avLst/>
          </a:prstGeom>
          <a:noFill/>
          <a:ln w="9525" cap="flat" cmpd="sng">
            <a:solidFill>
              <a:schemeClr val="dk2"/>
            </a:solidFill>
            <a:prstDash val="solid"/>
            <a:round/>
            <a:headEnd type="none" w="sm" len="sm"/>
            <a:tailEnd type="none" w="sm" len="sm"/>
          </a:ln>
        </p:spPr>
      </p:pic>
      <p:cxnSp>
        <p:nvCxnSpPr>
          <p:cNvPr id="362" name="Google Shape;362;p20"/>
          <p:cNvCxnSpPr/>
          <p:nvPr/>
        </p:nvCxnSpPr>
        <p:spPr>
          <a:xfrm>
            <a:off x="1399133" y="3267400"/>
            <a:ext cx="403600" cy="0"/>
          </a:xfrm>
          <a:prstGeom prst="straightConnector1">
            <a:avLst/>
          </a:prstGeom>
          <a:noFill/>
          <a:ln w="9525" cap="flat" cmpd="sng">
            <a:solidFill>
              <a:schemeClr val="dk2"/>
            </a:solidFill>
            <a:prstDash val="solid"/>
            <a:round/>
            <a:headEnd type="none" w="med" len="med"/>
            <a:tailEnd type="triangle" w="med" len="med"/>
          </a:ln>
        </p:spPr>
      </p:cxnSp>
      <p:sp>
        <p:nvSpPr>
          <p:cNvPr id="363" name="Google Shape;363;p20"/>
          <p:cNvSpPr txBox="1"/>
          <p:nvPr/>
        </p:nvSpPr>
        <p:spPr>
          <a:xfrm>
            <a:off x="17135" y="3967486"/>
            <a:ext cx="1813065" cy="800178"/>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t" anchorCtr="0">
            <a:spAutoFit/>
          </a:bodyPr>
          <a:lstStyle/>
          <a:p>
            <a:r>
              <a:rPr lang="en" dirty="0">
                <a:solidFill>
                  <a:schemeClr val="dk1"/>
                </a:solidFill>
                <a:latin typeface="Roboto Slab"/>
                <a:ea typeface="Roboto Slab"/>
                <a:cs typeface="Roboto Slab"/>
                <a:sym typeface="Roboto Slab"/>
              </a:rPr>
              <a:t>Students/Coordinators</a:t>
            </a:r>
            <a:endParaRPr dirty="0">
              <a:solidFill>
                <a:schemeClr val="dk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D978-A5EB-320E-D216-F54E45B94EFE}"/>
              </a:ext>
            </a:extLst>
          </p:cNvPr>
          <p:cNvSpPr>
            <a:spLocks noGrp="1"/>
          </p:cNvSpPr>
          <p:nvPr>
            <p:ph type="title"/>
          </p:nvPr>
        </p:nvSpPr>
        <p:spPr/>
        <p:txBody>
          <a:bodyPr/>
          <a:lstStyle/>
          <a:p>
            <a:r>
              <a:rPr lang="en-US" dirty="0"/>
              <a:t>Students Microservice</a:t>
            </a:r>
            <a:endParaRPr lang="as-IN" dirty="0"/>
          </a:p>
        </p:txBody>
      </p:sp>
      <p:sp>
        <p:nvSpPr>
          <p:cNvPr id="3" name="Content Placeholder 2">
            <a:extLst>
              <a:ext uri="{FF2B5EF4-FFF2-40B4-BE49-F238E27FC236}">
                <a16:creationId xmlns:a16="http://schemas.microsoft.com/office/drawing/2014/main" id="{33AAE09B-3E51-4658-7392-B3CC5C31EE96}"/>
              </a:ext>
            </a:extLst>
          </p:cNvPr>
          <p:cNvSpPr>
            <a:spLocks noGrp="1"/>
          </p:cNvSpPr>
          <p:nvPr>
            <p:ph idx="1"/>
          </p:nvPr>
        </p:nvSpPr>
        <p:spPr/>
        <p:txBody>
          <a:bodyPr/>
          <a:lstStyle/>
          <a:p>
            <a:pPr marL="0" indent="0" algn="just">
              <a:buNone/>
            </a:pPr>
            <a:r>
              <a:rPr lang="en-US" dirty="0"/>
              <a:t>A Student through the web application can interact with Students Service in order to create his/her details, Update and View it later. </a:t>
            </a: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POST: Add their details</a:t>
            </a: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PUT: Update their details</a:t>
            </a:r>
          </a:p>
          <a:p>
            <a:pPr marL="342900" lvl="0" indent="-342900" algn="just">
              <a:lnSpc>
                <a:spcPct val="107000"/>
              </a:lnSpc>
              <a:spcAft>
                <a:spcPts val="800"/>
              </a:spcAft>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GET: Retrieve their details</a:t>
            </a:r>
          </a:p>
          <a:p>
            <a:pPr marL="0" indent="0" algn="just">
              <a:buNone/>
            </a:pPr>
            <a:endParaRPr lang="as-IN" dirty="0"/>
          </a:p>
        </p:txBody>
      </p:sp>
    </p:spTree>
    <p:extLst>
      <p:ext uri="{BB962C8B-B14F-4D97-AF65-F5344CB8AC3E}">
        <p14:creationId xmlns:p14="http://schemas.microsoft.com/office/powerpoint/2010/main" val="380470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0207-1CDD-5B6B-1498-9C04EC2EAAB2}"/>
              </a:ext>
            </a:extLst>
          </p:cNvPr>
          <p:cNvSpPr>
            <a:spLocks noGrp="1"/>
          </p:cNvSpPr>
          <p:nvPr>
            <p:ph type="title"/>
          </p:nvPr>
        </p:nvSpPr>
        <p:spPr/>
        <p:txBody>
          <a:bodyPr/>
          <a:lstStyle/>
          <a:p>
            <a:r>
              <a:rPr lang="en-US" dirty="0"/>
              <a:t>Coordinators Microservice</a:t>
            </a:r>
            <a:endParaRPr lang="as-IN" dirty="0"/>
          </a:p>
        </p:txBody>
      </p:sp>
      <p:sp>
        <p:nvSpPr>
          <p:cNvPr id="3" name="Content Placeholder 2">
            <a:extLst>
              <a:ext uri="{FF2B5EF4-FFF2-40B4-BE49-F238E27FC236}">
                <a16:creationId xmlns:a16="http://schemas.microsoft.com/office/drawing/2014/main" id="{9C675B05-0C76-B39C-D001-8BAFB1CBB006}"/>
              </a:ext>
            </a:extLst>
          </p:cNvPr>
          <p:cNvSpPr>
            <a:spLocks noGrp="1"/>
          </p:cNvSpPr>
          <p:nvPr>
            <p:ph idx="1"/>
          </p:nvPr>
        </p:nvSpPr>
        <p:spPr/>
        <p:txBody>
          <a:bodyPr/>
          <a:lstStyle/>
          <a:p>
            <a:pPr marL="0" indent="0" algn="just">
              <a:buNone/>
            </a:pPr>
            <a:r>
              <a:rPr lang="en-US" dirty="0"/>
              <a:t>A coordinator through the web application can interact with Coordinators service in order to create placement details of a students by simply using his Institute ID and Update it and Later view it</a:t>
            </a: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GET: View details of  a particular Student</a:t>
            </a: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PUT: Edit Placement details of a student</a:t>
            </a:r>
          </a:p>
          <a:p>
            <a:pPr marL="342900" lvl="0" indent="-342900" algn="just">
              <a:lnSpc>
                <a:spcPct val="107000"/>
              </a:lnSpc>
              <a:spcAft>
                <a:spcPts val="800"/>
              </a:spcAft>
              <a:buFont typeface="Symbol" panose="05050102010706020507" pitchFamily="18" charset="2"/>
              <a:buChar char=""/>
            </a:pPr>
            <a:r>
              <a:rPr lang="en-US" sz="1800" dirty="0">
                <a:effectLst/>
                <a:ea typeface="Calibri" panose="020F0502020204030204" pitchFamily="34" charset="0"/>
                <a:cs typeface="Vrinda" panose="020B0502040204020203" pitchFamily="34" charset="0"/>
              </a:rPr>
              <a:t>POST: Create Placement Details for a Student</a:t>
            </a:r>
          </a:p>
          <a:p>
            <a:pPr marL="0" indent="0" algn="just">
              <a:buNone/>
            </a:pPr>
            <a:endParaRPr lang="as-IN" dirty="0"/>
          </a:p>
        </p:txBody>
      </p:sp>
    </p:spTree>
    <p:extLst>
      <p:ext uri="{BB962C8B-B14F-4D97-AF65-F5344CB8AC3E}">
        <p14:creationId xmlns:p14="http://schemas.microsoft.com/office/powerpoint/2010/main" val="8134130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32</TotalTime>
  <Words>405</Words>
  <Application>Microsoft Office PowerPoint</Application>
  <PresentationFormat>Widescreen</PresentationFormat>
  <Paragraphs>44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Roboto Slab</vt:lpstr>
      <vt:lpstr>Symbol</vt:lpstr>
      <vt:lpstr>Parcel</vt:lpstr>
      <vt:lpstr>Placement system</vt:lpstr>
      <vt:lpstr>Overview</vt:lpstr>
      <vt:lpstr>Brief Overview</vt:lpstr>
      <vt:lpstr>Technologies and framework used</vt:lpstr>
      <vt:lpstr>Technology and Framework </vt:lpstr>
      <vt:lpstr>Microservices</vt:lpstr>
      <vt:lpstr>PowerPoint Presentation</vt:lpstr>
      <vt:lpstr>Students Microservice</vt:lpstr>
      <vt:lpstr>Coordinators Microservice</vt:lpstr>
      <vt:lpstr>Authorization microservice</vt:lpstr>
      <vt:lpstr>React Application</vt:lpstr>
      <vt:lpstr>Future work</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system</dc:title>
  <dc:creator>Ritik Kumar Jain</dc:creator>
  <cp:lastModifiedBy>Ritik Kumar Jain</cp:lastModifiedBy>
  <cp:revision>33</cp:revision>
  <dcterms:created xsi:type="dcterms:W3CDTF">2022-09-18T06:30:03Z</dcterms:created>
  <dcterms:modified xsi:type="dcterms:W3CDTF">2022-09-18T07:02:08Z</dcterms:modified>
</cp:coreProperties>
</file>