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3" r:id="rId6"/>
    <p:sldId id="260" r:id="rId7"/>
    <p:sldId id="261" r:id="rId8"/>
    <p:sldId id="262" r:id="rId9"/>
    <p:sldId id="269" r:id="rId10"/>
    <p:sldId id="264" r:id="rId11"/>
    <p:sldId id="265" r:id="rId12"/>
    <p:sldId id="266" r:id="rId13"/>
    <p:sldId id="267" r:id="rId14"/>
    <p:sldId id="268" r:id="rId15"/>
    <p:sldId id="270" r:id="rId16"/>
    <p:sldId id="271" r:id="rId17"/>
    <p:sldId id="272" r:id="rId18"/>
    <p:sldId id="275"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7AA"/>
    <a:srgbClr val="F88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BE92BC-83DB-480A-A989-A01B0838B794}"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395089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155415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922139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1444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199161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E92BC-83DB-480A-A989-A01B0838B794}"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42342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E92BC-83DB-480A-A989-A01B0838B794}"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903673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E92BC-83DB-480A-A989-A01B0838B794}"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3277019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E92BC-83DB-480A-A989-A01B0838B794}"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2107113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A127-AE6C-43C9-84F6-6D9EFB3D0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26662-E060-49BA-8754-DF579BEF9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28F10-7979-4D39-9C82-53DAD5176C6A}"/>
              </a:ext>
            </a:extLst>
          </p:cNvPr>
          <p:cNvSpPr>
            <a:spLocks noGrp="1"/>
          </p:cNvSpPr>
          <p:nvPr>
            <p:ph type="dt" sz="half" idx="10"/>
          </p:nvPr>
        </p:nvSpPr>
        <p:spPr/>
        <p:txBody>
          <a:bodyPr/>
          <a:lstStyle/>
          <a:p>
            <a:fld id="{43BE92BC-83DB-480A-A989-A01B0838B794}" type="datetimeFigureOut">
              <a:rPr lang="en-IN" smtClean="0"/>
              <a:t>12-09-2023</a:t>
            </a:fld>
            <a:endParaRPr lang="en-IN"/>
          </a:p>
        </p:txBody>
      </p:sp>
      <p:sp>
        <p:nvSpPr>
          <p:cNvPr id="5" name="Footer Placeholder 4">
            <a:extLst>
              <a:ext uri="{FF2B5EF4-FFF2-40B4-BE49-F238E27FC236}">
                <a16:creationId xmlns:a16="http://schemas.microsoft.com/office/drawing/2014/main" id="{10B1C8A6-5E16-4CC3-93FA-BCD4505FB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533E8-42E6-47DA-AF9F-91242E1A48E9}"/>
              </a:ext>
            </a:extLst>
          </p:cNvPr>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406268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E92BC-83DB-480A-A989-A01B0838B794}"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282928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E92BC-83DB-480A-A989-A01B0838B794}"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207727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39211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BE92BC-83DB-480A-A989-A01B0838B794}"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157802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BE92BC-83DB-480A-A989-A01B0838B794}"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59419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3BE92BC-83DB-480A-A989-A01B0838B794}"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133249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85718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92BC-83DB-480A-A989-A01B0838B794}"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21B4E-D6FA-43F5-825C-E3F2F09C2B19}" type="slidenum">
              <a:rPr lang="en-IN" smtClean="0"/>
              <a:t>‹#›</a:t>
            </a:fld>
            <a:endParaRPr lang="en-IN"/>
          </a:p>
        </p:txBody>
      </p:sp>
    </p:spTree>
    <p:extLst>
      <p:ext uri="{BB962C8B-B14F-4D97-AF65-F5344CB8AC3E}">
        <p14:creationId xmlns:p14="http://schemas.microsoft.com/office/powerpoint/2010/main" val="406474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3BE92BC-83DB-480A-A989-A01B0838B794}" type="datetimeFigureOut">
              <a:rPr lang="en-IN" smtClean="0"/>
              <a:t>12-09-2023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5B21B4E-D6FA-43F5-825C-E3F2F09C2B19}" type="slidenum">
              <a:rPr lang="en-IN" smtClean="0"/>
              <a:t>‹#›</a:t>
            </a:fld>
            <a:endParaRPr lang="en-IN"/>
          </a:p>
        </p:txBody>
      </p:sp>
    </p:spTree>
    <p:extLst>
      <p:ext uri="{BB962C8B-B14F-4D97-AF65-F5344CB8AC3E}">
        <p14:creationId xmlns:p14="http://schemas.microsoft.com/office/powerpoint/2010/main" val="36872724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hyperlink" Target="mailto:sejalhadke493@gmail.com" TargetMode="External"/><Relationship Id="rId3" Type="http://schemas.openxmlformats.org/officeDocument/2006/relationships/hyperlink" Target="mailto:patilyashvardhan551@gmail.com" TargetMode="External"/><Relationship Id="rId7" Type="http://schemas.openxmlformats.org/officeDocument/2006/relationships/hyperlink" Target="mailto:ritikparate1@gmail.com" TargetMode="External"/><Relationship Id="rId2" Type="http://schemas.openxmlformats.org/officeDocument/2006/relationships/hyperlink" Target="mailto:rutujamhamunkar@gmail.com" TargetMode="External"/><Relationship Id="rId1" Type="http://schemas.openxmlformats.org/officeDocument/2006/relationships/slideLayout" Target="../slideLayouts/slideLayout18.xml"/><Relationship Id="rId6" Type="http://schemas.openxmlformats.org/officeDocument/2006/relationships/hyperlink" Target="mailto:rakeshgomadi@gmail.com" TargetMode="External"/><Relationship Id="rId5" Type="http://schemas.openxmlformats.org/officeDocument/2006/relationships/hyperlink" Target="mailto:renukapatil7019@gmail.com" TargetMode="External"/><Relationship Id="rId4" Type="http://schemas.openxmlformats.org/officeDocument/2006/relationships/hyperlink" Target="mailto:priyankabcc1999@gmail.com" TargetMode="Externa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B71E-EC3E-410F-AD4E-CBE821DBCBF7}"/>
              </a:ext>
            </a:extLst>
          </p:cNvPr>
          <p:cNvSpPr>
            <a:spLocks noGrp="1"/>
          </p:cNvSpPr>
          <p:nvPr>
            <p:ph type="ctrTitle"/>
          </p:nvPr>
        </p:nvSpPr>
        <p:spPr>
          <a:xfrm>
            <a:off x="1869649" y="1293674"/>
            <a:ext cx="8452701" cy="1373433"/>
          </a:xfrm>
        </p:spPr>
        <p:txBody>
          <a:bodyPr>
            <a:normAutofit fontScale="90000"/>
          </a:bodyPr>
          <a:lstStyle/>
          <a:p>
            <a:r>
              <a:rPr lang="en-US" sz="4800" b="1" dirty="0">
                <a:effectLst>
                  <a:outerShdw blurRad="38100" dist="38100" dir="2700000" algn="tl">
                    <a:srgbClr val="000000">
                      <a:alpha val="43137"/>
                    </a:srgbClr>
                  </a:outerShdw>
                </a:effectLst>
                <a:latin typeface="Georgia" panose="02040502050405020303" pitchFamily="18" charset="0"/>
              </a:rPr>
              <a:t>Email Classification as Abusive or Non-Abusive</a:t>
            </a:r>
            <a:endParaRPr lang="en-IN" sz="4800" b="1" dirty="0">
              <a:effectLst>
                <a:outerShdw blurRad="38100" dist="38100" dir="2700000" algn="tl">
                  <a:srgbClr val="000000">
                    <a:alpha val="43137"/>
                  </a:srgbClr>
                </a:outerShdw>
              </a:effectLst>
              <a:latin typeface="Georgia" panose="02040502050405020303" pitchFamily="18" charset="0"/>
            </a:endParaRPr>
          </a:p>
        </p:txBody>
      </p:sp>
      <p:sp>
        <p:nvSpPr>
          <p:cNvPr id="3" name="Subtitle 2">
            <a:extLst>
              <a:ext uri="{FF2B5EF4-FFF2-40B4-BE49-F238E27FC236}">
                <a16:creationId xmlns:a16="http://schemas.microsoft.com/office/drawing/2014/main" id="{416DE9E9-7FED-4FD9-A8B5-261A900E53AC}"/>
              </a:ext>
            </a:extLst>
          </p:cNvPr>
          <p:cNvSpPr>
            <a:spLocks noGrp="1"/>
          </p:cNvSpPr>
          <p:nvPr>
            <p:ph type="subTitle" idx="1"/>
          </p:nvPr>
        </p:nvSpPr>
        <p:spPr>
          <a:xfrm>
            <a:off x="1523999" y="2827363"/>
            <a:ext cx="9144000" cy="1655762"/>
          </a:xfrm>
        </p:spPr>
        <p:txBody>
          <a:bodyPr/>
          <a:lstStyle/>
          <a:p>
            <a:r>
              <a:rPr lang="en-US" dirty="0">
                <a:solidFill>
                  <a:schemeClr val="tx1"/>
                </a:solidFill>
                <a:latin typeface="Georgia" panose="02040502050405020303" pitchFamily="18" charset="0"/>
              </a:rPr>
              <a:t>An NLP based project where we are required to predict the incoming email if it is Abusive or Non-Abusive based on the data provided.</a:t>
            </a:r>
            <a:endParaRPr lang="en-IN" dirty="0">
              <a:solidFill>
                <a:schemeClr val="tx1"/>
              </a:solidFill>
              <a:latin typeface="Georgia" panose="02040502050405020303" pitchFamily="18" charset="0"/>
            </a:endParaRPr>
          </a:p>
        </p:txBody>
      </p:sp>
      <p:pic>
        <p:nvPicPr>
          <p:cNvPr id="4" name="Google Shape;363;p5">
            <a:extLst>
              <a:ext uri="{FF2B5EF4-FFF2-40B4-BE49-F238E27FC236}">
                <a16:creationId xmlns:a16="http://schemas.microsoft.com/office/drawing/2014/main" id="{7C6075A1-5A0A-48C6-ADC7-DB349712B285}"/>
              </a:ext>
            </a:extLst>
          </p:cNvPr>
          <p:cNvPicPr preferRelativeResize="0"/>
          <p:nvPr/>
        </p:nvPicPr>
        <p:blipFill rotWithShape="1">
          <a:blip r:embed="rId2">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122919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A7D0-55E7-40B3-8E5F-33D80B2C7386}"/>
              </a:ext>
            </a:extLst>
          </p:cNvPr>
          <p:cNvSpPr>
            <a:spLocks noGrp="1"/>
          </p:cNvSpPr>
          <p:nvPr>
            <p:ph type="title"/>
          </p:nvPr>
        </p:nvSpPr>
        <p:spPr>
          <a:xfrm>
            <a:off x="708186" y="0"/>
            <a:ext cx="3929801" cy="473861"/>
          </a:xfrm>
        </p:spPr>
        <p:txBody>
          <a:bodyPr>
            <a:noAutofit/>
          </a:bodyPr>
          <a:lstStyle/>
          <a:p>
            <a:r>
              <a:rPr lang="en-US" sz="3200" b="1" dirty="0">
                <a:latin typeface="+mn-lt"/>
              </a:rPr>
              <a:t>Resampled Dataset</a:t>
            </a:r>
            <a:endParaRPr lang="en-IN" sz="3200" b="1" dirty="0">
              <a:latin typeface="+mn-lt"/>
            </a:endParaRPr>
          </a:p>
        </p:txBody>
      </p:sp>
      <p:pic>
        <p:nvPicPr>
          <p:cNvPr id="5" name="Picture 4">
            <a:extLst>
              <a:ext uri="{FF2B5EF4-FFF2-40B4-BE49-F238E27FC236}">
                <a16:creationId xmlns:a16="http://schemas.microsoft.com/office/drawing/2014/main" id="{7AB9C952-2B5A-4582-BAAA-9FF7B040A265}"/>
              </a:ext>
            </a:extLst>
          </p:cNvPr>
          <p:cNvPicPr>
            <a:picLocks noChangeAspect="1"/>
          </p:cNvPicPr>
          <p:nvPr/>
        </p:nvPicPr>
        <p:blipFill>
          <a:blip r:embed="rId2"/>
          <a:stretch>
            <a:fillRect/>
          </a:stretch>
        </p:blipFill>
        <p:spPr>
          <a:xfrm>
            <a:off x="2720412" y="677314"/>
            <a:ext cx="6751175" cy="5503371"/>
          </a:xfrm>
          <a:prstGeom prst="rect">
            <a:avLst/>
          </a:prstGeom>
        </p:spPr>
      </p:pic>
      <p:pic>
        <p:nvPicPr>
          <p:cNvPr id="4" name="Google Shape;363;p5">
            <a:extLst>
              <a:ext uri="{FF2B5EF4-FFF2-40B4-BE49-F238E27FC236}">
                <a16:creationId xmlns:a16="http://schemas.microsoft.com/office/drawing/2014/main" id="{6E54E879-5E7F-477B-88DD-90EE2DD8DA9F}"/>
              </a:ext>
            </a:extLst>
          </p:cNvPr>
          <p:cNvPicPr preferRelativeResize="0"/>
          <p:nvPr/>
        </p:nvPicPr>
        <p:blipFill rotWithShape="1">
          <a:blip r:embed="rId3">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171471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FF2A-E0DF-46C4-8BB4-5EA556A3DD62}"/>
              </a:ext>
            </a:extLst>
          </p:cNvPr>
          <p:cNvSpPr>
            <a:spLocks noGrp="1"/>
          </p:cNvSpPr>
          <p:nvPr>
            <p:ph type="title"/>
          </p:nvPr>
        </p:nvSpPr>
        <p:spPr>
          <a:xfrm>
            <a:off x="4482249" y="0"/>
            <a:ext cx="3227502" cy="502141"/>
          </a:xfrm>
        </p:spPr>
        <p:txBody>
          <a:bodyPr>
            <a:noAutofit/>
          </a:bodyPr>
          <a:lstStyle/>
          <a:p>
            <a:r>
              <a:rPr lang="en-US" sz="3200" b="1" dirty="0">
                <a:latin typeface="+mn-lt"/>
              </a:rPr>
              <a:t>Model Building</a:t>
            </a:r>
            <a:endParaRPr lang="en-IN" sz="3200" b="1" dirty="0">
              <a:latin typeface="+mn-lt"/>
            </a:endParaRPr>
          </a:p>
        </p:txBody>
      </p:sp>
      <p:sp>
        <p:nvSpPr>
          <p:cNvPr id="3" name="Content Placeholder 2">
            <a:extLst>
              <a:ext uri="{FF2B5EF4-FFF2-40B4-BE49-F238E27FC236}">
                <a16:creationId xmlns:a16="http://schemas.microsoft.com/office/drawing/2014/main" id="{5550A71E-EFCA-4FB7-BD04-DB8307884137}"/>
              </a:ext>
            </a:extLst>
          </p:cNvPr>
          <p:cNvSpPr>
            <a:spLocks noGrp="1"/>
          </p:cNvSpPr>
          <p:nvPr>
            <p:ph idx="1"/>
          </p:nvPr>
        </p:nvSpPr>
        <p:spPr>
          <a:xfrm>
            <a:off x="838200" y="684981"/>
            <a:ext cx="10515600" cy="2538986"/>
          </a:xfrm>
        </p:spPr>
        <p:txBody>
          <a:bodyPr>
            <a:noAutofit/>
          </a:bodyPr>
          <a:lstStyle/>
          <a:p>
            <a:r>
              <a:rPr lang="en-US" sz="2000" dirty="0"/>
              <a:t>Model Building in an NLP project is an complicated task where we have to keep the data as clean and to its simplest form.</a:t>
            </a:r>
          </a:p>
          <a:p>
            <a:r>
              <a:rPr lang="en-US" sz="2000" dirty="0"/>
              <a:t>For text predictions we have to keep data in its simplest form.</a:t>
            </a:r>
          </a:p>
          <a:p>
            <a:r>
              <a:rPr lang="en-US" sz="2000" dirty="0"/>
              <a:t>It is required to remove punctuations, special characters, and numbers.</a:t>
            </a:r>
            <a:r>
              <a:rPr lang="en-IN" sz="2000" dirty="0"/>
              <a:t> Also it is required to remove stop words from the Data(like: The, is, in, etc).</a:t>
            </a:r>
          </a:p>
          <a:p>
            <a:r>
              <a:rPr lang="en-IN" sz="2000" dirty="0"/>
              <a:t>Finally we also have to lemmatize the text data for conversion into simplified form. </a:t>
            </a:r>
          </a:p>
          <a:p>
            <a:r>
              <a:rPr lang="en-IN" sz="2000" dirty="0"/>
              <a:t>This completes the process of Text Pre-processing. After which the Data is set for Model Building.</a:t>
            </a:r>
          </a:p>
        </p:txBody>
      </p:sp>
      <p:pic>
        <p:nvPicPr>
          <p:cNvPr id="5" name="Picture 4">
            <a:extLst>
              <a:ext uri="{FF2B5EF4-FFF2-40B4-BE49-F238E27FC236}">
                <a16:creationId xmlns:a16="http://schemas.microsoft.com/office/drawing/2014/main" id="{5D1F8E1C-3A0B-4F05-9813-899C34A1F16C}"/>
              </a:ext>
            </a:extLst>
          </p:cNvPr>
          <p:cNvPicPr>
            <a:picLocks noChangeAspect="1"/>
          </p:cNvPicPr>
          <p:nvPr/>
        </p:nvPicPr>
        <p:blipFill>
          <a:blip r:embed="rId2"/>
          <a:stretch>
            <a:fillRect/>
          </a:stretch>
        </p:blipFill>
        <p:spPr>
          <a:xfrm>
            <a:off x="3176832" y="4307979"/>
            <a:ext cx="7084841" cy="2102096"/>
          </a:xfrm>
          <a:prstGeom prst="rect">
            <a:avLst/>
          </a:prstGeom>
        </p:spPr>
      </p:pic>
      <p:sp>
        <p:nvSpPr>
          <p:cNvPr id="6" name="TextBox 5">
            <a:extLst>
              <a:ext uri="{FF2B5EF4-FFF2-40B4-BE49-F238E27FC236}">
                <a16:creationId xmlns:a16="http://schemas.microsoft.com/office/drawing/2014/main" id="{1821833D-8639-474B-ADE1-7BC23EC434A2}"/>
              </a:ext>
            </a:extLst>
          </p:cNvPr>
          <p:cNvSpPr txBox="1"/>
          <p:nvPr/>
        </p:nvSpPr>
        <p:spPr>
          <a:xfrm>
            <a:off x="2905713" y="6410075"/>
            <a:ext cx="7814832" cy="369332"/>
          </a:xfrm>
          <a:prstGeom prst="rect">
            <a:avLst/>
          </a:prstGeom>
          <a:noFill/>
        </p:spPr>
        <p:txBody>
          <a:bodyPr wrap="none" rtlCol="0">
            <a:spAutoFit/>
          </a:bodyPr>
          <a:lstStyle/>
          <a:p>
            <a:r>
              <a:rPr lang="en-US" dirty="0"/>
              <a:t>Setting up dataset on top of TF-IDF Vectorizer and splitting the train and test Data.</a:t>
            </a:r>
            <a:endParaRPr lang="en-IN" dirty="0"/>
          </a:p>
        </p:txBody>
      </p:sp>
      <p:pic>
        <p:nvPicPr>
          <p:cNvPr id="7" name="Google Shape;363;p5">
            <a:extLst>
              <a:ext uri="{FF2B5EF4-FFF2-40B4-BE49-F238E27FC236}">
                <a16:creationId xmlns:a16="http://schemas.microsoft.com/office/drawing/2014/main" id="{C81AFBC6-E7BA-48E1-B558-DEA4E0FB6907}"/>
              </a:ext>
            </a:extLst>
          </p:cNvPr>
          <p:cNvPicPr preferRelativeResize="0"/>
          <p:nvPr/>
        </p:nvPicPr>
        <p:blipFill rotWithShape="1">
          <a:blip r:embed="rId3">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90953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21EF-6281-4A85-A903-BA384D556A0D}"/>
              </a:ext>
            </a:extLst>
          </p:cNvPr>
          <p:cNvSpPr>
            <a:spLocks noGrp="1"/>
          </p:cNvSpPr>
          <p:nvPr>
            <p:ph type="title"/>
          </p:nvPr>
        </p:nvSpPr>
        <p:spPr>
          <a:xfrm>
            <a:off x="838200" y="216603"/>
            <a:ext cx="3467346" cy="464434"/>
          </a:xfrm>
        </p:spPr>
        <p:txBody>
          <a:bodyPr>
            <a:noAutofit/>
          </a:bodyPr>
          <a:lstStyle/>
          <a:p>
            <a:r>
              <a:rPr lang="en-US" sz="3200" b="1" dirty="0">
                <a:latin typeface="+mn-lt"/>
              </a:rPr>
              <a:t>Models Selected</a:t>
            </a:r>
            <a:endParaRPr lang="en-IN" sz="3200" b="1" dirty="0">
              <a:latin typeface="+mn-lt"/>
            </a:endParaRPr>
          </a:p>
        </p:txBody>
      </p:sp>
      <p:sp>
        <p:nvSpPr>
          <p:cNvPr id="3" name="Content Placeholder 2">
            <a:extLst>
              <a:ext uri="{FF2B5EF4-FFF2-40B4-BE49-F238E27FC236}">
                <a16:creationId xmlns:a16="http://schemas.microsoft.com/office/drawing/2014/main" id="{DBC32A56-6A41-4D62-ABA0-11D41C1CA6D8}"/>
              </a:ext>
            </a:extLst>
          </p:cNvPr>
          <p:cNvSpPr>
            <a:spLocks noGrp="1"/>
          </p:cNvSpPr>
          <p:nvPr>
            <p:ph idx="1"/>
          </p:nvPr>
        </p:nvSpPr>
        <p:spPr>
          <a:xfrm>
            <a:off x="838200" y="1043200"/>
            <a:ext cx="10515600" cy="1813122"/>
          </a:xfrm>
        </p:spPr>
        <p:txBody>
          <a:bodyPr>
            <a:normAutofit/>
          </a:bodyPr>
          <a:lstStyle/>
          <a:p>
            <a:r>
              <a:rPr lang="en-US" sz="2000" dirty="0"/>
              <a:t>On the basis of our Research and Analysis we have finalized few Classifier Models to work on.</a:t>
            </a:r>
          </a:p>
          <a:p>
            <a:r>
              <a:rPr lang="en-US" sz="2000" dirty="0"/>
              <a:t>First we tried most famous Naïve Bayes Classifier with all its subtypes, Bernoulli, Multinominal, and Gaussian Naïve Bayes Classifier.</a:t>
            </a:r>
          </a:p>
          <a:p>
            <a:pPr marL="0" indent="0">
              <a:buNone/>
            </a:pPr>
            <a:endParaRPr lang="en-US" sz="2000" dirty="0"/>
          </a:p>
        </p:txBody>
      </p:sp>
      <p:pic>
        <p:nvPicPr>
          <p:cNvPr id="7" name="Picture 6">
            <a:extLst>
              <a:ext uri="{FF2B5EF4-FFF2-40B4-BE49-F238E27FC236}">
                <a16:creationId xmlns:a16="http://schemas.microsoft.com/office/drawing/2014/main" id="{971E8A77-C14C-4307-B735-8F8F412D22E6}"/>
              </a:ext>
            </a:extLst>
          </p:cNvPr>
          <p:cNvPicPr>
            <a:picLocks noChangeAspect="1"/>
          </p:cNvPicPr>
          <p:nvPr/>
        </p:nvPicPr>
        <p:blipFill>
          <a:blip r:embed="rId2"/>
          <a:stretch>
            <a:fillRect/>
          </a:stretch>
        </p:blipFill>
        <p:spPr>
          <a:xfrm>
            <a:off x="4305546" y="3208959"/>
            <a:ext cx="3580907" cy="2233721"/>
          </a:xfrm>
          <a:prstGeom prst="rect">
            <a:avLst/>
          </a:prstGeom>
        </p:spPr>
      </p:pic>
      <p:pic>
        <p:nvPicPr>
          <p:cNvPr id="9" name="Picture 8">
            <a:extLst>
              <a:ext uri="{FF2B5EF4-FFF2-40B4-BE49-F238E27FC236}">
                <a16:creationId xmlns:a16="http://schemas.microsoft.com/office/drawing/2014/main" id="{A2A8F5CF-DB32-4142-9B61-1408615E3F15}"/>
              </a:ext>
            </a:extLst>
          </p:cNvPr>
          <p:cNvPicPr>
            <a:picLocks noChangeAspect="1"/>
          </p:cNvPicPr>
          <p:nvPr/>
        </p:nvPicPr>
        <p:blipFill>
          <a:blip r:embed="rId3"/>
          <a:stretch>
            <a:fillRect/>
          </a:stretch>
        </p:blipFill>
        <p:spPr>
          <a:xfrm>
            <a:off x="8096289" y="3208958"/>
            <a:ext cx="3902391" cy="2233721"/>
          </a:xfrm>
          <a:prstGeom prst="rect">
            <a:avLst/>
          </a:prstGeom>
        </p:spPr>
      </p:pic>
      <p:pic>
        <p:nvPicPr>
          <p:cNvPr id="11" name="Picture 10">
            <a:extLst>
              <a:ext uri="{FF2B5EF4-FFF2-40B4-BE49-F238E27FC236}">
                <a16:creationId xmlns:a16="http://schemas.microsoft.com/office/drawing/2014/main" id="{027A8629-AF46-44E7-AA8C-DC44E3382CBA}"/>
              </a:ext>
            </a:extLst>
          </p:cNvPr>
          <p:cNvPicPr>
            <a:picLocks noChangeAspect="1"/>
          </p:cNvPicPr>
          <p:nvPr/>
        </p:nvPicPr>
        <p:blipFill>
          <a:blip r:embed="rId4"/>
          <a:stretch>
            <a:fillRect/>
          </a:stretch>
        </p:blipFill>
        <p:spPr>
          <a:xfrm>
            <a:off x="177302" y="3218485"/>
            <a:ext cx="3918408" cy="2224195"/>
          </a:xfrm>
          <a:prstGeom prst="rect">
            <a:avLst/>
          </a:prstGeom>
        </p:spPr>
      </p:pic>
      <p:sp>
        <p:nvSpPr>
          <p:cNvPr id="12" name="TextBox 11">
            <a:extLst>
              <a:ext uri="{FF2B5EF4-FFF2-40B4-BE49-F238E27FC236}">
                <a16:creationId xmlns:a16="http://schemas.microsoft.com/office/drawing/2014/main" id="{103950E1-C09A-44F6-9A96-09C93ABCA991}"/>
              </a:ext>
            </a:extLst>
          </p:cNvPr>
          <p:cNvSpPr txBox="1"/>
          <p:nvPr/>
        </p:nvSpPr>
        <p:spPr>
          <a:xfrm>
            <a:off x="589319" y="5393770"/>
            <a:ext cx="3094373" cy="369332"/>
          </a:xfrm>
          <a:prstGeom prst="rect">
            <a:avLst/>
          </a:prstGeom>
          <a:noFill/>
        </p:spPr>
        <p:txBody>
          <a:bodyPr wrap="none" rtlCol="0">
            <a:spAutoFit/>
          </a:bodyPr>
          <a:lstStyle/>
          <a:p>
            <a:r>
              <a:rPr lang="en-US" dirty="0"/>
              <a:t>Bernoulli Naïve Bayes Classifier</a:t>
            </a:r>
            <a:endParaRPr lang="en-IN" dirty="0"/>
          </a:p>
        </p:txBody>
      </p:sp>
      <p:sp>
        <p:nvSpPr>
          <p:cNvPr id="13" name="TextBox 12">
            <a:extLst>
              <a:ext uri="{FF2B5EF4-FFF2-40B4-BE49-F238E27FC236}">
                <a16:creationId xmlns:a16="http://schemas.microsoft.com/office/drawing/2014/main" id="{5DD16431-2435-4D0D-96C7-CA49B199AE0A}"/>
              </a:ext>
            </a:extLst>
          </p:cNvPr>
          <p:cNvSpPr txBox="1"/>
          <p:nvPr/>
        </p:nvSpPr>
        <p:spPr>
          <a:xfrm>
            <a:off x="4549614" y="5393770"/>
            <a:ext cx="3092770" cy="369332"/>
          </a:xfrm>
          <a:prstGeom prst="rect">
            <a:avLst/>
          </a:prstGeom>
          <a:noFill/>
        </p:spPr>
        <p:txBody>
          <a:bodyPr wrap="none" rtlCol="0">
            <a:spAutoFit/>
          </a:bodyPr>
          <a:lstStyle/>
          <a:p>
            <a:r>
              <a:rPr lang="en-US" dirty="0"/>
              <a:t>Gaussian Naïve Bayes Classifier</a:t>
            </a:r>
            <a:endParaRPr lang="en-IN" dirty="0"/>
          </a:p>
        </p:txBody>
      </p:sp>
      <p:sp>
        <p:nvSpPr>
          <p:cNvPr id="14" name="TextBox 13">
            <a:extLst>
              <a:ext uri="{FF2B5EF4-FFF2-40B4-BE49-F238E27FC236}">
                <a16:creationId xmlns:a16="http://schemas.microsoft.com/office/drawing/2014/main" id="{7ACD370F-637E-4AE4-87AB-FB27E4FDF265}"/>
              </a:ext>
            </a:extLst>
          </p:cNvPr>
          <p:cNvSpPr txBox="1"/>
          <p:nvPr/>
        </p:nvSpPr>
        <p:spPr>
          <a:xfrm>
            <a:off x="8288701" y="5393770"/>
            <a:ext cx="3517566" cy="369332"/>
          </a:xfrm>
          <a:prstGeom prst="rect">
            <a:avLst/>
          </a:prstGeom>
          <a:noFill/>
        </p:spPr>
        <p:txBody>
          <a:bodyPr wrap="none" rtlCol="0">
            <a:spAutoFit/>
          </a:bodyPr>
          <a:lstStyle/>
          <a:p>
            <a:r>
              <a:rPr lang="en-US" dirty="0"/>
              <a:t>Multinominal Naïve Bayes Classifier</a:t>
            </a:r>
            <a:endParaRPr lang="en-IN" dirty="0"/>
          </a:p>
        </p:txBody>
      </p:sp>
      <p:pic>
        <p:nvPicPr>
          <p:cNvPr id="15" name="Google Shape;363;p5">
            <a:extLst>
              <a:ext uri="{FF2B5EF4-FFF2-40B4-BE49-F238E27FC236}">
                <a16:creationId xmlns:a16="http://schemas.microsoft.com/office/drawing/2014/main" id="{F4CE02A9-95A5-46EF-813A-426D2B260CFF}"/>
              </a:ext>
            </a:extLst>
          </p:cNvPr>
          <p:cNvPicPr preferRelativeResize="0"/>
          <p:nvPr/>
        </p:nvPicPr>
        <p:blipFill rotWithShape="1">
          <a:blip r:embed="rId5">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187059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B40E-6A3B-417C-93FF-84793CF9E09B}"/>
              </a:ext>
            </a:extLst>
          </p:cNvPr>
          <p:cNvSpPr>
            <a:spLocks noGrp="1"/>
          </p:cNvSpPr>
          <p:nvPr>
            <p:ph type="title"/>
          </p:nvPr>
        </p:nvSpPr>
        <p:spPr>
          <a:xfrm>
            <a:off x="838199" y="188323"/>
            <a:ext cx="3422715" cy="492714"/>
          </a:xfrm>
        </p:spPr>
        <p:txBody>
          <a:bodyPr>
            <a:noAutofit/>
          </a:bodyPr>
          <a:lstStyle/>
          <a:p>
            <a:r>
              <a:rPr lang="en-US" sz="3200" b="1" dirty="0">
                <a:latin typeface="+mn-lt"/>
              </a:rPr>
              <a:t>Models Selected</a:t>
            </a:r>
            <a:endParaRPr lang="en-IN" sz="3200" b="1" dirty="0">
              <a:latin typeface="+mn-lt"/>
            </a:endParaRPr>
          </a:p>
        </p:txBody>
      </p:sp>
      <p:sp>
        <p:nvSpPr>
          <p:cNvPr id="3" name="Content Placeholder 2">
            <a:extLst>
              <a:ext uri="{FF2B5EF4-FFF2-40B4-BE49-F238E27FC236}">
                <a16:creationId xmlns:a16="http://schemas.microsoft.com/office/drawing/2014/main" id="{FD07E2BD-50D9-4184-ADD7-00C0AA4F2DD7}"/>
              </a:ext>
            </a:extLst>
          </p:cNvPr>
          <p:cNvSpPr>
            <a:spLocks noGrp="1"/>
          </p:cNvSpPr>
          <p:nvPr>
            <p:ph idx="1"/>
          </p:nvPr>
        </p:nvSpPr>
        <p:spPr>
          <a:xfrm>
            <a:off x="838200" y="977213"/>
            <a:ext cx="10515600" cy="2451787"/>
          </a:xfrm>
        </p:spPr>
        <p:txBody>
          <a:bodyPr>
            <a:normAutofit fontScale="85000" lnSpcReduction="20000"/>
          </a:bodyPr>
          <a:lstStyle/>
          <a:p>
            <a:r>
              <a:rPr lang="en-US" sz="2000" dirty="0"/>
              <a:t>Then we tried on many different Classification Models including  </a:t>
            </a:r>
          </a:p>
          <a:p>
            <a:pPr marL="1028700" lvl="1" indent="-571500">
              <a:buFont typeface="+mj-lt"/>
              <a:buAutoNum type="romanLcPeriod"/>
            </a:pPr>
            <a:r>
              <a:rPr lang="en-US" sz="2000" dirty="0"/>
              <a:t>Support vector Classifier</a:t>
            </a:r>
            <a:endParaRPr lang="en-IN" sz="2000" dirty="0"/>
          </a:p>
          <a:p>
            <a:pPr marL="1028700" lvl="1" indent="-571500">
              <a:buFont typeface="+mj-lt"/>
              <a:buAutoNum type="romanLcPeriod"/>
            </a:pPr>
            <a:r>
              <a:rPr lang="en-IN" sz="2000" dirty="0"/>
              <a:t>Regression Classifier</a:t>
            </a:r>
          </a:p>
          <a:p>
            <a:pPr marL="1028700" lvl="1" indent="-571500">
              <a:buFont typeface="+mj-lt"/>
              <a:buAutoNum type="romanLcPeriod"/>
            </a:pPr>
            <a:r>
              <a:rPr lang="en-IN" sz="2000" dirty="0"/>
              <a:t>Decision Tree</a:t>
            </a:r>
          </a:p>
          <a:p>
            <a:pPr marL="1028700" lvl="1" indent="-571500">
              <a:buFont typeface="+mj-lt"/>
              <a:buAutoNum type="romanLcPeriod"/>
            </a:pPr>
            <a:r>
              <a:rPr lang="en-IN" sz="2000" dirty="0"/>
              <a:t>Random Forest</a:t>
            </a:r>
          </a:p>
          <a:p>
            <a:pPr marL="1028700" lvl="1" indent="-571500">
              <a:buFont typeface="+mj-lt"/>
              <a:buAutoNum type="romanLcPeriod"/>
            </a:pPr>
            <a:r>
              <a:rPr lang="en-IN" sz="2000" dirty="0"/>
              <a:t>AdaBoost Classifier</a:t>
            </a:r>
          </a:p>
          <a:p>
            <a:pPr marL="1028700" lvl="1" indent="-571500">
              <a:buFont typeface="+mj-lt"/>
              <a:buAutoNum type="romanLcPeriod"/>
            </a:pPr>
            <a:r>
              <a:rPr lang="en-IN" sz="2000" dirty="0"/>
              <a:t>Gradient Boosting Classifier, etc</a:t>
            </a:r>
          </a:p>
          <a:p>
            <a:pPr marL="0" indent="0">
              <a:buNone/>
            </a:pPr>
            <a:endParaRPr lang="en-US" sz="2000" dirty="0"/>
          </a:p>
        </p:txBody>
      </p:sp>
      <p:pic>
        <p:nvPicPr>
          <p:cNvPr id="5" name="Picture 4">
            <a:extLst>
              <a:ext uri="{FF2B5EF4-FFF2-40B4-BE49-F238E27FC236}">
                <a16:creationId xmlns:a16="http://schemas.microsoft.com/office/drawing/2014/main" id="{E982C4FB-7782-4B53-9A97-E629C23AD0AD}"/>
              </a:ext>
            </a:extLst>
          </p:cNvPr>
          <p:cNvPicPr>
            <a:picLocks noChangeAspect="1"/>
          </p:cNvPicPr>
          <p:nvPr/>
        </p:nvPicPr>
        <p:blipFill>
          <a:blip r:embed="rId2"/>
          <a:stretch>
            <a:fillRect/>
          </a:stretch>
        </p:blipFill>
        <p:spPr>
          <a:xfrm>
            <a:off x="5879597" y="1999572"/>
            <a:ext cx="5334744" cy="4858428"/>
          </a:xfrm>
          <a:prstGeom prst="rect">
            <a:avLst/>
          </a:prstGeom>
        </p:spPr>
      </p:pic>
      <p:pic>
        <p:nvPicPr>
          <p:cNvPr id="6" name="Google Shape;363;p5">
            <a:extLst>
              <a:ext uri="{FF2B5EF4-FFF2-40B4-BE49-F238E27FC236}">
                <a16:creationId xmlns:a16="http://schemas.microsoft.com/office/drawing/2014/main" id="{81DAFC29-78AF-4EEB-9B58-57D38A72CF40}"/>
              </a:ext>
            </a:extLst>
          </p:cNvPr>
          <p:cNvPicPr preferRelativeResize="0"/>
          <p:nvPr/>
        </p:nvPicPr>
        <p:blipFill rotWithShape="1">
          <a:blip r:embed="rId3">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298820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C239-86FF-4D4E-8257-B992461641DC}"/>
              </a:ext>
            </a:extLst>
          </p:cNvPr>
          <p:cNvSpPr>
            <a:spLocks noGrp="1"/>
          </p:cNvSpPr>
          <p:nvPr>
            <p:ph type="title"/>
          </p:nvPr>
        </p:nvSpPr>
        <p:spPr>
          <a:xfrm>
            <a:off x="847627" y="28281"/>
            <a:ext cx="9861222" cy="735290"/>
          </a:xfrm>
        </p:spPr>
        <p:txBody>
          <a:bodyPr>
            <a:noAutofit/>
          </a:bodyPr>
          <a:lstStyle/>
          <a:p>
            <a:r>
              <a:rPr lang="en-US" sz="3200" b="1" dirty="0">
                <a:latin typeface="+mn-lt"/>
              </a:rPr>
              <a:t>Accuracy and Precision outputs for each Classifier Model.</a:t>
            </a:r>
            <a:endParaRPr lang="en-IN" sz="3200" b="1" dirty="0">
              <a:latin typeface="+mn-lt"/>
            </a:endParaRPr>
          </a:p>
        </p:txBody>
      </p:sp>
      <p:pic>
        <p:nvPicPr>
          <p:cNvPr id="7" name="Picture 6">
            <a:extLst>
              <a:ext uri="{FF2B5EF4-FFF2-40B4-BE49-F238E27FC236}">
                <a16:creationId xmlns:a16="http://schemas.microsoft.com/office/drawing/2014/main" id="{6147A695-9B8F-4462-9016-AE9F3ED3B9BE}"/>
              </a:ext>
            </a:extLst>
          </p:cNvPr>
          <p:cNvPicPr>
            <a:picLocks noChangeAspect="1"/>
          </p:cNvPicPr>
          <p:nvPr/>
        </p:nvPicPr>
        <p:blipFill>
          <a:blip r:embed="rId2"/>
          <a:stretch>
            <a:fillRect/>
          </a:stretch>
        </p:blipFill>
        <p:spPr>
          <a:xfrm>
            <a:off x="193044" y="838986"/>
            <a:ext cx="5753903" cy="5990733"/>
          </a:xfrm>
          <a:prstGeom prst="rect">
            <a:avLst/>
          </a:prstGeom>
        </p:spPr>
      </p:pic>
      <p:pic>
        <p:nvPicPr>
          <p:cNvPr id="9" name="Picture 8">
            <a:extLst>
              <a:ext uri="{FF2B5EF4-FFF2-40B4-BE49-F238E27FC236}">
                <a16:creationId xmlns:a16="http://schemas.microsoft.com/office/drawing/2014/main" id="{422416FE-D55D-4781-9A32-FD875E7DE630}"/>
              </a:ext>
            </a:extLst>
          </p:cNvPr>
          <p:cNvPicPr>
            <a:picLocks noChangeAspect="1"/>
          </p:cNvPicPr>
          <p:nvPr/>
        </p:nvPicPr>
        <p:blipFill>
          <a:blip r:embed="rId3"/>
          <a:stretch>
            <a:fillRect/>
          </a:stretch>
        </p:blipFill>
        <p:spPr>
          <a:xfrm>
            <a:off x="6302211" y="838986"/>
            <a:ext cx="5696745" cy="5115639"/>
          </a:xfrm>
          <a:prstGeom prst="rect">
            <a:avLst/>
          </a:prstGeom>
        </p:spPr>
      </p:pic>
      <p:sp>
        <p:nvSpPr>
          <p:cNvPr id="10" name="TextBox 9">
            <a:extLst>
              <a:ext uri="{FF2B5EF4-FFF2-40B4-BE49-F238E27FC236}">
                <a16:creationId xmlns:a16="http://schemas.microsoft.com/office/drawing/2014/main" id="{FB5C8AD8-23DD-4A38-853A-FF265BB5199A}"/>
              </a:ext>
            </a:extLst>
          </p:cNvPr>
          <p:cNvSpPr txBox="1"/>
          <p:nvPr/>
        </p:nvSpPr>
        <p:spPr>
          <a:xfrm>
            <a:off x="8050490" y="6099142"/>
            <a:ext cx="2367956" cy="400110"/>
          </a:xfrm>
          <a:prstGeom prst="rect">
            <a:avLst/>
          </a:prstGeom>
          <a:noFill/>
        </p:spPr>
        <p:txBody>
          <a:bodyPr wrap="none" rtlCol="0">
            <a:spAutoFit/>
          </a:bodyPr>
          <a:lstStyle/>
          <a:p>
            <a:r>
              <a:rPr lang="en-US" sz="2000" b="1" dirty="0"/>
              <a:t>(Accuracy, Precision)</a:t>
            </a:r>
            <a:endParaRPr lang="en-IN" sz="2000" b="1" dirty="0"/>
          </a:p>
        </p:txBody>
      </p:sp>
      <p:pic>
        <p:nvPicPr>
          <p:cNvPr id="11" name="Google Shape;363;p5">
            <a:extLst>
              <a:ext uri="{FF2B5EF4-FFF2-40B4-BE49-F238E27FC236}">
                <a16:creationId xmlns:a16="http://schemas.microsoft.com/office/drawing/2014/main" id="{B8C15E66-D60C-46E2-9952-949B0FB961AB}"/>
              </a:ext>
            </a:extLst>
          </p:cNvPr>
          <p:cNvPicPr preferRelativeResize="0"/>
          <p:nvPr/>
        </p:nvPicPr>
        <p:blipFill rotWithShape="1">
          <a:blip r:embed="rId4">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303352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36CC-2C85-45CA-AD4D-CAEDDAE0E160}"/>
              </a:ext>
            </a:extLst>
          </p:cNvPr>
          <p:cNvSpPr>
            <a:spLocks noGrp="1"/>
          </p:cNvSpPr>
          <p:nvPr>
            <p:ph type="title"/>
          </p:nvPr>
        </p:nvSpPr>
        <p:spPr>
          <a:xfrm>
            <a:off x="2976317" y="0"/>
            <a:ext cx="6239366" cy="938384"/>
          </a:xfrm>
        </p:spPr>
        <p:txBody>
          <a:bodyPr>
            <a:noAutofit/>
          </a:bodyPr>
          <a:lstStyle/>
          <a:p>
            <a:r>
              <a:rPr lang="en-US" sz="3200" b="1" dirty="0">
                <a:latin typeface="+mn-lt"/>
              </a:rPr>
              <a:t>Conclusion on the Classifier Models Built.</a:t>
            </a:r>
            <a:endParaRPr lang="en-IN" sz="3200" b="1" dirty="0">
              <a:latin typeface="+mn-lt"/>
            </a:endParaRPr>
          </a:p>
        </p:txBody>
      </p:sp>
      <p:sp>
        <p:nvSpPr>
          <p:cNvPr id="3" name="Content Placeholder 2">
            <a:extLst>
              <a:ext uri="{FF2B5EF4-FFF2-40B4-BE49-F238E27FC236}">
                <a16:creationId xmlns:a16="http://schemas.microsoft.com/office/drawing/2014/main" id="{EFC12E34-E1C5-47B6-AD4D-83D4AAB22AD8}"/>
              </a:ext>
            </a:extLst>
          </p:cNvPr>
          <p:cNvSpPr>
            <a:spLocks noGrp="1"/>
          </p:cNvSpPr>
          <p:nvPr>
            <p:ph idx="1"/>
          </p:nvPr>
        </p:nvSpPr>
        <p:spPr>
          <a:xfrm>
            <a:off x="828773" y="1052627"/>
            <a:ext cx="10515600" cy="4351338"/>
          </a:xfrm>
        </p:spPr>
        <p:txBody>
          <a:bodyPr>
            <a:normAutofit fontScale="92500" lnSpcReduction="20000"/>
          </a:bodyPr>
          <a:lstStyle/>
          <a:p>
            <a:r>
              <a:rPr lang="en-US" sz="2000" dirty="0"/>
              <a:t>Based on our Project Agenda of email classification, we are required to get better True Positive(TP) rate.</a:t>
            </a:r>
          </a:p>
          <a:p>
            <a:r>
              <a:rPr lang="en-US" sz="2000" dirty="0"/>
              <a:t>Therefore, we will look for Precision value for the evaluation of each Model. Accuracy is less important in this case. We will more focus on the Precision instead of Accuracy.</a:t>
            </a:r>
          </a:p>
          <a:p>
            <a:r>
              <a:rPr lang="en-US" sz="2000" dirty="0"/>
              <a:t>So, we are getting best Precision for SVC Classifier also the Accuracy is good enough.</a:t>
            </a:r>
          </a:p>
          <a:p>
            <a:r>
              <a:rPr lang="en-US" sz="2000" dirty="0"/>
              <a:t>Accuracy = 94.6 and Precision = 95.8</a:t>
            </a:r>
          </a:p>
          <a:p>
            <a:r>
              <a:rPr lang="en-US" sz="2000" dirty="0"/>
              <a:t>But still there is a scope of improvement, We can use Voting Classifier to improve Precision and Accuracy value.</a:t>
            </a:r>
          </a:p>
          <a:p>
            <a:r>
              <a:rPr lang="en-US" sz="2000" dirty="0"/>
              <a:t>In Voting Classifier we combine the best performing 2-3 Models to get the best out of every model and attain Precision with best Accuracy.</a:t>
            </a:r>
          </a:p>
        </p:txBody>
      </p:sp>
      <p:pic>
        <p:nvPicPr>
          <p:cNvPr id="4" name="Google Shape;363;p5">
            <a:extLst>
              <a:ext uri="{FF2B5EF4-FFF2-40B4-BE49-F238E27FC236}">
                <a16:creationId xmlns:a16="http://schemas.microsoft.com/office/drawing/2014/main" id="{FED1E00F-4C70-4D9B-8C1C-1B288C25EB44}"/>
              </a:ext>
            </a:extLst>
          </p:cNvPr>
          <p:cNvPicPr preferRelativeResize="0"/>
          <p:nvPr/>
        </p:nvPicPr>
        <p:blipFill rotWithShape="1">
          <a:blip r:embed="rId2">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55460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25D4D0-1D23-4A45-A4BD-54B6C9E9A8EE}"/>
              </a:ext>
            </a:extLst>
          </p:cNvPr>
          <p:cNvPicPr>
            <a:picLocks noChangeAspect="1"/>
          </p:cNvPicPr>
          <p:nvPr/>
        </p:nvPicPr>
        <p:blipFill>
          <a:blip r:embed="rId2"/>
          <a:stretch>
            <a:fillRect/>
          </a:stretch>
        </p:blipFill>
        <p:spPr>
          <a:xfrm>
            <a:off x="1575756" y="132890"/>
            <a:ext cx="9040487" cy="6592220"/>
          </a:xfrm>
          <a:prstGeom prst="rect">
            <a:avLst/>
          </a:prstGeom>
        </p:spPr>
      </p:pic>
      <p:pic>
        <p:nvPicPr>
          <p:cNvPr id="8" name="Google Shape;363;p5">
            <a:extLst>
              <a:ext uri="{FF2B5EF4-FFF2-40B4-BE49-F238E27FC236}">
                <a16:creationId xmlns:a16="http://schemas.microsoft.com/office/drawing/2014/main" id="{C18FA2B5-B2A6-48C5-8306-E01F10E0BCA7}"/>
              </a:ext>
            </a:extLst>
          </p:cNvPr>
          <p:cNvPicPr preferRelativeResize="0"/>
          <p:nvPr/>
        </p:nvPicPr>
        <p:blipFill rotWithShape="1">
          <a:blip r:embed="rId3">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51799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3711-D42B-4C9A-BEF1-086DC00E0562}"/>
              </a:ext>
            </a:extLst>
          </p:cNvPr>
          <p:cNvSpPr>
            <a:spLocks noGrp="1"/>
          </p:cNvSpPr>
          <p:nvPr>
            <p:ph type="title"/>
          </p:nvPr>
        </p:nvSpPr>
        <p:spPr>
          <a:xfrm>
            <a:off x="2969246" y="0"/>
            <a:ext cx="6253507" cy="499621"/>
          </a:xfrm>
        </p:spPr>
        <p:txBody>
          <a:bodyPr>
            <a:normAutofit fontScale="90000"/>
          </a:bodyPr>
          <a:lstStyle/>
          <a:p>
            <a:r>
              <a:rPr lang="en-US" sz="3200" b="1" dirty="0">
                <a:latin typeface="+mn-lt"/>
              </a:rPr>
              <a:t>Conclusion on Voting Classifier</a:t>
            </a:r>
            <a:endParaRPr lang="en-IN" sz="3200" b="1" dirty="0">
              <a:latin typeface="+mn-lt"/>
            </a:endParaRPr>
          </a:p>
        </p:txBody>
      </p:sp>
      <p:sp>
        <p:nvSpPr>
          <p:cNvPr id="3" name="Content Placeholder 2">
            <a:extLst>
              <a:ext uri="{FF2B5EF4-FFF2-40B4-BE49-F238E27FC236}">
                <a16:creationId xmlns:a16="http://schemas.microsoft.com/office/drawing/2014/main" id="{656004BE-6677-44C0-A459-5B6C577CADBB}"/>
              </a:ext>
            </a:extLst>
          </p:cNvPr>
          <p:cNvSpPr>
            <a:spLocks noGrp="1"/>
          </p:cNvSpPr>
          <p:nvPr>
            <p:ph idx="1"/>
          </p:nvPr>
        </p:nvSpPr>
        <p:spPr>
          <a:xfrm>
            <a:off x="838200" y="873518"/>
            <a:ext cx="10515600" cy="1200379"/>
          </a:xfrm>
        </p:spPr>
        <p:txBody>
          <a:bodyPr>
            <a:normAutofit fontScale="92500" lnSpcReduction="10000"/>
          </a:bodyPr>
          <a:lstStyle/>
          <a:p>
            <a:r>
              <a:rPr lang="en-US" sz="2000" dirty="0"/>
              <a:t>Voting Classifier built on top of Support Vector Classifier, Multinominal Naïve Bayes, and Logistic Regression gives the best output on Precision and Accuracy.</a:t>
            </a:r>
          </a:p>
          <a:p>
            <a:r>
              <a:rPr lang="en-US" sz="2000" dirty="0"/>
              <a:t>Accuracy = 95.73, Precision = 96.22</a:t>
            </a:r>
            <a:endParaRPr lang="en-IN" sz="2000" dirty="0"/>
          </a:p>
        </p:txBody>
      </p:sp>
      <p:sp>
        <p:nvSpPr>
          <p:cNvPr id="6" name="TextBox 5">
            <a:extLst>
              <a:ext uri="{FF2B5EF4-FFF2-40B4-BE49-F238E27FC236}">
                <a16:creationId xmlns:a16="http://schemas.microsoft.com/office/drawing/2014/main" id="{9339157A-BE13-45AA-AD4F-33CD24B58797}"/>
              </a:ext>
            </a:extLst>
          </p:cNvPr>
          <p:cNvSpPr txBox="1"/>
          <p:nvPr/>
        </p:nvSpPr>
        <p:spPr>
          <a:xfrm>
            <a:off x="838200" y="2875175"/>
            <a:ext cx="9650591" cy="707886"/>
          </a:xfrm>
          <a:prstGeom prst="rect">
            <a:avLst/>
          </a:prstGeom>
          <a:noFill/>
        </p:spPr>
        <p:txBody>
          <a:bodyPr wrap="none" rtlCol="0">
            <a:spAutoFit/>
          </a:bodyPr>
          <a:lstStyle/>
          <a:p>
            <a:r>
              <a:rPr lang="en-US" sz="2000" dirty="0"/>
              <a:t>Therefore, we have finalized the Voting Classifier as the best Model for email Classification.</a:t>
            </a:r>
          </a:p>
          <a:p>
            <a:r>
              <a:rPr lang="en-US" sz="2000" dirty="0"/>
              <a:t>We also exported the SVC Model as it is the second best performing Model.</a:t>
            </a:r>
            <a:endParaRPr lang="en-IN" sz="2000" dirty="0"/>
          </a:p>
        </p:txBody>
      </p:sp>
      <p:pic>
        <p:nvPicPr>
          <p:cNvPr id="7" name="Google Shape;363;p5">
            <a:extLst>
              <a:ext uri="{FF2B5EF4-FFF2-40B4-BE49-F238E27FC236}">
                <a16:creationId xmlns:a16="http://schemas.microsoft.com/office/drawing/2014/main" id="{B19FCCE6-1E13-4CB4-BF13-CF85DD1E1F85}"/>
              </a:ext>
            </a:extLst>
          </p:cNvPr>
          <p:cNvPicPr preferRelativeResize="0"/>
          <p:nvPr/>
        </p:nvPicPr>
        <p:blipFill rotWithShape="1">
          <a:blip r:embed="rId2">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160492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4283-7108-49CE-A343-BDD268403881}"/>
              </a:ext>
            </a:extLst>
          </p:cNvPr>
          <p:cNvSpPr>
            <a:spLocks noGrp="1"/>
          </p:cNvSpPr>
          <p:nvPr>
            <p:ph type="title"/>
          </p:nvPr>
        </p:nvSpPr>
        <p:spPr>
          <a:xfrm>
            <a:off x="4907830" y="-12233"/>
            <a:ext cx="2376340" cy="586442"/>
          </a:xfrm>
        </p:spPr>
        <p:txBody>
          <a:bodyPr>
            <a:normAutofit fontScale="90000"/>
          </a:bodyPr>
          <a:lstStyle/>
          <a:p>
            <a:r>
              <a:rPr lang="en-US" sz="3200" b="1" dirty="0">
                <a:latin typeface="+mn-lt"/>
              </a:rPr>
              <a:t>Deployment</a:t>
            </a:r>
            <a:endParaRPr lang="en-IN" sz="3200" b="1" dirty="0">
              <a:latin typeface="+mn-lt"/>
            </a:endParaRPr>
          </a:p>
        </p:txBody>
      </p:sp>
      <p:pic>
        <p:nvPicPr>
          <p:cNvPr id="5" name="Picture 4">
            <a:extLst>
              <a:ext uri="{FF2B5EF4-FFF2-40B4-BE49-F238E27FC236}">
                <a16:creationId xmlns:a16="http://schemas.microsoft.com/office/drawing/2014/main" id="{92D45109-7246-4C3B-8553-6D927815EFDD}"/>
              </a:ext>
            </a:extLst>
          </p:cNvPr>
          <p:cNvPicPr>
            <a:picLocks noChangeAspect="1"/>
          </p:cNvPicPr>
          <p:nvPr/>
        </p:nvPicPr>
        <p:blipFill>
          <a:blip r:embed="rId2"/>
          <a:stretch>
            <a:fillRect/>
          </a:stretch>
        </p:blipFill>
        <p:spPr>
          <a:xfrm>
            <a:off x="664590" y="737058"/>
            <a:ext cx="10881674" cy="6120942"/>
          </a:xfrm>
          <a:prstGeom prst="rect">
            <a:avLst/>
          </a:prstGeom>
        </p:spPr>
      </p:pic>
      <p:pic>
        <p:nvPicPr>
          <p:cNvPr id="6" name="Google Shape;363;p5">
            <a:extLst>
              <a:ext uri="{FF2B5EF4-FFF2-40B4-BE49-F238E27FC236}">
                <a16:creationId xmlns:a16="http://schemas.microsoft.com/office/drawing/2014/main" id="{35D251A0-3954-469D-B1A1-7750A4CF7B06}"/>
              </a:ext>
            </a:extLst>
          </p:cNvPr>
          <p:cNvPicPr preferRelativeResize="0"/>
          <p:nvPr/>
        </p:nvPicPr>
        <p:blipFill rotWithShape="1">
          <a:blip r:embed="rId3">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183254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546576-273C-4290-805D-EA0D20EB63EE}"/>
              </a:ext>
            </a:extLst>
          </p:cNvPr>
          <p:cNvPicPr>
            <a:picLocks noChangeAspect="1"/>
          </p:cNvPicPr>
          <p:nvPr/>
        </p:nvPicPr>
        <p:blipFill>
          <a:blip r:embed="rId2"/>
          <a:stretch>
            <a:fillRect/>
          </a:stretch>
        </p:blipFill>
        <p:spPr>
          <a:xfrm>
            <a:off x="0" y="914400"/>
            <a:ext cx="6859491" cy="3083566"/>
          </a:xfrm>
          <a:prstGeom prst="rect">
            <a:avLst/>
          </a:prstGeom>
        </p:spPr>
      </p:pic>
      <p:pic>
        <p:nvPicPr>
          <p:cNvPr id="11" name="Picture 10">
            <a:extLst>
              <a:ext uri="{FF2B5EF4-FFF2-40B4-BE49-F238E27FC236}">
                <a16:creationId xmlns:a16="http://schemas.microsoft.com/office/drawing/2014/main" id="{ADC10E47-F37B-4A5C-BD69-3A21B78BEA30}"/>
              </a:ext>
            </a:extLst>
          </p:cNvPr>
          <p:cNvPicPr>
            <a:picLocks noChangeAspect="1"/>
          </p:cNvPicPr>
          <p:nvPr/>
        </p:nvPicPr>
        <p:blipFill>
          <a:blip r:embed="rId3"/>
          <a:stretch>
            <a:fillRect/>
          </a:stretch>
        </p:blipFill>
        <p:spPr>
          <a:xfrm>
            <a:off x="4512407" y="3997966"/>
            <a:ext cx="7679593" cy="2852877"/>
          </a:xfrm>
          <a:prstGeom prst="rect">
            <a:avLst/>
          </a:prstGeom>
        </p:spPr>
      </p:pic>
      <p:sp>
        <p:nvSpPr>
          <p:cNvPr id="12" name="TextBox 11">
            <a:extLst>
              <a:ext uri="{FF2B5EF4-FFF2-40B4-BE49-F238E27FC236}">
                <a16:creationId xmlns:a16="http://schemas.microsoft.com/office/drawing/2014/main" id="{D1EE4F3C-4A49-48AA-B846-C50E810E563F}"/>
              </a:ext>
            </a:extLst>
          </p:cNvPr>
          <p:cNvSpPr txBox="1"/>
          <p:nvPr/>
        </p:nvSpPr>
        <p:spPr>
          <a:xfrm>
            <a:off x="2986206" y="110837"/>
            <a:ext cx="6219588" cy="584775"/>
          </a:xfrm>
          <a:prstGeom prst="rect">
            <a:avLst/>
          </a:prstGeom>
          <a:noFill/>
        </p:spPr>
        <p:txBody>
          <a:bodyPr wrap="none" rtlCol="0">
            <a:spAutoFit/>
          </a:bodyPr>
          <a:lstStyle/>
          <a:p>
            <a:r>
              <a:rPr lang="en-US" sz="3200" b="1" dirty="0"/>
              <a:t>Abusive email prediction examples.</a:t>
            </a:r>
            <a:endParaRPr lang="en-IN" sz="3200" b="1" dirty="0"/>
          </a:p>
        </p:txBody>
      </p:sp>
      <p:pic>
        <p:nvPicPr>
          <p:cNvPr id="15" name="Google Shape;363;p5">
            <a:extLst>
              <a:ext uri="{FF2B5EF4-FFF2-40B4-BE49-F238E27FC236}">
                <a16:creationId xmlns:a16="http://schemas.microsoft.com/office/drawing/2014/main" id="{5766E666-4544-4BB2-A95A-C349A22558C1}"/>
              </a:ext>
            </a:extLst>
          </p:cNvPr>
          <p:cNvPicPr preferRelativeResize="0"/>
          <p:nvPr/>
        </p:nvPicPr>
        <p:blipFill rotWithShape="1">
          <a:blip r:embed="rId4">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27623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F841-CE06-488C-BB91-77E35FFDDD72}"/>
              </a:ext>
            </a:extLst>
          </p:cNvPr>
          <p:cNvSpPr>
            <a:spLocks noGrp="1"/>
          </p:cNvSpPr>
          <p:nvPr>
            <p:ph type="title"/>
          </p:nvPr>
        </p:nvSpPr>
        <p:spPr>
          <a:xfrm>
            <a:off x="4160657" y="0"/>
            <a:ext cx="3870685" cy="473861"/>
          </a:xfrm>
        </p:spPr>
        <p:txBody>
          <a:bodyPr>
            <a:noAutofit/>
          </a:bodyPr>
          <a:lstStyle/>
          <a:p>
            <a:pPr algn="ctr"/>
            <a:r>
              <a:rPr lang="en-US" sz="3200" b="1" dirty="0">
                <a:latin typeface="+mn-lt"/>
              </a:rPr>
              <a:t>Business Objective</a:t>
            </a:r>
            <a:endParaRPr lang="en-IN" sz="3200" b="1" dirty="0">
              <a:latin typeface="+mn-lt"/>
            </a:endParaRPr>
          </a:p>
        </p:txBody>
      </p:sp>
      <p:sp>
        <p:nvSpPr>
          <p:cNvPr id="3" name="Content Placeholder 2">
            <a:extLst>
              <a:ext uri="{FF2B5EF4-FFF2-40B4-BE49-F238E27FC236}">
                <a16:creationId xmlns:a16="http://schemas.microsoft.com/office/drawing/2014/main" id="{748D189B-D7F6-46A4-8F33-E4283F159616}"/>
              </a:ext>
            </a:extLst>
          </p:cNvPr>
          <p:cNvSpPr>
            <a:spLocks noGrp="1"/>
          </p:cNvSpPr>
          <p:nvPr>
            <p:ph idx="1"/>
          </p:nvPr>
        </p:nvSpPr>
        <p:spPr>
          <a:xfrm>
            <a:off x="838200" y="1253331"/>
            <a:ext cx="10515600" cy="4351338"/>
          </a:xfrm>
        </p:spPr>
        <p:txBody>
          <a:bodyPr>
            <a:normAutofit/>
          </a:bodyPr>
          <a:lstStyle/>
          <a:p>
            <a:r>
              <a:rPr lang="en-US" sz="2000" dirty="0"/>
              <a:t>Inappropriate emails would demotivates and spoil the positive environment that would lead to more attrition rate and low productivity and Inappropriate emails could be on form of bullying, racism, sexual favoritism and hate in the gender or culture, in today’s world so dominated by email no organization is immune to these hate emails.</a:t>
            </a:r>
          </a:p>
          <a:p>
            <a:r>
              <a:rPr lang="en-US" sz="2000" dirty="0"/>
              <a:t>The goal of the project is to identify such emails in the given day based on the above inappropriate content</a:t>
            </a:r>
            <a:endParaRPr lang="en-IN" sz="2000" dirty="0"/>
          </a:p>
        </p:txBody>
      </p:sp>
      <p:pic>
        <p:nvPicPr>
          <p:cNvPr id="4" name="Google Shape;363;p5">
            <a:extLst>
              <a:ext uri="{FF2B5EF4-FFF2-40B4-BE49-F238E27FC236}">
                <a16:creationId xmlns:a16="http://schemas.microsoft.com/office/drawing/2014/main" id="{94999865-C8C8-41F6-B8C9-FC0FFAF80AC2}"/>
              </a:ext>
            </a:extLst>
          </p:cNvPr>
          <p:cNvPicPr preferRelativeResize="0"/>
          <p:nvPr/>
        </p:nvPicPr>
        <p:blipFill rotWithShape="1">
          <a:blip r:embed="rId2">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253600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C3D781-55B2-4932-B38B-C2F89ECD45FD}"/>
              </a:ext>
            </a:extLst>
          </p:cNvPr>
          <p:cNvPicPr>
            <a:picLocks noChangeAspect="1"/>
          </p:cNvPicPr>
          <p:nvPr/>
        </p:nvPicPr>
        <p:blipFill>
          <a:blip r:embed="rId2"/>
          <a:stretch>
            <a:fillRect/>
          </a:stretch>
        </p:blipFill>
        <p:spPr>
          <a:xfrm>
            <a:off x="-28674" y="874579"/>
            <a:ext cx="7249606" cy="2899842"/>
          </a:xfrm>
          <a:prstGeom prst="rect">
            <a:avLst/>
          </a:prstGeom>
        </p:spPr>
      </p:pic>
      <p:pic>
        <p:nvPicPr>
          <p:cNvPr id="7" name="Picture 6">
            <a:extLst>
              <a:ext uri="{FF2B5EF4-FFF2-40B4-BE49-F238E27FC236}">
                <a16:creationId xmlns:a16="http://schemas.microsoft.com/office/drawing/2014/main" id="{E1ECDB89-E9E0-40EF-9997-9C6DE3A7615C}"/>
              </a:ext>
            </a:extLst>
          </p:cNvPr>
          <p:cNvPicPr>
            <a:picLocks noChangeAspect="1"/>
          </p:cNvPicPr>
          <p:nvPr/>
        </p:nvPicPr>
        <p:blipFill>
          <a:blip r:embed="rId3"/>
          <a:stretch>
            <a:fillRect/>
          </a:stretch>
        </p:blipFill>
        <p:spPr>
          <a:xfrm>
            <a:off x="4145307" y="3765107"/>
            <a:ext cx="8046693" cy="3092893"/>
          </a:xfrm>
          <a:prstGeom prst="rect">
            <a:avLst/>
          </a:prstGeom>
        </p:spPr>
      </p:pic>
      <p:sp>
        <p:nvSpPr>
          <p:cNvPr id="8" name="TextBox 7">
            <a:extLst>
              <a:ext uri="{FF2B5EF4-FFF2-40B4-BE49-F238E27FC236}">
                <a16:creationId xmlns:a16="http://schemas.microsoft.com/office/drawing/2014/main" id="{9DFF7B1C-24FE-4CB8-99AE-C05F4B8F016F}"/>
              </a:ext>
            </a:extLst>
          </p:cNvPr>
          <p:cNvSpPr txBox="1"/>
          <p:nvPr/>
        </p:nvSpPr>
        <p:spPr>
          <a:xfrm>
            <a:off x="2657590" y="28281"/>
            <a:ext cx="6876819" cy="584775"/>
          </a:xfrm>
          <a:prstGeom prst="rect">
            <a:avLst/>
          </a:prstGeom>
          <a:noFill/>
        </p:spPr>
        <p:txBody>
          <a:bodyPr wrap="none" rtlCol="0">
            <a:spAutoFit/>
          </a:bodyPr>
          <a:lstStyle/>
          <a:p>
            <a:r>
              <a:rPr lang="en-US" sz="3200" b="1" dirty="0"/>
              <a:t>Non-Abusive email prediction example </a:t>
            </a:r>
            <a:endParaRPr lang="en-IN" sz="3200" b="1" dirty="0"/>
          </a:p>
        </p:txBody>
      </p:sp>
      <p:pic>
        <p:nvPicPr>
          <p:cNvPr id="12" name="Google Shape;363;p5">
            <a:extLst>
              <a:ext uri="{FF2B5EF4-FFF2-40B4-BE49-F238E27FC236}">
                <a16:creationId xmlns:a16="http://schemas.microsoft.com/office/drawing/2014/main" id="{74408E56-207E-41A9-AC3B-7DD738CBF775}"/>
              </a:ext>
            </a:extLst>
          </p:cNvPr>
          <p:cNvPicPr preferRelativeResize="0"/>
          <p:nvPr/>
        </p:nvPicPr>
        <p:blipFill rotWithShape="1">
          <a:blip r:embed="rId4">
            <a:alphaModFix/>
          </a:blip>
          <a:srcRect/>
          <a:stretch/>
        </p:blipFill>
        <p:spPr>
          <a:xfrm>
            <a:off x="10995522" y="0"/>
            <a:ext cx="1187051" cy="411359"/>
          </a:xfrm>
          <a:prstGeom prst="rect">
            <a:avLst/>
          </a:prstGeom>
          <a:noFill/>
          <a:ln>
            <a:noFill/>
          </a:ln>
        </p:spPr>
      </p:pic>
    </p:spTree>
    <p:extLst>
      <p:ext uri="{BB962C8B-B14F-4D97-AF65-F5344CB8AC3E}">
        <p14:creationId xmlns:p14="http://schemas.microsoft.com/office/powerpoint/2010/main" val="934092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DF0D-35B9-4C3E-BFB3-4BAA7AE90A9B}"/>
              </a:ext>
            </a:extLst>
          </p:cNvPr>
          <p:cNvSpPr>
            <a:spLocks noGrp="1"/>
          </p:cNvSpPr>
          <p:nvPr>
            <p:ph type="title"/>
          </p:nvPr>
        </p:nvSpPr>
        <p:spPr>
          <a:xfrm>
            <a:off x="3710626" y="2248129"/>
            <a:ext cx="4770748" cy="1180871"/>
          </a:xfrm>
        </p:spPr>
        <p:txBody>
          <a:bodyPr>
            <a:normAutofit fontScale="90000"/>
          </a:bodyPr>
          <a:lstStyle/>
          <a:p>
            <a:r>
              <a:rPr lang="en-US" sz="6600" b="1" dirty="0">
                <a:solidFill>
                  <a:srgbClr val="3687AA"/>
                </a:solidFill>
                <a:latin typeface="+mn-lt"/>
              </a:rPr>
              <a:t>THANK YOU.</a:t>
            </a:r>
            <a:endParaRPr lang="en-IN" sz="6600" b="1" dirty="0">
              <a:solidFill>
                <a:srgbClr val="3687AA"/>
              </a:solidFill>
              <a:latin typeface="+mn-lt"/>
            </a:endParaRPr>
          </a:p>
        </p:txBody>
      </p:sp>
      <p:sp>
        <p:nvSpPr>
          <p:cNvPr id="4" name="TextBox 3">
            <a:extLst>
              <a:ext uri="{FF2B5EF4-FFF2-40B4-BE49-F238E27FC236}">
                <a16:creationId xmlns:a16="http://schemas.microsoft.com/office/drawing/2014/main" id="{C88ED594-1390-4FA2-9990-8DA83E8FB982}"/>
              </a:ext>
            </a:extLst>
          </p:cNvPr>
          <p:cNvSpPr txBox="1"/>
          <p:nvPr/>
        </p:nvSpPr>
        <p:spPr>
          <a:xfrm>
            <a:off x="6746450" y="3011863"/>
            <a:ext cx="2331600" cy="523220"/>
          </a:xfrm>
          <a:prstGeom prst="rect">
            <a:avLst/>
          </a:prstGeom>
          <a:noFill/>
        </p:spPr>
        <p:txBody>
          <a:bodyPr wrap="none" rtlCol="0">
            <a:spAutoFit/>
          </a:bodyPr>
          <a:lstStyle/>
          <a:p>
            <a:r>
              <a:rPr lang="en-US" sz="2800" dirty="0">
                <a:solidFill>
                  <a:srgbClr val="F8893D"/>
                </a:solidFill>
              </a:rPr>
              <a:t>Any Questions?</a:t>
            </a:r>
            <a:endParaRPr lang="en-IN" sz="2800" dirty="0">
              <a:solidFill>
                <a:srgbClr val="F8893D"/>
              </a:solidFill>
            </a:endParaRPr>
          </a:p>
        </p:txBody>
      </p:sp>
      <p:pic>
        <p:nvPicPr>
          <p:cNvPr id="5" name="Google Shape;363;p5">
            <a:extLst>
              <a:ext uri="{FF2B5EF4-FFF2-40B4-BE49-F238E27FC236}">
                <a16:creationId xmlns:a16="http://schemas.microsoft.com/office/drawing/2014/main" id="{5CE5E055-3854-4742-9B22-A69D89FDDD12}"/>
              </a:ext>
            </a:extLst>
          </p:cNvPr>
          <p:cNvPicPr preferRelativeResize="0"/>
          <p:nvPr/>
        </p:nvPicPr>
        <p:blipFill rotWithShape="1">
          <a:blip r:embed="rId2">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55874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D383-7638-4EF5-BBEA-374B596D6D24}"/>
              </a:ext>
            </a:extLst>
          </p:cNvPr>
          <p:cNvSpPr>
            <a:spLocks noGrp="1"/>
          </p:cNvSpPr>
          <p:nvPr>
            <p:ph type="title"/>
          </p:nvPr>
        </p:nvSpPr>
        <p:spPr>
          <a:xfrm>
            <a:off x="4442970" y="0"/>
            <a:ext cx="3306059" cy="492714"/>
          </a:xfrm>
        </p:spPr>
        <p:txBody>
          <a:bodyPr>
            <a:noAutofit/>
          </a:bodyPr>
          <a:lstStyle/>
          <a:p>
            <a:r>
              <a:rPr lang="en-US" sz="3200" b="1" dirty="0">
                <a:latin typeface="+mn-lt"/>
              </a:rPr>
              <a:t>Group Members</a:t>
            </a:r>
            <a:endParaRPr lang="en-IN" sz="3200" b="1" dirty="0">
              <a:latin typeface="+mn-lt"/>
            </a:endParaRPr>
          </a:p>
        </p:txBody>
      </p:sp>
      <p:graphicFrame>
        <p:nvGraphicFramePr>
          <p:cNvPr id="4" name="Table 4">
            <a:extLst>
              <a:ext uri="{FF2B5EF4-FFF2-40B4-BE49-F238E27FC236}">
                <a16:creationId xmlns:a16="http://schemas.microsoft.com/office/drawing/2014/main" id="{F76DA75E-B3CC-44D9-9284-AE69E52087BC}"/>
              </a:ext>
            </a:extLst>
          </p:cNvPr>
          <p:cNvGraphicFramePr>
            <a:graphicFrameLocks noGrp="1"/>
          </p:cNvGraphicFramePr>
          <p:nvPr>
            <p:ph idx="1"/>
            <p:extLst>
              <p:ext uri="{D42A27DB-BD31-4B8C-83A1-F6EECF244321}">
                <p14:modId xmlns:p14="http://schemas.microsoft.com/office/powerpoint/2010/main" val="354173557"/>
              </p:ext>
            </p:extLst>
          </p:nvPr>
        </p:nvGraphicFramePr>
        <p:xfrm>
          <a:off x="1330357" y="1691640"/>
          <a:ext cx="9531286" cy="3474720"/>
        </p:xfrm>
        <a:graphic>
          <a:graphicData uri="http://schemas.openxmlformats.org/drawingml/2006/table">
            <a:tbl>
              <a:tblPr firstRow="1" bandRow="1">
                <a:tableStyleId>{073A0DAA-6AF3-43AB-8588-CEC1D06C72B9}</a:tableStyleId>
              </a:tblPr>
              <a:tblGrid>
                <a:gridCol w="775411">
                  <a:extLst>
                    <a:ext uri="{9D8B030D-6E8A-4147-A177-3AD203B41FA5}">
                      <a16:colId xmlns:a16="http://schemas.microsoft.com/office/drawing/2014/main" val="1135660018"/>
                    </a:ext>
                  </a:extLst>
                </a:gridCol>
                <a:gridCol w="4074318">
                  <a:extLst>
                    <a:ext uri="{9D8B030D-6E8A-4147-A177-3AD203B41FA5}">
                      <a16:colId xmlns:a16="http://schemas.microsoft.com/office/drawing/2014/main" val="2890722717"/>
                    </a:ext>
                  </a:extLst>
                </a:gridCol>
                <a:gridCol w="4681557">
                  <a:extLst>
                    <a:ext uri="{9D8B030D-6E8A-4147-A177-3AD203B41FA5}">
                      <a16:colId xmlns:a16="http://schemas.microsoft.com/office/drawing/2014/main" val="3070504348"/>
                    </a:ext>
                  </a:extLst>
                </a:gridCol>
              </a:tblGrid>
              <a:tr h="370840">
                <a:tc>
                  <a:txBody>
                    <a:bodyPr/>
                    <a:lstStyle/>
                    <a:p>
                      <a:pPr algn="ctr"/>
                      <a:r>
                        <a:rPr lang="en-US" sz="2000" dirty="0"/>
                        <a:t>Sr. No.</a:t>
                      </a:r>
                      <a:endParaRPr lang="en-IN" sz="2000" dirty="0">
                        <a:latin typeface="+mn-lt"/>
                      </a:endParaRPr>
                    </a:p>
                  </a:txBody>
                  <a:tcPr/>
                </a:tc>
                <a:tc>
                  <a:txBody>
                    <a:bodyPr/>
                    <a:lstStyle/>
                    <a:p>
                      <a:pPr algn="ctr"/>
                      <a:r>
                        <a:rPr lang="en-US" sz="2000" dirty="0"/>
                        <a:t>Member Name</a:t>
                      </a:r>
                      <a:endParaRPr lang="en-IN" sz="2000" dirty="0">
                        <a:latin typeface="+mn-lt"/>
                      </a:endParaRPr>
                    </a:p>
                  </a:txBody>
                  <a:tcPr/>
                </a:tc>
                <a:tc>
                  <a:txBody>
                    <a:bodyPr/>
                    <a:lstStyle/>
                    <a:p>
                      <a:pPr algn="ctr"/>
                      <a:r>
                        <a:rPr lang="en-US" sz="2000" dirty="0"/>
                        <a:t>Email Contact</a:t>
                      </a:r>
                      <a:endParaRPr lang="en-IN" sz="2000" dirty="0">
                        <a:latin typeface="+mn-lt"/>
                      </a:endParaRPr>
                    </a:p>
                  </a:txBody>
                  <a:tcPr/>
                </a:tc>
                <a:extLst>
                  <a:ext uri="{0D108BD9-81ED-4DB2-BD59-A6C34878D82A}">
                    <a16:rowId xmlns:a16="http://schemas.microsoft.com/office/drawing/2014/main" val="761268356"/>
                  </a:ext>
                </a:extLst>
              </a:tr>
              <a:tr h="370840">
                <a:tc>
                  <a:txBody>
                    <a:bodyPr/>
                    <a:lstStyle/>
                    <a:p>
                      <a:pPr algn="ctr"/>
                      <a:r>
                        <a:rPr lang="en-US" sz="2000" dirty="0"/>
                        <a:t>1</a:t>
                      </a:r>
                      <a:endParaRPr lang="en-IN" sz="2000" dirty="0">
                        <a:latin typeface="+mn-lt"/>
                      </a:endParaRPr>
                    </a:p>
                  </a:txBody>
                  <a:tcPr/>
                </a:tc>
                <a:tc>
                  <a:txBody>
                    <a:bodyPr/>
                    <a:lstStyle/>
                    <a:p>
                      <a:pPr algn="ctr" rtl="0" fontAlgn="b"/>
                      <a:r>
                        <a:rPr lang="en-IN" sz="2000" dirty="0">
                          <a:effectLst/>
                        </a:rPr>
                        <a:t>Ms. </a:t>
                      </a:r>
                      <a:r>
                        <a:rPr lang="en-IN" sz="2000" dirty="0" err="1">
                          <a:effectLst/>
                        </a:rPr>
                        <a:t>Rutuja</a:t>
                      </a:r>
                      <a:r>
                        <a:rPr lang="en-IN" sz="2000" dirty="0">
                          <a:effectLst/>
                        </a:rPr>
                        <a:t> Rajendra </a:t>
                      </a:r>
                      <a:r>
                        <a:rPr lang="en-IN" sz="2000" dirty="0" err="1">
                          <a:effectLst/>
                        </a:rPr>
                        <a:t>Mhamunkar</a:t>
                      </a:r>
                      <a:endParaRPr lang="en-IN"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2">
                            <a:extLst>
                              <a:ext uri="{A12FA001-AC4F-418D-AE19-62706E023703}">
                                <ahyp:hlinkClr xmlns:ahyp="http://schemas.microsoft.com/office/drawing/2018/hyperlinkcolor" val="tx"/>
                              </a:ext>
                            </a:extLst>
                          </a:hlinkClick>
                        </a:rPr>
                        <a:t>rutujamhamunkar@gmail.com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3602078597"/>
                  </a:ext>
                </a:extLst>
              </a:tr>
              <a:tr h="370840">
                <a:tc>
                  <a:txBody>
                    <a:bodyPr/>
                    <a:lstStyle/>
                    <a:p>
                      <a:pPr algn="ctr"/>
                      <a:r>
                        <a:rPr lang="en-US" sz="2000" dirty="0"/>
                        <a:t>2</a:t>
                      </a:r>
                      <a:endParaRPr lang="en-IN" sz="2000" dirty="0">
                        <a:latin typeface="+mn-lt"/>
                      </a:endParaRPr>
                    </a:p>
                  </a:txBody>
                  <a:tcPr/>
                </a:tc>
                <a:tc>
                  <a:txBody>
                    <a:bodyPr/>
                    <a:lstStyle/>
                    <a:p>
                      <a:pPr algn="ctr" rtl="0" fontAlgn="b"/>
                      <a:r>
                        <a:rPr lang="en-IN" sz="2000" dirty="0">
                          <a:effectLst/>
                        </a:rPr>
                        <a:t>Mr </a:t>
                      </a:r>
                      <a:r>
                        <a:rPr lang="en-IN" sz="2000" dirty="0" err="1">
                          <a:effectLst/>
                        </a:rPr>
                        <a:t>Yashvardhan</a:t>
                      </a:r>
                      <a:r>
                        <a:rPr lang="en-IN" sz="2000" dirty="0">
                          <a:effectLst/>
                        </a:rPr>
                        <a:t> </a:t>
                      </a:r>
                      <a:r>
                        <a:rPr lang="en-IN" sz="2000" dirty="0" err="1">
                          <a:effectLst/>
                        </a:rPr>
                        <a:t>Hemantrao</a:t>
                      </a:r>
                      <a:r>
                        <a:rPr lang="en-IN" sz="2000" dirty="0">
                          <a:effectLst/>
                        </a:rPr>
                        <a:t> Patil</a:t>
                      </a:r>
                      <a:endParaRPr lang="en-IN"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3">
                            <a:extLst>
                              <a:ext uri="{A12FA001-AC4F-418D-AE19-62706E023703}">
                                <ahyp:hlinkClr xmlns:ahyp="http://schemas.microsoft.com/office/drawing/2018/hyperlinkcolor" val="tx"/>
                              </a:ext>
                            </a:extLst>
                          </a:hlinkClick>
                        </a:rPr>
                        <a:t>patilyashvardhan551@gmail.com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3499750835"/>
                  </a:ext>
                </a:extLst>
              </a:tr>
              <a:tr h="370840">
                <a:tc>
                  <a:txBody>
                    <a:bodyPr/>
                    <a:lstStyle/>
                    <a:p>
                      <a:pPr algn="ctr"/>
                      <a:r>
                        <a:rPr lang="en-US" sz="2000" dirty="0"/>
                        <a:t>3</a:t>
                      </a:r>
                      <a:endParaRPr lang="en-IN" sz="2000" dirty="0">
                        <a:latin typeface="+mn-lt"/>
                      </a:endParaRPr>
                    </a:p>
                  </a:txBody>
                  <a:tcPr/>
                </a:tc>
                <a:tc>
                  <a:txBody>
                    <a:bodyPr/>
                    <a:lstStyle/>
                    <a:p>
                      <a:pPr algn="ctr" rtl="0" fontAlgn="b"/>
                      <a:r>
                        <a:rPr lang="en-IN" sz="2000" dirty="0">
                          <a:effectLst/>
                        </a:rPr>
                        <a:t>Miss Priyanka </a:t>
                      </a:r>
                      <a:r>
                        <a:rPr lang="en-IN" sz="2000" dirty="0" err="1">
                          <a:effectLst/>
                        </a:rPr>
                        <a:t>Chinchanasoor</a:t>
                      </a:r>
                      <a:endParaRPr lang="en-IN"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4">
                            <a:extLst>
                              <a:ext uri="{A12FA001-AC4F-418D-AE19-62706E023703}">
                                <ahyp:hlinkClr xmlns:ahyp="http://schemas.microsoft.com/office/drawing/2018/hyperlinkcolor" val="tx"/>
                              </a:ext>
                            </a:extLst>
                          </a:hlinkClick>
                        </a:rPr>
                        <a:t>priyankabcc1999@gmail.com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1361320206"/>
                  </a:ext>
                </a:extLst>
              </a:tr>
              <a:tr h="370840">
                <a:tc>
                  <a:txBody>
                    <a:bodyPr/>
                    <a:lstStyle/>
                    <a:p>
                      <a:pPr algn="ctr"/>
                      <a:r>
                        <a:rPr lang="en-US" sz="2000" dirty="0"/>
                        <a:t>4</a:t>
                      </a:r>
                      <a:endParaRPr lang="en-IN" sz="2000" dirty="0">
                        <a:latin typeface="+mn-lt"/>
                      </a:endParaRPr>
                    </a:p>
                  </a:txBody>
                  <a:tcPr/>
                </a:tc>
                <a:tc>
                  <a:txBody>
                    <a:bodyPr/>
                    <a:lstStyle/>
                    <a:p>
                      <a:pPr algn="ctr" rtl="0" fontAlgn="b"/>
                      <a:r>
                        <a:rPr lang="en-IN" sz="2000" dirty="0">
                          <a:effectLst/>
                        </a:rPr>
                        <a:t>Renuka B </a:t>
                      </a:r>
                      <a:r>
                        <a:rPr lang="en-IN" sz="2000" dirty="0" err="1">
                          <a:effectLst/>
                        </a:rPr>
                        <a:t>Madari</a:t>
                      </a:r>
                      <a:endParaRPr lang="en-IN"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5">
                            <a:extLst>
                              <a:ext uri="{A12FA001-AC4F-418D-AE19-62706E023703}">
                                <ahyp:hlinkClr xmlns:ahyp="http://schemas.microsoft.com/office/drawing/2018/hyperlinkcolor" val="tx"/>
                              </a:ext>
                            </a:extLst>
                          </a:hlinkClick>
                        </a:rPr>
                        <a:t>renukapatil7019@gmail.com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2420479157"/>
                  </a:ext>
                </a:extLst>
              </a:tr>
              <a:tr h="370840">
                <a:tc>
                  <a:txBody>
                    <a:bodyPr/>
                    <a:lstStyle/>
                    <a:p>
                      <a:pPr algn="ctr"/>
                      <a:r>
                        <a:rPr lang="en-US" sz="2000" dirty="0"/>
                        <a:t>5</a:t>
                      </a:r>
                      <a:endParaRPr lang="en-IN" sz="2000" dirty="0">
                        <a:latin typeface="+mn-lt"/>
                      </a:endParaRPr>
                    </a:p>
                  </a:txBody>
                  <a:tcPr/>
                </a:tc>
                <a:tc>
                  <a:txBody>
                    <a:bodyPr/>
                    <a:lstStyle/>
                    <a:p>
                      <a:pPr algn="ctr" rtl="0" fontAlgn="b"/>
                      <a:r>
                        <a:rPr lang="pt-BR" sz="2000" dirty="0">
                          <a:effectLst/>
                        </a:rPr>
                        <a:t>M.r Rakesh R Gomadi</a:t>
                      </a:r>
                      <a:endParaRPr lang="pt-BR"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6">
                            <a:extLst>
                              <a:ext uri="{A12FA001-AC4F-418D-AE19-62706E023703}">
                                <ahyp:hlinkClr xmlns:ahyp="http://schemas.microsoft.com/office/drawing/2018/hyperlinkcolor" val="tx"/>
                              </a:ext>
                            </a:extLst>
                          </a:hlinkClick>
                        </a:rPr>
                        <a:t>rakeshgomadi@gmail.com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910650789"/>
                  </a:ext>
                </a:extLst>
              </a:tr>
              <a:tr h="370840">
                <a:tc>
                  <a:txBody>
                    <a:bodyPr/>
                    <a:lstStyle/>
                    <a:p>
                      <a:pPr algn="ctr"/>
                      <a:r>
                        <a:rPr lang="en-US" sz="2000" dirty="0"/>
                        <a:t>6</a:t>
                      </a:r>
                      <a:endParaRPr lang="en-IN" sz="2000" dirty="0">
                        <a:latin typeface="+mn-lt"/>
                      </a:endParaRPr>
                    </a:p>
                  </a:txBody>
                  <a:tcPr/>
                </a:tc>
                <a:tc>
                  <a:txBody>
                    <a:bodyPr/>
                    <a:lstStyle/>
                    <a:p>
                      <a:pPr algn="ctr" rtl="0" fontAlgn="b"/>
                      <a:r>
                        <a:rPr lang="en-IN" sz="2000" dirty="0">
                          <a:effectLst/>
                        </a:rPr>
                        <a:t>Ritik Sunil Parate</a:t>
                      </a:r>
                      <a:endParaRPr lang="en-IN"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7">
                            <a:extLst>
                              <a:ext uri="{A12FA001-AC4F-418D-AE19-62706E023703}">
                                <ahyp:hlinkClr xmlns:ahyp="http://schemas.microsoft.com/office/drawing/2018/hyperlinkcolor" val="tx"/>
                              </a:ext>
                            </a:extLst>
                          </a:hlinkClick>
                        </a:rPr>
                        <a:t>ritikparate1@gmail.com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3754129552"/>
                  </a:ext>
                </a:extLst>
              </a:tr>
              <a:tr h="370840">
                <a:tc>
                  <a:txBody>
                    <a:bodyPr/>
                    <a:lstStyle/>
                    <a:p>
                      <a:pPr algn="ctr"/>
                      <a:r>
                        <a:rPr lang="en-US" sz="2000" dirty="0"/>
                        <a:t>7</a:t>
                      </a:r>
                      <a:endParaRPr lang="en-IN" sz="2000" dirty="0">
                        <a:latin typeface="+mn-lt"/>
                      </a:endParaRPr>
                    </a:p>
                  </a:txBody>
                  <a:tcPr/>
                </a:tc>
                <a:tc>
                  <a:txBody>
                    <a:bodyPr/>
                    <a:lstStyle/>
                    <a:p>
                      <a:pPr algn="ctr" rtl="0" fontAlgn="b"/>
                      <a:r>
                        <a:rPr lang="en-IN" sz="2000" dirty="0">
                          <a:effectLst/>
                        </a:rPr>
                        <a:t>Ms. </a:t>
                      </a:r>
                      <a:r>
                        <a:rPr lang="en-IN" sz="2000" dirty="0" err="1">
                          <a:effectLst/>
                        </a:rPr>
                        <a:t>Sejal</a:t>
                      </a:r>
                      <a:r>
                        <a:rPr lang="en-IN" sz="2000" dirty="0">
                          <a:effectLst/>
                        </a:rPr>
                        <a:t> Sudhir </a:t>
                      </a:r>
                      <a:r>
                        <a:rPr lang="en-IN" sz="2000" dirty="0" err="1">
                          <a:effectLst/>
                        </a:rPr>
                        <a:t>Hadke</a:t>
                      </a:r>
                      <a:endParaRPr lang="en-IN" sz="2000" dirty="0">
                        <a:effectLst/>
                        <a:latin typeface="+mn-lt"/>
                      </a:endParaRPr>
                    </a:p>
                  </a:txBody>
                  <a:tcPr marL="22860" marR="22860" marT="15240" marB="15240" anchor="b"/>
                </a:tc>
                <a:tc>
                  <a:txBody>
                    <a:bodyPr/>
                    <a:lstStyle/>
                    <a:p>
                      <a:pPr algn="ctr" rtl="0" fontAlgn="b"/>
                      <a:r>
                        <a:rPr lang="en-IN" sz="2000" i="1" dirty="0">
                          <a:solidFill>
                            <a:schemeClr val="tx1"/>
                          </a:solidFill>
                          <a:effectLst/>
                          <a:hlinkClick r:id="rId8">
                            <a:extLst>
                              <a:ext uri="{A12FA001-AC4F-418D-AE19-62706E023703}">
                                <ahyp:hlinkClr xmlns:ahyp="http://schemas.microsoft.com/office/drawing/2018/hyperlinkcolor" val="tx"/>
                              </a:ext>
                            </a:extLst>
                          </a:hlinkClick>
                        </a:rPr>
                        <a:t>sejalhadke493@gmail.com</a:t>
                      </a:r>
                      <a:endParaRPr lang="en-IN" sz="2000" i="1" dirty="0">
                        <a:solidFill>
                          <a:schemeClr val="tx1"/>
                        </a:solidFill>
                        <a:effectLst/>
                        <a:latin typeface="+mn-lt"/>
                      </a:endParaRPr>
                    </a:p>
                  </a:txBody>
                  <a:tcPr marL="22860" marR="22860" marT="15240" marB="15240" anchor="b"/>
                </a:tc>
                <a:extLst>
                  <a:ext uri="{0D108BD9-81ED-4DB2-BD59-A6C34878D82A}">
                    <a16:rowId xmlns:a16="http://schemas.microsoft.com/office/drawing/2014/main" val="1742069202"/>
                  </a:ext>
                </a:extLst>
              </a:tr>
            </a:tbl>
          </a:graphicData>
        </a:graphic>
      </p:graphicFrame>
      <p:pic>
        <p:nvPicPr>
          <p:cNvPr id="5" name="Google Shape;363;p5">
            <a:extLst>
              <a:ext uri="{FF2B5EF4-FFF2-40B4-BE49-F238E27FC236}">
                <a16:creationId xmlns:a16="http://schemas.microsoft.com/office/drawing/2014/main" id="{01845D48-2C12-4A14-BE7E-911A3B8A921A}"/>
              </a:ext>
            </a:extLst>
          </p:cNvPr>
          <p:cNvPicPr preferRelativeResize="0"/>
          <p:nvPr/>
        </p:nvPicPr>
        <p:blipFill rotWithShape="1">
          <a:blip r:embed="rId9">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20183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E6AA-6140-4AF3-83F5-D6A7AECAFEF0}"/>
              </a:ext>
            </a:extLst>
          </p:cNvPr>
          <p:cNvSpPr>
            <a:spLocks noGrp="1"/>
          </p:cNvSpPr>
          <p:nvPr>
            <p:ph type="title"/>
          </p:nvPr>
        </p:nvSpPr>
        <p:spPr>
          <a:xfrm>
            <a:off x="3712393" y="-14263"/>
            <a:ext cx="4767213" cy="490194"/>
          </a:xfrm>
        </p:spPr>
        <p:txBody>
          <a:bodyPr>
            <a:normAutofit fontScale="90000"/>
          </a:bodyPr>
          <a:lstStyle/>
          <a:p>
            <a:r>
              <a:rPr lang="en-US" sz="3200" b="1" dirty="0">
                <a:latin typeface="+mn-lt"/>
              </a:rPr>
              <a:t>Provided Dataset Details.</a:t>
            </a:r>
            <a:endParaRPr lang="en-IN" sz="3200" b="1" dirty="0">
              <a:latin typeface="+mn-lt"/>
            </a:endParaRPr>
          </a:p>
        </p:txBody>
      </p:sp>
      <p:sp>
        <p:nvSpPr>
          <p:cNvPr id="3" name="Content Placeholder 2">
            <a:extLst>
              <a:ext uri="{FF2B5EF4-FFF2-40B4-BE49-F238E27FC236}">
                <a16:creationId xmlns:a16="http://schemas.microsoft.com/office/drawing/2014/main" id="{9A1B1FCB-FE84-4E8E-9006-C9FA3B437F01}"/>
              </a:ext>
            </a:extLst>
          </p:cNvPr>
          <p:cNvSpPr>
            <a:spLocks noGrp="1"/>
          </p:cNvSpPr>
          <p:nvPr>
            <p:ph idx="1"/>
          </p:nvPr>
        </p:nvSpPr>
        <p:spPr>
          <a:xfrm>
            <a:off x="838199" y="771801"/>
            <a:ext cx="10515600" cy="1030697"/>
          </a:xfrm>
        </p:spPr>
        <p:txBody>
          <a:bodyPr>
            <a:normAutofit fontScale="85000" lnSpcReduction="20000"/>
          </a:bodyPr>
          <a:lstStyle/>
          <a:p>
            <a:r>
              <a:rPr lang="en-US" sz="2000" dirty="0"/>
              <a:t>We got a text file with thousands of emails sent by company employees to each other which contained all abusive and non-abusive mails.</a:t>
            </a:r>
          </a:p>
          <a:p>
            <a:r>
              <a:rPr lang="en-US" sz="2000" dirty="0"/>
              <a:t>First we had to convert that text file to csv or excel file for Analysis and Model Building.</a:t>
            </a:r>
            <a:endParaRPr lang="en-IN" sz="2000" dirty="0"/>
          </a:p>
        </p:txBody>
      </p:sp>
      <p:pic>
        <p:nvPicPr>
          <p:cNvPr id="9" name="Picture 8">
            <a:extLst>
              <a:ext uri="{FF2B5EF4-FFF2-40B4-BE49-F238E27FC236}">
                <a16:creationId xmlns:a16="http://schemas.microsoft.com/office/drawing/2014/main" id="{0B064866-1459-4A74-A509-E99802497EEF}"/>
              </a:ext>
            </a:extLst>
          </p:cNvPr>
          <p:cNvPicPr>
            <a:picLocks noChangeAspect="1"/>
          </p:cNvPicPr>
          <p:nvPr/>
        </p:nvPicPr>
        <p:blipFill>
          <a:blip r:embed="rId2"/>
          <a:stretch>
            <a:fillRect/>
          </a:stretch>
        </p:blipFill>
        <p:spPr>
          <a:xfrm>
            <a:off x="1" y="1951349"/>
            <a:ext cx="7766275" cy="3619502"/>
          </a:xfrm>
          <a:prstGeom prst="rect">
            <a:avLst/>
          </a:prstGeom>
        </p:spPr>
      </p:pic>
      <p:pic>
        <p:nvPicPr>
          <p:cNvPr id="11" name="Picture 10">
            <a:extLst>
              <a:ext uri="{FF2B5EF4-FFF2-40B4-BE49-F238E27FC236}">
                <a16:creationId xmlns:a16="http://schemas.microsoft.com/office/drawing/2014/main" id="{2441E54E-BAD5-41E3-9044-B9D56BFA6A42}"/>
              </a:ext>
            </a:extLst>
          </p:cNvPr>
          <p:cNvPicPr>
            <a:picLocks noChangeAspect="1"/>
          </p:cNvPicPr>
          <p:nvPr/>
        </p:nvPicPr>
        <p:blipFill>
          <a:blip r:embed="rId3"/>
          <a:stretch>
            <a:fillRect/>
          </a:stretch>
        </p:blipFill>
        <p:spPr>
          <a:xfrm>
            <a:off x="4637988" y="3645754"/>
            <a:ext cx="7544585" cy="3212246"/>
          </a:xfrm>
          <a:prstGeom prst="rect">
            <a:avLst/>
          </a:prstGeom>
        </p:spPr>
      </p:pic>
      <p:pic>
        <p:nvPicPr>
          <p:cNvPr id="6" name="Google Shape;363;p5">
            <a:extLst>
              <a:ext uri="{FF2B5EF4-FFF2-40B4-BE49-F238E27FC236}">
                <a16:creationId xmlns:a16="http://schemas.microsoft.com/office/drawing/2014/main" id="{231920D9-9E2B-4F06-9026-A129C67D1D65}"/>
              </a:ext>
            </a:extLst>
          </p:cNvPr>
          <p:cNvPicPr preferRelativeResize="0"/>
          <p:nvPr/>
        </p:nvPicPr>
        <p:blipFill rotWithShape="1">
          <a:blip r:embed="rId4">
            <a:alphaModFix/>
          </a:blip>
          <a:srcRect/>
          <a:stretch/>
        </p:blipFill>
        <p:spPr>
          <a:xfrm>
            <a:off x="10995522" y="0"/>
            <a:ext cx="1187051" cy="411359"/>
          </a:xfrm>
          <a:prstGeom prst="rect">
            <a:avLst/>
          </a:prstGeom>
          <a:noFill/>
          <a:ln>
            <a:noFill/>
          </a:ln>
        </p:spPr>
      </p:pic>
    </p:spTree>
    <p:extLst>
      <p:ext uri="{BB962C8B-B14F-4D97-AF65-F5344CB8AC3E}">
        <p14:creationId xmlns:p14="http://schemas.microsoft.com/office/powerpoint/2010/main" val="365098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54A8-F854-4E30-8E2F-526877F63411}"/>
              </a:ext>
            </a:extLst>
          </p:cNvPr>
          <p:cNvSpPr>
            <a:spLocks noGrp="1"/>
          </p:cNvSpPr>
          <p:nvPr>
            <p:ph type="title"/>
          </p:nvPr>
        </p:nvSpPr>
        <p:spPr>
          <a:xfrm>
            <a:off x="2785076" y="11126"/>
            <a:ext cx="6621847" cy="511568"/>
          </a:xfrm>
        </p:spPr>
        <p:txBody>
          <a:bodyPr>
            <a:noAutofit/>
          </a:bodyPr>
          <a:lstStyle/>
          <a:p>
            <a:r>
              <a:rPr lang="en-US" sz="3200" b="1" dirty="0">
                <a:latin typeface="+mn-lt"/>
              </a:rPr>
              <a:t>Exploratory Data Analysis(EDA)</a:t>
            </a:r>
            <a:endParaRPr lang="en-IN" sz="3200" b="1" dirty="0">
              <a:latin typeface="+mn-lt"/>
            </a:endParaRPr>
          </a:p>
        </p:txBody>
      </p:sp>
      <p:pic>
        <p:nvPicPr>
          <p:cNvPr id="5" name="Picture 4">
            <a:extLst>
              <a:ext uri="{FF2B5EF4-FFF2-40B4-BE49-F238E27FC236}">
                <a16:creationId xmlns:a16="http://schemas.microsoft.com/office/drawing/2014/main" id="{BDBCCD06-17A5-48F8-855B-F781AD17C98F}"/>
              </a:ext>
            </a:extLst>
          </p:cNvPr>
          <p:cNvPicPr>
            <a:picLocks noChangeAspect="1"/>
          </p:cNvPicPr>
          <p:nvPr/>
        </p:nvPicPr>
        <p:blipFill>
          <a:blip r:embed="rId2"/>
          <a:stretch>
            <a:fillRect/>
          </a:stretch>
        </p:blipFill>
        <p:spPr>
          <a:xfrm>
            <a:off x="18348" y="1084891"/>
            <a:ext cx="6621847" cy="4556239"/>
          </a:xfrm>
          <a:prstGeom prst="rect">
            <a:avLst/>
          </a:prstGeom>
        </p:spPr>
      </p:pic>
      <p:pic>
        <p:nvPicPr>
          <p:cNvPr id="7" name="Picture 6">
            <a:extLst>
              <a:ext uri="{FF2B5EF4-FFF2-40B4-BE49-F238E27FC236}">
                <a16:creationId xmlns:a16="http://schemas.microsoft.com/office/drawing/2014/main" id="{4A399E4D-F1D3-4A22-87BB-7D5E31773CA7}"/>
              </a:ext>
            </a:extLst>
          </p:cNvPr>
          <p:cNvPicPr>
            <a:picLocks noChangeAspect="1"/>
          </p:cNvPicPr>
          <p:nvPr/>
        </p:nvPicPr>
        <p:blipFill>
          <a:blip r:embed="rId3"/>
          <a:stretch>
            <a:fillRect/>
          </a:stretch>
        </p:blipFill>
        <p:spPr>
          <a:xfrm>
            <a:off x="7409050" y="1084891"/>
            <a:ext cx="2447925" cy="1905000"/>
          </a:xfrm>
          <a:prstGeom prst="rect">
            <a:avLst/>
          </a:prstGeom>
        </p:spPr>
      </p:pic>
      <p:pic>
        <p:nvPicPr>
          <p:cNvPr id="9" name="Picture 8">
            <a:extLst>
              <a:ext uri="{FF2B5EF4-FFF2-40B4-BE49-F238E27FC236}">
                <a16:creationId xmlns:a16="http://schemas.microsoft.com/office/drawing/2014/main" id="{9558CAE9-1650-4B7F-9AC3-C9A1A4C334FD}"/>
              </a:ext>
            </a:extLst>
          </p:cNvPr>
          <p:cNvPicPr>
            <a:picLocks noChangeAspect="1"/>
          </p:cNvPicPr>
          <p:nvPr/>
        </p:nvPicPr>
        <p:blipFill>
          <a:blip r:embed="rId4"/>
          <a:stretch>
            <a:fillRect/>
          </a:stretch>
        </p:blipFill>
        <p:spPr>
          <a:xfrm>
            <a:off x="7409050" y="3228923"/>
            <a:ext cx="4502018" cy="2992770"/>
          </a:xfrm>
          <a:prstGeom prst="rect">
            <a:avLst/>
          </a:prstGeom>
        </p:spPr>
      </p:pic>
      <p:sp>
        <p:nvSpPr>
          <p:cNvPr id="10" name="TextBox 9">
            <a:extLst>
              <a:ext uri="{FF2B5EF4-FFF2-40B4-BE49-F238E27FC236}">
                <a16:creationId xmlns:a16="http://schemas.microsoft.com/office/drawing/2014/main" id="{B5F3D831-36F0-44EA-8EB1-15030A586E8A}"/>
              </a:ext>
            </a:extLst>
          </p:cNvPr>
          <p:cNvSpPr txBox="1"/>
          <p:nvPr/>
        </p:nvSpPr>
        <p:spPr>
          <a:xfrm>
            <a:off x="452009" y="5575362"/>
            <a:ext cx="5754524" cy="646331"/>
          </a:xfrm>
          <a:prstGeom prst="rect">
            <a:avLst/>
          </a:prstGeom>
          <a:noFill/>
        </p:spPr>
        <p:txBody>
          <a:bodyPr wrap="none" rtlCol="0">
            <a:spAutoFit/>
          </a:bodyPr>
          <a:lstStyle/>
          <a:p>
            <a:r>
              <a:rPr lang="en-US" dirty="0"/>
              <a:t>There are 23420 duplicated values which we have dropped </a:t>
            </a:r>
          </a:p>
          <a:p>
            <a:pPr algn="ctr"/>
            <a:r>
              <a:rPr lang="en-US" dirty="0"/>
              <a:t>for accurate analysis</a:t>
            </a:r>
            <a:endParaRPr lang="en-IN" dirty="0"/>
          </a:p>
        </p:txBody>
      </p:sp>
      <p:sp>
        <p:nvSpPr>
          <p:cNvPr id="11" name="TextBox 10">
            <a:extLst>
              <a:ext uri="{FF2B5EF4-FFF2-40B4-BE49-F238E27FC236}">
                <a16:creationId xmlns:a16="http://schemas.microsoft.com/office/drawing/2014/main" id="{F429BCE7-F920-40E9-8F88-4B1CCA6256D4}"/>
              </a:ext>
            </a:extLst>
          </p:cNvPr>
          <p:cNvSpPr txBox="1"/>
          <p:nvPr/>
        </p:nvSpPr>
        <p:spPr>
          <a:xfrm>
            <a:off x="7783968" y="6137559"/>
            <a:ext cx="3752181" cy="646331"/>
          </a:xfrm>
          <a:prstGeom prst="rect">
            <a:avLst/>
          </a:prstGeom>
          <a:noFill/>
        </p:spPr>
        <p:txBody>
          <a:bodyPr wrap="none" rtlCol="0">
            <a:spAutoFit/>
          </a:bodyPr>
          <a:lstStyle/>
          <a:p>
            <a:r>
              <a:rPr lang="en-US" dirty="0"/>
              <a:t>Checking description of Dataset using </a:t>
            </a:r>
          </a:p>
          <a:p>
            <a:pPr algn="ctr"/>
            <a:r>
              <a:rPr lang="en-US" dirty="0"/>
              <a:t>info function</a:t>
            </a:r>
            <a:endParaRPr lang="en-IN" dirty="0"/>
          </a:p>
        </p:txBody>
      </p:sp>
      <p:sp>
        <p:nvSpPr>
          <p:cNvPr id="12" name="TextBox 11">
            <a:extLst>
              <a:ext uri="{FF2B5EF4-FFF2-40B4-BE49-F238E27FC236}">
                <a16:creationId xmlns:a16="http://schemas.microsoft.com/office/drawing/2014/main" id="{BF0CEA4A-7DB5-40F5-9D3C-479352A2DE93}"/>
              </a:ext>
            </a:extLst>
          </p:cNvPr>
          <p:cNvSpPr txBox="1"/>
          <p:nvPr/>
        </p:nvSpPr>
        <p:spPr>
          <a:xfrm>
            <a:off x="9856975" y="2066561"/>
            <a:ext cx="2447925" cy="923330"/>
          </a:xfrm>
          <a:prstGeom prst="rect">
            <a:avLst/>
          </a:prstGeom>
          <a:noFill/>
        </p:spPr>
        <p:txBody>
          <a:bodyPr wrap="square" rtlCol="0">
            <a:spAutoFit/>
          </a:bodyPr>
          <a:lstStyle/>
          <a:p>
            <a:r>
              <a:rPr lang="en-US" dirty="0"/>
              <a:t>Checking for null values.</a:t>
            </a:r>
          </a:p>
          <a:p>
            <a:r>
              <a:rPr lang="en-US" dirty="0"/>
              <a:t>There are no null values </a:t>
            </a:r>
          </a:p>
          <a:p>
            <a:r>
              <a:rPr lang="en-US" dirty="0"/>
              <a:t>in the Dataset.</a:t>
            </a:r>
            <a:endParaRPr lang="en-IN" dirty="0"/>
          </a:p>
        </p:txBody>
      </p:sp>
      <p:pic>
        <p:nvPicPr>
          <p:cNvPr id="13" name="Google Shape;363;p5">
            <a:extLst>
              <a:ext uri="{FF2B5EF4-FFF2-40B4-BE49-F238E27FC236}">
                <a16:creationId xmlns:a16="http://schemas.microsoft.com/office/drawing/2014/main" id="{BD11F148-1904-4F53-87C8-D56B3B3E0165}"/>
              </a:ext>
            </a:extLst>
          </p:cNvPr>
          <p:cNvPicPr preferRelativeResize="0"/>
          <p:nvPr/>
        </p:nvPicPr>
        <p:blipFill rotWithShape="1">
          <a:blip r:embed="rId5">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74798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0B8183-1CE0-4904-A2A5-74D0E529D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090608" cy="36514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AE3015-B8B1-4485-8BB0-D9D9A02EB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468" y="3366415"/>
            <a:ext cx="6306532" cy="34915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DF155E-A4DD-4AA5-8486-80C40758579A}"/>
              </a:ext>
            </a:extLst>
          </p:cNvPr>
          <p:cNvSpPr txBox="1"/>
          <p:nvPr/>
        </p:nvSpPr>
        <p:spPr>
          <a:xfrm>
            <a:off x="6958634" y="490033"/>
            <a:ext cx="4567084" cy="369332"/>
          </a:xfrm>
          <a:prstGeom prst="rect">
            <a:avLst/>
          </a:prstGeom>
          <a:noFill/>
        </p:spPr>
        <p:txBody>
          <a:bodyPr wrap="none" rtlCol="0">
            <a:spAutoFit/>
          </a:bodyPr>
          <a:lstStyle/>
          <a:p>
            <a:r>
              <a:rPr lang="en-US" dirty="0"/>
              <a:t>Count plot of abusive and non-abusive emails .</a:t>
            </a:r>
            <a:endParaRPr lang="en-IN" dirty="0"/>
          </a:p>
        </p:txBody>
      </p:sp>
      <p:sp>
        <p:nvSpPr>
          <p:cNvPr id="5" name="TextBox 4">
            <a:extLst>
              <a:ext uri="{FF2B5EF4-FFF2-40B4-BE49-F238E27FC236}">
                <a16:creationId xmlns:a16="http://schemas.microsoft.com/office/drawing/2014/main" id="{654C2CE4-52F4-4B13-B25B-FFD7F0615284}"/>
              </a:ext>
            </a:extLst>
          </p:cNvPr>
          <p:cNvSpPr txBox="1"/>
          <p:nvPr/>
        </p:nvSpPr>
        <p:spPr>
          <a:xfrm>
            <a:off x="433488" y="6211669"/>
            <a:ext cx="5662512" cy="646331"/>
          </a:xfrm>
          <a:prstGeom prst="rect">
            <a:avLst/>
          </a:prstGeom>
          <a:noFill/>
        </p:spPr>
        <p:txBody>
          <a:bodyPr wrap="none" rtlCol="0">
            <a:spAutoFit/>
          </a:bodyPr>
          <a:lstStyle/>
          <a:p>
            <a:r>
              <a:rPr lang="en-US" dirty="0"/>
              <a:t>Histogram of Abusive and non-abusive mails based on the </a:t>
            </a:r>
          </a:p>
          <a:p>
            <a:r>
              <a:rPr lang="en-US" dirty="0"/>
              <a:t>length of the mail content</a:t>
            </a:r>
            <a:endParaRPr lang="en-IN" dirty="0"/>
          </a:p>
        </p:txBody>
      </p:sp>
      <p:pic>
        <p:nvPicPr>
          <p:cNvPr id="6" name="Google Shape;363;p5">
            <a:extLst>
              <a:ext uri="{FF2B5EF4-FFF2-40B4-BE49-F238E27FC236}">
                <a16:creationId xmlns:a16="http://schemas.microsoft.com/office/drawing/2014/main" id="{DE5EF3D2-3D39-4611-9EDD-1AF63CA3B88B}"/>
              </a:ext>
            </a:extLst>
          </p:cNvPr>
          <p:cNvPicPr preferRelativeResize="0"/>
          <p:nvPr/>
        </p:nvPicPr>
        <p:blipFill rotWithShape="1">
          <a:blip r:embed="rId4">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328481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D4AE-EACD-4432-8054-376A2945E9BD}"/>
              </a:ext>
            </a:extLst>
          </p:cNvPr>
          <p:cNvSpPr>
            <a:spLocks noGrp="1"/>
          </p:cNvSpPr>
          <p:nvPr>
            <p:ph type="title"/>
          </p:nvPr>
        </p:nvSpPr>
        <p:spPr>
          <a:xfrm>
            <a:off x="4595370" y="0"/>
            <a:ext cx="3020113" cy="473861"/>
          </a:xfrm>
        </p:spPr>
        <p:txBody>
          <a:bodyPr>
            <a:noAutofit/>
          </a:bodyPr>
          <a:lstStyle/>
          <a:p>
            <a:r>
              <a:rPr lang="en-US" sz="3200" b="1" dirty="0">
                <a:latin typeface="+mn-lt"/>
              </a:rPr>
              <a:t>Text Cleaning</a:t>
            </a:r>
            <a:endParaRPr lang="en-IN" sz="3200" b="1" dirty="0">
              <a:latin typeface="+mn-lt"/>
            </a:endParaRPr>
          </a:p>
        </p:txBody>
      </p:sp>
      <p:pic>
        <p:nvPicPr>
          <p:cNvPr id="5" name="Picture 4">
            <a:extLst>
              <a:ext uri="{FF2B5EF4-FFF2-40B4-BE49-F238E27FC236}">
                <a16:creationId xmlns:a16="http://schemas.microsoft.com/office/drawing/2014/main" id="{42EDDF7F-0D75-4BC2-B4F7-4D0877E5AD89}"/>
              </a:ext>
            </a:extLst>
          </p:cNvPr>
          <p:cNvPicPr>
            <a:picLocks noChangeAspect="1"/>
          </p:cNvPicPr>
          <p:nvPr/>
        </p:nvPicPr>
        <p:blipFill>
          <a:blip r:embed="rId2"/>
          <a:stretch>
            <a:fillRect/>
          </a:stretch>
        </p:blipFill>
        <p:spPr>
          <a:xfrm>
            <a:off x="0" y="861559"/>
            <a:ext cx="5929905" cy="5558095"/>
          </a:xfrm>
          <a:prstGeom prst="rect">
            <a:avLst/>
          </a:prstGeom>
        </p:spPr>
      </p:pic>
      <p:pic>
        <p:nvPicPr>
          <p:cNvPr id="7" name="Picture 6">
            <a:extLst>
              <a:ext uri="{FF2B5EF4-FFF2-40B4-BE49-F238E27FC236}">
                <a16:creationId xmlns:a16="http://schemas.microsoft.com/office/drawing/2014/main" id="{A60FFF2D-17A9-463B-9409-052DC8F565FD}"/>
              </a:ext>
            </a:extLst>
          </p:cNvPr>
          <p:cNvPicPr>
            <a:picLocks noChangeAspect="1"/>
          </p:cNvPicPr>
          <p:nvPr/>
        </p:nvPicPr>
        <p:blipFill>
          <a:blip r:embed="rId3"/>
          <a:stretch>
            <a:fillRect/>
          </a:stretch>
        </p:blipFill>
        <p:spPr>
          <a:xfrm>
            <a:off x="5929905" y="861559"/>
            <a:ext cx="6262095" cy="4587133"/>
          </a:xfrm>
          <a:prstGeom prst="rect">
            <a:avLst/>
          </a:prstGeom>
        </p:spPr>
      </p:pic>
      <p:sp>
        <p:nvSpPr>
          <p:cNvPr id="8" name="TextBox 7">
            <a:extLst>
              <a:ext uri="{FF2B5EF4-FFF2-40B4-BE49-F238E27FC236}">
                <a16:creationId xmlns:a16="http://schemas.microsoft.com/office/drawing/2014/main" id="{3A1397E1-4FA1-4875-82F8-44E9E00E08C1}"/>
              </a:ext>
            </a:extLst>
          </p:cNvPr>
          <p:cNvSpPr txBox="1"/>
          <p:nvPr/>
        </p:nvSpPr>
        <p:spPr>
          <a:xfrm>
            <a:off x="-64725" y="6419654"/>
            <a:ext cx="6160725" cy="369332"/>
          </a:xfrm>
          <a:prstGeom prst="rect">
            <a:avLst/>
          </a:prstGeom>
          <a:noFill/>
        </p:spPr>
        <p:txBody>
          <a:bodyPr wrap="none" rtlCol="0">
            <a:spAutoFit/>
          </a:bodyPr>
          <a:lstStyle/>
          <a:p>
            <a:r>
              <a:rPr lang="en-US" dirty="0"/>
              <a:t>Removing all the special characters, punctuations, and numbers.</a:t>
            </a:r>
            <a:endParaRPr lang="en-IN" dirty="0"/>
          </a:p>
        </p:txBody>
      </p:sp>
      <p:sp>
        <p:nvSpPr>
          <p:cNvPr id="10" name="TextBox 9">
            <a:extLst>
              <a:ext uri="{FF2B5EF4-FFF2-40B4-BE49-F238E27FC236}">
                <a16:creationId xmlns:a16="http://schemas.microsoft.com/office/drawing/2014/main" id="{2D812A5C-CEEF-493D-AB38-44DD86A3F542}"/>
              </a:ext>
            </a:extLst>
          </p:cNvPr>
          <p:cNvSpPr txBox="1"/>
          <p:nvPr/>
        </p:nvSpPr>
        <p:spPr>
          <a:xfrm>
            <a:off x="6907863" y="5399029"/>
            <a:ext cx="4306179" cy="369332"/>
          </a:xfrm>
          <a:prstGeom prst="rect">
            <a:avLst/>
          </a:prstGeom>
          <a:noFill/>
        </p:spPr>
        <p:txBody>
          <a:bodyPr wrap="none" rtlCol="0">
            <a:spAutoFit/>
          </a:bodyPr>
          <a:lstStyle/>
          <a:p>
            <a:r>
              <a:rPr lang="en-US" dirty="0"/>
              <a:t>Removing </a:t>
            </a:r>
            <a:r>
              <a:rPr lang="en-US" dirty="0" err="1"/>
              <a:t>stopwords</a:t>
            </a:r>
            <a:r>
              <a:rPr lang="en-US" dirty="0"/>
              <a:t> from the mail content.</a:t>
            </a:r>
            <a:endParaRPr lang="en-IN" dirty="0"/>
          </a:p>
        </p:txBody>
      </p:sp>
      <p:pic>
        <p:nvPicPr>
          <p:cNvPr id="9" name="Google Shape;363;p5">
            <a:extLst>
              <a:ext uri="{FF2B5EF4-FFF2-40B4-BE49-F238E27FC236}">
                <a16:creationId xmlns:a16="http://schemas.microsoft.com/office/drawing/2014/main" id="{F2DACB58-59F5-4F4C-85A0-EBF690CA66E7}"/>
              </a:ext>
            </a:extLst>
          </p:cNvPr>
          <p:cNvPicPr preferRelativeResize="0"/>
          <p:nvPr/>
        </p:nvPicPr>
        <p:blipFill rotWithShape="1">
          <a:blip r:embed="rId4">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393046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66E0-67BE-46A9-BD0A-620C2B953704}"/>
              </a:ext>
            </a:extLst>
          </p:cNvPr>
          <p:cNvSpPr>
            <a:spLocks noGrp="1"/>
          </p:cNvSpPr>
          <p:nvPr>
            <p:ph type="title"/>
          </p:nvPr>
        </p:nvSpPr>
        <p:spPr>
          <a:xfrm>
            <a:off x="4847537" y="0"/>
            <a:ext cx="2496925" cy="509047"/>
          </a:xfrm>
        </p:spPr>
        <p:txBody>
          <a:bodyPr>
            <a:normAutofit fontScale="90000"/>
          </a:bodyPr>
          <a:lstStyle/>
          <a:p>
            <a:r>
              <a:rPr lang="en-US" sz="3200" b="1" dirty="0">
                <a:latin typeface="+mn-lt"/>
              </a:rPr>
              <a:t>Word Cloud</a:t>
            </a:r>
            <a:endParaRPr lang="en-IN" sz="3200" b="1" dirty="0">
              <a:latin typeface="+mn-lt"/>
            </a:endParaRPr>
          </a:p>
        </p:txBody>
      </p:sp>
      <p:pic>
        <p:nvPicPr>
          <p:cNvPr id="2050" name="Picture 2">
            <a:extLst>
              <a:ext uri="{FF2B5EF4-FFF2-40B4-BE49-F238E27FC236}">
                <a16:creationId xmlns:a16="http://schemas.microsoft.com/office/drawing/2014/main" id="{BDE3DD53-373F-44FF-9C69-2EB5E3501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71525"/>
            <a:ext cx="5781675" cy="6086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19D6987-3A30-457E-8F91-B5814B580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9" y="771524"/>
            <a:ext cx="5781675" cy="6086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BA159C-EF44-4B4C-8A87-72C7A4A1CD0D}"/>
              </a:ext>
            </a:extLst>
          </p:cNvPr>
          <p:cNvSpPr txBox="1"/>
          <p:nvPr/>
        </p:nvSpPr>
        <p:spPr>
          <a:xfrm>
            <a:off x="2369156" y="760621"/>
            <a:ext cx="1816459" cy="461665"/>
          </a:xfrm>
          <a:prstGeom prst="rect">
            <a:avLst/>
          </a:prstGeom>
          <a:solidFill>
            <a:schemeClr val="bg1"/>
          </a:solidFill>
        </p:spPr>
        <p:txBody>
          <a:bodyPr wrap="none" rtlCol="0">
            <a:spAutoFit/>
          </a:bodyPr>
          <a:lstStyle/>
          <a:p>
            <a:r>
              <a:rPr lang="en-US" sz="2400" dirty="0"/>
              <a:t>Abusive Data</a:t>
            </a:r>
            <a:endParaRPr lang="en-IN" sz="2400" dirty="0"/>
          </a:p>
        </p:txBody>
      </p:sp>
      <p:pic>
        <p:nvPicPr>
          <p:cNvPr id="6" name="Google Shape;363;p5">
            <a:extLst>
              <a:ext uri="{FF2B5EF4-FFF2-40B4-BE49-F238E27FC236}">
                <a16:creationId xmlns:a16="http://schemas.microsoft.com/office/drawing/2014/main" id="{EE9CF2F7-23BA-4180-91CB-BD253D9ECAC1}"/>
              </a:ext>
            </a:extLst>
          </p:cNvPr>
          <p:cNvPicPr preferRelativeResize="0"/>
          <p:nvPr/>
        </p:nvPicPr>
        <p:blipFill rotWithShape="1">
          <a:blip r:embed="rId4">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166900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B6F1-7819-4173-8EA4-94A33490D342}"/>
              </a:ext>
            </a:extLst>
          </p:cNvPr>
          <p:cNvSpPr>
            <a:spLocks noGrp="1"/>
          </p:cNvSpPr>
          <p:nvPr>
            <p:ph type="title"/>
          </p:nvPr>
        </p:nvSpPr>
        <p:spPr>
          <a:xfrm>
            <a:off x="4484605" y="0"/>
            <a:ext cx="3222789" cy="502141"/>
          </a:xfrm>
        </p:spPr>
        <p:txBody>
          <a:bodyPr>
            <a:normAutofit fontScale="90000"/>
          </a:bodyPr>
          <a:lstStyle/>
          <a:p>
            <a:r>
              <a:rPr lang="en-US" sz="3200" b="1" dirty="0">
                <a:latin typeface="+mn-lt"/>
              </a:rPr>
              <a:t>Resampling Data</a:t>
            </a:r>
            <a:endParaRPr lang="en-IN" sz="3200" b="1" dirty="0">
              <a:latin typeface="+mn-lt"/>
            </a:endParaRPr>
          </a:p>
        </p:txBody>
      </p:sp>
      <p:sp>
        <p:nvSpPr>
          <p:cNvPr id="3" name="Content Placeholder 2">
            <a:extLst>
              <a:ext uri="{FF2B5EF4-FFF2-40B4-BE49-F238E27FC236}">
                <a16:creationId xmlns:a16="http://schemas.microsoft.com/office/drawing/2014/main" id="{D2BAA907-419B-4057-A3DF-CEA1AEE29791}"/>
              </a:ext>
            </a:extLst>
          </p:cNvPr>
          <p:cNvSpPr>
            <a:spLocks noGrp="1"/>
          </p:cNvSpPr>
          <p:nvPr>
            <p:ph idx="1"/>
          </p:nvPr>
        </p:nvSpPr>
        <p:spPr>
          <a:xfrm>
            <a:off x="7843100" y="783376"/>
            <a:ext cx="4053526" cy="1549170"/>
          </a:xfrm>
        </p:spPr>
        <p:txBody>
          <a:bodyPr>
            <a:normAutofit fontScale="85000" lnSpcReduction="10000"/>
          </a:bodyPr>
          <a:lstStyle/>
          <a:p>
            <a:r>
              <a:rPr lang="en-US" sz="2000" dirty="0"/>
              <a:t>From the </a:t>
            </a:r>
            <a:r>
              <a:rPr lang="en-US" sz="2000" dirty="0" err="1"/>
              <a:t>countplot</a:t>
            </a:r>
            <a:r>
              <a:rPr lang="en-US" sz="2000" dirty="0"/>
              <a:t> we understood that our data is highly imbalanced. Therefore we have to Resample our Dataset to solve the data imbalance problem.</a:t>
            </a:r>
            <a:endParaRPr lang="en-IN" sz="2000" dirty="0"/>
          </a:p>
        </p:txBody>
      </p:sp>
      <p:pic>
        <p:nvPicPr>
          <p:cNvPr id="5" name="Picture 4">
            <a:extLst>
              <a:ext uri="{FF2B5EF4-FFF2-40B4-BE49-F238E27FC236}">
                <a16:creationId xmlns:a16="http://schemas.microsoft.com/office/drawing/2014/main" id="{EEA7C842-9766-4402-83D4-BA4BD99D73F8}"/>
              </a:ext>
            </a:extLst>
          </p:cNvPr>
          <p:cNvPicPr>
            <a:picLocks noChangeAspect="1"/>
          </p:cNvPicPr>
          <p:nvPr/>
        </p:nvPicPr>
        <p:blipFill>
          <a:blip r:embed="rId2"/>
          <a:stretch>
            <a:fillRect/>
          </a:stretch>
        </p:blipFill>
        <p:spPr>
          <a:xfrm>
            <a:off x="838199" y="783376"/>
            <a:ext cx="7004901" cy="6128170"/>
          </a:xfrm>
          <a:prstGeom prst="rect">
            <a:avLst/>
          </a:prstGeom>
        </p:spPr>
      </p:pic>
      <p:pic>
        <p:nvPicPr>
          <p:cNvPr id="6" name="Google Shape;363;p5">
            <a:extLst>
              <a:ext uri="{FF2B5EF4-FFF2-40B4-BE49-F238E27FC236}">
                <a16:creationId xmlns:a16="http://schemas.microsoft.com/office/drawing/2014/main" id="{7BABCE0E-52BB-482E-A725-5D250EEF9C75}"/>
              </a:ext>
            </a:extLst>
          </p:cNvPr>
          <p:cNvPicPr preferRelativeResize="0"/>
          <p:nvPr/>
        </p:nvPicPr>
        <p:blipFill rotWithShape="1">
          <a:blip r:embed="rId3">
            <a:alphaModFix/>
          </a:blip>
          <a:srcRect/>
          <a:stretch/>
        </p:blipFill>
        <p:spPr>
          <a:xfrm>
            <a:off x="11004949" y="0"/>
            <a:ext cx="1187051" cy="411359"/>
          </a:xfrm>
          <a:prstGeom prst="rect">
            <a:avLst/>
          </a:prstGeom>
          <a:noFill/>
          <a:ln>
            <a:noFill/>
          </a:ln>
        </p:spPr>
      </p:pic>
    </p:spTree>
    <p:extLst>
      <p:ext uri="{BB962C8B-B14F-4D97-AF65-F5344CB8AC3E}">
        <p14:creationId xmlns:p14="http://schemas.microsoft.com/office/powerpoint/2010/main" val="3441947165"/>
      </p:ext>
    </p:extLst>
  </p:cSld>
  <p:clrMapOvr>
    <a:masterClrMapping/>
  </p:clrMapOvr>
</p:sld>
</file>

<file path=ppt/theme/theme1.xml><?xml version="1.0" encoding="utf-8"?>
<a:theme xmlns:a="http://schemas.openxmlformats.org/drawingml/2006/main" name="Dropl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254</TotalTime>
  <Words>790</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Georgia</vt:lpstr>
      <vt:lpstr>Tw Cen MT</vt:lpstr>
      <vt:lpstr>Droplet</vt:lpstr>
      <vt:lpstr>Email Classification as Abusive or Non-Abusive</vt:lpstr>
      <vt:lpstr>Business Objective</vt:lpstr>
      <vt:lpstr>Group Members</vt:lpstr>
      <vt:lpstr>Provided Dataset Details.</vt:lpstr>
      <vt:lpstr>Exploratory Data Analysis(EDA)</vt:lpstr>
      <vt:lpstr>PowerPoint Presentation</vt:lpstr>
      <vt:lpstr>Text Cleaning</vt:lpstr>
      <vt:lpstr>Word Cloud</vt:lpstr>
      <vt:lpstr>Resampling Data</vt:lpstr>
      <vt:lpstr>Resampled Dataset</vt:lpstr>
      <vt:lpstr>Model Building</vt:lpstr>
      <vt:lpstr>Models Selected</vt:lpstr>
      <vt:lpstr>Models Selected</vt:lpstr>
      <vt:lpstr>Accuracy and Precision outputs for each Classifier Model.</vt:lpstr>
      <vt:lpstr>Conclusion on the Classifier Models Built.</vt:lpstr>
      <vt:lpstr>PowerPoint Presentation</vt:lpstr>
      <vt:lpstr>Conclusion on Voting Classifier</vt:lpstr>
      <vt:lpstr>Deployment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Classification as Abusive or Non-Abusive</dc:title>
  <dc:creator>Ritik Parate</dc:creator>
  <cp:lastModifiedBy>Ritik Parate</cp:lastModifiedBy>
  <cp:revision>29</cp:revision>
  <dcterms:created xsi:type="dcterms:W3CDTF">2023-09-11T04:30:34Z</dcterms:created>
  <dcterms:modified xsi:type="dcterms:W3CDTF">2023-09-12T13:41:57Z</dcterms:modified>
</cp:coreProperties>
</file>