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86AB6-B946-4FE6-BA88-98FA2FEC568E}">
  <a:tblStyle styleId="{AF086AB6-B946-4FE6-BA88-98FA2FEC568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caaa73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caaa73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caaa731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caaa731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caaa731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caaa731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caaa731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caaa731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caaa731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caaa731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caaa7317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caaa7317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93875" y="1348162"/>
            <a:ext cx="8520600" cy="79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3800"/>
              <a:t>SSL STRIPPING</a:t>
            </a:r>
            <a:endParaRPr b="1" sz="6500"/>
          </a:p>
        </p:txBody>
      </p:sp>
      <p:pic>
        <p:nvPicPr>
          <p:cNvPr id="55" name="Google Shape;55;p13"/>
          <p:cNvPicPr preferRelativeResize="0"/>
          <p:nvPr/>
        </p:nvPicPr>
        <p:blipFill>
          <a:blip r:embed="rId3">
            <a:alphaModFix/>
          </a:blip>
          <a:stretch>
            <a:fillRect/>
          </a:stretch>
        </p:blipFill>
        <p:spPr>
          <a:xfrm>
            <a:off x="132275" y="96400"/>
            <a:ext cx="1121350" cy="1121350"/>
          </a:xfrm>
          <a:prstGeom prst="rect">
            <a:avLst/>
          </a:prstGeom>
          <a:noFill/>
          <a:ln>
            <a:noFill/>
          </a:ln>
        </p:spPr>
      </p:pic>
      <p:sp>
        <p:nvSpPr>
          <p:cNvPr id="56" name="Google Shape;56;p13"/>
          <p:cNvSpPr txBox="1"/>
          <p:nvPr/>
        </p:nvSpPr>
        <p:spPr>
          <a:xfrm>
            <a:off x="2691450" y="495950"/>
            <a:ext cx="3761100" cy="721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lang="en" sz="1600">
                <a:solidFill>
                  <a:schemeClr val="dk1"/>
                </a:solidFill>
              </a:rPr>
              <a:t>NETWORK SECURITY ASSIGNMENT</a:t>
            </a:r>
            <a:endParaRPr b="1" sz="1600">
              <a:solidFill>
                <a:schemeClr val="dk1"/>
              </a:solidFill>
            </a:endParaRPr>
          </a:p>
          <a:p>
            <a:pPr indent="0" lvl="0" marL="0" rtl="0" algn="l">
              <a:spcBef>
                <a:spcPts val="300"/>
              </a:spcBef>
              <a:spcAft>
                <a:spcPts val="0"/>
              </a:spcAft>
              <a:buNone/>
            </a:pPr>
            <a:r>
              <a:t/>
            </a:r>
            <a:endParaRPr/>
          </a:p>
        </p:txBody>
      </p:sp>
      <p:graphicFrame>
        <p:nvGraphicFramePr>
          <p:cNvPr id="57" name="Google Shape;57;p13"/>
          <p:cNvGraphicFramePr/>
          <p:nvPr/>
        </p:nvGraphicFramePr>
        <p:xfrm>
          <a:off x="2149375" y="2442600"/>
          <a:ext cx="3000000" cy="3000000"/>
        </p:xfrm>
        <a:graphic>
          <a:graphicData uri="http://schemas.openxmlformats.org/drawingml/2006/table">
            <a:tbl>
              <a:tblPr>
                <a:noFill/>
                <a:tableStyleId>{AF086AB6-B946-4FE6-BA88-98FA2FEC568E}</a:tableStyleId>
              </a:tblPr>
              <a:tblGrid>
                <a:gridCol w="2604800"/>
                <a:gridCol w="2604800"/>
              </a:tblGrid>
              <a:tr h="273725">
                <a:tc>
                  <a:txBody>
                    <a:bodyPr/>
                    <a:lstStyle/>
                    <a:p>
                      <a:pPr indent="0" lvl="0" marL="0" rtl="0" algn="ctr">
                        <a:spcBef>
                          <a:spcPts val="0"/>
                        </a:spcBef>
                        <a:spcAft>
                          <a:spcPts val="0"/>
                        </a:spcAft>
                        <a:buNone/>
                      </a:pPr>
                      <a:r>
                        <a:rPr b="1" lang="en" u="sng"/>
                        <a:t>Name</a:t>
                      </a:r>
                      <a:endParaRPr b="1" u="sng"/>
                    </a:p>
                  </a:txBody>
                  <a:tcPr marT="63500" marB="63500" marR="63500" marL="63500"/>
                </a:tc>
                <a:tc>
                  <a:txBody>
                    <a:bodyPr/>
                    <a:lstStyle/>
                    <a:p>
                      <a:pPr indent="0" lvl="0" marL="0" rtl="0" algn="ctr">
                        <a:spcBef>
                          <a:spcPts val="0"/>
                        </a:spcBef>
                        <a:spcAft>
                          <a:spcPts val="0"/>
                        </a:spcAft>
                        <a:buNone/>
                      </a:pPr>
                      <a:r>
                        <a:rPr b="1" lang="en" u="sng"/>
                        <a:t>Roll Number</a:t>
                      </a:r>
                      <a:endParaRPr b="1" u="sng"/>
                    </a:p>
                  </a:txBody>
                  <a:tcPr marT="63500" marB="63500" marR="63500" marL="63500"/>
                </a:tc>
              </a:tr>
              <a:tr h="304700">
                <a:tc>
                  <a:txBody>
                    <a:bodyPr/>
                    <a:lstStyle/>
                    <a:p>
                      <a:pPr indent="0" lvl="0" marL="0" rtl="0" algn="ctr">
                        <a:lnSpc>
                          <a:spcPct val="115000"/>
                        </a:lnSpc>
                        <a:spcBef>
                          <a:spcPts val="0"/>
                        </a:spcBef>
                        <a:spcAft>
                          <a:spcPts val="0"/>
                        </a:spcAft>
                        <a:buNone/>
                      </a:pPr>
                      <a:r>
                        <a:rPr b="1" lang="en"/>
                        <a:t>Subham Netam</a:t>
                      </a:r>
                      <a:endParaRPr b="1"/>
                    </a:p>
                  </a:txBody>
                  <a:tcPr marT="63500" marB="63500" marR="63500" marL="63500"/>
                </a:tc>
                <a:tc>
                  <a:txBody>
                    <a:bodyPr/>
                    <a:lstStyle/>
                    <a:p>
                      <a:pPr indent="0" lvl="0" marL="0" rtl="0" algn="ctr">
                        <a:spcBef>
                          <a:spcPts val="0"/>
                        </a:spcBef>
                        <a:spcAft>
                          <a:spcPts val="0"/>
                        </a:spcAft>
                        <a:buNone/>
                      </a:pPr>
                      <a:r>
                        <a:rPr b="1" lang="en"/>
                        <a:t>IIT2019028</a:t>
                      </a:r>
                      <a:endParaRPr b="1"/>
                    </a:p>
                  </a:txBody>
                  <a:tcPr marT="63500" marB="63500" marR="63500" marL="63500"/>
                </a:tc>
              </a:tr>
              <a:tr h="304700">
                <a:tc>
                  <a:txBody>
                    <a:bodyPr/>
                    <a:lstStyle/>
                    <a:p>
                      <a:pPr indent="0" lvl="0" marL="0" rtl="0" algn="ctr">
                        <a:lnSpc>
                          <a:spcPct val="115000"/>
                        </a:lnSpc>
                        <a:spcBef>
                          <a:spcPts val="0"/>
                        </a:spcBef>
                        <a:spcAft>
                          <a:spcPts val="0"/>
                        </a:spcAft>
                        <a:buNone/>
                      </a:pPr>
                      <a:r>
                        <a:rPr b="1" lang="en"/>
                        <a:t>Adelik Om Tyagi</a:t>
                      </a:r>
                      <a:endParaRPr b="1"/>
                    </a:p>
                  </a:txBody>
                  <a:tcPr marT="63500" marB="63500" marR="63500" marL="63500"/>
                </a:tc>
                <a:tc>
                  <a:txBody>
                    <a:bodyPr/>
                    <a:lstStyle/>
                    <a:p>
                      <a:pPr indent="0" lvl="0" marL="0" rtl="0" algn="ctr">
                        <a:spcBef>
                          <a:spcPts val="0"/>
                        </a:spcBef>
                        <a:spcAft>
                          <a:spcPts val="0"/>
                        </a:spcAft>
                        <a:buNone/>
                      </a:pPr>
                      <a:r>
                        <a:rPr b="1" lang="en"/>
                        <a:t>IIT2019070</a:t>
                      </a:r>
                      <a:endParaRPr b="1" sz="1100"/>
                    </a:p>
                  </a:txBody>
                  <a:tcPr marT="63500" marB="63500" marR="63500" marL="63500"/>
                </a:tc>
              </a:tr>
              <a:tr h="304700">
                <a:tc>
                  <a:txBody>
                    <a:bodyPr/>
                    <a:lstStyle/>
                    <a:p>
                      <a:pPr indent="0" lvl="0" marL="0" rtl="0" algn="ctr">
                        <a:lnSpc>
                          <a:spcPct val="115000"/>
                        </a:lnSpc>
                        <a:spcBef>
                          <a:spcPts val="0"/>
                        </a:spcBef>
                        <a:spcAft>
                          <a:spcPts val="0"/>
                        </a:spcAft>
                        <a:buNone/>
                      </a:pPr>
                      <a:r>
                        <a:rPr b="1" lang="en"/>
                        <a:t>Nimish Upadhyay</a:t>
                      </a:r>
                      <a:endParaRPr b="1" sz="1100"/>
                    </a:p>
                  </a:txBody>
                  <a:tcPr marT="63500" marB="63500" marR="63500" marL="63500"/>
                </a:tc>
                <a:tc>
                  <a:txBody>
                    <a:bodyPr/>
                    <a:lstStyle/>
                    <a:p>
                      <a:pPr indent="0" lvl="0" marL="0" rtl="0" algn="ctr">
                        <a:spcBef>
                          <a:spcPts val="0"/>
                        </a:spcBef>
                        <a:spcAft>
                          <a:spcPts val="0"/>
                        </a:spcAft>
                        <a:buNone/>
                      </a:pPr>
                      <a:r>
                        <a:rPr b="1" lang="en"/>
                        <a:t>IIT2019113</a:t>
                      </a:r>
                      <a:endParaRPr b="1" sz="1100"/>
                    </a:p>
                  </a:txBody>
                  <a:tcPr marT="63500" marB="63500" marR="63500" marL="63500"/>
                </a:tc>
              </a:tr>
              <a:tr h="304700">
                <a:tc>
                  <a:txBody>
                    <a:bodyPr/>
                    <a:lstStyle/>
                    <a:p>
                      <a:pPr indent="0" lvl="0" marL="0" rtl="0" algn="ctr">
                        <a:lnSpc>
                          <a:spcPct val="115000"/>
                        </a:lnSpc>
                        <a:spcBef>
                          <a:spcPts val="0"/>
                        </a:spcBef>
                        <a:spcAft>
                          <a:spcPts val="0"/>
                        </a:spcAft>
                        <a:buNone/>
                      </a:pPr>
                      <a:r>
                        <a:rPr b="1" lang="en"/>
                        <a:t>Ritik Parmar</a:t>
                      </a:r>
                      <a:endParaRPr b="1" sz="1100"/>
                    </a:p>
                  </a:txBody>
                  <a:tcPr marT="63500" marB="63500" marR="63500" marL="63500"/>
                </a:tc>
                <a:tc>
                  <a:txBody>
                    <a:bodyPr/>
                    <a:lstStyle/>
                    <a:p>
                      <a:pPr indent="0" lvl="0" marL="0" rtl="0" algn="ctr">
                        <a:spcBef>
                          <a:spcPts val="0"/>
                        </a:spcBef>
                        <a:spcAft>
                          <a:spcPts val="0"/>
                        </a:spcAft>
                        <a:buNone/>
                      </a:pPr>
                      <a:r>
                        <a:rPr b="1" lang="en"/>
                        <a:t>IIT2019155</a:t>
                      </a:r>
                      <a:endParaRPr b="1" sz="1100"/>
                    </a:p>
                  </a:txBody>
                  <a:tcPr marT="63500" marB="63500" marR="63500" marL="63500"/>
                </a:tc>
              </a:tr>
              <a:tr h="304700">
                <a:tc>
                  <a:txBody>
                    <a:bodyPr/>
                    <a:lstStyle/>
                    <a:p>
                      <a:pPr indent="0" lvl="0" marL="0" rtl="0" algn="ctr">
                        <a:lnSpc>
                          <a:spcPct val="115000"/>
                        </a:lnSpc>
                        <a:spcBef>
                          <a:spcPts val="0"/>
                        </a:spcBef>
                        <a:spcAft>
                          <a:spcPts val="0"/>
                        </a:spcAft>
                        <a:buNone/>
                      </a:pPr>
                      <a:r>
                        <a:rPr b="1" lang="en"/>
                        <a:t>Jaidev Das</a:t>
                      </a:r>
                      <a:endParaRPr b="1" sz="1100"/>
                    </a:p>
                  </a:txBody>
                  <a:tcPr marT="63500" marB="63500" marR="63500" marL="63500"/>
                </a:tc>
                <a:tc>
                  <a:txBody>
                    <a:bodyPr/>
                    <a:lstStyle/>
                    <a:p>
                      <a:pPr indent="0" lvl="0" marL="0" rtl="0" algn="ctr">
                        <a:spcBef>
                          <a:spcPts val="0"/>
                        </a:spcBef>
                        <a:spcAft>
                          <a:spcPts val="0"/>
                        </a:spcAft>
                        <a:buNone/>
                      </a:pPr>
                      <a:r>
                        <a:rPr b="1" lang="en"/>
                        <a:t>IIT2019197</a:t>
                      </a:r>
                      <a:endParaRPr b="1" sz="11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SSL Stripping?</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chemeClr val="dk1"/>
              </a:buClr>
              <a:buSzPts val="1700"/>
              <a:buChar char="●"/>
            </a:pPr>
            <a:r>
              <a:rPr lang="en" sz="1700">
                <a:solidFill>
                  <a:schemeClr val="dk1"/>
                </a:solidFill>
              </a:rPr>
              <a:t>An SSL stripping attack is a type of cyber attack in which hackers downgrade a web connection from a more secure HTTPS to a less secure HTTP (HTTP  and HTTPS are application protocols.)</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The attacker intercepts the connection between the victim and the server, and can access all information shared between the two, or becomes the ‘man-in-the-middle’</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Moxie Marlinspike, an American computer security researcher, was the one who showed how one can bypass the security provided by HTTPS using this type of attack in 2009.</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a:t>
            </a:r>
            <a:endParaRPr/>
          </a:p>
        </p:txBody>
      </p:sp>
      <p:sp>
        <p:nvSpPr>
          <p:cNvPr id="69" name="Google Shape;69;p15"/>
          <p:cNvSpPr txBox="1"/>
          <p:nvPr>
            <p:ph idx="1" type="body"/>
          </p:nvPr>
        </p:nvSpPr>
        <p:spPr>
          <a:xfrm>
            <a:off x="311700" y="1152475"/>
            <a:ext cx="8520600" cy="3755400"/>
          </a:xfrm>
          <a:prstGeom prst="rect">
            <a:avLst/>
          </a:prstGeom>
        </p:spPr>
        <p:txBody>
          <a:bodyPr anchorCtr="0" anchor="t" bIns="91425" lIns="91425" spcFirstLastPara="1" rIns="91425" wrap="square" tIns="91425">
            <a:normAutofit/>
          </a:bodyPr>
          <a:lstStyle/>
          <a:p>
            <a:pPr indent="-336550" lvl="0" marL="457200" rtl="0" algn="just">
              <a:spcBef>
                <a:spcPts val="1000"/>
              </a:spcBef>
              <a:spcAft>
                <a:spcPts val="0"/>
              </a:spcAft>
              <a:buClr>
                <a:schemeClr val="dk1"/>
              </a:buClr>
              <a:buSzPts val="1700"/>
              <a:buChar char="●"/>
            </a:pPr>
            <a:r>
              <a:rPr lang="en" sz="1700">
                <a:solidFill>
                  <a:schemeClr val="dk1"/>
                </a:solidFill>
              </a:rPr>
              <a:t>There is an instance where the Client gets redirected from HTTP to HTTPS.</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Attacker intervenes in the redirection and uses this small window of opportunity to intercept connection between Client and Server.</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Then Attacker establishes a secure HTTPS connection with Server and an unsecure HTTP connection with Client, hence performing a  man-in the-middle attack using SSL stripping.</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Now the attacker can access whatever information the client is sending to the server. He then can make an HTTPS request with this information to the server, get the response, and relay it to the client</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This way the neither the client, nor the server is aware of the attacker’s interception.</a:t>
            </a:r>
            <a:endParaRPr sz="1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 (visual)</a:t>
            </a:r>
            <a:endParaRPr/>
          </a:p>
        </p:txBody>
      </p:sp>
      <p:pic>
        <p:nvPicPr>
          <p:cNvPr id="75" name="Google Shape;75;p16"/>
          <p:cNvPicPr preferRelativeResize="0"/>
          <p:nvPr/>
        </p:nvPicPr>
        <p:blipFill>
          <a:blip r:embed="rId3">
            <a:alphaModFix/>
          </a:blip>
          <a:stretch>
            <a:fillRect/>
          </a:stretch>
        </p:blipFill>
        <p:spPr>
          <a:xfrm>
            <a:off x="1680800" y="1360625"/>
            <a:ext cx="4787500" cy="3000625"/>
          </a:xfrm>
          <a:prstGeom prst="rect">
            <a:avLst/>
          </a:prstGeom>
          <a:noFill/>
          <a:ln cap="flat" cmpd="sng" w="12700">
            <a:solidFill>
              <a:srgbClr val="000000"/>
            </a:solidFill>
            <a:prstDash val="solid"/>
            <a:miter lim="8000"/>
            <a:headEnd len="sm" w="sm" type="none"/>
            <a:tailEnd len="sm" w="sm" type="none"/>
          </a:ln>
        </p:spPr>
      </p:pic>
      <p:sp>
        <p:nvSpPr>
          <p:cNvPr id="76" name="Google Shape;76;p16"/>
          <p:cNvSpPr txBox="1"/>
          <p:nvPr/>
        </p:nvSpPr>
        <p:spPr>
          <a:xfrm>
            <a:off x="6696300" y="4479125"/>
            <a:ext cx="2136000" cy="572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 sz="1100">
                <a:latin typeface="Georgia"/>
                <a:ea typeface="Georgia"/>
                <a:cs typeface="Georgia"/>
                <a:sym typeface="Georgia"/>
              </a:rPr>
              <a:t>Source: www.venafi.com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chemeClr val="dk1"/>
              </a:buClr>
              <a:buSzPts val="1700"/>
              <a:buChar char="●"/>
            </a:pPr>
            <a:r>
              <a:rPr lang="en" sz="1700">
                <a:solidFill>
                  <a:schemeClr val="dk1"/>
                </a:solidFill>
              </a:rPr>
              <a:t>Check if connection is HTTP or HTTPS (most browsers now show this information on the address bar, if the lock at the left end of the search bar appears open or red, it means the connection is not in HTTPS, and hence insecure)</a:t>
            </a:r>
            <a:endParaRPr sz="1700">
              <a:solidFill>
                <a:schemeClr val="dk1"/>
              </a:solidFill>
            </a:endParaRPr>
          </a:p>
          <a:p>
            <a:pPr indent="0" lvl="0" marL="457200" rtl="0" algn="just">
              <a:spcBef>
                <a:spcPts val="0"/>
              </a:spcBef>
              <a:spcAft>
                <a:spcPts val="0"/>
              </a:spcAft>
              <a:buNone/>
            </a:pPr>
            <a:r>
              <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Checking the authenticity of the site (a slight change in the company logo, lack of multiple pages on the website or spelling errors will let you know that this website is not what you expected)</a:t>
            </a:r>
            <a:endParaRPr sz="2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Prevention</a:t>
            </a:r>
            <a:endParaRPr/>
          </a:p>
        </p:txBody>
      </p:sp>
      <p:sp>
        <p:nvSpPr>
          <p:cNvPr id="88" name="Google Shape;88;p18"/>
          <p:cNvSpPr txBox="1"/>
          <p:nvPr>
            <p:ph idx="1" type="body"/>
          </p:nvPr>
        </p:nvSpPr>
        <p:spPr>
          <a:xfrm>
            <a:off x="311700" y="1152475"/>
            <a:ext cx="8520600" cy="38088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chemeClr val="dk1"/>
              </a:buClr>
              <a:buSzPts val="1700"/>
              <a:buChar char="●"/>
            </a:pPr>
            <a:r>
              <a:rPr b="1" lang="en" sz="1700">
                <a:solidFill>
                  <a:schemeClr val="dk1"/>
                </a:solidFill>
              </a:rPr>
              <a:t>Using HSTS: </a:t>
            </a:r>
            <a:r>
              <a:rPr lang="en" sz="1700">
                <a:solidFill>
                  <a:schemeClr val="dk1"/>
                </a:solidFill>
              </a:rPr>
              <a:t>HTTP Strict Transport Security or HSTS is a policy that ensures websites only allow connections that use HTTPS connections. This prevents attackers from using SSL stripping to connect users to websites through an HTTP connection.</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Using VPNs: </a:t>
            </a:r>
            <a:r>
              <a:rPr lang="en" sz="1700">
                <a:solidFill>
                  <a:schemeClr val="dk1"/>
                </a:solidFill>
              </a:rPr>
              <a:t>Virtual private networks or VPNs protect user data on websites regardless of connection type.</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Preventing Public Wi-Fi: </a:t>
            </a:r>
            <a:r>
              <a:rPr lang="en" sz="1700">
                <a:solidFill>
                  <a:schemeClr val="dk1"/>
                </a:solidFill>
              </a:rPr>
              <a:t>Public Wi-Fi hotspots, especially airport Wi-Fi hotspots, are ideal for humans in Middle Attacks. Sensitive data can be easily intercepted or the user redirected to malicious websites via public Wi-Fi.</a:t>
            </a:r>
            <a:endParaRPr sz="1700">
              <a:solidFill>
                <a:schemeClr val="dk1"/>
              </a:solidFill>
            </a:endParaRPr>
          </a:p>
          <a:p>
            <a:pPr indent="-336550" lvl="0" marL="457200" rtl="0" algn="just">
              <a:spcBef>
                <a:spcPts val="0"/>
              </a:spcBef>
              <a:spcAft>
                <a:spcPts val="0"/>
              </a:spcAft>
              <a:buClr>
                <a:schemeClr val="dk1"/>
              </a:buClr>
              <a:buSzPts val="1700"/>
              <a:buChar char="●"/>
            </a:pPr>
            <a:r>
              <a:rPr b="1" lang="en" sz="1700">
                <a:solidFill>
                  <a:schemeClr val="dk1"/>
                </a:solidFill>
              </a:rPr>
              <a:t>Avoiding unknown links and using only HTTPS: </a:t>
            </a:r>
            <a:r>
              <a:rPr lang="en" sz="1700">
                <a:solidFill>
                  <a:schemeClr val="dk1"/>
                </a:solidFill>
              </a:rPr>
              <a:t>Never click on suspicious links and never accept connections to a website that does not have HTTPS. If a website has an HTTP connection, leave the website.</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t/>
            </a:r>
            <a:endParaRPr sz="1700">
              <a:solidFill>
                <a:schemeClr val="dk1"/>
              </a:solidFill>
            </a:endParaRPr>
          </a:p>
          <a:p>
            <a:pPr indent="0" lvl="0" marL="0" rtl="0" algn="just">
              <a:spcBef>
                <a:spcPts val="0"/>
              </a:spcBef>
              <a:spcAft>
                <a:spcPts val="0"/>
              </a:spcAft>
              <a:buClr>
                <a:schemeClr val="dk1"/>
              </a:buClr>
              <a:buSzPts val="1100"/>
              <a:buFont typeface="Arial"/>
              <a:buNone/>
            </a:pPr>
            <a:r>
              <a:rPr lang="en" sz="1700">
                <a:solidFill>
                  <a:schemeClr val="dk1"/>
                </a:solidFill>
              </a:rPr>
              <a:t>SSL Stripping is serious threat used by attackers to steal confidential and sensitive data and there are many tools by which we can protect ourselves from this type of attacks such that use of HTTP strict transport security, Use of Virtual Private Networks, Preventing Public Wi-Fi, Unknown links and HTTPS.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