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94" r:id="rId4"/>
    <p:sldId id="292" r:id="rId5"/>
    <p:sldId id="293" r:id="rId6"/>
    <p:sldId id="258" r:id="rId7"/>
    <p:sldId id="295" r:id="rId8"/>
    <p:sldId id="263" r:id="rId9"/>
    <p:sldId id="291" r:id="rId10"/>
    <p:sldId id="301" r:id="rId11"/>
    <p:sldId id="306" r:id="rId12"/>
    <p:sldId id="266" r:id="rId13"/>
    <p:sldId id="296" r:id="rId14"/>
    <p:sldId id="297" r:id="rId15"/>
    <p:sldId id="299" r:id="rId16"/>
    <p:sldId id="300" r:id="rId17"/>
    <p:sldId id="302" r:id="rId18"/>
    <p:sldId id="303" r:id="rId19"/>
    <p:sldId id="304" r:id="rId20"/>
    <p:sldId id="267" r:id="rId21"/>
    <p:sldId id="305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9FDF2F-DB56-4690-A5DA-E73EE1CF6815}">
  <a:tblStyle styleId="{F59FDF2F-DB56-4690-A5DA-E73EE1CF68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b16c18d105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b16c18d105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9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b16c18d105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b16c18d105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16c18d10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16c18d10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16c18d10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b16c18d10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725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4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b16c18d10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b16c18d105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95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b16c18d105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b16c18d105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b16c18d105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b16c18d105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40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5415776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Factors Affecting Startup’s Success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Ritik Raj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8;p14">
            <a:extLst>
              <a:ext uri="{FF2B5EF4-FFF2-40B4-BE49-F238E27FC236}">
                <a16:creationId xmlns:a16="http://schemas.microsoft.com/office/drawing/2014/main" id="{EC8BFDDF-B42A-F129-456E-72134712EBE4}"/>
              </a:ext>
            </a:extLst>
          </p:cNvPr>
          <p:cNvSpPr txBox="1">
            <a:spLocks/>
          </p:cNvSpPr>
          <p:nvPr/>
        </p:nvSpPr>
        <p:spPr>
          <a:xfrm>
            <a:off x="3102728" y="208334"/>
            <a:ext cx="5981231" cy="8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b="1" dirty="0"/>
              <a:t>DS8007 – Advanced Data Visualization Final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6;p17">
            <a:extLst>
              <a:ext uri="{FF2B5EF4-FFF2-40B4-BE49-F238E27FC236}">
                <a16:creationId xmlns:a16="http://schemas.microsoft.com/office/drawing/2014/main" id="{0A0D4BFD-A138-7CE2-CF2A-7B634561BCE9}"/>
              </a:ext>
            </a:extLst>
          </p:cNvPr>
          <p:cNvSpPr/>
          <p:nvPr/>
        </p:nvSpPr>
        <p:spPr>
          <a:xfrm>
            <a:off x="1814331" y="2151950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62;p17">
            <a:extLst>
              <a:ext uri="{FF2B5EF4-FFF2-40B4-BE49-F238E27FC236}">
                <a16:creationId xmlns:a16="http://schemas.microsoft.com/office/drawing/2014/main" id="{D07F108A-21FE-DE65-52CA-1AF1930E78CA}"/>
              </a:ext>
            </a:extLst>
          </p:cNvPr>
          <p:cNvGrpSpPr/>
          <p:nvPr/>
        </p:nvGrpSpPr>
        <p:grpSpPr>
          <a:xfrm>
            <a:off x="2044792" y="2365844"/>
            <a:ext cx="372178" cy="405312"/>
            <a:chOff x="6675256" y="1516169"/>
            <a:chExt cx="327823" cy="357009"/>
          </a:xfrm>
        </p:grpSpPr>
        <p:sp>
          <p:nvSpPr>
            <p:cNvPr id="5" name="Google Shape;263;p17">
              <a:extLst>
                <a:ext uri="{FF2B5EF4-FFF2-40B4-BE49-F238E27FC236}">
                  <a16:creationId xmlns:a16="http://schemas.microsoft.com/office/drawing/2014/main" id="{4FAAC7A2-2BA6-DD35-BEBB-360EDB14B572}"/>
                </a:ext>
              </a:extLst>
            </p:cNvPr>
            <p:cNvSpPr/>
            <p:nvPr/>
          </p:nvSpPr>
          <p:spPr>
            <a:xfrm>
              <a:off x="6675256" y="1516169"/>
              <a:ext cx="111078" cy="188737"/>
            </a:xfrm>
            <a:custGeom>
              <a:avLst/>
              <a:gdLst/>
              <a:ahLst/>
              <a:cxnLst/>
              <a:rect l="l" t="t" r="r" b="b"/>
              <a:pathLst>
                <a:path w="3490" h="5930" extrusionOk="0">
                  <a:moveTo>
                    <a:pt x="1703" y="334"/>
                  </a:moveTo>
                  <a:cubicBezTo>
                    <a:pt x="2001" y="334"/>
                    <a:pt x="2239" y="548"/>
                    <a:pt x="2239" y="786"/>
                  </a:cubicBezTo>
                  <a:lnTo>
                    <a:pt x="2239" y="810"/>
                  </a:lnTo>
                  <a:cubicBezTo>
                    <a:pt x="2072" y="739"/>
                    <a:pt x="1894" y="715"/>
                    <a:pt x="1703" y="715"/>
                  </a:cubicBezTo>
                  <a:cubicBezTo>
                    <a:pt x="1513" y="715"/>
                    <a:pt x="1334" y="751"/>
                    <a:pt x="1168" y="810"/>
                  </a:cubicBezTo>
                  <a:lnTo>
                    <a:pt x="1168" y="786"/>
                  </a:lnTo>
                  <a:cubicBezTo>
                    <a:pt x="1168" y="536"/>
                    <a:pt x="1406" y="334"/>
                    <a:pt x="1703" y="334"/>
                  </a:cubicBezTo>
                  <a:close/>
                  <a:moveTo>
                    <a:pt x="1680" y="1037"/>
                  </a:moveTo>
                  <a:cubicBezTo>
                    <a:pt x="2263" y="1037"/>
                    <a:pt x="2739" y="1513"/>
                    <a:pt x="2739" y="2096"/>
                  </a:cubicBezTo>
                  <a:cubicBezTo>
                    <a:pt x="2739" y="2215"/>
                    <a:pt x="2727" y="2322"/>
                    <a:pt x="2680" y="2418"/>
                  </a:cubicBezTo>
                  <a:cubicBezTo>
                    <a:pt x="2215" y="1941"/>
                    <a:pt x="1406" y="1763"/>
                    <a:pt x="1358" y="1751"/>
                  </a:cubicBezTo>
                  <a:cubicBezTo>
                    <a:pt x="1346" y="1748"/>
                    <a:pt x="1334" y="1746"/>
                    <a:pt x="1321" y="1746"/>
                  </a:cubicBezTo>
                  <a:cubicBezTo>
                    <a:pt x="1283" y="1746"/>
                    <a:pt x="1245" y="1760"/>
                    <a:pt x="1227" y="1787"/>
                  </a:cubicBezTo>
                  <a:cubicBezTo>
                    <a:pt x="1179" y="1810"/>
                    <a:pt x="1168" y="1858"/>
                    <a:pt x="1168" y="1918"/>
                  </a:cubicBezTo>
                  <a:cubicBezTo>
                    <a:pt x="1168" y="1929"/>
                    <a:pt x="1144" y="2037"/>
                    <a:pt x="1025" y="2156"/>
                  </a:cubicBezTo>
                  <a:cubicBezTo>
                    <a:pt x="965" y="2215"/>
                    <a:pt x="965" y="2322"/>
                    <a:pt x="1025" y="2394"/>
                  </a:cubicBezTo>
                  <a:cubicBezTo>
                    <a:pt x="1053" y="2428"/>
                    <a:pt x="1092" y="2443"/>
                    <a:pt x="1133" y="2443"/>
                  </a:cubicBezTo>
                  <a:cubicBezTo>
                    <a:pt x="1178" y="2443"/>
                    <a:pt x="1225" y="2425"/>
                    <a:pt x="1263" y="2394"/>
                  </a:cubicBezTo>
                  <a:cubicBezTo>
                    <a:pt x="1358" y="2299"/>
                    <a:pt x="1418" y="2215"/>
                    <a:pt x="1441" y="2120"/>
                  </a:cubicBezTo>
                  <a:cubicBezTo>
                    <a:pt x="1727" y="2215"/>
                    <a:pt x="2299" y="2406"/>
                    <a:pt x="2549" y="2775"/>
                  </a:cubicBezTo>
                  <a:cubicBezTo>
                    <a:pt x="2501" y="3192"/>
                    <a:pt x="2132" y="3513"/>
                    <a:pt x="1703" y="3513"/>
                  </a:cubicBezTo>
                  <a:cubicBezTo>
                    <a:pt x="1239" y="3513"/>
                    <a:pt x="870" y="3168"/>
                    <a:pt x="822" y="2715"/>
                  </a:cubicBezTo>
                  <a:cubicBezTo>
                    <a:pt x="822" y="2691"/>
                    <a:pt x="810" y="2680"/>
                    <a:pt x="787" y="2644"/>
                  </a:cubicBezTo>
                  <a:cubicBezTo>
                    <a:pt x="691" y="2477"/>
                    <a:pt x="632" y="2287"/>
                    <a:pt x="632" y="2096"/>
                  </a:cubicBezTo>
                  <a:cubicBezTo>
                    <a:pt x="632" y="1513"/>
                    <a:pt x="1108" y="1037"/>
                    <a:pt x="1680" y="1037"/>
                  </a:cubicBezTo>
                  <a:close/>
                  <a:moveTo>
                    <a:pt x="2061" y="3775"/>
                  </a:moveTo>
                  <a:lnTo>
                    <a:pt x="2061" y="3954"/>
                  </a:lnTo>
                  <a:cubicBezTo>
                    <a:pt x="2061" y="4013"/>
                    <a:pt x="2072" y="4073"/>
                    <a:pt x="2108" y="4120"/>
                  </a:cubicBezTo>
                  <a:lnTo>
                    <a:pt x="1703" y="4501"/>
                  </a:lnTo>
                  <a:lnTo>
                    <a:pt x="1299" y="4120"/>
                  </a:lnTo>
                  <a:cubicBezTo>
                    <a:pt x="1334" y="4073"/>
                    <a:pt x="1346" y="4013"/>
                    <a:pt x="1346" y="3954"/>
                  </a:cubicBezTo>
                  <a:lnTo>
                    <a:pt x="1346" y="3775"/>
                  </a:lnTo>
                  <a:cubicBezTo>
                    <a:pt x="1465" y="3799"/>
                    <a:pt x="1584" y="3834"/>
                    <a:pt x="1703" y="3834"/>
                  </a:cubicBezTo>
                  <a:cubicBezTo>
                    <a:pt x="1822" y="3834"/>
                    <a:pt x="1953" y="3823"/>
                    <a:pt x="2061" y="3775"/>
                  </a:cubicBezTo>
                  <a:close/>
                  <a:moveTo>
                    <a:pt x="1727" y="1"/>
                  </a:moveTo>
                  <a:cubicBezTo>
                    <a:pt x="1251" y="1"/>
                    <a:pt x="870" y="334"/>
                    <a:pt x="870" y="775"/>
                  </a:cubicBezTo>
                  <a:cubicBezTo>
                    <a:pt x="870" y="846"/>
                    <a:pt x="882" y="906"/>
                    <a:pt x="894" y="977"/>
                  </a:cubicBezTo>
                  <a:cubicBezTo>
                    <a:pt x="560" y="1227"/>
                    <a:pt x="346" y="1632"/>
                    <a:pt x="346" y="2096"/>
                  </a:cubicBezTo>
                  <a:cubicBezTo>
                    <a:pt x="346" y="2334"/>
                    <a:pt x="406" y="2572"/>
                    <a:pt x="537" y="2799"/>
                  </a:cubicBezTo>
                  <a:cubicBezTo>
                    <a:pt x="584" y="3132"/>
                    <a:pt x="775" y="3430"/>
                    <a:pt x="1060" y="3632"/>
                  </a:cubicBezTo>
                  <a:lnTo>
                    <a:pt x="1060" y="3954"/>
                  </a:lnTo>
                  <a:lnTo>
                    <a:pt x="1060" y="3965"/>
                  </a:lnTo>
                  <a:lnTo>
                    <a:pt x="394" y="4299"/>
                  </a:lnTo>
                  <a:cubicBezTo>
                    <a:pt x="156" y="4418"/>
                    <a:pt x="1" y="4656"/>
                    <a:pt x="1" y="4906"/>
                  </a:cubicBezTo>
                  <a:lnTo>
                    <a:pt x="1" y="5775"/>
                  </a:lnTo>
                  <a:cubicBezTo>
                    <a:pt x="1" y="5859"/>
                    <a:pt x="84" y="5930"/>
                    <a:pt x="167" y="5930"/>
                  </a:cubicBezTo>
                  <a:cubicBezTo>
                    <a:pt x="263" y="5930"/>
                    <a:pt x="334" y="5859"/>
                    <a:pt x="334" y="5775"/>
                  </a:cubicBezTo>
                  <a:lnTo>
                    <a:pt x="334" y="4906"/>
                  </a:lnTo>
                  <a:cubicBezTo>
                    <a:pt x="334" y="4775"/>
                    <a:pt x="406" y="4644"/>
                    <a:pt x="525" y="4585"/>
                  </a:cubicBezTo>
                  <a:lnTo>
                    <a:pt x="1072" y="4311"/>
                  </a:lnTo>
                  <a:lnTo>
                    <a:pt x="1584" y="4787"/>
                  </a:lnTo>
                  <a:lnTo>
                    <a:pt x="1584" y="5775"/>
                  </a:lnTo>
                  <a:cubicBezTo>
                    <a:pt x="1584" y="5859"/>
                    <a:pt x="1656" y="5930"/>
                    <a:pt x="1751" y="5930"/>
                  </a:cubicBezTo>
                  <a:cubicBezTo>
                    <a:pt x="1834" y="5930"/>
                    <a:pt x="1906" y="5859"/>
                    <a:pt x="1906" y="5775"/>
                  </a:cubicBezTo>
                  <a:lnTo>
                    <a:pt x="1906" y="4787"/>
                  </a:lnTo>
                  <a:lnTo>
                    <a:pt x="2418" y="4311"/>
                  </a:lnTo>
                  <a:lnTo>
                    <a:pt x="2965" y="4585"/>
                  </a:lnTo>
                  <a:cubicBezTo>
                    <a:pt x="3084" y="4644"/>
                    <a:pt x="3156" y="4763"/>
                    <a:pt x="3156" y="4906"/>
                  </a:cubicBezTo>
                  <a:lnTo>
                    <a:pt x="3156" y="5775"/>
                  </a:lnTo>
                  <a:cubicBezTo>
                    <a:pt x="3156" y="5859"/>
                    <a:pt x="3239" y="5930"/>
                    <a:pt x="3323" y="5930"/>
                  </a:cubicBezTo>
                  <a:cubicBezTo>
                    <a:pt x="3406" y="5930"/>
                    <a:pt x="3489" y="5859"/>
                    <a:pt x="3489" y="5775"/>
                  </a:cubicBezTo>
                  <a:lnTo>
                    <a:pt x="3489" y="4906"/>
                  </a:lnTo>
                  <a:cubicBezTo>
                    <a:pt x="3442" y="4656"/>
                    <a:pt x="3299" y="4418"/>
                    <a:pt x="3073" y="4299"/>
                  </a:cubicBezTo>
                  <a:lnTo>
                    <a:pt x="2406" y="3965"/>
                  </a:lnTo>
                  <a:lnTo>
                    <a:pt x="2406" y="3954"/>
                  </a:lnTo>
                  <a:lnTo>
                    <a:pt x="2406" y="3632"/>
                  </a:lnTo>
                  <a:cubicBezTo>
                    <a:pt x="2668" y="3430"/>
                    <a:pt x="2858" y="3132"/>
                    <a:pt x="2918" y="2799"/>
                  </a:cubicBezTo>
                  <a:cubicBezTo>
                    <a:pt x="3037" y="2584"/>
                    <a:pt x="3120" y="2346"/>
                    <a:pt x="3120" y="2096"/>
                  </a:cubicBezTo>
                  <a:cubicBezTo>
                    <a:pt x="3120" y="1632"/>
                    <a:pt x="2894" y="1227"/>
                    <a:pt x="2561" y="977"/>
                  </a:cubicBezTo>
                  <a:cubicBezTo>
                    <a:pt x="2573" y="917"/>
                    <a:pt x="2596" y="846"/>
                    <a:pt x="2596" y="775"/>
                  </a:cubicBezTo>
                  <a:cubicBezTo>
                    <a:pt x="2596" y="334"/>
                    <a:pt x="2203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4;p17">
              <a:extLst>
                <a:ext uri="{FF2B5EF4-FFF2-40B4-BE49-F238E27FC236}">
                  <a16:creationId xmlns:a16="http://schemas.microsoft.com/office/drawing/2014/main" id="{D8359987-F76E-AAC3-B16E-C3C3FFD80D74}"/>
                </a:ext>
              </a:extLst>
            </p:cNvPr>
            <p:cNvSpPr/>
            <p:nvPr/>
          </p:nvSpPr>
          <p:spPr>
            <a:xfrm>
              <a:off x="6696103" y="1679507"/>
              <a:ext cx="10630" cy="26162"/>
            </a:xfrm>
            <a:custGeom>
              <a:avLst/>
              <a:gdLst/>
              <a:ahLst/>
              <a:cxnLst/>
              <a:rect l="l" t="t" r="r" b="b"/>
              <a:pathLst>
                <a:path w="334" h="8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84" y="822"/>
                    <a:pt x="167" y="822"/>
                  </a:cubicBezTo>
                  <a:cubicBezTo>
                    <a:pt x="263" y="822"/>
                    <a:pt x="334" y="738"/>
                    <a:pt x="334" y="65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5;p17">
              <a:extLst>
                <a:ext uri="{FF2B5EF4-FFF2-40B4-BE49-F238E27FC236}">
                  <a16:creationId xmlns:a16="http://schemas.microsoft.com/office/drawing/2014/main" id="{C84FAEFF-989A-D9F2-6198-75FDF2D589BD}"/>
                </a:ext>
              </a:extLst>
            </p:cNvPr>
            <p:cNvSpPr/>
            <p:nvPr/>
          </p:nvSpPr>
          <p:spPr>
            <a:xfrm>
              <a:off x="6752183" y="1679507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72" y="822"/>
                    <a:pt x="167" y="822"/>
                  </a:cubicBezTo>
                  <a:cubicBezTo>
                    <a:pt x="251" y="822"/>
                    <a:pt x="322" y="738"/>
                    <a:pt x="322" y="655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6;p17">
              <a:extLst>
                <a:ext uri="{FF2B5EF4-FFF2-40B4-BE49-F238E27FC236}">
                  <a16:creationId xmlns:a16="http://schemas.microsoft.com/office/drawing/2014/main" id="{D8BE1E35-E1A3-1AD3-196A-2DC7C62DAF72}"/>
                </a:ext>
              </a:extLst>
            </p:cNvPr>
            <p:cNvSpPr/>
            <p:nvPr/>
          </p:nvSpPr>
          <p:spPr>
            <a:xfrm>
              <a:off x="6919310" y="1734060"/>
              <a:ext cx="45131" cy="15946"/>
            </a:xfrm>
            <a:custGeom>
              <a:avLst/>
              <a:gdLst/>
              <a:ahLst/>
              <a:cxnLst/>
              <a:rect l="l" t="t" r="r" b="b"/>
              <a:pathLst>
                <a:path w="1418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346" y="322"/>
                    <a:pt x="881" y="358"/>
                    <a:pt x="1143" y="489"/>
                  </a:cubicBezTo>
                  <a:cubicBezTo>
                    <a:pt x="1179" y="501"/>
                    <a:pt x="1191" y="501"/>
                    <a:pt x="1227" y="501"/>
                  </a:cubicBezTo>
                  <a:cubicBezTo>
                    <a:pt x="1286" y="501"/>
                    <a:pt x="1346" y="477"/>
                    <a:pt x="1370" y="417"/>
                  </a:cubicBezTo>
                  <a:cubicBezTo>
                    <a:pt x="1417" y="334"/>
                    <a:pt x="1382" y="239"/>
                    <a:pt x="1298" y="191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7;p17">
              <a:extLst>
                <a:ext uri="{FF2B5EF4-FFF2-40B4-BE49-F238E27FC236}">
                  <a16:creationId xmlns:a16="http://schemas.microsoft.com/office/drawing/2014/main" id="{143B88B4-6B97-BA7D-01A3-C64F91A40E0A}"/>
                </a:ext>
              </a:extLst>
            </p:cNvPr>
            <p:cNvSpPr/>
            <p:nvPr/>
          </p:nvSpPr>
          <p:spPr>
            <a:xfrm>
              <a:off x="6879907" y="1706020"/>
              <a:ext cx="123172" cy="167158"/>
            </a:xfrm>
            <a:custGeom>
              <a:avLst/>
              <a:gdLst/>
              <a:ahLst/>
              <a:cxnLst/>
              <a:rect l="l" t="t" r="r" b="b"/>
              <a:pathLst>
                <a:path w="3870" h="5252" extrusionOk="0">
                  <a:moveTo>
                    <a:pt x="3001" y="310"/>
                  </a:moveTo>
                  <a:lnTo>
                    <a:pt x="3001" y="989"/>
                  </a:lnTo>
                  <a:cubicBezTo>
                    <a:pt x="3001" y="1096"/>
                    <a:pt x="2965" y="1215"/>
                    <a:pt x="2917" y="1310"/>
                  </a:cubicBezTo>
                  <a:lnTo>
                    <a:pt x="2834" y="1477"/>
                  </a:lnTo>
                  <a:cubicBezTo>
                    <a:pt x="2822" y="1501"/>
                    <a:pt x="2822" y="1513"/>
                    <a:pt x="2822" y="1549"/>
                  </a:cubicBezTo>
                  <a:lnTo>
                    <a:pt x="2822" y="1906"/>
                  </a:lnTo>
                  <a:cubicBezTo>
                    <a:pt x="2822" y="2144"/>
                    <a:pt x="2727" y="2370"/>
                    <a:pt x="2548" y="2537"/>
                  </a:cubicBezTo>
                  <a:cubicBezTo>
                    <a:pt x="2381" y="2727"/>
                    <a:pt x="2167" y="2811"/>
                    <a:pt x="1905" y="2811"/>
                  </a:cubicBezTo>
                  <a:cubicBezTo>
                    <a:pt x="1429" y="2799"/>
                    <a:pt x="1048" y="2382"/>
                    <a:pt x="1048" y="1870"/>
                  </a:cubicBezTo>
                  <a:lnTo>
                    <a:pt x="1048" y="1560"/>
                  </a:lnTo>
                  <a:cubicBezTo>
                    <a:pt x="1048" y="1525"/>
                    <a:pt x="1048" y="1513"/>
                    <a:pt x="1036" y="1489"/>
                  </a:cubicBezTo>
                  <a:lnTo>
                    <a:pt x="929" y="1275"/>
                  </a:lnTo>
                  <a:cubicBezTo>
                    <a:pt x="893" y="1203"/>
                    <a:pt x="869" y="1108"/>
                    <a:pt x="869" y="1037"/>
                  </a:cubicBezTo>
                  <a:lnTo>
                    <a:pt x="869" y="1025"/>
                  </a:lnTo>
                  <a:cubicBezTo>
                    <a:pt x="869" y="632"/>
                    <a:pt x="1179" y="310"/>
                    <a:pt x="1584" y="310"/>
                  </a:cubicBezTo>
                  <a:close/>
                  <a:moveTo>
                    <a:pt x="2310" y="3084"/>
                  </a:moveTo>
                  <a:cubicBezTo>
                    <a:pt x="2310" y="3120"/>
                    <a:pt x="2322" y="3180"/>
                    <a:pt x="2346" y="3227"/>
                  </a:cubicBezTo>
                  <a:lnTo>
                    <a:pt x="2191" y="3358"/>
                  </a:lnTo>
                  <a:cubicBezTo>
                    <a:pt x="2119" y="3430"/>
                    <a:pt x="2024" y="3465"/>
                    <a:pt x="1941" y="3465"/>
                  </a:cubicBezTo>
                  <a:cubicBezTo>
                    <a:pt x="1846" y="3465"/>
                    <a:pt x="1750" y="3418"/>
                    <a:pt x="1679" y="3358"/>
                  </a:cubicBezTo>
                  <a:lnTo>
                    <a:pt x="1548" y="3227"/>
                  </a:lnTo>
                  <a:cubicBezTo>
                    <a:pt x="1560" y="3180"/>
                    <a:pt x="1584" y="3120"/>
                    <a:pt x="1584" y="3084"/>
                  </a:cubicBezTo>
                  <a:cubicBezTo>
                    <a:pt x="1679" y="3108"/>
                    <a:pt x="1786" y="3132"/>
                    <a:pt x="1905" y="3132"/>
                  </a:cubicBezTo>
                  <a:lnTo>
                    <a:pt x="1953" y="3132"/>
                  </a:lnTo>
                  <a:cubicBezTo>
                    <a:pt x="2072" y="3132"/>
                    <a:pt x="2203" y="3120"/>
                    <a:pt x="2310" y="3084"/>
                  </a:cubicBezTo>
                  <a:close/>
                  <a:moveTo>
                    <a:pt x="1584" y="1"/>
                  </a:moveTo>
                  <a:cubicBezTo>
                    <a:pt x="1000" y="1"/>
                    <a:pt x="536" y="465"/>
                    <a:pt x="536" y="1037"/>
                  </a:cubicBezTo>
                  <a:lnTo>
                    <a:pt x="536" y="1060"/>
                  </a:lnTo>
                  <a:cubicBezTo>
                    <a:pt x="536" y="1191"/>
                    <a:pt x="572" y="1322"/>
                    <a:pt x="631" y="1441"/>
                  </a:cubicBezTo>
                  <a:lnTo>
                    <a:pt x="715" y="1608"/>
                  </a:lnTo>
                  <a:lnTo>
                    <a:pt x="715" y="1870"/>
                  </a:lnTo>
                  <a:cubicBezTo>
                    <a:pt x="715" y="2311"/>
                    <a:pt x="929" y="2680"/>
                    <a:pt x="1238" y="2918"/>
                  </a:cubicBezTo>
                  <a:lnTo>
                    <a:pt x="1238" y="3061"/>
                  </a:lnTo>
                  <a:cubicBezTo>
                    <a:pt x="1238" y="3156"/>
                    <a:pt x="1179" y="3227"/>
                    <a:pt x="1107" y="3239"/>
                  </a:cubicBezTo>
                  <a:lnTo>
                    <a:pt x="512" y="3406"/>
                  </a:lnTo>
                  <a:cubicBezTo>
                    <a:pt x="214" y="3501"/>
                    <a:pt x="0" y="3763"/>
                    <a:pt x="0" y="4073"/>
                  </a:cubicBezTo>
                  <a:lnTo>
                    <a:pt x="0" y="5085"/>
                  </a:lnTo>
                  <a:cubicBezTo>
                    <a:pt x="0" y="5180"/>
                    <a:pt x="83" y="5251"/>
                    <a:pt x="167" y="5251"/>
                  </a:cubicBezTo>
                  <a:cubicBezTo>
                    <a:pt x="250" y="5251"/>
                    <a:pt x="334" y="5180"/>
                    <a:pt x="334" y="5085"/>
                  </a:cubicBezTo>
                  <a:lnTo>
                    <a:pt x="334" y="4073"/>
                  </a:lnTo>
                  <a:cubicBezTo>
                    <a:pt x="334" y="3918"/>
                    <a:pt x="429" y="3775"/>
                    <a:pt x="595" y="3739"/>
                  </a:cubicBezTo>
                  <a:lnTo>
                    <a:pt x="1191" y="3573"/>
                  </a:lnTo>
                  <a:cubicBezTo>
                    <a:pt x="1238" y="3561"/>
                    <a:pt x="1298" y="3525"/>
                    <a:pt x="1346" y="3513"/>
                  </a:cubicBezTo>
                  <a:lnTo>
                    <a:pt x="1441" y="3620"/>
                  </a:lnTo>
                  <a:cubicBezTo>
                    <a:pt x="1584" y="3751"/>
                    <a:pt x="1738" y="3823"/>
                    <a:pt x="1941" y="3823"/>
                  </a:cubicBezTo>
                  <a:cubicBezTo>
                    <a:pt x="2131" y="3823"/>
                    <a:pt x="2298" y="3751"/>
                    <a:pt x="2429" y="3620"/>
                  </a:cubicBezTo>
                  <a:lnTo>
                    <a:pt x="2536" y="3513"/>
                  </a:lnTo>
                  <a:cubicBezTo>
                    <a:pt x="2572" y="3537"/>
                    <a:pt x="2620" y="3561"/>
                    <a:pt x="2679" y="3573"/>
                  </a:cubicBezTo>
                  <a:lnTo>
                    <a:pt x="3274" y="3739"/>
                  </a:lnTo>
                  <a:cubicBezTo>
                    <a:pt x="3429" y="3775"/>
                    <a:pt x="3548" y="3930"/>
                    <a:pt x="3548" y="4073"/>
                  </a:cubicBezTo>
                  <a:lnTo>
                    <a:pt x="3548" y="5085"/>
                  </a:lnTo>
                  <a:cubicBezTo>
                    <a:pt x="3548" y="5180"/>
                    <a:pt x="3620" y="5251"/>
                    <a:pt x="3703" y="5251"/>
                  </a:cubicBezTo>
                  <a:cubicBezTo>
                    <a:pt x="3798" y="5251"/>
                    <a:pt x="3870" y="5180"/>
                    <a:pt x="3870" y="5085"/>
                  </a:cubicBezTo>
                  <a:lnTo>
                    <a:pt x="3870" y="4073"/>
                  </a:lnTo>
                  <a:cubicBezTo>
                    <a:pt x="3858" y="3763"/>
                    <a:pt x="3655" y="3501"/>
                    <a:pt x="3358" y="3406"/>
                  </a:cubicBezTo>
                  <a:lnTo>
                    <a:pt x="2762" y="3239"/>
                  </a:lnTo>
                  <a:cubicBezTo>
                    <a:pt x="2679" y="3215"/>
                    <a:pt x="2620" y="3156"/>
                    <a:pt x="2620" y="3061"/>
                  </a:cubicBezTo>
                  <a:lnTo>
                    <a:pt x="2620" y="2930"/>
                  </a:lnTo>
                  <a:cubicBezTo>
                    <a:pt x="2679" y="2882"/>
                    <a:pt x="2727" y="2858"/>
                    <a:pt x="2786" y="2799"/>
                  </a:cubicBezTo>
                  <a:cubicBezTo>
                    <a:pt x="3024" y="2561"/>
                    <a:pt x="3155" y="2263"/>
                    <a:pt x="3155" y="1918"/>
                  </a:cubicBezTo>
                  <a:lnTo>
                    <a:pt x="3155" y="1608"/>
                  </a:lnTo>
                  <a:lnTo>
                    <a:pt x="3215" y="1477"/>
                  </a:lnTo>
                  <a:cubicBezTo>
                    <a:pt x="3298" y="1322"/>
                    <a:pt x="3322" y="1179"/>
                    <a:pt x="3322" y="1013"/>
                  </a:cubicBezTo>
                  <a:lnTo>
                    <a:pt x="3322" y="167"/>
                  </a:lnTo>
                  <a:cubicBezTo>
                    <a:pt x="3322" y="72"/>
                    <a:pt x="3251" y="1"/>
                    <a:pt x="3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8;p17">
              <a:extLst>
                <a:ext uri="{FF2B5EF4-FFF2-40B4-BE49-F238E27FC236}">
                  <a16:creationId xmlns:a16="http://schemas.microsoft.com/office/drawing/2014/main" id="{F925F03E-97C4-6B3D-6139-4BAF7F7347C5}"/>
                </a:ext>
              </a:extLst>
            </p:cNvPr>
            <p:cNvSpPr/>
            <p:nvPr/>
          </p:nvSpPr>
          <p:spPr>
            <a:xfrm>
              <a:off x="6902632" y="1840173"/>
              <a:ext cx="10630" cy="32623"/>
            </a:xfrm>
            <a:custGeom>
              <a:avLst/>
              <a:gdLst/>
              <a:ahLst/>
              <a:cxnLst/>
              <a:rect l="l" t="t" r="r" b="b"/>
              <a:pathLst>
                <a:path w="334" h="1025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84" y="1024"/>
                    <a:pt x="167" y="1024"/>
                  </a:cubicBezTo>
                  <a:cubicBezTo>
                    <a:pt x="262" y="1024"/>
                    <a:pt x="334" y="953"/>
                    <a:pt x="334" y="85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9;p17">
              <a:extLst>
                <a:ext uri="{FF2B5EF4-FFF2-40B4-BE49-F238E27FC236}">
                  <a16:creationId xmlns:a16="http://schemas.microsoft.com/office/drawing/2014/main" id="{7EBE7CFA-4629-6CEE-397F-90CCD8658077}"/>
                </a:ext>
              </a:extLst>
            </p:cNvPr>
            <p:cNvSpPr/>
            <p:nvPr/>
          </p:nvSpPr>
          <p:spPr>
            <a:xfrm>
              <a:off x="6970075" y="1840173"/>
              <a:ext cx="10280" cy="32623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;p17">
              <a:extLst>
                <a:ext uri="{FF2B5EF4-FFF2-40B4-BE49-F238E27FC236}">
                  <a16:creationId xmlns:a16="http://schemas.microsoft.com/office/drawing/2014/main" id="{057F61E5-E292-1F91-5A45-E1A7271CC5AD}"/>
                </a:ext>
              </a:extLst>
            </p:cNvPr>
            <p:cNvSpPr/>
            <p:nvPr/>
          </p:nvSpPr>
          <p:spPr>
            <a:xfrm>
              <a:off x="6772267" y="1594241"/>
              <a:ext cx="182690" cy="100830"/>
            </a:xfrm>
            <a:custGeom>
              <a:avLst/>
              <a:gdLst/>
              <a:ahLst/>
              <a:cxnLst/>
              <a:rect l="l" t="t" r="r" b="b"/>
              <a:pathLst>
                <a:path w="5740" h="3168" extrusionOk="0">
                  <a:moveTo>
                    <a:pt x="2001" y="0"/>
                  </a:moveTo>
                  <a:cubicBezTo>
                    <a:pt x="1334" y="0"/>
                    <a:pt x="679" y="191"/>
                    <a:pt x="108" y="548"/>
                  </a:cubicBezTo>
                  <a:cubicBezTo>
                    <a:pt x="36" y="596"/>
                    <a:pt x="1" y="691"/>
                    <a:pt x="72" y="774"/>
                  </a:cubicBezTo>
                  <a:cubicBezTo>
                    <a:pt x="95" y="820"/>
                    <a:pt x="148" y="847"/>
                    <a:pt x="202" y="847"/>
                  </a:cubicBezTo>
                  <a:cubicBezTo>
                    <a:pt x="231" y="847"/>
                    <a:pt x="261" y="839"/>
                    <a:pt x="287" y="822"/>
                  </a:cubicBezTo>
                  <a:cubicBezTo>
                    <a:pt x="798" y="489"/>
                    <a:pt x="1394" y="310"/>
                    <a:pt x="2001" y="310"/>
                  </a:cubicBezTo>
                  <a:cubicBezTo>
                    <a:pt x="2763" y="310"/>
                    <a:pt x="3489" y="584"/>
                    <a:pt x="4073" y="1084"/>
                  </a:cubicBezTo>
                  <a:cubicBezTo>
                    <a:pt x="4501" y="1453"/>
                    <a:pt x="4835" y="1953"/>
                    <a:pt x="5013" y="2477"/>
                  </a:cubicBezTo>
                  <a:lnTo>
                    <a:pt x="4739" y="2203"/>
                  </a:lnTo>
                  <a:cubicBezTo>
                    <a:pt x="4710" y="2173"/>
                    <a:pt x="4668" y="2158"/>
                    <a:pt x="4625" y="2158"/>
                  </a:cubicBezTo>
                  <a:cubicBezTo>
                    <a:pt x="4582" y="2158"/>
                    <a:pt x="4537" y="2173"/>
                    <a:pt x="4501" y="2203"/>
                  </a:cubicBezTo>
                  <a:cubicBezTo>
                    <a:pt x="4442" y="2263"/>
                    <a:pt x="4442" y="2370"/>
                    <a:pt x="4501" y="2441"/>
                  </a:cubicBezTo>
                  <a:lnTo>
                    <a:pt x="5168" y="3120"/>
                  </a:lnTo>
                  <a:cubicBezTo>
                    <a:pt x="5204" y="3156"/>
                    <a:pt x="5251" y="3167"/>
                    <a:pt x="5287" y="3167"/>
                  </a:cubicBezTo>
                  <a:lnTo>
                    <a:pt x="5335" y="3167"/>
                  </a:lnTo>
                  <a:cubicBezTo>
                    <a:pt x="5394" y="3156"/>
                    <a:pt x="5442" y="3108"/>
                    <a:pt x="5454" y="3048"/>
                  </a:cubicBezTo>
                  <a:lnTo>
                    <a:pt x="5740" y="2132"/>
                  </a:lnTo>
                  <a:cubicBezTo>
                    <a:pt x="5740" y="2072"/>
                    <a:pt x="5692" y="1977"/>
                    <a:pt x="5609" y="1953"/>
                  </a:cubicBezTo>
                  <a:cubicBezTo>
                    <a:pt x="5589" y="1946"/>
                    <a:pt x="5570" y="1942"/>
                    <a:pt x="5552" y="1942"/>
                  </a:cubicBezTo>
                  <a:cubicBezTo>
                    <a:pt x="5481" y="1942"/>
                    <a:pt x="5423" y="1992"/>
                    <a:pt x="5394" y="2048"/>
                  </a:cubicBezTo>
                  <a:lnTo>
                    <a:pt x="5311" y="2382"/>
                  </a:lnTo>
                  <a:cubicBezTo>
                    <a:pt x="5109" y="1798"/>
                    <a:pt x="4751" y="1262"/>
                    <a:pt x="4275" y="846"/>
                  </a:cubicBezTo>
                  <a:cubicBezTo>
                    <a:pt x="3644" y="298"/>
                    <a:pt x="2834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1;p17">
              <a:extLst>
                <a:ext uri="{FF2B5EF4-FFF2-40B4-BE49-F238E27FC236}">
                  <a16:creationId xmlns:a16="http://schemas.microsoft.com/office/drawing/2014/main" id="{F7697CD3-982E-F358-30AF-9FAA29162DE7}"/>
                </a:ext>
              </a:extLst>
            </p:cNvPr>
            <p:cNvSpPr/>
            <p:nvPr/>
          </p:nvSpPr>
          <p:spPr>
            <a:xfrm>
              <a:off x="6716950" y="1716268"/>
              <a:ext cx="181926" cy="100448"/>
            </a:xfrm>
            <a:custGeom>
              <a:avLst/>
              <a:gdLst/>
              <a:ahLst/>
              <a:cxnLst/>
              <a:rect l="l" t="t" r="r" b="b"/>
              <a:pathLst>
                <a:path w="5716" h="3156" extrusionOk="0">
                  <a:moveTo>
                    <a:pt x="440" y="0"/>
                  </a:moveTo>
                  <a:cubicBezTo>
                    <a:pt x="421" y="0"/>
                    <a:pt x="401" y="4"/>
                    <a:pt x="381" y="12"/>
                  </a:cubicBezTo>
                  <a:cubicBezTo>
                    <a:pt x="322" y="36"/>
                    <a:pt x="274" y="72"/>
                    <a:pt x="262" y="131"/>
                  </a:cubicBezTo>
                  <a:lnTo>
                    <a:pt x="24" y="1060"/>
                  </a:lnTo>
                  <a:cubicBezTo>
                    <a:pt x="0" y="1155"/>
                    <a:pt x="48" y="1238"/>
                    <a:pt x="143" y="1250"/>
                  </a:cubicBezTo>
                  <a:lnTo>
                    <a:pt x="179" y="1250"/>
                  </a:lnTo>
                  <a:cubicBezTo>
                    <a:pt x="262" y="1250"/>
                    <a:pt x="322" y="1203"/>
                    <a:pt x="346" y="1131"/>
                  </a:cubicBezTo>
                  <a:lnTo>
                    <a:pt x="417" y="834"/>
                  </a:lnTo>
                  <a:cubicBezTo>
                    <a:pt x="631" y="1405"/>
                    <a:pt x="977" y="1905"/>
                    <a:pt x="1429" y="2310"/>
                  </a:cubicBezTo>
                  <a:cubicBezTo>
                    <a:pt x="2072" y="2858"/>
                    <a:pt x="2882" y="3155"/>
                    <a:pt x="3715" y="3155"/>
                  </a:cubicBezTo>
                  <a:cubicBezTo>
                    <a:pt x="4382" y="3155"/>
                    <a:pt x="5037" y="2965"/>
                    <a:pt x="5596" y="2608"/>
                  </a:cubicBezTo>
                  <a:cubicBezTo>
                    <a:pt x="5692" y="2560"/>
                    <a:pt x="5715" y="2465"/>
                    <a:pt x="5656" y="2381"/>
                  </a:cubicBezTo>
                  <a:cubicBezTo>
                    <a:pt x="5634" y="2338"/>
                    <a:pt x="5586" y="2312"/>
                    <a:pt x="5535" y="2312"/>
                  </a:cubicBezTo>
                  <a:cubicBezTo>
                    <a:pt x="5503" y="2312"/>
                    <a:pt x="5469" y="2322"/>
                    <a:pt x="5442" y="2346"/>
                  </a:cubicBezTo>
                  <a:cubicBezTo>
                    <a:pt x="4930" y="2667"/>
                    <a:pt x="4334" y="2846"/>
                    <a:pt x="3727" y="2846"/>
                  </a:cubicBezTo>
                  <a:cubicBezTo>
                    <a:pt x="2965" y="2846"/>
                    <a:pt x="2239" y="2572"/>
                    <a:pt x="1655" y="2072"/>
                  </a:cubicBezTo>
                  <a:cubicBezTo>
                    <a:pt x="1227" y="1703"/>
                    <a:pt x="893" y="1203"/>
                    <a:pt x="715" y="679"/>
                  </a:cubicBezTo>
                  <a:lnTo>
                    <a:pt x="715" y="679"/>
                  </a:lnTo>
                  <a:lnTo>
                    <a:pt x="1012" y="953"/>
                  </a:lnTo>
                  <a:cubicBezTo>
                    <a:pt x="1041" y="981"/>
                    <a:pt x="1080" y="996"/>
                    <a:pt x="1121" y="996"/>
                  </a:cubicBezTo>
                  <a:cubicBezTo>
                    <a:pt x="1166" y="996"/>
                    <a:pt x="1213" y="978"/>
                    <a:pt x="1251" y="941"/>
                  </a:cubicBezTo>
                  <a:cubicBezTo>
                    <a:pt x="1310" y="881"/>
                    <a:pt x="1310" y="774"/>
                    <a:pt x="1239" y="703"/>
                  </a:cubicBezTo>
                  <a:lnTo>
                    <a:pt x="536" y="48"/>
                  </a:lnTo>
                  <a:cubicBezTo>
                    <a:pt x="512" y="16"/>
                    <a:pt x="47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83;p17">
            <a:extLst>
              <a:ext uri="{FF2B5EF4-FFF2-40B4-BE49-F238E27FC236}">
                <a16:creationId xmlns:a16="http://schemas.microsoft.com/office/drawing/2014/main" id="{23E52BC0-9752-1D50-3668-83755A052163}"/>
              </a:ext>
            </a:extLst>
          </p:cNvPr>
          <p:cNvGrpSpPr/>
          <p:nvPr/>
        </p:nvGrpSpPr>
        <p:grpSpPr>
          <a:xfrm>
            <a:off x="1497531" y="3516767"/>
            <a:ext cx="1466700" cy="983435"/>
            <a:chOff x="4665276" y="3299387"/>
            <a:chExt cx="1466700" cy="983435"/>
          </a:xfrm>
        </p:grpSpPr>
        <p:sp>
          <p:nvSpPr>
            <p:cNvPr id="15" name="Google Shape;284;p17">
              <a:extLst>
                <a:ext uri="{FF2B5EF4-FFF2-40B4-BE49-F238E27FC236}">
                  <a16:creationId xmlns:a16="http://schemas.microsoft.com/office/drawing/2014/main" id="{8459D8BC-92FE-1A55-29E7-2FE3517EEB07}"/>
                </a:ext>
              </a:extLst>
            </p:cNvPr>
            <p:cNvSpPr txBox="1"/>
            <p:nvPr/>
          </p:nvSpPr>
          <p:spPr>
            <a:xfrm>
              <a:off x="4665276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6" name="Google Shape;285;p17">
              <a:extLst>
                <a:ext uri="{FF2B5EF4-FFF2-40B4-BE49-F238E27FC236}">
                  <a16:creationId xmlns:a16="http://schemas.microsoft.com/office/drawing/2014/main" id="{F2244746-7960-10AB-B2A6-54A4044515D3}"/>
                </a:ext>
              </a:extLst>
            </p:cNvPr>
            <p:cNvSpPr txBox="1"/>
            <p:nvPr/>
          </p:nvSpPr>
          <p:spPr>
            <a:xfrm>
              <a:off x="4665276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Model Results, Insights and Visualization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17" name="Google Shape;291;p17">
            <a:extLst>
              <a:ext uri="{FF2B5EF4-FFF2-40B4-BE49-F238E27FC236}">
                <a16:creationId xmlns:a16="http://schemas.microsoft.com/office/drawing/2014/main" id="{3CFB61FD-2BE9-9398-D7BD-67C2D78570F2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2230881" y="2985050"/>
            <a:ext cx="0" cy="531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9" name="Graphic 18" descr="Gantt Chart with solid fill">
            <a:extLst>
              <a:ext uri="{FF2B5EF4-FFF2-40B4-BE49-F238E27FC236}">
                <a16:creationId xmlns:a16="http://schemas.microsoft.com/office/drawing/2014/main" id="{17D2098F-CF5A-C37A-A98B-22DD99446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6183" y="84673"/>
            <a:ext cx="2686049" cy="2686049"/>
          </a:xfrm>
          <a:prstGeom prst="rect">
            <a:avLst/>
          </a:prstGeom>
        </p:spPr>
      </p:pic>
      <p:pic>
        <p:nvPicPr>
          <p:cNvPr id="21" name="Graphic 20" descr="Girl wearing cape">
            <a:extLst>
              <a:ext uri="{FF2B5EF4-FFF2-40B4-BE49-F238E27FC236}">
                <a16:creationId xmlns:a16="http://schemas.microsoft.com/office/drawing/2014/main" id="{0ECB8EDE-6D72-617E-DC84-993A5FB4B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2965" y="1999842"/>
            <a:ext cx="1393371" cy="289124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A3E35-9E7D-6710-F181-F3884C507251}"/>
              </a:ext>
            </a:extLst>
          </p:cNvPr>
          <p:cNvCxnSpPr/>
          <p:nvPr/>
        </p:nvCxnSpPr>
        <p:spPr>
          <a:xfrm>
            <a:off x="2964231" y="2733685"/>
            <a:ext cx="146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5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84FF3A-13EA-0009-89B8-97760E09B3D3}"/>
              </a:ext>
            </a:extLst>
          </p:cNvPr>
          <p:cNvSpPr/>
          <p:nvPr/>
        </p:nvSpPr>
        <p:spPr>
          <a:xfrm>
            <a:off x="6574971" y="940991"/>
            <a:ext cx="2281646" cy="2255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D984-D5C1-1DDC-B535-373BD6B0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Impacting Startup’s Valuation: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D7FE0-4A9A-1DC1-6670-168DE0E2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36785"/>
            <a:ext cx="5778631" cy="3975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61758-6649-4083-9B06-4D10602B7685}"/>
              </a:ext>
            </a:extLst>
          </p:cNvPr>
          <p:cNvSpPr txBox="1"/>
          <p:nvPr/>
        </p:nvSpPr>
        <p:spPr>
          <a:xfrm>
            <a:off x="6662057" y="1036785"/>
            <a:ext cx="219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dk1"/>
                </a:solidFill>
                <a:latin typeface="Share Tech"/>
              </a:rPr>
              <a:t>Industry and Amount Raised has the highest correlation with the Valuation</a:t>
            </a:r>
          </a:p>
          <a:p>
            <a:pPr algn="just"/>
            <a:endParaRPr lang="en-US" dirty="0">
              <a:solidFill>
                <a:schemeClr val="dk1"/>
              </a:solidFill>
              <a:latin typeface="Share Tech"/>
            </a:endParaRPr>
          </a:p>
          <a:p>
            <a:pPr algn="just"/>
            <a:r>
              <a:rPr lang="en-US" dirty="0">
                <a:solidFill>
                  <a:schemeClr val="dk1"/>
                </a:solidFill>
                <a:latin typeface="Share Tech"/>
              </a:rPr>
              <a:t>Portfolio exits happen at a certain financial stage – highly correlated</a:t>
            </a:r>
          </a:p>
          <a:p>
            <a:pPr algn="just"/>
            <a:endParaRPr lang="en-US" dirty="0">
              <a:solidFill>
                <a:schemeClr val="dk1"/>
              </a:solidFill>
              <a:latin typeface="Share Te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5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50848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Factors Impacting Startup’s Valuation</a:t>
            </a:r>
            <a:endParaRPr dirty="0"/>
          </a:p>
        </p:txBody>
      </p:sp>
      <p:sp>
        <p:nvSpPr>
          <p:cNvPr id="517" name="Google Shape;517;p24" descr="Timeline background shape"/>
          <p:cNvSpPr/>
          <p:nvPr/>
        </p:nvSpPr>
        <p:spPr>
          <a:xfrm flipH="1">
            <a:off x="2705880" y="1670025"/>
            <a:ext cx="2862152" cy="5778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4" descr="Timeline background shape"/>
          <p:cNvSpPr/>
          <p:nvPr/>
        </p:nvSpPr>
        <p:spPr>
          <a:xfrm flipH="1">
            <a:off x="2712916" y="2757357"/>
            <a:ext cx="2855113" cy="5778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4" descr="Timeline background shape"/>
          <p:cNvSpPr/>
          <p:nvPr/>
        </p:nvSpPr>
        <p:spPr>
          <a:xfrm flipH="1">
            <a:off x="2719960" y="3844689"/>
            <a:ext cx="2848065" cy="5778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24"/>
          <p:cNvGrpSpPr/>
          <p:nvPr/>
        </p:nvGrpSpPr>
        <p:grpSpPr>
          <a:xfrm>
            <a:off x="3011272" y="3891339"/>
            <a:ext cx="2556761" cy="484500"/>
            <a:chOff x="2649263" y="3948755"/>
            <a:chExt cx="2178299" cy="484500"/>
          </a:xfrm>
        </p:grpSpPr>
        <p:sp>
          <p:nvSpPr>
            <p:cNvPr id="521" name="Google Shape;521;p24"/>
            <p:cNvSpPr txBox="1"/>
            <p:nvPr/>
          </p:nvSpPr>
          <p:spPr>
            <a:xfrm>
              <a:off x="2649263" y="3948755"/>
              <a:ext cx="76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14%</a:t>
              </a:r>
              <a:endParaRPr sz="24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3413062" y="3948755"/>
              <a:ext cx="141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Portfolio Exits</a:t>
              </a:r>
              <a:endParaRPr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3011271" y="2804007"/>
            <a:ext cx="2632112" cy="484500"/>
            <a:chOff x="3457358" y="2836364"/>
            <a:chExt cx="2178300" cy="484500"/>
          </a:xfrm>
        </p:grpSpPr>
        <p:sp>
          <p:nvSpPr>
            <p:cNvPr id="525" name="Google Shape;525;p24"/>
            <p:cNvSpPr txBox="1"/>
            <p:nvPr/>
          </p:nvSpPr>
          <p:spPr>
            <a:xfrm>
              <a:off x="3457358" y="2836364"/>
              <a:ext cx="76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15%</a:t>
              </a:r>
              <a:endParaRPr sz="24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6" name="Google Shape;526;p24"/>
            <p:cNvSpPr txBox="1"/>
            <p:nvPr/>
          </p:nvSpPr>
          <p:spPr>
            <a:xfrm>
              <a:off x="4221158" y="2836364"/>
              <a:ext cx="141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Deal Terms</a:t>
              </a:r>
              <a:endParaRPr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28" name="Google Shape;528;p24"/>
          <p:cNvGrpSpPr/>
          <p:nvPr/>
        </p:nvGrpSpPr>
        <p:grpSpPr>
          <a:xfrm>
            <a:off x="3011279" y="1716675"/>
            <a:ext cx="2632105" cy="484500"/>
            <a:chOff x="4286783" y="1724011"/>
            <a:chExt cx="2556760" cy="484500"/>
          </a:xfrm>
        </p:grpSpPr>
        <p:sp>
          <p:nvSpPr>
            <p:cNvPr id="529" name="Google Shape;529;p24"/>
            <p:cNvSpPr txBox="1"/>
            <p:nvPr/>
          </p:nvSpPr>
          <p:spPr>
            <a:xfrm>
              <a:off x="4286783" y="1724011"/>
              <a:ext cx="76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52%</a:t>
              </a:r>
              <a:endParaRPr sz="24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30" name="Google Shape;530;p24"/>
            <p:cNvSpPr txBox="1"/>
            <p:nvPr/>
          </p:nvSpPr>
          <p:spPr>
            <a:xfrm>
              <a:off x="5050582" y="1724011"/>
              <a:ext cx="179296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Funding Raised</a:t>
              </a:r>
              <a:endParaRPr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32" name="Google Shape;532;p24"/>
          <p:cNvCxnSpPr/>
          <p:nvPr/>
        </p:nvCxnSpPr>
        <p:spPr>
          <a:xfrm>
            <a:off x="3775072" y="1673175"/>
            <a:ext cx="0" cy="571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24"/>
          <p:cNvCxnSpPr/>
          <p:nvPr/>
        </p:nvCxnSpPr>
        <p:spPr>
          <a:xfrm>
            <a:off x="3772525" y="2757357"/>
            <a:ext cx="0" cy="577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24"/>
          <p:cNvCxnSpPr/>
          <p:nvPr/>
        </p:nvCxnSpPr>
        <p:spPr>
          <a:xfrm>
            <a:off x="3769985" y="3844239"/>
            <a:ext cx="0" cy="57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Google Shape;538;p24"/>
          <p:cNvSpPr/>
          <p:nvPr/>
        </p:nvSpPr>
        <p:spPr>
          <a:xfrm>
            <a:off x="873498" y="3789189"/>
            <a:ext cx="1677900" cy="6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868157" y="2701857"/>
            <a:ext cx="1677900" cy="6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862822" y="1614525"/>
            <a:ext cx="1677900" cy="6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862822" y="1614525"/>
            <a:ext cx="957814" cy="688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868157" y="2701857"/>
            <a:ext cx="283007" cy="688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873498" y="3789189"/>
            <a:ext cx="186214" cy="6888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AA30D-ECAF-CC89-7146-A9C07EFD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77" y="750047"/>
            <a:ext cx="3043556" cy="2617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091A0-BC69-4E22-288A-29ED89A3D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979" y="3468957"/>
            <a:ext cx="1507054" cy="15548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Unicorn Companies By Country/Industry:</a:t>
            </a:r>
            <a:endParaRPr dirty="0"/>
          </a:p>
        </p:txBody>
      </p:sp>
      <p:grpSp>
        <p:nvGrpSpPr>
          <p:cNvPr id="995" name="Google Shape;995;p36"/>
          <p:cNvGrpSpPr/>
          <p:nvPr/>
        </p:nvGrpSpPr>
        <p:grpSpPr>
          <a:xfrm>
            <a:off x="713234" y="1572432"/>
            <a:ext cx="3668572" cy="1954382"/>
            <a:chOff x="233350" y="949250"/>
            <a:chExt cx="7137300" cy="3802300"/>
          </a:xfrm>
        </p:grpSpPr>
        <p:sp>
          <p:nvSpPr>
            <p:cNvPr id="996" name="Google Shape;996;p3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36"/>
          <p:cNvSpPr/>
          <p:nvPr/>
        </p:nvSpPr>
        <p:spPr>
          <a:xfrm>
            <a:off x="2539106" y="2881423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6"/>
          <p:cNvSpPr/>
          <p:nvPr/>
        </p:nvSpPr>
        <p:spPr>
          <a:xfrm>
            <a:off x="3644329" y="2732565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6"/>
          <p:cNvSpPr/>
          <p:nvPr/>
        </p:nvSpPr>
        <p:spPr>
          <a:xfrm>
            <a:off x="3788544" y="3074667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3526974" y="1995167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2142829" y="2366564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1593749" y="3081717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1706624" y="2884167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1438524" y="2721892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6"/>
          <p:cNvSpPr/>
          <p:nvPr/>
        </p:nvSpPr>
        <p:spPr>
          <a:xfrm>
            <a:off x="1106899" y="2369117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6"/>
          <p:cNvSpPr/>
          <p:nvPr/>
        </p:nvSpPr>
        <p:spPr>
          <a:xfrm>
            <a:off x="2015981" y="1607371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6"/>
          <p:cNvSpPr txBox="1"/>
          <p:nvPr/>
        </p:nvSpPr>
        <p:spPr>
          <a:xfrm>
            <a:off x="1064331" y="3594186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Max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72" name="Google Shape;1072;p36"/>
          <p:cNvSpPr/>
          <p:nvPr/>
        </p:nvSpPr>
        <p:spPr>
          <a:xfrm>
            <a:off x="708900" y="3645036"/>
            <a:ext cx="355500" cy="35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6"/>
          <p:cNvSpPr txBox="1"/>
          <p:nvPr/>
        </p:nvSpPr>
        <p:spPr>
          <a:xfrm>
            <a:off x="2927006" y="3594186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Min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76" name="Google Shape;1076;p36"/>
          <p:cNvSpPr/>
          <p:nvPr/>
        </p:nvSpPr>
        <p:spPr>
          <a:xfrm>
            <a:off x="2571575" y="3645036"/>
            <a:ext cx="355500" cy="35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67;p36">
            <a:extLst>
              <a:ext uri="{FF2B5EF4-FFF2-40B4-BE49-F238E27FC236}">
                <a16:creationId xmlns:a16="http://schemas.microsoft.com/office/drawing/2014/main" id="{24D943C6-8164-7627-69F1-9ED33035264B}"/>
              </a:ext>
            </a:extLst>
          </p:cNvPr>
          <p:cNvSpPr/>
          <p:nvPr/>
        </p:nvSpPr>
        <p:spPr>
          <a:xfrm>
            <a:off x="2230937" y="1859763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67;p36">
            <a:extLst>
              <a:ext uri="{FF2B5EF4-FFF2-40B4-BE49-F238E27FC236}">
                <a16:creationId xmlns:a16="http://schemas.microsoft.com/office/drawing/2014/main" id="{F73A0808-BFD5-2287-7610-AD7CB147F1AB}"/>
              </a:ext>
            </a:extLst>
          </p:cNvPr>
          <p:cNvSpPr/>
          <p:nvPr/>
        </p:nvSpPr>
        <p:spPr>
          <a:xfrm>
            <a:off x="1099967" y="1794528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7;p36">
            <a:extLst>
              <a:ext uri="{FF2B5EF4-FFF2-40B4-BE49-F238E27FC236}">
                <a16:creationId xmlns:a16="http://schemas.microsoft.com/office/drawing/2014/main" id="{7E6EC2FC-18EC-A673-02DF-36D5A410F2F4}"/>
              </a:ext>
            </a:extLst>
          </p:cNvPr>
          <p:cNvSpPr/>
          <p:nvPr/>
        </p:nvSpPr>
        <p:spPr>
          <a:xfrm>
            <a:off x="3194322" y="2373206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67;p36">
            <a:extLst>
              <a:ext uri="{FF2B5EF4-FFF2-40B4-BE49-F238E27FC236}">
                <a16:creationId xmlns:a16="http://schemas.microsoft.com/office/drawing/2014/main" id="{78055674-AA56-8C58-87B9-00642C5DE05E}"/>
              </a:ext>
            </a:extLst>
          </p:cNvPr>
          <p:cNvSpPr/>
          <p:nvPr/>
        </p:nvSpPr>
        <p:spPr>
          <a:xfrm>
            <a:off x="3043562" y="1800764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10880-7C12-3F0A-F14B-39EACA516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896" y="1346783"/>
            <a:ext cx="4033156" cy="30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8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C162-79DD-7E96-6B68-BB2E8211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861"/>
            <a:ext cx="4194900" cy="1223986"/>
          </a:xfrm>
        </p:spPr>
        <p:txBody>
          <a:bodyPr/>
          <a:lstStyle/>
          <a:p>
            <a:r>
              <a:rPr lang="en-US" dirty="0"/>
              <a:t>Unicorn Companies By Country/Industry: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763FE-EFA0-8BBA-FC7B-A7EC40D8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" y="1673141"/>
            <a:ext cx="5238747" cy="3249923"/>
          </a:xfrm>
          <a:prstGeom prst="rect">
            <a:avLst/>
          </a:prstGeom>
        </p:spPr>
      </p:pic>
      <p:cxnSp>
        <p:nvCxnSpPr>
          <p:cNvPr id="7" name="Google Shape;1170;p39">
            <a:extLst>
              <a:ext uri="{FF2B5EF4-FFF2-40B4-BE49-F238E27FC236}">
                <a16:creationId xmlns:a16="http://schemas.microsoft.com/office/drawing/2014/main" id="{D7C06132-A7BE-BD19-16E8-B3AD65CE5976}"/>
              </a:ext>
            </a:extLst>
          </p:cNvPr>
          <p:cNvCxnSpPr>
            <a:cxnSpLocks/>
          </p:cNvCxnSpPr>
          <p:nvPr/>
        </p:nvCxnSpPr>
        <p:spPr>
          <a:xfrm rot="-5400000">
            <a:off x="4535560" y="-994742"/>
            <a:ext cx="921900" cy="4423800"/>
          </a:xfrm>
          <a:prstGeom prst="bentConnector3">
            <a:avLst>
              <a:gd name="adj1" fmla="val 125839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7989A5-7F7D-1DFB-EBF7-6A0C0E4D297E}"/>
              </a:ext>
            </a:extLst>
          </p:cNvPr>
          <p:cNvSpPr txBox="1"/>
          <p:nvPr/>
        </p:nvSpPr>
        <p:spPr>
          <a:xfrm>
            <a:off x="6695541" y="787280"/>
            <a:ext cx="2691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Share Tech"/>
              </a:rPr>
              <a:t>Fintech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dk1"/>
                </a:solidFill>
                <a:latin typeface="Share Tech"/>
                <a:sym typeface="Share Tech"/>
              </a:rPr>
              <a:t>Internet - Software </a:t>
            </a:r>
          </a:p>
          <a:p>
            <a:endParaRPr lang="en-US" sz="1200" dirty="0">
              <a:sym typeface="Share Tech"/>
            </a:endParaRPr>
          </a:p>
          <a:p>
            <a:r>
              <a:rPr lang="en-US" sz="1200" dirty="0">
                <a:solidFill>
                  <a:schemeClr val="dk1"/>
                </a:solidFill>
                <a:latin typeface="Share Tech"/>
                <a:sym typeface="Share Tech"/>
              </a:rPr>
              <a:t>               E-Commerce</a:t>
            </a:r>
          </a:p>
          <a:p>
            <a:endParaRPr lang="en-US" sz="1200" dirty="0">
              <a:solidFill>
                <a:schemeClr val="dk1"/>
              </a:solidFill>
              <a:latin typeface="Share Tech"/>
              <a:sym typeface="Share Tech"/>
            </a:endParaRPr>
          </a:p>
          <a:p>
            <a:r>
              <a:rPr lang="en-US" sz="1200" dirty="0">
                <a:solidFill>
                  <a:schemeClr val="dk1"/>
                </a:solidFill>
                <a:latin typeface="Share Tech"/>
                <a:sym typeface="Share Tech"/>
              </a:rPr>
              <a:t>                          Artificial Intelligence</a:t>
            </a:r>
          </a:p>
        </p:txBody>
      </p:sp>
      <p:pic>
        <p:nvPicPr>
          <p:cNvPr id="3" name="Graphic 2" descr="A grid with small circles">
            <a:extLst>
              <a:ext uri="{FF2B5EF4-FFF2-40B4-BE49-F238E27FC236}">
                <a16:creationId xmlns:a16="http://schemas.microsoft.com/office/drawing/2014/main" id="{C4F942F3-F775-3953-43D9-F8311DBE4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4263" y="246551"/>
            <a:ext cx="3946845" cy="39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3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4FD9-A751-86A7-524F-7DACF1E8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12 Companies – Valuation: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2DC85-5B2C-CD4F-2F47-CCA51157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332" y="2018437"/>
            <a:ext cx="6288524" cy="3050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CA2A7-F0A3-D424-9117-7B907738E72D}"/>
              </a:ext>
            </a:extLst>
          </p:cNvPr>
          <p:cNvSpPr txBox="1"/>
          <p:nvPr/>
        </p:nvSpPr>
        <p:spPr>
          <a:xfrm>
            <a:off x="2703332" y="1183821"/>
            <a:ext cx="2815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Share Tech"/>
                <a:sym typeface="Share Tech"/>
              </a:rPr>
              <a:t>Is it all good to look at Valuations and Companies Achieving it? What are the Industries?</a:t>
            </a:r>
          </a:p>
        </p:txBody>
      </p:sp>
      <p:pic>
        <p:nvPicPr>
          <p:cNvPr id="17" name="Graphic 16" descr="Line arrow: Counter-clockwise curve with solid fill">
            <a:extLst>
              <a:ext uri="{FF2B5EF4-FFF2-40B4-BE49-F238E27FC236}">
                <a16:creationId xmlns:a16="http://schemas.microsoft.com/office/drawing/2014/main" id="{C4F2A751-7A1B-7CFB-891A-E72CD4274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370158" y="911733"/>
            <a:ext cx="1295500" cy="130717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B8BA2F-0C08-3C85-749F-6680DE182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68508"/>
              </p:ext>
            </p:extLst>
          </p:nvPr>
        </p:nvGraphicFramePr>
        <p:xfrm>
          <a:off x="159015" y="2289365"/>
          <a:ext cx="2410612" cy="1907441"/>
        </p:xfrm>
        <a:graphic>
          <a:graphicData uri="http://schemas.openxmlformats.org/drawingml/2006/table">
            <a:tbl>
              <a:tblPr>
                <a:noFill/>
                <a:tableStyleId>{F59FDF2F-DB56-4690-A5DA-E73EE1CF6815}</a:tableStyleId>
              </a:tblPr>
              <a:tblGrid>
                <a:gridCol w="501153">
                  <a:extLst>
                    <a:ext uri="{9D8B030D-6E8A-4147-A177-3AD203B41FA5}">
                      <a16:colId xmlns:a16="http://schemas.microsoft.com/office/drawing/2014/main" val="1992980991"/>
                    </a:ext>
                  </a:extLst>
                </a:gridCol>
                <a:gridCol w="1909459">
                  <a:extLst>
                    <a:ext uri="{9D8B030D-6E8A-4147-A177-3AD203B41FA5}">
                      <a16:colId xmlns:a16="http://schemas.microsoft.com/office/drawing/2014/main" val="2499116050"/>
                    </a:ext>
                  </a:extLst>
                </a:gridCol>
              </a:tblGrid>
              <a:tr h="274800"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140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Bytedance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12126"/>
                  </a:ext>
                </a:extLst>
              </a:tr>
              <a:tr h="351691"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100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SpaceX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859705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Stripe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971585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45.6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Klarna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94837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42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Epic Games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71427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sym typeface="Arial"/>
                        </a:rPr>
                        <a:t>Canva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478343"/>
                  </a:ext>
                </a:extLst>
              </a:tr>
            </a:tbl>
          </a:graphicData>
        </a:graphic>
      </p:graphicFrame>
      <p:sp>
        <p:nvSpPr>
          <p:cNvPr id="4" name="Google Shape;832;p30">
            <a:extLst>
              <a:ext uri="{FF2B5EF4-FFF2-40B4-BE49-F238E27FC236}">
                <a16:creationId xmlns:a16="http://schemas.microsoft.com/office/drawing/2014/main" id="{94AD500B-E771-537F-F3ED-CA270E0BB77B}"/>
              </a:ext>
            </a:extLst>
          </p:cNvPr>
          <p:cNvSpPr txBox="1"/>
          <p:nvPr/>
        </p:nvSpPr>
        <p:spPr>
          <a:xfrm>
            <a:off x="-32329" y="180384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Valuation - Company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351975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45E4-4A14-45DA-E61E-A41BB17E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Industries – Worldwide: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ED7BF4-3B6D-8A99-8CD7-FE993803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46077"/>
              </p:ext>
            </p:extLst>
          </p:nvPr>
        </p:nvGraphicFramePr>
        <p:xfrm>
          <a:off x="6490607" y="1112199"/>
          <a:ext cx="2473534" cy="3444380"/>
        </p:xfrm>
        <a:graphic>
          <a:graphicData uri="http://schemas.openxmlformats.org/drawingml/2006/table">
            <a:tbl>
              <a:tblPr firstRow="1" bandRow="1">
                <a:tableStyleId>{F59FDF2F-DB56-4690-A5DA-E73EE1CF6815}</a:tableStyleId>
              </a:tblPr>
              <a:tblGrid>
                <a:gridCol w="1236767">
                  <a:extLst>
                    <a:ext uri="{9D8B030D-6E8A-4147-A177-3AD203B41FA5}">
                      <a16:colId xmlns:a16="http://schemas.microsoft.com/office/drawing/2014/main" val="3658562662"/>
                    </a:ext>
                  </a:extLst>
                </a:gridCol>
                <a:gridCol w="1236767">
                  <a:extLst>
                    <a:ext uri="{9D8B030D-6E8A-4147-A177-3AD203B41FA5}">
                      <a16:colId xmlns:a16="http://schemas.microsoft.com/office/drawing/2014/main" val="253281020"/>
                    </a:ext>
                  </a:extLst>
                </a:gridCol>
              </a:tblGrid>
              <a:tr h="678215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Fintech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784.82B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71152"/>
                  </a:ext>
                </a:extLst>
              </a:tr>
              <a:tr h="678215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Internet Software and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556.13B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31659"/>
                  </a:ext>
                </a:extLst>
              </a:tr>
              <a:tr h="678215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E-Commerce and D2C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325.39B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2571"/>
                  </a:ext>
                </a:extLst>
              </a:tr>
              <a:tr h="678215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308.39B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71232"/>
                  </a:ext>
                </a:extLst>
              </a:tr>
              <a:tr h="678215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latin typeface="Share Tech"/>
                          <a:cs typeface="Arial"/>
                          <a:sym typeface="Arial"/>
                        </a:rPr>
                        <a:t>182.52B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1657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A5C5E09-530E-D55B-9BF5-96C8A0BE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6" y="1112199"/>
            <a:ext cx="6250007" cy="33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0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SEZ: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6CB10F-16B4-5BA4-D541-C3AEE1D92770}"/>
              </a:ext>
            </a:extLst>
          </p:cNvPr>
          <p:cNvCxnSpPr/>
          <p:nvPr/>
        </p:nvCxnSpPr>
        <p:spPr>
          <a:xfrm>
            <a:off x="2653393" y="1112200"/>
            <a:ext cx="0" cy="385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oogle Shape;619;p26">
            <a:extLst>
              <a:ext uri="{FF2B5EF4-FFF2-40B4-BE49-F238E27FC236}">
                <a16:creationId xmlns:a16="http://schemas.microsoft.com/office/drawing/2014/main" id="{95C13D24-8F04-452D-612A-B3911F699472}"/>
              </a:ext>
            </a:extLst>
          </p:cNvPr>
          <p:cNvGrpSpPr/>
          <p:nvPr/>
        </p:nvGrpSpPr>
        <p:grpSpPr>
          <a:xfrm>
            <a:off x="162647" y="1419951"/>
            <a:ext cx="988507" cy="384356"/>
            <a:chOff x="1194117" y="2490779"/>
            <a:chExt cx="1524050" cy="533400"/>
          </a:xfrm>
        </p:grpSpPr>
        <p:sp>
          <p:nvSpPr>
            <p:cNvPr id="5" name="Google Shape;620;p26">
              <a:extLst>
                <a:ext uri="{FF2B5EF4-FFF2-40B4-BE49-F238E27FC236}">
                  <a16:creationId xmlns:a16="http://schemas.microsoft.com/office/drawing/2014/main" id="{8D0F9059-6EA7-AAEA-2200-0602B8EC018C}"/>
                </a:ext>
              </a:extLst>
            </p:cNvPr>
            <p:cNvSpPr/>
            <p:nvPr/>
          </p:nvSpPr>
          <p:spPr>
            <a:xfrm>
              <a:off x="2569967" y="2672879"/>
              <a:ext cx="148200" cy="16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1;p26">
              <a:extLst>
                <a:ext uri="{FF2B5EF4-FFF2-40B4-BE49-F238E27FC236}">
                  <a16:creationId xmlns:a16="http://schemas.microsoft.com/office/drawing/2014/main" id="{B45EBF5B-6038-41B3-9950-1FD7E5257858}"/>
                </a:ext>
              </a:extLst>
            </p:cNvPr>
            <p:cNvSpPr/>
            <p:nvPr/>
          </p:nvSpPr>
          <p:spPr>
            <a:xfrm>
              <a:off x="1194117" y="2490779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622;p26">
            <a:extLst>
              <a:ext uri="{FF2B5EF4-FFF2-40B4-BE49-F238E27FC236}">
                <a16:creationId xmlns:a16="http://schemas.microsoft.com/office/drawing/2014/main" id="{602153AC-5A76-3625-9D36-4CC2CB2D9D60}"/>
              </a:ext>
            </a:extLst>
          </p:cNvPr>
          <p:cNvSpPr/>
          <p:nvPr/>
        </p:nvSpPr>
        <p:spPr>
          <a:xfrm>
            <a:off x="220847" y="1483851"/>
            <a:ext cx="867250" cy="29226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23;p26">
            <a:extLst>
              <a:ext uri="{FF2B5EF4-FFF2-40B4-BE49-F238E27FC236}">
                <a16:creationId xmlns:a16="http://schemas.microsoft.com/office/drawing/2014/main" id="{D8838EA1-2E35-C0D5-7624-DC8631421620}"/>
              </a:ext>
            </a:extLst>
          </p:cNvPr>
          <p:cNvSpPr/>
          <p:nvPr/>
        </p:nvSpPr>
        <p:spPr>
          <a:xfrm>
            <a:off x="220847" y="1492560"/>
            <a:ext cx="695382" cy="29226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619;p26">
            <a:extLst>
              <a:ext uri="{FF2B5EF4-FFF2-40B4-BE49-F238E27FC236}">
                <a16:creationId xmlns:a16="http://schemas.microsoft.com/office/drawing/2014/main" id="{BB29ED47-11C8-88F8-77E6-388B81B17CEA}"/>
              </a:ext>
            </a:extLst>
          </p:cNvPr>
          <p:cNvGrpSpPr/>
          <p:nvPr/>
        </p:nvGrpSpPr>
        <p:grpSpPr>
          <a:xfrm>
            <a:off x="162647" y="1966958"/>
            <a:ext cx="988507" cy="384356"/>
            <a:chOff x="1194117" y="2490779"/>
            <a:chExt cx="1524050" cy="533400"/>
          </a:xfrm>
        </p:grpSpPr>
        <p:sp>
          <p:nvSpPr>
            <p:cNvPr id="10" name="Google Shape;620;p26">
              <a:extLst>
                <a:ext uri="{FF2B5EF4-FFF2-40B4-BE49-F238E27FC236}">
                  <a16:creationId xmlns:a16="http://schemas.microsoft.com/office/drawing/2014/main" id="{9A52F12D-E344-74D4-EDAF-F1F54D2984FE}"/>
                </a:ext>
              </a:extLst>
            </p:cNvPr>
            <p:cNvSpPr/>
            <p:nvPr/>
          </p:nvSpPr>
          <p:spPr>
            <a:xfrm>
              <a:off x="2569967" y="2672879"/>
              <a:ext cx="148200" cy="16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1;p26">
              <a:extLst>
                <a:ext uri="{FF2B5EF4-FFF2-40B4-BE49-F238E27FC236}">
                  <a16:creationId xmlns:a16="http://schemas.microsoft.com/office/drawing/2014/main" id="{FF069147-4CA9-9343-7EDE-61F0764952A9}"/>
                </a:ext>
              </a:extLst>
            </p:cNvPr>
            <p:cNvSpPr/>
            <p:nvPr/>
          </p:nvSpPr>
          <p:spPr>
            <a:xfrm>
              <a:off x="1194117" y="2490779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622;p26">
            <a:extLst>
              <a:ext uri="{FF2B5EF4-FFF2-40B4-BE49-F238E27FC236}">
                <a16:creationId xmlns:a16="http://schemas.microsoft.com/office/drawing/2014/main" id="{753D4B51-6CCE-7843-3324-DFD3016B6444}"/>
              </a:ext>
            </a:extLst>
          </p:cNvPr>
          <p:cNvSpPr/>
          <p:nvPr/>
        </p:nvSpPr>
        <p:spPr>
          <a:xfrm>
            <a:off x="220847" y="2030858"/>
            <a:ext cx="867250" cy="29226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23;p26">
            <a:extLst>
              <a:ext uri="{FF2B5EF4-FFF2-40B4-BE49-F238E27FC236}">
                <a16:creationId xmlns:a16="http://schemas.microsoft.com/office/drawing/2014/main" id="{F65E332C-5CC0-D388-3602-AB9472475D3E}"/>
              </a:ext>
            </a:extLst>
          </p:cNvPr>
          <p:cNvSpPr/>
          <p:nvPr/>
        </p:nvSpPr>
        <p:spPr>
          <a:xfrm>
            <a:off x="220846" y="2039567"/>
            <a:ext cx="650945" cy="29226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619;p26">
            <a:extLst>
              <a:ext uri="{FF2B5EF4-FFF2-40B4-BE49-F238E27FC236}">
                <a16:creationId xmlns:a16="http://schemas.microsoft.com/office/drawing/2014/main" id="{4F115E99-96A1-394C-4D9B-CC881A557C78}"/>
              </a:ext>
            </a:extLst>
          </p:cNvPr>
          <p:cNvGrpSpPr/>
          <p:nvPr/>
        </p:nvGrpSpPr>
        <p:grpSpPr>
          <a:xfrm>
            <a:off x="162647" y="2497632"/>
            <a:ext cx="988507" cy="384356"/>
            <a:chOff x="1194117" y="2490779"/>
            <a:chExt cx="1524050" cy="533400"/>
          </a:xfrm>
        </p:grpSpPr>
        <p:sp>
          <p:nvSpPr>
            <p:cNvPr id="15" name="Google Shape;620;p26">
              <a:extLst>
                <a:ext uri="{FF2B5EF4-FFF2-40B4-BE49-F238E27FC236}">
                  <a16:creationId xmlns:a16="http://schemas.microsoft.com/office/drawing/2014/main" id="{7E833A36-91EE-4564-2284-3A098394053D}"/>
                </a:ext>
              </a:extLst>
            </p:cNvPr>
            <p:cNvSpPr/>
            <p:nvPr/>
          </p:nvSpPr>
          <p:spPr>
            <a:xfrm>
              <a:off x="2569967" y="2672879"/>
              <a:ext cx="148200" cy="16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1;p26">
              <a:extLst>
                <a:ext uri="{FF2B5EF4-FFF2-40B4-BE49-F238E27FC236}">
                  <a16:creationId xmlns:a16="http://schemas.microsoft.com/office/drawing/2014/main" id="{C6E485A8-0DD2-2AFF-3D49-226AE48CE298}"/>
                </a:ext>
              </a:extLst>
            </p:cNvPr>
            <p:cNvSpPr/>
            <p:nvPr/>
          </p:nvSpPr>
          <p:spPr>
            <a:xfrm>
              <a:off x="1194117" y="2490779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22;p26">
            <a:extLst>
              <a:ext uri="{FF2B5EF4-FFF2-40B4-BE49-F238E27FC236}">
                <a16:creationId xmlns:a16="http://schemas.microsoft.com/office/drawing/2014/main" id="{A8C8F9B7-09F1-2467-8766-F8CF8CFA7314}"/>
              </a:ext>
            </a:extLst>
          </p:cNvPr>
          <p:cNvSpPr/>
          <p:nvPr/>
        </p:nvSpPr>
        <p:spPr>
          <a:xfrm>
            <a:off x="220847" y="2561532"/>
            <a:ext cx="867250" cy="29226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23;p26">
            <a:extLst>
              <a:ext uri="{FF2B5EF4-FFF2-40B4-BE49-F238E27FC236}">
                <a16:creationId xmlns:a16="http://schemas.microsoft.com/office/drawing/2014/main" id="{04A4F1EB-A1AF-F475-264B-60EFAC98CD31}"/>
              </a:ext>
            </a:extLst>
          </p:cNvPr>
          <p:cNvSpPr/>
          <p:nvPr/>
        </p:nvSpPr>
        <p:spPr>
          <a:xfrm>
            <a:off x="220846" y="2570241"/>
            <a:ext cx="579253" cy="29226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619;p26">
            <a:extLst>
              <a:ext uri="{FF2B5EF4-FFF2-40B4-BE49-F238E27FC236}">
                <a16:creationId xmlns:a16="http://schemas.microsoft.com/office/drawing/2014/main" id="{24AA311C-508B-738F-F815-09A42A326474}"/>
              </a:ext>
            </a:extLst>
          </p:cNvPr>
          <p:cNvGrpSpPr/>
          <p:nvPr/>
        </p:nvGrpSpPr>
        <p:grpSpPr>
          <a:xfrm>
            <a:off x="162647" y="3085467"/>
            <a:ext cx="988507" cy="384356"/>
            <a:chOff x="1194117" y="2490779"/>
            <a:chExt cx="1524050" cy="533400"/>
          </a:xfrm>
        </p:grpSpPr>
        <p:sp>
          <p:nvSpPr>
            <p:cNvPr id="20" name="Google Shape;620;p26">
              <a:extLst>
                <a:ext uri="{FF2B5EF4-FFF2-40B4-BE49-F238E27FC236}">
                  <a16:creationId xmlns:a16="http://schemas.microsoft.com/office/drawing/2014/main" id="{885AC5A3-A560-F570-FB72-0B6293D1D8AE}"/>
                </a:ext>
              </a:extLst>
            </p:cNvPr>
            <p:cNvSpPr/>
            <p:nvPr/>
          </p:nvSpPr>
          <p:spPr>
            <a:xfrm>
              <a:off x="2569967" y="2672879"/>
              <a:ext cx="148200" cy="16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1;p26">
              <a:extLst>
                <a:ext uri="{FF2B5EF4-FFF2-40B4-BE49-F238E27FC236}">
                  <a16:creationId xmlns:a16="http://schemas.microsoft.com/office/drawing/2014/main" id="{ED2317AB-DF3B-9DD9-A3E1-F0C41A2EB5B0}"/>
                </a:ext>
              </a:extLst>
            </p:cNvPr>
            <p:cNvSpPr/>
            <p:nvPr/>
          </p:nvSpPr>
          <p:spPr>
            <a:xfrm>
              <a:off x="1194117" y="2490779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22;p26">
            <a:extLst>
              <a:ext uri="{FF2B5EF4-FFF2-40B4-BE49-F238E27FC236}">
                <a16:creationId xmlns:a16="http://schemas.microsoft.com/office/drawing/2014/main" id="{0BFA92FD-D834-9023-A337-18D6878B3076}"/>
              </a:ext>
            </a:extLst>
          </p:cNvPr>
          <p:cNvSpPr/>
          <p:nvPr/>
        </p:nvSpPr>
        <p:spPr>
          <a:xfrm>
            <a:off x="220847" y="3149367"/>
            <a:ext cx="867250" cy="29226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23;p26">
            <a:extLst>
              <a:ext uri="{FF2B5EF4-FFF2-40B4-BE49-F238E27FC236}">
                <a16:creationId xmlns:a16="http://schemas.microsoft.com/office/drawing/2014/main" id="{61AC5492-BFA6-1FF6-774A-D4C6DF3B6774}"/>
              </a:ext>
            </a:extLst>
          </p:cNvPr>
          <p:cNvSpPr/>
          <p:nvPr/>
        </p:nvSpPr>
        <p:spPr>
          <a:xfrm>
            <a:off x="220847" y="3158076"/>
            <a:ext cx="504336" cy="29226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619;p26">
            <a:extLst>
              <a:ext uri="{FF2B5EF4-FFF2-40B4-BE49-F238E27FC236}">
                <a16:creationId xmlns:a16="http://schemas.microsoft.com/office/drawing/2014/main" id="{7D795DEF-5836-D824-5B75-A963BD7A9F04}"/>
              </a:ext>
            </a:extLst>
          </p:cNvPr>
          <p:cNvGrpSpPr/>
          <p:nvPr/>
        </p:nvGrpSpPr>
        <p:grpSpPr>
          <a:xfrm>
            <a:off x="162647" y="3705955"/>
            <a:ext cx="988507" cy="384356"/>
            <a:chOff x="1194117" y="2490779"/>
            <a:chExt cx="1524050" cy="533400"/>
          </a:xfrm>
        </p:grpSpPr>
        <p:sp>
          <p:nvSpPr>
            <p:cNvPr id="25" name="Google Shape;620;p26">
              <a:extLst>
                <a:ext uri="{FF2B5EF4-FFF2-40B4-BE49-F238E27FC236}">
                  <a16:creationId xmlns:a16="http://schemas.microsoft.com/office/drawing/2014/main" id="{ADA9621F-FCCC-2174-E6C9-3836807856CA}"/>
                </a:ext>
              </a:extLst>
            </p:cNvPr>
            <p:cNvSpPr/>
            <p:nvPr/>
          </p:nvSpPr>
          <p:spPr>
            <a:xfrm>
              <a:off x="2569967" y="2672879"/>
              <a:ext cx="148200" cy="16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1;p26">
              <a:extLst>
                <a:ext uri="{FF2B5EF4-FFF2-40B4-BE49-F238E27FC236}">
                  <a16:creationId xmlns:a16="http://schemas.microsoft.com/office/drawing/2014/main" id="{62E756D6-998B-507D-5AFB-9894A4BE327F}"/>
                </a:ext>
              </a:extLst>
            </p:cNvPr>
            <p:cNvSpPr/>
            <p:nvPr/>
          </p:nvSpPr>
          <p:spPr>
            <a:xfrm>
              <a:off x="1194117" y="2490779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622;p26">
            <a:extLst>
              <a:ext uri="{FF2B5EF4-FFF2-40B4-BE49-F238E27FC236}">
                <a16:creationId xmlns:a16="http://schemas.microsoft.com/office/drawing/2014/main" id="{31027BCF-10A3-0A7C-39C9-3D5125D63183}"/>
              </a:ext>
            </a:extLst>
          </p:cNvPr>
          <p:cNvSpPr/>
          <p:nvPr/>
        </p:nvSpPr>
        <p:spPr>
          <a:xfrm>
            <a:off x="220847" y="3769855"/>
            <a:ext cx="867250" cy="29226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23;p26">
            <a:extLst>
              <a:ext uri="{FF2B5EF4-FFF2-40B4-BE49-F238E27FC236}">
                <a16:creationId xmlns:a16="http://schemas.microsoft.com/office/drawing/2014/main" id="{CA68A317-BCD2-B954-B3C1-8222B6BA0703}"/>
              </a:ext>
            </a:extLst>
          </p:cNvPr>
          <p:cNvSpPr/>
          <p:nvPr/>
        </p:nvSpPr>
        <p:spPr>
          <a:xfrm>
            <a:off x="220847" y="3778563"/>
            <a:ext cx="413135" cy="31174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323147-9893-83A4-F320-31212EA846EA}"/>
              </a:ext>
            </a:extLst>
          </p:cNvPr>
          <p:cNvSpPr txBox="1"/>
          <p:nvPr/>
        </p:nvSpPr>
        <p:spPr>
          <a:xfrm>
            <a:off x="1289956" y="1419951"/>
            <a:ext cx="135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Share Tech"/>
                <a:sym typeface="Share Tech"/>
              </a:rPr>
              <a:t>San Francisco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43B9B-186C-32CE-118D-932A21C0B805}"/>
              </a:ext>
            </a:extLst>
          </p:cNvPr>
          <p:cNvSpPr txBox="1"/>
          <p:nvPr/>
        </p:nvSpPr>
        <p:spPr>
          <a:xfrm>
            <a:off x="1288634" y="2030858"/>
            <a:ext cx="135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Share Tech"/>
                <a:sym typeface="Share Tech"/>
              </a:rPr>
              <a:t>Beijing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A0AA8-B6FC-459A-63C3-8908EAFB39CC}"/>
              </a:ext>
            </a:extLst>
          </p:cNvPr>
          <p:cNvSpPr txBox="1"/>
          <p:nvPr/>
        </p:nvSpPr>
        <p:spPr>
          <a:xfrm>
            <a:off x="1289688" y="2567780"/>
            <a:ext cx="135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Share Tech"/>
                <a:sym typeface="Share Tech"/>
              </a:rPr>
              <a:t>New York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0A7307-2B11-2266-E22D-8FDF5FF0035C}"/>
              </a:ext>
            </a:extLst>
          </p:cNvPr>
          <p:cNvSpPr txBox="1"/>
          <p:nvPr/>
        </p:nvSpPr>
        <p:spPr>
          <a:xfrm>
            <a:off x="1305191" y="3149367"/>
            <a:ext cx="135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Share Tech"/>
                <a:sym typeface="Share Tech"/>
              </a:rPr>
              <a:t>Shanghai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C17AAC-D011-7CF9-0ACB-51DF6E631261}"/>
              </a:ext>
            </a:extLst>
          </p:cNvPr>
          <p:cNvSpPr txBox="1"/>
          <p:nvPr/>
        </p:nvSpPr>
        <p:spPr>
          <a:xfrm>
            <a:off x="1289958" y="3753777"/>
            <a:ext cx="135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Share Tech"/>
                <a:sym typeface="Share Tech"/>
              </a:rPr>
              <a:t>London</a:t>
            </a:r>
          </a:p>
        </p:txBody>
      </p:sp>
      <p:grpSp>
        <p:nvGrpSpPr>
          <p:cNvPr id="35" name="Google Shape;619;p26">
            <a:extLst>
              <a:ext uri="{FF2B5EF4-FFF2-40B4-BE49-F238E27FC236}">
                <a16:creationId xmlns:a16="http://schemas.microsoft.com/office/drawing/2014/main" id="{6DC08FDE-252F-1793-87DC-BB31E12213CA}"/>
              </a:ext>
            </a:extLst>
          </p:cNvPr>
          <p:cNvGrpSpPr/>
          <p:nvPr/>
        </p:nvGrpSpPr>
        <p:grpSpPr>
          <a:xfrm>
            <a:off x="176259" y="4323722"/>
            <a:ext cx="988507" cy="384356"/>
            <a:chOff x="1194117" y="2490779"/>
            <a:chExt cx="1524050" cy="533400"/>
          </a:xfrm>
        </p:grpSpPr>
        <p:sp>
          <p:nvSpPr>
            <p:cNvPr id="36" name="Google Shape;620;p26">
              <a:extLst>
                <a:ext uri="{FF2B5EF4-FFF2-40B4-BE49-F238E27FC236}">
                  <a16:creationId xmlns:a16="http://schemas.microsoft.com/office/drawing/2014/main" id="{66ED0ADD-03FB-F3B9-B34E-0B56D293B12A}"/>
                </a:ext>
              </a:extLst>
            </p:cNvPr>
            <p:cNvSpPr/>
            <p:nvPr/>
          </p:nvSpPr>
          <p:spPr>
            <a:xfrm>
              <a:off x="2569967" y="2672879"/>
              <a:ext cx="148200" cy="16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1;p26">
              <a:extLst>
                <a:ext uri="{FF2B5EF4-FFF2-40B4-BE49-F238E27FC236}">
                  <a16:creationId xmlns:a16="http://schemas.microsoft.com/office/drawing/2014/main" id="{7C03C77C-3CD3-0F18-CF1D-90B68F08F84B}"/>
                </a:ext>
              </a:extLst>
            </p:cNvPr>
            <p:cNvSpPr/>
            <p:nvPr/>
          </p:nvSpPr>
          <p:spPr>
            <a:xfrm>
              <a:off x="1194117" y="2490779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622;p26">
            <a:extLst>
              <a:ext uri="{FF2B5EF4-FFF2-40B4-BE49-F238E27FC236}">
                <a16:creationId xmlns:a16="http://schemas.microsoft.com/office/drawing/2014/main" id="{48F65748-C6F5-46F4-1B3D-35C571A3C56C}"/>
              </a:ext>
            </a:extLst>
          </p:cNvPr>
          <p:cNvSpPr/>
          <p:nvPr/>
        </p:nvSpPr>
        <p:spPr>
          <a:xfrm>
            <a:off x="234459" y="4387622"/>
            <a:ext cx="867250" cy="29226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23;p26">
            <a:extLst>
              <a:ext uri="{FF2B5EF4-FFF2-40B4-BE49-F238E27FC236}">
                <a16:creationId xmlns:a16="http://schemas.microsoft.com/office/drawing/2014/main" id="{1732C3F7-61D7-3F75-544B-A21FB3A4DF07}"/>
              </a:ext>
            </a:extLst>
          </p:cNvPr>
          <p:cNvSpPr/>
          <p:nvPr/>
        </p:nvSpPr>
        <p:spPr>
          <a:xfrm>
            <a:off x="234459" y="4396331"/>
            <a:ext cx="271727" cy="28299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7DC404-62B8-1C51-1EBD-7259A92AEC9B}"/>
              </a:ext>
            </a:extLst>
          </p:cNvPr>
          <p:cNvSpPr txBox="1"/>
          <p:nvPr/>
        </p:nvSpPr>
        <p:spPr>
          <a:xfrm>
            <a:off x="1303570" y="4371544"/>
            <a:ext cx="135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Share Tech"/>
                <a:sym typeface="Share Tech"/>
              </a:rPr>
              <a:t>Bengaluru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71D96-EE35-34CF-441A-4D6EEC05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492" y="1419951"/>
            <a:ext cx="6236756" cy="29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B45B87-4938-BA1B-DD4B-06776329B110}"/>
              </a:ext>
            </a:extLst>
          </p:cNvPr>
          <p:cNvCxnSpPr>
            <a:cxnSpLocks/>
          </p:cNvCxnSpPr>
          <p:nvPr/>
        </p:nvCxnSpPr>
        <p:spPr>
          <a:xfrm>
            <a:off x="585467" y="2545161"/>
            <a:ext cx="8158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D8A4C4-BF7F-6EAF-8222-9CAD281AFBED}"/>
              </a:ext>
            </a:extLst>
          </p:cNvPr>
          <p:cNvSpPr txBox="1"/>
          <p:nvPr/>
        </p:nvSpPr>
        <p:spPr>
          <a:xfrm>
            <a:off x="1232257" y="5449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FCA795-DF6C-09CA-1F5C-5C0493048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98" y="2730798"/>
            <a:ext cx="6648547" cy="2318078"/>
          </a:xfrm>
          <a:prstGeom prst="rect">
            <a:avLst/>
          </a:prstGeom>
        </p:spPr>
      </p:pic>
      <p:sp>
        <p:nvSpPr>
          <p:cNvPr id="2" name="Google Shape;1177;p40">
            <a:extLst>
              <a:ext uri="{FF2B5EF4-FFF2-40B4-BE49-F238E27FC236}">
                <a16:creationId xmlns:a16="http://schemas.microsoft.com/office/drawing/2014/main" id="{A7304949-407F-BA26-4FCF-AF6259ECA0D5}"/>
              </a:ext>
            </a:extLst>
          </p:cNvPr>
          <p:cNvSpPr txBox="1"/>
          <p:nvPr/>
        </p:nvSpPr>
        <p:spPr>
          <a:xfrm>
            <a:off x="2021180" y="43544"/>
            <a:ext cx="1497267" cy="1577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326</a:t>
            </a: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" name="Google Shape;1178;p40">
            <a:extLst>
              <a:ext uri="{FF2B5EF4-FFF2-40B4-BE49-F238E27FC236}">
                <a16:creationId xmlns:a16="http://schemas.microsoft.com/office/drawing/2014/main" id="{F9DD14AF-F2D9-D422-295B-C9993B972243}"/>
              </a:ext>
            </a:extLst>
          </p:cNvPr>
          <p:cNvGrpSpPr/>
          <p:nvPr/>
        </p:nvGrpSpPr>
        <p:grpSpPr>
          <a:xfrm>
            <a:off x="1716042" y="1984128"/>
            <a:ext cx="2040312" cy="786947"/>
            <a:chOff x="713188" y="2403450"/>
            <a:chExt cx="2040312" cy="786947"/>
          </a:xfrm>
        </p:grpSpPr>
        <p:sp>
          <p:nvSpPr>
            <p:cNvPr id="6" name="Google Shape;1179;p40">
              <a:extLst>
                <a:ext uri="{FF2B5EF4-FFF2-40B4-BE49-F238E27FC236}">
                  <a16:creationId xmlns:a16="http://schemas.microsoft.com/office/drawing/2014/main" id="{2191BC18-4569-EC44-4EA2-85CC16056D82}"/>
                </a:ext>
              </a:extLst>
            </p:cNvPr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Software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" name="Google Shape;1180;p40">
              <a:extLst>
                <a:ext uri="{FF2B5EF4-FFF2-40B4-BE49-F238E27FC236}">
                  <a16:creationId xmlns:a16="http://schemas.microsoft.com/office/drawing/2014/main" id="{122E8B33-1B31-F10B-E1D6-5139484EED93}"/>
                </a:ext>
              </a:extLst>
            </p:cNvPr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" name="Google Shape;1181;p40">
            <a:extLst>
              <a:ext uri="{FF2B5EF4-FFF2-40B4-BE49-F238E27FC236}">
                <a16:creationId xmlns:a16="http://schemas.microsoft.com/office/drawing/2014/main" id="{6766223F-E0AE-4007-BDB7-F52791B3229E}"/>
              </a:ext>
            </a:extLst>
          </p:cNvPr>
          <p:cNvGrpSpPr/>
          <p:nvPr/>
        </p:nvGrpSpPr>
        <p:grpSpPr>
          <a:xfrm>
            <a:off x="3935005" y="1984128"/>
            <a:ext cx="2040312" cy="786947"/>
            <a:chOff x="713188" y="2403450"/>
            <a:chExt cx="2040312" cy="786947"/>
          </a:xfrm>
        </p:grpSpPr>
        <p:sp>
          <p:nvSpPr>
            <p:cNvPr id="10" name="Google Shape;1182;p40">
              <a:extLst>
                <a:ext uri="{FF2B5EF4-FFF2-40B4-BE49-F238E27FC236}">
                  <a16:creationId xmlns:a16="http://schemas.microsoft.com/office/drawing/2014/main" id="{61629090-06C5-EE4D-FDC9-3730ABB919B0}"/>
                </a:ext>
              </a:extLst>
            </p:cNvPr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Biotechnology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1" name="Google Shape;1183;p40">
              <a:extLst>
                <a:ext uri="{FF2B5EF4-FFF2-40B4-BE49-F238E27FC236}">
                  <a16:creationId xmlns:a16="http://schemas.microsoft.com/office/drawing/2014/main" id="{AD46CB91-4907-B02D-3FD2-316D1275A339}"/>
                </a:ext>
              </a:extLst>
            </p:cNvPr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3" name="Google Shape;1184;p40">
            <a:extLst>
              <a:ext uri="{FF2B5EF4-FFF2-40B4-BE49-F238E27FC236}">
                <a16:creationId xmlns:a16="http://schemas.microsoft.com/office/drawing/2014/main" id="{DA6A0C5C-1A78-BC1B-6E59-17DD72C5F145}"/>
              </a:ext>
            </a:extLst>
          </p:cNvPr>
          <p:cNvGrpSpPr/>
          <p:nvPr/>
        </p:nvGrpSpPr>
        <p:grpSpPr>
          <a:xfrm>
            <a:off x="6153967" y="1984128"/>
            <a:ext cx="2040312" cy="786947"/>
            <a:chOff x="713188" y="2403450"/>
            <a:chExt cx="2040312" cy="786947"/>
          </a:xfrm>
        </p:grpSpPr>
        <p:sp>
          <p:nvSpPr>
            <p:cNvPr id="15" name="Google Shape;1185;p40">
              <a:extLst>
                <a:ext uri="{FF2B5EF4-FFF2-40B4-BE49-F238E27FC236}">
                  <a16:creationId xmlns:a16="http://schemas.microsoft.com/office/drawing/2014/main" id="{FA26DEBC-7010-9E26-4163-BA8C80BD462F}"/>
                </a:ext>
              </a:extLst>
            </p:cNvPr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Curated Web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7" name="Google Shape;1186;p40">
              <a:extLst>
                <a:ext uri="{FF2B5EF4-FFF2-40B4-BE49-F238E27FC236}">
                  <a16:creationId xmlns:a16="http://schemas.microsoft.com/office/drawing/2014/main" id="{21D8ABE4-48B3-04A6-649A-1E4627A16055}"/>
                </a:ext>
              </a:extLst>
            </p:cNvPr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8" name="Google Shape;1187;p40">
            <a:extLst>
              <a:ext uri="{FF2B5EF4-FFF2-40B4-BE49-F238E27FC236}">
                <a16:creationId xmlns:a16="http://schemas.microsoft.com/office/drawing/2014/main" id="{11790074-8DF5-C847-D482-6EC02EFB6252}"/>
              </a:ext>
            </a:extLst>
          </p:cNvPr>
          <p:cNvSpPr txBox="1"/>
          <p:nvPr/>
        </p:nvSpPr>
        <p:spPr>
          <a:xfrm>
            <a:off x="4350661" y="219615"/>
            <a:ext cx="1209000" cy="123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238</a:t>
            </a: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9" name="Google Shape;1188;p40">
            <a:extLst>
              <a:ext uri="{FF2B5EF4-FFF2-40B4-BE49-F238E27FC236}">
                <a16:creationId xmlns:a16="http://schemas.microsoft.com/office/drawing/2014/main" id="{91A98E60-11A9-307E-5D7D-DD96D3DB386E}"/>
              </a:ext>
            </a:extLst>
          </p:cNvPr>
          <p:cNvSpPr txBox="1"/>
          <p:nvPr/>
        </p:nvSpPr>
        <p:spPr>
          <a:xfrm>
            <a:off x="6753073" y="407265"/>
            <a:ext cx="842100" cy="8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206</a:t>
            </a: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0" name="Google Shape;1189;p40">
            <a:extLst>
              <a:ext uri="{FF2B5EF4-FFF2-40B4-BE49-F238E27FC236}">
                <a16:creationId xmlns:a16="http://schemas.microsoft.com/office/drawing/2014/main" id="{01CF82D1-AE26-890E-8FD3-74063E3EDB3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736204" y="1638315"/>
            <a:ext cx="33610" cy="34581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" name="Google Shape;1190;p40">
            <a:extLst>
              <a:ext uri="{FF2B5EF4-FFF2-40B4-BE49-F238E27FC236}">
                <a16:creationId xmlns:a16="http://schemas.microsoft.com/office/drawing/2014/main" id="{933431BE-F4D6-9D09-8A9B-5982ACA54DCB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4955161" y="1456515"/>
            <a:ext cx="0" cy="52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Google Shape;1191;p40">
            <a:extLst>
              <a:ext uri="{FF2B5EF4-FFF2-40B4-BE49-F238E27FC236}">
                <a16:creationId xmlns:a16="http://schemas.microsoft.com/office/drawing/2014/main" id="{A4A63E1E-60D8-CB14-4D9C-8B66013CEBB7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174123" y="1268865"/>
            <a:ext cx="0" cy="715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" name="Google Shape;1192;p40">
            <a:extLst>
              <a:ext uri="{FF2B5EF4-FFF2-40B4-BE49-F238E27FC236}">
                <a16:creationId xmlns:a16="http://schemas.microsoft.com/office/drawing/2014/main" id="{BF1170D3-624B-2744-B172-471A5892BBA8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518447" y="832221"/>
            <a:ext cx="832214" cy="584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" name="Google Shape;1193;p40">
            <a:extLst>
              <a:ext uri="{FF2B5EF4-FFF2-40B4-BE49-F238E27FC236}">
                <a16:creationId xmlns:a16="http://schemas.microsoft.com/office/drawing/2014/main" id="{92C4E145-C388-0930-B7B1-A6F032BCE50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559661" y="838065"/>
            <a:ext cx="119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86AE1A-3FE1-188A-E104-3F4AAE67CAFD}"/>
              </a:ext>
            </a:extLst>
          </p:cNvPr>
          <p:cNvSpPr txBox="1"/>
          <p:nvPr/>
        </p:nvSpPr>
        <p:spPr>
          <a:xfrm>
            <a:off x="-1464345" y="221272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800" b="1" dirty="0">
                <a:solidFill>
                  <a:schemeClr val="dk1"/>
                </a:solidFill>
                <a:latin typeface="Share Tech"/>
                <a:sym typeface="Share Tech"/>
              </a:rPr>
              <a:t>Failed Mega </a:t>
            </a:r>
          </a:p>
          <a:p>
            <a:pPr algn="ctr">
              <a:buClr>
                <a:schemeClr val="dk1"/>
              </a:buClr>
              <a:buSzPts val="2800"/>
            </a:pPr>
            <a:r>
              <a:rPr lang="en-US" sz="1800" b="1" dirty="0">
                <a:solidFill>
                  <a:schemeClr val="dk1"/>
                </a:solidFill>
                <a:latin typeface="Share Tech"/>
                <a:sym typeface="Share Tech"/>
              </a:rPr>
              <a:t>Startups</a:t>
            </a:r>
          </a:p>
        </p:txBody>
      </p:sp>
    </p:spTree>
    <p:extLst>
      <p:ext uri="{BB962C8B-B14F-4D97-AF65-F5344CB8AC3E}">
        <p14:creationId xmlns:p14="http://schemas.microsoft.com/office/powerpoint/2010/main" val="357664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17">
            <a:extLst>
              <a:ext uri="{FF2B5EF4-FFF2-40B4-BE49-F238E27FC236}">
                <a16:creationId xmlns:a16="http://schemas.microsoft.com/office/drawing/2014/main" id="{735A5E0F-5D51-E6A7-8E89-9E1C0D3487A9}"/>
              </a:ext>
            </a:extLst>
          </p:cNvPr>
          <p:cNvSpPr/>
          <p:nvPr/>
        </p:nvSpPr>
        <p:spPr>
          <a:xfrm>
            <a:off x="887661" y="1498808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72;p17">
            <a:extLst>
              <a:ext uri="{FF2B5EF4-FFF2-40B4-BE49-F238E27FC236}">
                <a16:creationId xmlns:a16="http://schemas.microsoft.com/office/drawing/2014/main" id="{95555D51-08BF-BD59-7EBB-04EE71B93BC6}"/>
              </a:ext>
            </a:extLst>
          </p:cNvPr>
          <p:cNvGrpSpPr/>
          <p:nvPr/>
        </p:nvGrpSpPr>
        <p:grpSpPr>
          <a:xfrm>
            <a:off x="1096737" y="1739635"/>
            <a:ext cx="414947" cy="351445"/>
            <a:chOff x="6671087" y="2009304"/>
            <a:chExt cx="332757" cy="281833"/>
          </a:xfrm>
        </p:grpSpPr>
        <p:sp>
          <p:nvSpPr>
            <p:cNvPr id="5" name="Google Shape;273;p17">
              <a:extLst>
                <a:ext uri="{FF2B5EF4-FFF2-40B4-BE49-F238E27FC236}">
                  <a16:creationId xmlns:a16="http://schemas.microsoft.com/office/drawing/2014/main" id="{89510BBC-5D32-D678-D1B7-A51D6DDE5C74}"/>
                </a:ext>
              </a:extLst>
            </p:cNvPr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;p17">
              <a:extLst>
                <a:ext uri="{FF2B5EF4-FFF2-40B4-BE49-F238E27FC236}">
                  <a16:creationId xmlns:a16="http://schemas.microsoft.com/office/drawing/2014/main" id="{41506227-F903-F798-A406-1A5CF9F5D60A}"/>
                </a:ext>
              </a:extLst>
            </p:cNvPr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86;p17">
            <a:extLst>
              <a:ext uri="{FF2B5EF4-FFF2-40B4-BE49-F238E27FC236}">
                <a16:creationId xmlns:a16="http://schemas.microsoft.com/office/drawing/2014/main" id="{862125D3-C32E-DE35-4F9D-B4802E244D8D}"/>
              </a:ext>
            </a:extLst>
          </p:cNvPr>
          <p:cNvGrpSpPr/>
          <p:nvPr/>
        </p:nvGrpSpPr>
        <p:grpSpPr>
          <a:xfrm>
            <a:off x="570859" y="2866118"/>
            <a:ext cx="1466704" cy="983435"/>
            <a:chOff x="6318523" y="3299387"/>
            <a:chExt cx="1466704" cy="983435"/>
          </a:xfrm>
        </p:grpSpPr>
        <p:sp>
          <p:nvSpPr>
            <p:cNvPr id="8" name="Google Shape;287;p17">
              <a:extLst>
                <a:ext uri="{FF2B5EF4-FFF2-40B4-BE49-F238E27FC236}">
                  <a16:creationId xmlns:a16="http://schemas.microsoft.com/office/drawing/2014/main" id="{7A6870DD-251F-C327-367D-7B3D7E3B61AA}"/>
                </a:ext>
              </a:extLst>
            </p:cNvPr>
            <p:cNvSpPr txBox="1"/>
            <p:nvPr/>
          </p:nvSpPr>
          <p:spPr>
            <a:xfrm>
              <a:off x="6318526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4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" name="Google Shape;288;p17">
              <a:extLst>
                <a:ext uri="{FF2B5EF4-FFF2-40B4-BE49-F238E27FC236}">
                  <a16:creationId xmlns:a16="http://schemas.microsoft.com/office/drawing/2014/main" id="{50900381-A6B4-EAA0-D2D2-0DD182167269}"/>
                </a:ext>
              </a:extLst>
            </p:cNvPr>
            <p:cNvSpPr txBox="1"/>
            <p:nvPr/>
          </p:nvSpPr>
          <p:spPr>
            <a:xfrm>
              <a:off x="6318523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10" name="Google Shape;290;p17">
            <a:extLst>
              <a:ext uri="{FF2B5EF4-FFF2-40B4-BE49-F238E27FC236}">
                <a16:creationId xmlns:a16="http://schemas.microsoft.com/office/drawing/2014/main" id="{0046DF9E-D8CD-6322-0DE6-FB61D92736BA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1304211" y="2331908"/>
            <a:ext cx="0" cy="534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3" name="Graphic 12" descr="A circle filled with dots">
            <a:extLst>
              <a:ext uri="{FF2B5EF4-FFF2-40B4-BE49-F238E27FC236}">
                <a16:creationId xmlns:a16="http://schemas.microsoft.com/office/drawing/2014/main" id="{C3B52635-3908-719D-09D8-EC40B006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311" y="-293915"/>
            <a:ext cx="7788729" cy="77887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DB6B57-24BA-CA77-5455-AD9F2C31090A}"/>
              </a:ext>
            </a:extLst>
          </p:cNvPr>
          <p:cNvCxnSpPr/>
          <p:nvPr/>
        </p:nvCxnSpPr>
        <p:spPr>
          <a:xfrm>
            <a:off x="1812471" y="2718707"/>
            <a:ext cx="2122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Presentation with pie chart outline">
            <a:extLst>
              <a:ext uri="{FF2B5EF4-FFF2-40B4-BE49-F238E27FC236}">
                <a16:creationId xmlns:a16="http://schemas.microsoft.com/office/drawing/2014/main" id="{84A88B0F-EAE3-0FAD-E69A-7B5D97370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48294">
            <a:off x="4180927" y="115109"/>
            <a:ext cx="1517745" cy="15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7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253" name="Google Shape;253;p17"/>
          <p:cNvSpPr txBox="1"/>
          <p:nvPr/>
        </p:nvSpPr>
        <p:spPr>
          <a:xfrm>
            <a:off x="3608550" y="1242275"/>
            <a:ext cx="2040300" cy="457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Whats Inside?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1675575" y="215195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3328828" y="2151950"/>
            <a:ext cx="833100" cy="83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4982076" y="2151950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6635325" y="21519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17"/>
          <p:cNvCxnSpPr>
            <a:stCxn id="253" idx="1"/>
            <a:endCxn id="254" idx="0"/>
          </p:cNvCxnSpPr>
          <p:nvPr/>
        </p:nvCxnSpPr>
        <p:spPr>
          <a:xfrm flipH="1">
            <a:off x="2092050" y="1470875"/>
            <a:ext cx="1516500" cy="681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7"/>
          <p:cNvCxnSpPr>
            <a:stCxn id="253" idx="3"/>
            <a:endCxn id="257" idx="0"/>
          </p:cNvCxnSpPr>
          <p:nvPr/>
        </p:nvCxnSpPr>
        <p:spPr>
          <a:xfrm>
            <a:off x="5648850" y="1470875"/>
            <a:ext cx="1403100" cy="681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7"/>
          <p:cNvCxnSpPr>
            <a:stCxn id="253" idx="2"/>
            <a:endCxn id="255" idx="0"/>
          </p:cNvCxnSpPr>
          <p:nvPr/>
        </p:nvCxnSpPr>
        <p:spPr>
          <a:xfrm flipH="1">
            <a:off x="3745500" y="1699475"/>
            <a:ext cx="883200" cy="452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7"/>
          <p:cNvCxnSpPr>
            <a:stCxn id="253" idx="2"/>
            <a:endCxn id="256" idx="0"/>
          </p:cNvCxnSpPr>
          <p:nvPr/>
        </p:nvCxnSpPr>
        <p:spPr>
          <a:xfrm>
            <a:off x="4628700" y="1699475"/>
            <a:ext cx="769800" cy="452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" name="Google Shape;262;p17"/>
          <p:cNvGrpSpPr/>
          <p:nvPr/>
        </p:nvGrpSpPr>
        <p:grpSpPr>
          <a:xfrm>
            <a:off x="5212537" y="2365844"/>
            <a:ext cx="372178" cy="405312"/>
            <a:chOff x="6675256" y="1516169"/>
            <a:chExt cx="327823" cy="357009"/>
          </a:xfrm>
        </p:grpSpPr>
        <p:sp>
          <p:nvSpPr>
            <p:cNvPr id="263" name="Google Shape;263;p17"/>
            <p:cNvSpPr/>
            <p:nvPr/>
          </p:nvSpPr>
          <p:spPr>
            <a:xfrm>
              <a:off x="6675256" y="1516169"/>
              <a:ext cx="111078" cy="188737"/>
            </a:xfrm>
            <a:custGeom>
              <a:avLst/>
              <a:gdLst/>
              <a:ahLst/>
              <a:cxnLst/>
              <a:rect l="l" t="t" r="r" b="b"/>
              <a:pathLst>
                <a:path w="3490" h="5930" extrusionOk="0">
                  <a:moveTo>
                    <a:pt x="1703" y="334"/>
                  </a:moveTo>
                  <a:cubicBezTo>
                    <a:pt x="2001" y="334"/>
                    <a:pt x="2239" y="548"/>
                    <a:pt x="2239" y="786"/>
                  </a:cubicBezTo>
                  <a:lnTo>
                    <a:pt x="2239" y="810"/>
                  </a:lnTo>
                  <a:cubicBezTo>
                    <a:pt x="2072" y="739"/>
                    <a:pt x="1894" y="715"/>
                    <a:pt x="1703" y="715"/>
                  </a:cubicBezTo>
                  <a:cubicBezTo>
                    <a:pt x="1513" y="715"/>
                    <a:pt x="1334" y="751"/>
                    <a:pt x="1168" y="810"/>
                  </a:cubicBezTo>
                  <a:lnTo>
                    <a:pt x="1168" y="786"/>
                  </a:lnTo>
                  <a:cubicBezTo>
                    <a:pt x="1168" y="536"/>
                    <a:pt x="1406" y="334"/>
                    <a:pt x="1703" y="334"/>
                  </a:cubicBezTo>
                  <a:close/>
                  <a:moveTo>
                    <a:pt x="1680" y="1037"/>
                  </a:moveTo>
                  <a:cubicBezTo>
                    <a:pt x="2263" y="1037"/>
                    <a:pt x="2739" y="1513"/>
                    <a:pt x="2739" y="2096"/>
                  </a:cubicBezTo>
                  <a:cubicBezTo>
                    <a:pt x="2739" y="2215"/>
                    <a:pt x="2727" y="2322"/>
                    <a:pt x="2680" y="2418"/>
                  </a:cubicBezTo>
                  <a:cubicBezTo>
                    <a:pt x="2215" y="1941"/>
                    <a:pt x="1406" y="1763"/>
                    <a:pt x="1358" y="1751"/>
                  </a:cubicBezTo>
                  <a:cubicBezTo>
                    <a:pt x="1346" y="1748"/>
                    <a:pt x="1334" y="1746"/>
                    <a:pt x="1321" y="1746"/>
                  </a:cubicBezTo>
                  <a:cubicBezTo>
                    <a:pt x="1283" y="1746"/>
                    <a:pt x="1245" y="1760"/>
                    <a:pt x="1227" y="1787"/>
                  </a:cubicBezTo>
                  <a:cubicBezTo>
                    <a:pt x="1179" y="1810"/>
                    <a:pt x="1168" y="1858"/>
                    <a:pt x="1168" y="1918"/>
                  </a:cubicBezTo>
                  <a:cubicBezTo>
                    <a:pt x="1168" y="1929"/>
                    <a:pt x="1144" y="2037"/>
                    <a:pt x="1025" y="2156"/>
                  </a:cubicBezTo>
                  <a:cubicBezTo>
                    <a:pt x="965" y="2215"/>
                    <a:pt x="965" y="2322"/>
                    <a:pt x="1025" y="2394"/>
                  </a:cubicBezTo>
                  <a:cubicBezTo>
                    <a:pt x="1053" y="2428"/>
                    <a:pt x="1092" y="2443"/>
                    <a:pt x="1133" y="2443"/>
                  </a:cubicBezTo>
                  <a:cubicBezTo>
                    <a:pt x="1178" y="2443"/>
                    <a:pt x="1225" y="2425"/>
                    <a:pt x="1263" y="2394"/>
                  </a:cubicBezTo>
                  <a:cubicBezTo>
                    <a:pt x="1358" y="2299"/>
                    <a:pt x="1418" y="2215"/>
                    <a:pt x="1441" y="2120"/>
                  </a:cubicBezTo>
                  <a:cubicBezTo>
                    <a:pt x="1727" y="2215"/>
                    <a:pt x="2299" y="2406"/>
                    <a:pt x="2549" y="2775"/>
                  </a:cubicBezTo>
                  <a:cubicBezTo>
                    <a:pt x="2501" y="3192"/>
                    <a:pt x="2132" y="3513"/>
                    <a:pt x="1703" y="3513"/>
                  </a:cubicBezTo>
                  <a:cubicBezTo>
                    <a:pt x="1239" y="3513"/>
                    <a:pt x="870" y="3168"/>
                    <a:pt x="822" y="2715"/>
                  </a:cubicBezTo>
                  <a:cubicBezTo>
                    <a:pt x="822" y="2691"/>
                    <a:pt x="810" y="2680"/>
                    <a:pt x="787" y="2644"/>
                  </a:cubicBezTo>
                  <a:cubicBezTo>
                    <a:pt x="691" y="2477"/>
                    <a:pt x="632" y="2287"/>
                    <a:pt x="632" y="2096"/>
                  </a:cubicBezTo>
                  <a:cubicBezTo>
                    <a:pt x="632" y="1513"/>
                    <a:pt x="1108" y="1037"/>
                    <a:pt x="1680" y="1037"/>
                  </a:cubicBezTo>
                  <a:close/>
                  <a:moveTo>
                    <a:pt x="2061" y="3775"/>
                  </a:moveTo>
                  <a:lnTo>
                    <a:pt x="2061" y="3954"/>
                  </a:lnTo>
                  <a:cubicBezTo>
                    <a:pt x="2061" y="4013"/>
                    <a:pt x="2072" y="4073"/>
                    <a:pt x="2108" y="4120"/>
                  </a:cubicBezTo>
                  <a:lnTo>
                    <a:pt x="1703" y="4501"/>
                  </a:lnTo>
                  <a:lnTo>
                    <a:pt x="1299" y="4120"/>
                  </a:lnTo>
                  <a:cubicBezTo>
                    <a:pt x="1334" y="4073"/>
                    <a:pt x="1346" y="4013"/>
                    <a:pt x="1346" y="3954"/>
                  </a:cubicBezTo>
                  <a:lnTo>
                    <a:pt x="1346" y="3775"/>
                  </a:lnTo>
                  <a:cubicBezTo>
                    <a:pt x="1465" y="3799"/>
                    <a:pt x="1584" y="3834"/>
                    <a:pt x="1703" y="3834"/>
                  </a:cubicBezTo>
                  <a:cubicBezTo>
                    <a:pt x="1822" y="3834"/>
                    <a:pt x="1953" y="3823"/>
                    <a:pt x="2061" y="3775"/>
                  </a:cubicBezTo>
                  <a:close/>
                  <a:moveTo>
                    <a:pt x="1727" y="1"/>
                  </a:moveTo>
                  <a:cubicBezTo>
                    <a:pt x="1251" y="1"/>
                    <a:pt x="870" y="334"/>
                    <a:pt x="870" y="775"/>
                  </a:cubicBezTo>
                  <a:cubicBezTo>
                    <a:pt x="870" y="846"/>
                    <a:pt x="882" y="906"/>
                    <a:pt x="894" y="977"/>
                  </a:cubicBezTo>
                  <a:cubicBezTo>
                    <a:pt x="560" y="1227"/>
                    <a:pt x="346" y="1632"/>
                    <a:pt x="346" y="2096"/>
                  </a:cubicBezTo>
                  <a:cubicBezTo>
                    <a:pt x="346" y="2334"/>
                    <a:pt x="406" y="2572"/>
                    <a:pt x="537" y="2799"/>
                  </a:cubicBezTo>
                  <a:cubicBezTo>
                    <a:pt x="584" y="3132"/>
                    <a:pt x="775" y="3430"/>
                    <a:pt x="1060" y="3632"/>
                  </a:cubicBezTo>
                  <a:lnTo>
                    <a:pt x="1060" y="3954"/>
                  </a:lnTo>
                  <a:lnTo>
                    <a:pt x="1060" y="3965"/>
                  </a:lnTo>
                  <a:lnTo>
                    <a:pt x="394" y="4299"/>
                  </a:lnTo>
                  <a:cubicBezTo>
                    <a:pt x="156" y="4418"/>
                    <a:pt x="1" y="4656"/>
                    <a:pt x="1" y="4906"/>
                  </a:cubicBezTo>
                  <a:lnTo>
                    <a:pt x="1" y="5775"/>
                  </a:lnTo>
                  <a:cubicBezTo>
                    <a:pt x="1" y="5859"/>
                    <a:pt x="84" y="5930"/>
                    <a:pt x="167" y="5930"/>
                  </a:cubicBezTo>
                  <a:cubicBezTo>
                    <a:pt x="263" y="5930"/>
                    <a:pt x="334" y="5859"/>
                    <a:pt x="334" y="5775"/>
                  </a:cubicBezTo>
                  <a:lnTo>
                    <a:pt x="334" y="4906"/>
                  </a:lnTo>
                  <a:cubicBezTo>
                    <a:pt x="334" y="4775"/>
                    <a:pt x="406" y="4644"/>
                    <a:pt x="525" y="4585"/>
                  </a:cubicBezTo>
                  <a:lnTo>
                    <a:pt x="1072" y="4311"/>
                  </a:lnTo>
                  <a:lnTo>
                    <a:pt x="1584" y="4787"/>
                  </a:lnTo>
                  <a:lnTo>
                    <a:pt x="1584" y="5775"/>
                  </a:lnTo>
                  <a:cubicBezTo>
                    <a:pt x="1584" y="5859"/>
                    <a:pt x="1656" y="5930"/>
                    <a:pt x="1751" y="5930"/>
                  </a:cubicBezTo>
                  <a:cubicBezTo>
                    <a:pt x="1834" y="5930"/>
                    <a:pt x="1906" y="5859"/>
                    <a:pt x="1906" y="5775"/>
                  </a:cubicBezTo>
                  <a:lnTo>
                    <a:pt x="1906" y="4787"/>
                  </a:lnTo>
                  <a:lnTo>
                    <a:pt x="2418" y="4311"/>
                  </a:lnTo>
                  <a:lnTo>
                    <a:pt x="2965" y="4585"/>
                  </a:lnTo>
                  <a:cubicBezTo>
                    <a:pt x="3084" y="4644"/>
                    <a:pt x="3156" y="4763"/>
                    <a:pt x="3156" y="4906"/>
                  </a:cubicBezTo>
                  <a:lnTo>
                    <a:pt x="3156" y="5775"/>
                  </a:lnTo>
                  <a:cubicBezTo>
                    <a:pt x="3156" y="5859"/>
                    <a:pt x="3239" y="5930"/>
                    <a:pt x="3323" y="5930"/>
                  </a:cubicBezTo>
                  <a:cubicBezTo>
                    <a:pt x="3406" y="5930"/>
                    <a:pt x="3489" y="5859"/>
                    <a:pt x="3489" y="5775"/>
                  </a:cubicBezTo>
                  <a:lnTo>
                    <a:pt x="3489" y="4906"/>
                  </a:lnTo>
                  <a:cubicBezTo>
                    <a:pt x="3442" y="4656"/>
                    <a:pt x="3299" y="4418"/>
                    <a:pt x="3073" y="4299"/>
                  </a:cubicBezTo>
                  <a:lnTo>
                    <a:pt x="2406" y="3965"/>
                  </a:lnTo>
                  <a:lnTo>
                    <a:pt x="2406" y="3954"/>
                  </a:lnTo>
                  <a:lnTo>
                    <a:pt x="2406" y="3632"/>
                  </a:lnTo>
                  <a:cubicBezTo>
                    <a:pt x="2668" y="3430"/>
                    <a:pt x="2858" y="3132"/>
                    <a:pt x="2918" y="2799"/>
                  </a:cubicBezTo>
                  <a:cubicBezTo>
                    <a:pt x="3037" y="2584"/>
                    <a:pt x="3120" y="2346"/>
                    <a:pt x="3120" y="2096"/>
                  </a:cubicBezTo>
                  <a:cubicBezTo>
                    <a:pt x="3120" y="1632"/>
                    <a:pt x="2894" y="1227"/>
                    <a:pt x="2561" y="977"/>
                  </a:cubicBezTo>
                  <a:cubicBezTo>
                    <a:pt x="2573" y="917"/>
                    <a:pt x="2596" y="846"/>
                    <a:pt x="2596" y="775"/>
                  </a:cubicBezTo>
                  <a:cubicBezTo>
                    <a:pt x="2596" y="334"/>
                    <a:pt x="2203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696103" y="1679507"/>
              <a:ext cx="10630" cy="26162"/>
            </a:xfrm>
            <a:custGeom>
              <a:avLst/>
              <a:gdLst/>
              <a:ahLst/>
              <a:cxnLst/>
              <a:rect l="l" t="t" r="r" b="b"/>
              <a:pathLst>
                <a:path w="334" h="8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84" y="822"/>
                    <a:pt x="167" y="822"/>
                  </a:cubicBezTo>
                  <a:cubicBezTo>
                    <a:pt x="263" y="822"/>
                    <a:pt x="334" y="738"/>
                    <a:pt x="334" y="65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752183" y="1679507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72" y="822"/>
                    <a:pt x="167" y="822"/>
                  </a:cubicBezTo>
                  <a:cubicBezTo>
                    <a:pt x="251" y="822"/>
                    <a:pt x="322" y="738"/>
                    <a:pt x="322" y="655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919310" y="1734060"/>
              <a:ext cx="45131" cy="15946"/>
            </a:xfrm>
            <a:custGeom>
              <a:avLst/>
              <a:gdLst/>
              <a:ahLst/>
              <a:cxnLst/>
              <a:rect l="l" t="t" r="r" b="b"/>
              <a:pathLst>
                <a:path w="1418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346" y="322"/>
                    <a:pt x="881" y="358"/>
                    <a:pt x="1143" y="489"/>
                  </a:cubicBezTo>
                  <a:cubicBezTo>
                    <a:pt x="1179" y="501"/>
                    <a:pt x="1191" y="501"/>
                    <a:pt x="1227" y="501"/>
                  </a:cubicBezTo>
                  <a:cubicBezTo>
                    <a:pt x="1286" y="501"/>
                    <a:pt x="1346" y="477"/>
                    <a:pt x="1370" y="417"/>
                  </a:cubicBezTo>
                  <a:cubicBezTo>
                    <a:pt x="1417" y="334"/>
                    <a:pt x="1382" y="239"/>
                    <a:pt x="1298" y="191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879907" y="1706020"/>
              <a:ext cx="123172" cy="167158"/>
            </a:xfrm>
            <a:custGeom>
              <a:avLst/>
              <a:gdLst/>
              <a:ahLst/>
              <a:cxnLst/>
              <a:rect l="l" t="t" r="r" b="b"/>
              <a:pathLst>
                <a:path w="3870" h="5252" extrusionOk="0">
                  <a:moveTo>
                    <a:pt x="3001" y="310"/>
                  </a:moveTo>
                  <a:lnTo>
                    <a:pt x="3001" y="989"/>
                  </a:lnTo>
                  <a:cubicBezTo>
                    <a:pt x="3001" y="1096"/>
                    <a:pt x="2965" y="1215"/>
                    <a:pt x="2917" y="1310"/>
                  </a:cubicBezTo>
                  <a:lnTo>
                    <a:pt x="2834" y="1477"/>
                  </a:lnTo>
                  <a:cubicBezTo>
                    <a:pt x="2822" y="1501"/>
                    <a:pt x="2822" y="1513"/>
                    <a:pt x="2822" y="1549"/>
                  </a:cubicBezTo>
                  <a:lnTo>
                    <a:pt x="2822" y="1906"/>
                  </a:lnTo>
                  <a:cubicBezTo>
                    <a:pt x="2822" y="2144"/>
                    <a:pt x="2727" y="2370"/>
                    <a:pt x="2548" y="2537"/>
                  </a:cubicBezTo>
                  <a:cubicBezTo>
                    <a:pt x="2381" y="2727"/>
                    <a:pt x="2167" y="2811"/>
                    <a:pt x="1905" y="2811"/>
                  </a:cubicBezTo>
                  <a:cubicBezTo>
                    <a:pt x="1429" y="2799"/>
                    <a:pt x="1048" y="2382"/>
                    <a:pt x="1048" y="1870"/>
                  </a:cubicBezTo>
                  <a:lnTo>
                    <a:pt x="1048" y="1560"/>
                  </a:lnTo>
                  <a:cubicBezTo>
                    <a:pt x="1048" y="1525"/>
                    <a:pt x="1048" y="1513"/>
                    <a:pt x="1036" y="1489"/>
                  </a:cubicBezTo>
                  <a:lnTo>
                    <a:pt x="929" y="1275"/>
                  </a:lnTo>
                  <a:cubicBezTo>
                    <a:pt x="893" y="1203"/>
                    <a:pt x="869" y="1108"/>
                    <a:pt x="869" y="1037"/>
                  </a:cubicBezTo>
                  <a:lnTo>
                    <a:pt x="869" y="1025"/>
                  </a:lnTo>
                  <a:cubicBezTo>
                    <a:pt x="869" y="632"/>
                    <a:pt x="1179" y="310"/>
                    <a:pt x="1584" y="310"/>
                  </a:cubicBezTo>
                  <a:close/>
                  <a:moveTo>
                    <a:pt x="2310" y="3084"/>
                  </a:moveTo>
                  <a:cubicBezTo>
                    <a:pt x="2310" y="3120"/>
                    <a:pt x="2322" y="3180"/>
                    <a:pt x="2346" y="3227"/>
                  </a:cubicBezTo>
                  <a:lnTo>
                    <a:pt x="2191" y="3358"/>
                  </a:lnTo>
                  <a:cubicBezTo>
                    <a:pt x="2119" y="3430"/>
                    <a:pt x="2024" y="3465"/>
                    <a:pt x="1941" y="3465"/>
                  </a:cubicBezTo>
                  <a:cubicBezTo>
                    <a:pt x="1846" y="3465"/>
                    <a:pt x="1750" y="3418"/>
                    <a:pt x="1679" y="3358"/>
                  </a:cubicBezTo>
                  <a:lnTo>
                    <a:pt x="1548" y="3227"/>
                  </a:lnTo>
                  <a:cubicBezTo>
                    <a:pt x="1560" y="3180"/>
                    <a:pt x="1584" y="3120"/>
                    <a:pt x="1584" y="3084"/>
                  </a:cubicBezTo>
                  <a:cubicBezTo>
                    <a:pt x="1679" y="3108"/>
                    <a:pt x="1786" y="3132"/>
                    <a:pt x="1905" y="3132"/>
                  </a:cubicBezTo>
                  <a:lnTo>
                    <a:pt x="1953" y="3132"/>
                  </a:lnTo>
                  <a:cubicBezTo>
                    <a:pt x="2072" y="3132"/>
                    <a:pt x="2203" y="3120"/>
                    <a:pt x="2310" y="3084"/>
                  </a:cubicBezTo>
                  <a:close/>
                  <a:moveTo>
                    <a:pt x="1584" y="1"/>
                  </a:moveTo>
                  <a:cubicBezTo>
                    <a:pt x="1000" y="1"/>
                    <a:pt x="536" y="465"/>
                    <a:pt x="536" y="1037"/>
                  </a:cubicBezTo>
                  <a:lnTo>
                    <a:pt x="536" y="1060"/>
                  </a:lnTo>
                  <a:cubicBezTo>
                    <a:pt x="536" y="1191"/>
                    <a:pt x="572" y="1322"/>
                    <a:pt x="631" y="1441"/>
                  </a:cubicBezTo>
                  <a:lnTo>
                    <a:pt x="715" y="1608"/>
                  </a:lnTo>
                  <a:lnTo>
                    <a:pt x="715" y="1870"/>
                  </a:lnTo>
                  <a:cubicBezTo>
                    <a:pt x="715" y="2311"/>
                    <a:pt x="929" y="2680"/>
                    <a:pt x="1238" y="2918"/>
                  </a:cubicBezTo>
                  <a:lnTo>
                    <a:pt x="1238" y="3061"/>
                  </a:lnTo>
                  <a:cubicBezTo>
                    <a:pt x="1238" y="3156"/>
                    <a:pt x="1179" y="3227"/>
                    <a:pt x="1107" y="3239"/>
                  </a:cubicBezTo>
                  <a:lnTo>
                    <a:pt x="512" y="3406"/>
                  </a:lnTo>
                  <a:cubicBezTo>
                    <a:pt x="214" y="3501"/>
                    <a:pt x="0" y="3763"/>
                    <a:pt x="0" y="4073"/>
                  </a:cubicBezTo>
                  <a:lnTo>
                    <a:pt x="0" y="5085"/>
                  </a:lnTo>
                  <a:cubicBezTo>
                    <a:pt x="0" y="5180"/>
                    <a:pt x="83" y="5251"/>
                    <a:pt x="167" y="5251"/>
                  </a:cubicBezTo>
                  <a:cubicBezTo>
                    <a:pt x="250" y="5251"/>
                    <a:pt x="334" y="5180"/>
                    <a:pt x="334" y="5085"/>
                  </a:cubicBezTo>
                  <a:lnTo>
                    <a:pt x="334" y="4073"/>
                  </a:lnTo>
                  <a:cubicBezTo>
                    <a:pt x="334" y="3918"/>
                    <a:pt x="429" y="3775"/>
                    <a:pt x="595" y="3739"/>
                  </a:cubicBezTo>
                  <a:lnTo>
                    <a:pt x="1191" y="3573"/>
                  </a:lnTo>
                  <a:cubicBezTo>
                    <a:pt x="1238" y="3561"/>
                    <a:pt x="1298" y="3525"/>
                    <a:pt x="1346" y="3513"/>
                  </a:cubicBezTo>
                  <a:lnTo>
                    <a:pt x="1441" y="3620"/>
                  </a:lnTo>
                  <a:cubicBezTo>
                    <a:pt x="1584" y="3751"/>
                    <a:pt x="1738" y="3823"/>
                    <a:pt x="1941" y="3823"/>
                  </a:cubicBezTo>
                  <a:cubicBezTo>
                    <a:pt x="2131" y="3823"/>
                    <a:pt x="2298" y="3751"/>
                    <a:pt x="2429" y="3620"/>
                  </a:cubicBezTo>
                  <a:lnTo>
                    <a:pt x="2536" y="3513"/>
                  </a:lnTo>
                  <a:cubicBezTo>
                    <a:pt x="2572" y="3537"/>
                    <a:pt x="2620" y="3561"/>
                    <a:pt x="2679" y="3573"/>
                  </a:cubicBezTo>
                  <a:lnTo>
                    <a:pt x="3274" y="3739"/>
                  </a:lnTo>
                  <a:cubicBezTo>
                    <a:pt x="3429" y="3775"/>
                    <a:pt x="3548" y="3930"/>
                    <a:pt x="3548" y="4073"/>
                  </a:cubicBezTo>
                  <a:lnTo>
                    <a:pt x="3548" y="5085"/>
                  </a:lnTo>
                  <a:cubicBezTo>
                    <a:pt x="3548" y="5180"/>
                    <a:pt x="3620" y="5251"/>
                    <a:pt x="3703" y="5251"/>
                  </a:cubicBezTo>
                  <a:cubicBezTo>
                    <a:pt x="3798" y="5251"/>
                    <a:pt x="3870" y="5180"/>
                    <a:pt x="3870" y="5085"/>
                  </a:cubicBezTo>
                  <a:lnTo>
                    <a:pt x="3870" y="4073"/>
                  </a:lnTo>
                  <a:cubicBezTo>
                    <a:pt x="3858" y="3763"/>
                    <a:pt x="3655" y="3501"/>
                    <a:pt x="3358" y="3406"/>
                  </a:cubicBezTo>
                  <a:lnTo>
                    <a:pt x="2762" y="3239"/>
                  </a:lnTo>
                  <a:cubicBezTo>
                    <a:pt x="2679" y="3215"/>
                    <a:pt x="2620" y="3156"/>
                    <a:pt x="2620" y="3061"/>
                  </a:cubicBezTo>
                  <a:lnTo>
                    <a:pt x="2620" y="2930"/>
                  </a:lnTo>
                  <a:cubicBezTo>
                    <a:pt x="2679" y="2882"/>
                    <a:pt x="2727" y="2858"/>
                    <a:pt x="2786" y="2799"/>
                  </a:cubicBezTo>
                  <a:cubicBezTo>
                    <a:pt x="3024" y="2561"/>
                    <a:pt x="3155" y="2263"/>
                    <a:pt x="3155" y="1918"/>
                  </a:cubicBezTo>
                  <a:lnTo>
                    <a:pt x="3155" y="1608"/>
                  </a:lnTo>
                  <a:lnTo>
                    <a:pt x="3215" y="1477"/>
                  </a:lnTo>
                  <a:cubicBezTo>
                    <a:pt x="3298" y="1322"/>
                    <a:pt x="3322" y="1179"/>
                    <a:pt x="3322" y="1013"/>
                  </a:cubicBezTo>
                  <a:lnTo>
                    <a:pt x="3322" y="167"/>
                  </a:lnTo>
                  <a:cubicBezTo>
                    <a:pt x="3322" y="72"/>
                    <a:pt x="3251" y="1"/>
                    <a:pt x="3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902632" y="1840173"/>
              <a:ext cx="10630" cy="32623"/>
            </a:xfrm>
            <a:custGeom>
              <a:avLst/>
              <a:gdLst/>
              <a:ahLst/>
              <a:cxnLst/>
              <a:rect l="l" t="t" r="r" b="b"/>
              <a:pathLst>
                <a:path w="334" h="1025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84" y="1024"/>
                    <a:pt x="167" y="1024"/>
                  </a:cubicBezTo>
                  <a:cubicBezTo>
                    <a:pt x="262" y="1024"/>
                    <a:pt x="334" y="953"/>
                    <a:pt x="334" y="85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970075" y="1840173"/>
              <a:ext cx="10280" cy="32623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772267" y="1594241"/>
              <a:ext cx="182690" cy="100830"/>
            </a:xfrm>
            <a:custGeom>
              <a:avLst/>
              <a:gdLst/>
              <a:ahLst/>
              <a:cxnLst/>
              <a:rect l="l" t="t" r="r" b="b"/>
              <a:pathLst>
                <a:path w="5740" h="3168" extrusionOk="0">
                  <a:moveTo>
                    <a:pt x="2001" y="0"/>
                  </a:moveTo>
                  <a:cubicBezTo>
                    <a:pt x="1334" y="0"/>
                    <a:pt x="679" y="191"/>
                    <a:pt x="108" y="548"/>
                  </a:cubicBezTo>
                  <a:cubicBezTo>
                    <a:pt x="36" y="596"/>
                    <a:pt x="1" y="691"/>
                    <a:pt x="72" y="774"/>
                  </a:cubicBezTo>
                  <a:cubicBezTo>
                    <a:pt x="95" y="820"/>
                    <a:pt x="148" y="847"/>
                    <a:pt x="202" y="847"/>
                  </a:cubicBezTo>
                  <a:cubicBezTo>
                    <a:pt x="231" y="847"/>
                    <a:pt x="261" y="839"/>
                    <a:pt x="287" y="822"/>
                  </a:cubicBezTo>
                  <a:cubicBezTo>
                    <a:pt x="798" y="489"/>
                    <a:pt x="1394" y="310"/>
                    <a:pt x="2001" y="310"/>
                  </a:cubicBezTo>
                  <a:cubicBezTo>
                    <a:pt x="2763" y="310"/>
                    <a:pt x="3489" y="584"/>
                    <a:pt x="4073" y="1084"/>
                  </a:cubicBezTo>
                  <a:cubicBezTo>
                    <a:pt x="4501" y="1453"/>
                    <a:pt x="4835" y="1953"/>
                    <a:pt x="5013" y="2477"/>
                  </a:cubicBezTo>
                  <a:lnTo>
                    <a:pt x="4739" y="2203"/>
                  </a:lnTo>
                  <a:cubicBezTo>
                    <a:pt x="4710" y="2173"/>
                    <a:pt x="4668" y="2158"/>
                    <a:pt x="4625" y="2158"/>
                  </a:cubicBezTo>
                  <a:cubicBezTo>
                    <a:pt x="4582" y="2158"/>
                    <a:pt x="4537" y="2173"/>
                    <a:pt x="4501" y="2203"/>
                  </a:cubicBezTo>
                  <a:cubicBezTo>
                    <a:pt x="4442" y="2263"/>
                    <a:pt x="4442" y="2370"/>
                    <a:pt x="4501" y="2441"/>
                  </a:cubicBezTo>
                  <a:lnTo>
                    <a:pt x="5168" y="3120"/>
                  </a:lnTo>
                  <a:cubicBezTo>
                    <a:pt x="5204" y="3156"/>
                    <a:pt x="5251" y="3167"/>
                    <a:pt x="5287" y="3167"/>
                  </a:cubicBezTo>
                  <a:lnTo>
                    <a:pt x="5335" y="3167"/>
                  </a:lnTo>
                  <a:cubicBezTo>
                    <a:pt x="5394" y="3156"/>
                    <a:pt x="5442" y="3108"/>
                    <a:pt x="5454" y="3048"/>
                  </a:cubicBezTo>
                  <a:lnTo>
                    <a:pt x="5740" y="2132"/>
                  </a:lnTo>
                  <a:cubicBezTo>
                    <a:pt x="5740" y="2072"/>
                    <a:pt x="5692" y="1977"/>
                    <a:pt x="5609" y="1953"/>
                  </a:cubicBezTo>
                  <a:cubicBezTo>
                    <a:pt x="5589" y="1946"/>
                    <a:pt x="5570" y="1942"/>
                    <a:pt x="5552" y="1942"/>
                  </a:cubicBezTo>
                  <a:cubicBezTo>
                    <a:pt x="5481" y="1942"/>
                    <a:pt x="5423" y="1992"/>
                    <a:pt x="5394" y="2048"/>
                  </a:cubicBezTo>
                  <a:lnTo>
                    <a:pt x="5311" y="2382"/>
                  </a:lnTo>
                  <a:cubicBezTo>
                    <a:pt x="5109" y="1798"/>
                    <a:pt x="4751" y="1262"/>
                    <a:pt x="4275" y="846"/>
                  </a:cubicBezTo>
                  <a:cubicBezTo>
                    <a:pt x="3644" y="298"/>
                    <a:pt x="2834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716950" y="1716268"/>
              <a:ext cx="181926" cy="100448"/>
            </a:xfrm>
            <a:custGeom>
              <a:avLst/>
              <a:gdLst/>
              <a:ahLst/>
              <a:cxnLst/>
              <a:rect l="l" t="t" r="r" b="b"/>
              <a:pathLst>
                <a:path w="5716" h="3156" extrusionOk="0">
                  <a:moveTo>
                    <a:pt x="440" y="0"/>
                  </a:moveTo>
                  <a:cubicBezTo>
                    <a:pt x="421" y="0"/>
                    <a:pt x="401" y="4"/>
                    <a:pt x="381" y="12"/>
                  </a:cubicBezTo>
                  <a:cubicBezTo>
                    <a:pt x="322" y="36"/>
                    <a:pt x="274" y="72"/>
                    <a:pt x="262" y="131"/>
                  </a:cubicBezTo>
                  <a:lnTo>
                    <a:pt x="24" y="1060"/>
                  </a:lnTo>
                  <a:cubicBezTo>
                    <a:pt x="0" y="1155"/>
                    <a:pt x="48" y="1238"/>
                    <a:pt x="143" y="1250"/>
                  </a:cubicBezTo>
                  <a:lnTo>
                    <a:pt x="179" y="1250"/>
                  </a:lnTo>
                  <a:cubicBezTo>
                    <a:pt x="262" y="1250"/>
                    <a:pt x="322" y="1203"/>
                    <a:pt x="346" y="1131"/>
                  </a:cubicBezTo>
                  <a:lnTo>
                    <a:pt x="417" y="834"/>
                  </a:lnTo>
                  <a:cubicBezTo>
                    <a:pt x="631" y="1405"/>
                    <a:pt x="977" y="1905"/>
                    <a:pt x="1429" y="2310"/>
                  </a:cubicBezTo>
                  <a:cubicBezTo>
                    <a:pt x="2072" y="2858"/>
                    <a:pt x="2882" y="3155"/>
                    <a:pt x="3715" y="3155"/>
                  </a:cubicBezTo>
                  <a:cubicBezTo>
                    <a:pt x="4382" y="3155"/>
                    <a:pt x="5037" y="2965"/>
                    <a:pt x="5596" y="2608"/>
                  </a:cubicBezTo>
                  <a:cubicBezTo>
                    <a:pt x="5692" y="2560"/>
                    <a:pt x="5715" y="2465"/>
                    <a:pt x="5656" y="2381"/>
                  </a:cubicBezTo>
                  <a:cubicBezTo>
                    <a:pt x="5634" y="2338"/>
                    <a:pt x="5586" y="2312"/>
                    <a:pt x="5535" y="2312"/>
                  </a:cubicBezTo>
                  <a:cubicBezTo>
                    <a:pt x="5503" y="2312"/>
                    <a:pt x="5469" y="2322"/>
                    <a:pt x="5442" y="2346"/>
                  </a:cubicBezTo>
                  <a:cubicBezTo>
                    <a:pt x="4930" y="2667"/>
                    <a:pt x="4334" y="2846"/>
                    <a:pt x="3727" y="2846"/>
                  </a:cubicBezTo>
                  <a:cubicBezTo>
                    <a:pt x="2965" y="2846"/>
                    <a:pt x="2239" y="2572"/>
                    <a:pt x="1655" y="2072"/>
                  </a:cubicBezTo>
                  <a:cubicBezTo>
                    <a:pt x="1227" y="1703"/>
                    <a:pt x="893" y="1203"/>
                    <a:pt x="715" y="679"/>
                  </a:cubicBezTo>
                  <a:lnTo>
                    <a:pt x="715" y="679"/>
                  </a:lnTo>
                  <a:lnTo>
                    <a:pt x="1012" y="953"/>
                  </a:lnTo>
                  <a:cubicBezTo>
                    <a:pt x="1041" y="981"/>
                    <a:pt x="1080" y="996"/>
                    <a:pt x="1121" y="996"/>
                  </a:cubicBezTo>
                  <a:cubicBezTo>
                    <a:pt x="1166" y="996"/>
                    <a:pt x="1213" y="978"/>
                    <a:pt x="1251" y="941"/>
                  </a:cubicBezTo>
                  <a:cubicBezTo>
                    <a:pt x="1310" y="881"/>
                    <a:pt x="1310" y="774"/>
                    <a:pt x="1239" y="703"/>
                  </a:cubicBezTo>
                  <a:lnTo>
                    <a:pt x="536" y="48"/>
                  </a:lnTo>
                  <a:cubicBezTo>
                    <a:pt x="512" y="16"/>
                    <a:pt x="47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7"/>
          <p:cNvGrpSpPr/>
          <p:nvPr/>
        </p:nvGrpSpPr>
        <p:grpSpPr>
          <a:xfrm>
            <a:off x="6844401" y="2392777"/>
            <a:ext cx="414947" cy="351445"/>
            <a:chOff x="6671087" y="2009304"/>
            <a:chExt cx="332757" cy="281833"/>
          </a:xfrm>
        </p:grpSpPr>
        <p:sp>
          <p:nvSpPr>
            <p:cNvPr id="273" name="Google Shape;273;p17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7"/>
          <p:cNvSpPr/>
          <p:nvPr/>
        </p:nvSpPr>
        <p:spPr>
          <a:xfrm>
            <a:off x="1842822" y="2340823"/>
            <a:ext cx="498606" cy="455353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3507630" y="2330767"/>
            <a:ext cx="475496" cy="475467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7"/>
          <p:cNvGrpSpPr/>
          <p:nvPr/>
        </p:nvGrpSpPr>
        <p:grpSpPr>
          <a:xfrm>
            <a:off x="1358775" y="3519260"/>
            <a:ext cx="1466708" cy="983435"/>
            <a:chOff x="1358775" y="3299387"/>
            <a:chExt cx="1466708" cy="983435"/>
          </a:xfrm>
        </p:grpSpPr>
        <p:sp>
          <p:nvSpPr>
            <p:cNvPr id="278" name="Google Shape;278;p17"/>
            <p:cNvSpPr txBox="1"/>
            <p:nvPr/>
          </p:nvSpPr>
          <p:spPr>
            <a:xfrm>
              <a:off x="1358783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79" name="Google Shape;279;p17"/>
            <p:cNvSpPr txBox="1"/>
            <p:nvPr/>
          </p:nvSpPr>
          <p:spPr>
            <a:xfrm>
              <a:off x="1358775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Business Problem Framing and Tools Used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3012024" y="3516767"/>
            <a:ext cx="1466707" cy="983435"/>
            <a:chOff x="3012024" y="3299387"/>
            <a:chExt cx="1466707" cy="983435"/>
          </a:xfrm>
        </p:grpSpPr>
        <p:sp>
          <p:nvSpPr>
            <p:cNvPr id="281" name="Google Shape;281;p17"/>
            <p:cNvSpPr txBox="1"/>
            <p:nvPr/>
          </p:nvSpPr>
          <p:spPr>
            <a:xfrm>
              <a:off x="3012031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82" name="Google Shape;282;p17"/>
            <p:cNvSpPr txBox="1"/>
            <p:nvPr/>
          </p:nvSpPr>
          <p:spPr>
            <a:xfrm>
              <a:off x="3012024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Lets Discuss Datasets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4665276" y="3516767"/>
            <a:ext cx="1466700" cy="983435"/>
            <a:chOff x="4665276" y="3299387"/>
            <a:chExt cx="1466700" cy="983435"/>
          </a:xfrm>
        </p:grpSpPr>
        <p:sp>
          <p:nvSpPr>
            <p:cNvPr id="284" name="Google Shape;284;p17"/>
            <p:cNvSpPr txBox="1"/>
            <p:nvPr/>
          </p:nvSpPr>
          <p:spPr>
            <a:xfrm>
              <a:off x="4665276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85" name="Google Shape;285;p17"/>
            <p:cNvSpPr txBox="1"/>
            <p:nvPr/>
          </p:nvSpPr>
          <p:spPr>
            <a:xfrm>
              <a:off x="4665276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Model Results, Insights and Visualization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86" name="Google Shape;286;p17"/>
          <p:cNvGrpSpPr/>
          <p:nvPr/>
        </p:nvGrpSpPr>
        <p:grpSpPr>
          <a:xfrm>
            <a:off x="6318523" y="3519260"/>
            <a:ext cx="1466704" cy="983435"/>
            <a:chOff x="6318523" y="3299387"/>
            <a:chExt cx="1466704" cy="983435"/>
          </a:xfrm>
        </p:grpSpPr>
        <p:sp>
          <p:nvSpPr>
            <p:cNvPr id="287" name="Google Shape;287;p17"/>
            <p:cNvSpPr txBox="1"/>
            <p:nvPr/>
          </p:nvSpPr>
          <p:spPr>
            <a:xfrm>
              <a:off x="6318526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4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6318523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289" name="Google Shape;289;p17"/>
          <p:cNvCxnSpPr>
            <a:stCxn id="254" idx="2"/>
            <a:endCxn id="278" idx="0"/>
          </p:cNvCxnSpPr>
          <p:nvPr/>
        </p:nvCxnSpPr>
        <p:spPr>
          <a:xfrm>
            <a:off x="2092125" y="2985050"/>
            <a:ext cx="0" cy="534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Google Shape;290;p17"/>
          <p:cNvCxnSpPr>
            <a:stCxn id="257" idx="2"/>
            <a:endCxn id="287" idx="0"/>
          </p:cNvCxnSpPr>
          <p:nvPr/>
        </p:nvCxnSpPr>
        <p:spPr>
          <a:xfrm>
            <a:off x="7051875" y="2985050"/>
            <a:ext cx="0" cy="534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" name="Google Shape;291;p17"/>
          <p:cNvCxnSpPr>
            <a:stCxn id="256" idx="2"/>
            <a:endCxn id="284" idx="0"/>
          </p:cNvCxnSpPr>
          <p:nvPr/>
        </p:nvCxnSpPr>
        <p:spPr>
          <a:xfrm>
            <a:off x="5398626" y="2985050"/>
            <a:ext cx="0" cy="531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2" name="Google Shape;292;p17"/>
          <p:cNvCxnSpPr>
            <a:stCxn id="255" idx="2"/>
            <a:endCxn id="281" idx="0"/>
          </p:cNvCxnSpPr>
          <p:nvPr/>
        </p:nvCxnSpPr>
        <p:spPr>
          <a:xfrm>
            <a:off x="3745378" y="2985050"/>
            <a:ext cx="0" cy="531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3" name="Google Shape;293;p17"/>
          <p:cNvCxnSpPr>
            <a:stCxn id="254" idx="3"/>
            <a:endCxn id="255" idx="1"/>
          </p:cNvCxnSpPr>
          <p:nvPr/>
        </p:nvCxnSpPr>
        <p:spPr>
          <a:xfrm>
            <a:off x="2508675" y="2568500"/>
            <a:ext cx="82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17"/>
          <p:cNvCxnSpPr>
            <a:stCxn id="255" idx="3"/>
            <a:endCxn id="256" idx="1"/>
          </p:cNvCxnSpPr>
          <p:nvPr/>
        </p:nvCxnSpPr>
        <p:spPr>
          <a:xfrm>
            <a:off x="4161928" y="2568500"/>
            <a:ext cx="82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17"/>
          <p:cNvCxnSpPr>
            <a:endCxn id="257" idx="1"/>
          </p:cNvCxnSpPr>
          <p:nvPr/>
        </p:nvCxnSpPr>
        <p:spPr>
          <a:xfrm>
            <a:off x="5815125" y="2568500"/>
            <a:ext cx="82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Conclusion:</a:t>
            </a:r>
            <a:endParaRPr dirty="0"/>
          </a:p>
        </p:txBody>
      </p:sp>
      <p:sp>
        <p:nvSpPr>
          <p:cNvPr id="549" name="Google Shape;549;p25"/>
          <p:cNvSpPr txBox="1"/>
          <p:nvPr/>
        </p:nvSpPr>
        <p:spPr>
          <a:xfrm>
            <a:off x="3277521" y="867556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ROAD – SUCCESS ?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50" name="Google Shape;550;p25"/>
          <p:cNvSpPr/>
          <p:nvPr/>
        </p:nvSpPr>
        <p:spPr>
          <a:xfrm>
            <a:off x="1883475" y="2429088"/>
            <a:ext cx="580500" cy="5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3082612" y="3150208"/>
            <a:ext cx="580500" cy="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5480886" y="3150208"/>
            <a:ext cx="580500" cy="58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4281730" y="2429088"/>
            <a:ext cx="580500" cy="58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6680024" y="2429088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5"/>
          <p:cNvGrpSpPr/>
          <p:nvPr/>
        </p:nvGrpSpPr>
        <p:grpSpPr>
          <a:xfrm>
            <a:off x="1446817" y="3222144"/>
            <a:ext cx="1453826" cy="983430"/>
            <a:chOff x="1228601" y="3299388"/>
            <a:chExt cx="1596909" cy="983430"/>
          </a:xfrm>
        </p:grpSpPr>
        <p:sp>
          <p:nvSpPr>
            <p:cNvPr id="556" name="Google Shape;556;p25"/>
            <p:cNvSpPr txBox="1"/>
            <p:nvPr/>
          </p:nvSpPr>
          <p:spPr>
            <a:xfrm>
              <a:off x="1228610" y="3299388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57" name="Google Shape;557;p25"/>
            <p:cNvSpPr txBox="1"/>
            <p:nvPr/>
          </p:nvSpPr>
          <p:spPr>
            <a:xfrm>
              <a:off x="1228601" y="3601818"/>
              <a:ext cx="1596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Raised Value and Investors panel are an asset to Startup’s Success</a:t>
              </a:r>
              <a:endParaRPr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58" name="Google Shape;558;p25"/>
          <p:cNvGrpSpPr/>
          <p:nvPr/>
        </p:nvGrpSpPr>
        <p:grpSpPr>
          <a:xfrm>
            <a:off x="3845067" y="3222144"/>
            <a:ext cx="1453826" cy="983430"/>
            <a:chOff x="1228601" y="3299388"/>
            <a:chExt cx="1596909" cy="983430"/>
          </a:xfrm>
        </p:grpSpPr>
        <p:sp>
          <p:nvSpPr>
            <p:cNvPr id="559" name="Google Shape;559;p25"/>
            <p:cNvSpPr txBox="1"/>
            <p:nvPr/>
          </p:nvSpPr>
          <p:spPr>
            <a:xfrm>
              <a:off x="1228610" y="3299388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0" name="Google Shape;560;p25"/>
            <p:cNvSpPr txBox="1"/>
            <p:nvPr/>
          </p:nvSpPr>
          <p:spPr>
            <a:xfrm>
              <a:off x="1228601" y="3601818"/>
              <a:ext cx="1596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Biotech, Curated Web and Clean Tech being 3 most failed industry</a:t>
              </a:r>
              <a:endParaRPr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5"/>
          <p:cNvGrpSpPr/>
          <p:nvPr/>
        </p:nvGrpSpPr>
        <p:grpSpPr>
          <a:xfrm>
            <a:off x="6243354" y="3222144"/>
            <a:ext cx="1453826" cy="983430"/>
            <a:chOff x="1228601" y="3299388"/>
            <a:chExt cx="1596909" cy="983430"/>
          </a:xfrm>
        </p:grpSpPr>
        <p:sp>
          <p:nvSpPr>
            <p:cNvPr id="562" name="Google Shape;562;p25"/>
            <p:cNvSpPr txBox="1"/>
            <p:nvPr/>
          </p:nvSpPr>
          <p:spPr>
            <a:xfrm>
              <a:off x="1228610" y="3299388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5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3" name="Google Shape;563;p25"/>
            <p:cNvSpPr txBox="1"/>
            <p:nvPr/>
          </p:nvSpPr>
          <p:spPr>
            <a:xfrm>
              <a:off x="1228601" y="3601818"/>
              <a:ext cx="1596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Currently, Fintech and Internet Software are the most in-demand startup Industries</a:t>
              </a:r>
              <a:endParaRPr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4" name="Google Shape;564;p25"/>
          <p:cNvGrpSpPr/>
          <p:nvPr/>
        </p:nvGrpSpPr>
        <p:grpSpPr>
          <a:xfrm>
            <a:off x="5044204" y="1908959"/>
            <a:ext cx="1453808" cy="1023499"/>
            <a:chOff x="5044204" y="1775709"/>
            <a:chExt cx="1453808" cy="1023499"/>
          </a:xfrm>
        </p:grpSpPr>
        <p:sp>
          <p:nvSpPr>
            <p:cNvPr id="565" name="Google Shape;565;p25"/>
            <p:cNvSpPr txBox="1"/>
            <p:nvPr/>
          </p:nvSpPr>
          <p:spPr>
            <a:xfrm>
              <a:off x="5044213" y="2342009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4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6" name="Google Shape;566;p25"/>
            <p:cNvSpPr txBox="1"/>
            <p:nvPr/>
          </p:nvSpPr>
          <p:spPr>
            <a:xfrm>
              <a:off x="5044204" y="1775709"/>
              <a:ext cx="1453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Irrespective of Profits, SEZ help startups with platform to incentivise structure</a:t>
              </a:r>
              <a:endParaRPr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7" name="Google Shape;567;p25"/>
          <p:cNvGrpSpPr/>
          <p:nvPr/>
        </p:nvGrpSpPr>
        <p:grpSpPr>
          <a:xfrm>
            <a:off x="2645942" y="1908959"/>
            <a:ext cx="1453808" cy="1023499"/>
            <a:chOff x="2645942" y="1775709"/>
            <a:chExt cx="1453808" cy="1023499"/>
          </a:xfrm>
        </p:grpSpPr>
        <p:sp>
          <p:nvSpPr>
            <p:cNvPr id="568" name="Google Shape;568;p25"/>
            <p:cNvSpPr txBox="1"/>
            <p:nvPr/>
          </p:nvSpPr>
          <p:spPr>
            <a:xfrm>
              <a:off x="2645950" y="2342009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9" name="Google Shape;569;p25"/>
            <p:cNvSpPr txBox="1"/>
            <p:nvPr/>
          </p:nvSpPr>
          <p:spPr>
            <a:xfrm>
              <a:off x="2645942" y="1775709"/>
              <a:ext cx="1453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Country’s Economy – Huge Impacting Factor </a:t>
              </a:r>
              <a:endParaRPr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570" name="Google Shape;570;p25"/>
          <p:cNvCxnSpPr>
            <a:stCxn id="550" idx="3"/>
            <a:endCxn id="551" idx="0"/>
          </p:cNvCxnSpPr>
          <p:nvPr/>
        </p:nvCxnSpPr>
        <p:spPr>
          <a:xfrm>
            <a:off x="2463975" y="271933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25"/>
          <p:cNvCxnSpPr>
            <a:stCxn id="551" idx="0"/>
            <a:endCxn id="553" idx="1"/>
          </p:cNvCxnSpPr>
          <p:nvPr/>
        </p:nvCxnSpPr>
        <p:spPr>
          <a:xfrm rot="10800000" flipH="1">
            <a:off x="3372862" y="271940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25"/>
          <p:cNvCxnSpPr>
            <a:stCxn id="553" idx="3"/>
            <a:endCxn id="552" idx="0"/>
          </p:cNvCxnSpPr>
          <p:nvPr/>
        </p:nvCxnSpPr>
        <p:spPr>
          <a:xfrm>
            <a:off x="4862230" y="271933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25"/>
          <p:cNvCxnSpPr>
            <a:stCxn id="552" idx="0"/>
            <a:endCxn id="554" idx="1"/>
          </p:cNvCxnSpPr>
          <p:nvPr/>
        </p:nvCxnSpPr>
        <p:spPr>
          <a:xfrm rot="10800000" flipH="1">
            <a:off x="5771136" y="271940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5"/>
          <p:cNvCxnSpPr>
            <a:stCxn id="550" idx="1"/>
          </p:cNvCxnSpPr>
          <p:nvPr/>
        </p:nvCxnSpPr>
        <p:spPr>
          <a:xfrm flipH="1">
            <a:off x="725475" y="2719338"/>
            <a:ext cx="1158000" cy="66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25"/>
          <p:cNvCxnSpPr>
            <a:stCxn id="554" idx="3"/>
          </p:cNvCxnSpPr>
          <p:nvPr/>
        </p:nvCxnSpPr>
        <p:spPr>
          <a:xfrm>
            <a:off x="7260524" y="2719338"/>
            <a:ext cx="1158000" cy="66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5"/>
          <p:cNvGrpSpPr/>
          <p:nvPr/>
        </p:nvGrpSpPr>
        <p:grpSpPr>
          <a:xfrm>
            <a:off x="6807925" y="2532906"/>
            <a:ext cx="324698" cy="372863"/>
            <a:chOff x="2212084" y="1960358"/>
            <a:chExt cx="324698" cy="372863"/>
          </a:xfrm>
        </p:grpSpPr>
        <p:sp>
          <p:nvSpPr>
            <p:cNvPr id="577" name="Google Shape;577;p25"/>
            <p:cNvSpPr/>
            <p:nvPr/>
          </p:nvSpPr>
          <p:spPr>
            <a:xfrm>
              <a:off x="2291371" y="2128011"/>
              <a:ext cx="166888" cy="166888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357"/>
                  </a:moveTo>
                  <a:cubicBezTo>
                    <a:pt x="3870" y="357"/>
                    <a:pt x="4894" y="1369"/>
                    <a:pt x="4894" y="2631"/>
                  </a:cubicBezTo>
                  <a:cubicBezTo>
                    <a:pt x="4894" y="3882"/>
                    <a:pt x="3882" y="4906"/>
                    <a:pt x="2620" y="4906"/>
                  </a:cubicBezTo>
                  <a:cubicBezTo>
                    <a:pt x="1369" y="4906"/>
                    <a:pt x="346" y="3894"/>
                    <a:pt x="346" y="2631"/>
                  </a:cubicBezTo>
                  <a:cubicBezTo>
                    <a:pt x="346" y="1369"/>
                    <a:pt x="1369" y="357"/>
                    <a:pt x="2620" y="357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67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67"/>
                    <a:pt x="4060" y="0"/>
                    <a:pt x="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212084" y="1960358"/>
              <a:ext cx="324698" cy="372863"/>
            </a:xfrm>
            <a:custGeom>
              <a:avLst/>
              <a:gdLst/>
              <a:ahLst/>
              <a:cxnLst/>
              <a:rect l="l" t="t" r="r" b="b"/>
              <a:pathLst>
                <a:path w="10193" h="11705" extrusionOk="0">
                  <a:moveTo>
                    <a:pt x="7502" y="358"/>
                  </a:moveTo>
                  <a:lnTo>
                    <a:pt x="6383" y="2644"/>
                  </a:lnTo>
                  <a:lnTo>
                    <a:pt x="3811" y="2644"/>
                  </a:lnTo>
                  <a:lnTo>
                    <a:pt x="2692" y="358"/>
                  </a:lnTo>
                  <a:close/>
                  <a:moveTo>
                    <a:pt x="6228" y="3001"/>
                  </a:moveTo>
                  <a:lnTo>
                    <a:pt x="5692" y="4096"/>
                  </a:lnTo>
                  <a:cubicBezTo>
                    <a:pt x="5490" y="4073"/>
                    <a:pt x="5299" y="4049"/>
                    <a:pt x="5109" y="4049"/>
                  </a:cubicBezTo>
                  <a:cubicBezTo>
                    <a:pt x="4918" y="4049"/>
                    <a:pt x="4716" y="4073"/>
                    <a:pt x="4525" y="4096"/>
                  </a:cubicBezTo>
                  <a:lnTo>
                    <a:pt x="3989" y="3001"/>
                  </a:lnTo>
                  <a:close/>
                  <a:moveTo>
                    <a:pt x="2334" y="405"/>
                  </a:moveTo>
                  <a:lnTo>
                    <a:pt x="4168" y="4156"/>
                  </a:lnTo>
                  <a:cubicBezTo>
                    <a:pt x="3382" y="4370"/>
                    <a:pt x="2692" y="4799"/>
                    <a:pt x="2180" y="5406"/>
                  </a:cubicBezTo>
                  <a:lnTo>
                    <a:pt x="608" y="2227"/>
                  </a:lnTo>
                  <a:cubicBezTo>
                    <a:pt x="406" y="1787"/>
                    <a:pt x="584" y="1275"/>
                    <a:pt x="1013" y="1060"/>
                  </a:cubicBezTo>
                  <a:lnTo>
                    <a:pt x="2334" y="405"/>
                  </a:lnTo>
                  <a:close/>
                  <a:moveTo>
                    <a:pt x="2418" y="1"/>
                  </a:moveTo>
                  <a:cubicBezTo>
                    <a:pt x="2382" y="1"/>
                    <a:pt x="2358" y="1"/>
                    <a:pt x="2334" y="24"/>
                  </a:cubicBezTo>
                  <a:lnTo>
                    <a:pt x="846" y="751"/>
                  </a:lnTo>
                  <a:cubicBezTo>
                    <a:pt x="251" y="1048"/>
                    <a:pt x="1" y="1775"/>
                    <a:pt x="298" y="2370"/>
                  </a:cubicBezTo>
                  <a:lnTo>
                    <a:pt x="1942" y="5704"/>
                  </a:lnTo>
                  <a:cubicBezTo>
                    <a:pt x="1525" y="6311"/>
                    <a:pt x="1263" y="7073"/>
                    <a:pt x="1263" y="7883"/>
                  </a:cubicBezTo>
                  <a:cubicBezTo>
                    <a:pt x="1263" y="8275"/>
                    <a:pt x="1322" y="8680"/>
                    <a:pt x="1441" y="9049"/>
                  </a:cubicBezTo>
                  <a:cubicBezTo>
                    <a:pt x="1470" y="9126"/>
                    <a:pt x="1544" y="9179"/>
                    <a:pt x="1616" y="9179"/>
                  </a:cubicBezTo>
                  <a:cubicBezTo>
                    <a:pt x="1633" y="9179"/>
                    <a:pt x="1651" y="9176"/>
                    <a:pt x="1668" y="9168"/>
                  </a:cubicBezTo>
                  <a:cubicBezTo>
                    <a:pt x="1763" y="9145"/>
                    <a:pt x="1822" y="9037"/>
                    <a:pt x="1787" y="8954"/>
                  </a:cubicBezTo>
                  <a:cubicBezTo>
                    <a:pt x="1668" y="8609"/>
                    <a:pt x="1620" y="8240"/>
                    <a:pt x="1620" y="7883"/>
                  </a:cubicBezTo>
                  <a:cubicBezTo>
                    <a:pt x="1620" y="5954"/>
                    <a:pt x="3192" y="4394"/>
                    <a:pt x="5109" y="4394"/>
                  </a:cubicBezTo>
                  <a:cubicBezTo>
                    <a:pt x="7026" y="4394"/>
                    <a:pt x="8585" y="5954"/>
                    <a:pt x="8585" y="7883"/>
                  </a:cubicBezTo>
                  <a:cubicBezTo>
                    <a:pt x="8585" y="9799"/>
                    <a:pt x="7026" y="11359"/>
                    <a:pt x="5109" y="11359"/>
                  </a:cubicBezTo>
                  <a:cubicBezTo>
                    <a:pt x="3823" y="11359"/>
                    <a:pt x="2656" y="10657"/>
                    <a:pt x="2037" y="9526"/>
                  </a:cubicBezTo>
                  <a:cubicBezTo>
                    <a:pt x="2012" y="9468"/>
                    <a:pt x="1953" y="9433"/>
                    <a:pt x="1887" y="9433"/>
                  </a:cubicBezTo>
                  <a:cubicBezTo>
                    <a:pt x="1858" y="9433"/>
                    <a:pt x="1828" y="9440"/>
                    <a:pt x="1799" y="9454"/>
                  </a:cubicBezTo>
                  <a:cubicBezTo>
                    <a:pt x="1715" y="9502"/>
                    <a:pt x="1680" y="9597"/>
                    <a:pt x="1727" y="9692"/>
                  </a:cubicBezTo>
                  <a:cubicBezTo>
                    <a:pt x="2394" y="10931"/>
                    <a:pt x="3692" y="11704"/>
                    <a:pt x="5109" y="11704"/>
                  </a:cubicBezTo>
                  <a:cubicBezTo>
                    <a:pt x="7216" y="11704"/>
                    <a:pt x="8942" y="9978"/>
                    <a:pt x="8942" y="7859"/>
                  </a:cubicBezTo>
                  <a:cubicBezTo>
                    <a:pt x="8942" y="7061"/>
                    <a:pt x="8692" y="6311"/>
                    <a:pt x="8276" y="5692"/>
                  </a:cubicBezTo>
                  <a:lnTo>
                    <a:pt x="8966" y="4299"/>
                  </a:lnTo>
                  <a:cubicBezTo>
                    <a:pt x="9002" y="4215"/>
                    <a:pt x="8966" y="4108"/>
                    <a:pt x="8883" y="4061"/>
                  </a:cubicBezTo>
                  <a:cubicBezTo>
                    <a:pt x="8861" y="4051"/>
                    <a:pt x="8838" y="4047"/>
                    <a:pt x="8814" y="4047"/>
                  </a:cubicBezTo>
                  <a:cubicBezTo>
                    <a:pt x="8748" y="4047"/>
                    <a:pt x="8680" y="4082"/>
                    <a:pt x="8645" y="4144"/>
                  </a:cubicBezTo>
                  <a:lnTo>
                    <a:pt x="8038" y="5370"/>
                  </a:lnTo>
                  <a:cubicBezTo>
                    <a:pt x="7537" y="4763"/>
                    <a:pt x="6835" y="4334"/>
                    <a:pt x="6049" y="4120"/>
                  </a:cubicBezTo>
                  <a:lnTo>
                    <a:pt x="7871" y="370"/>
                  </a:lnTo>
                  <a:lnTo>
                    <a:pt x="9204" y="1025"/>
                  </a:lnTo>
                  <a:cubicBezTo>
                    <a:pt x="9633" y="1239"/>
                    <a:pt x="9812" y="1763"/>
                    <a:pt x="9597" y="2191"/>
                  </a:cubicBezTo>
                  <a:lnTo>
                    <a:pt x="8942" y="3513"/>
                  </a:lnTo>
                  <a:cubicBezTo>
                    <a:pt x="8907" y="3608"/>
                    <a:pt x="8942" y="3703"/>
                    <a:pt x="9026" y="3751"/>
                  </a:cubicBezTo>
                  <a:cubicBezTo>
                    <a:pt x="9049" y="3764"/>
                    <a:pt x="9074" y="3770"/>
                    <a:pt x="9099" y="3770"/>
                  </a:cubicBezTo>
                  <a:cubicBezTo>
                    <a:pt x="9164" y="3770"/>
                    <a:pt x="9230" y="3731"/>
                    <a:pt x="9264" y="3680"/>
                  </a:cubicBezTo>
                  <a:lnTo>
                    <a:pt x="9919" y="2358"/>
                  </a:lnTo>
                  <a:cubicBezTo>
                    <a:pt x="10193" y="1775"/>
                    <a:pt x="9943" y="1048"/>
                    <a:pt x="9347" y="751"/>
                  </a:cubicBezTo>
                  <a:lnTo>
                    <a:pt x="7859" y="24"/>
                  </a:lnTo>
                  <a:cubicBezTo>
                    <a:pt x="7835" y="1"/>
                    <a:pt x="7811" y="1"/>
                    <a:pt x="7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2319435" y="2157190"/>
              <a:ext cx="108880" cy="103210"/>
            </a:xfrm>
            <a:custGeom>
              <a:avLst/>
              <a:gdLst/>
              <a:ahLst/>
              <a:cxnLst/>
              <a:rect l="l" t="t" r="r" b="b"/>
              <a:pathLst>
                <a:path w="3418" h="3240" extrusionOk="0">
                  <a:moveTo>
                    <a:pt x="1739" y="346"/>
                  </a:moveTo>
                  <a:cubicBezTo>
                    <a:pt x="1822" y="346"/>
                    <a:pt x="1881" y="394"/>
                    <a:pt x="1929" y="465"/>
                  </a:cubicBezTo>
                  <a:lnTo>
                    <a:pt x="2096" y="787"/>
                  </a:lnTo>
                  <a:cubicBezTo>
                    <a:pt x="2179" y="953"/>
                    <a:pt x="2334" y="1073"/>
                    <a:pt x="2513" y="1108"/>
                  </a:cubicBezTo>
                  <a:lnTo>
                    <a:pt x="2870" y="1144"/>
                  </a:lnTo>
                  <a:cubicBezTo>
                    <a:pt x="2953" y="1168"/>
                    <a:pt x="3013" y="1203"/>
                    <a:pt x="3048" y="1299"/>
                  </a:cubicBezTo>
                  <a:cubicBezTo>
                    <a:pt x="3072" y="1370"/>
                    <a:pt x="3048" y="1465"/>
                    <a:pt x="2989" y="1525"/>
                  </a:cubicBezTo>
                  <a:lnTo>
                    <a:pt x="2739" y="1775"/>
                  </a:lnTo>
                  <a:cubicBezTo>
                    <a:pt x="2596" y="1906"/>
                    <a:pt x="2536" y="2085"/>
                    <a:pt x="2572" y="2263"/>
                  </a:cubicBezTo>
                  <a:lnTo>
                    <a:pt x="2632" y="2620"/>
                  </a:lnTo>
                  <a:cubicBezTo>
                    <a:pt x="2643" y="2692"/>
                    <a:pt x="2620" y="2787"/>
                    <a:pt x="2536" y="2823"/>
                  </a:cubicBezTo>
                  <a:cubicBezTo>
                    <a:pt x="2493" y="2852"/>
                    <a:pt x="2450" y="2867"/>
                    <a:pt x="2407" y="2867"/>
                  </a:cubicBezTo>
                  <a:cubicBezTo>
                    <a:pt x="2378" y="2867"/>
                    <a:pt x="2350" y="2861"/>
                    <a:pt x="2322" y="2847"/>
                  </a:cubicBezTo>
                  <a:lnTo>
                    <a:pt x="2001" y="2680"/>
                  </a:lnTo>
                  <a:cubicBezTo>
                    <a:pt x="1917" y="2632"/>
                    <a:pt x="1822" y="2620"/>
                    <a:pt x="1739" y="2620"/>
                  </a:cubicBezTo>
                  <a:cubicBezTo>
                    <a:pt x="1643" y="2620"/>
                    <a:pt x="1560" y="2632"/>
                    <a:pt x="1465" y="2680"/>
                  </a:cubicBezTo>
                  <a:lnTo>
                    <a:pt x="1155" y="2847"/>
                  </a:lnTo>
                  <a:cubicBezTo>
                    <a:pt x="1128" y="2865"/>
                    <a:pt x="1097" y="2872"/>
                    <a:pt x="1066" y="2872"/>
                  </a:cubicBezTo>
                  <a:cubicBezTo>
                    <a:pt x="1016" y="2872"/>
                    <a:pt x="966" y="2852"/>
                    <a:pt x="929" y="2823"/>
                  </a:cubicBezTo>
                  <a:cubicBezTo>
                    <a:pt x="858" y="2787"/>
                    <a:pt x="822" y="2692"/>
                    <a:pt x="846" y="2620"/>
                  </a:cubicBezTo>
                  <a:lnTo>
                    <a:pt x="905" y="2263"/>
                  </a:lnTo>
                  <a:cubicBezTo>
                    <a:pt x="929" y="2085"/>
                    <a:pt x="869" y="1894"/>
                    <a:pt x="738" y="1775"/>
                  </a:cubicBezTo>
                  <a:lnTo>
                    <a:pt x="488" y="1525"/>
                  </a:lnTo>
                  <a:cubicBezTo>
                    <a:pt x="429" y="1465"/>
                    <a:pt x="393" y="1382"/>
                    <a:pt x="429" y="1299"/>
                  </a:cubicBezTo>
                  <a:cubicBezTo>
                    <a:pt x="453" y="1227"/>
                    <a:pt x="512" y="1168"/>
                    <a:pt x="608" y="1144"/>
                  </a:cubicBezTo>
                  <a:lnTo>
                    <a:pt x="965" y="1108"/>
                  </a:lnTo>
                  <a:cubicBezTo>
                    <a:pt x="1143" y="1073"/>
                    <a:pt x="1298" y="953"/>
                    <a:pt x="1381" y="787"/>
                  </a:cubicBezTo>
                  <a:lnTo>
                    <a:pt x="1548" y="465"/>
                  </a:lnTo>
                  <a:cubicBezTo>
                    <a:pt x="1572" y="394"/>
                    <a:pt x="1643" y="346"/>
                    <a:pt x="1739" y="346"/>
                  </a:cubicBezTo>
                  <a:close/>
                  <a:moveTo>
                    <a:pt x="1703" y="1"/>
                  </a:moveTo>
                  <a:cubicBezTo>
                    <a:pt x="1489" y="1"/>
                    <a:pt x="1310" y="120"/>
                    <a:pt x="1203" y="311"/>
                  </a:cubicBezTo>
                  <a:lnTo>
                    <a:pt x="1036" y="644"/>
                  </a:lnTo>
                  <a:cubicBezTo>
                    <a:pt x="1012" y="703"/>
                    <a:pt x="953" y="739"/>
                    <a:pt x="869" y="763"/>
                  </a:cubicBezTo>
                  <a:lnTo>
                    <a:pt x="512" y="811"/>
                  </a:lnTo>
                  <a:cubicBezTo>
                    <a:pt x="310" y="834"/>
                    <a:pt x="131" y="989"/>
                    <a:pt x="60" y="1192"/>
                  </a:cubicBezTo>
                  <a:cubicBezTo>
                    <a:pt x="0" y="1406"/>
                    <a:pt x="36" y="1620"/>
                    <a:pt x="203" y="1775"/>
                  </a:cubicBezTo>
                  <a:lnTo>
                    <a:pt x="500" y="2025"/>
                  </a:lnTo>
                  <a:cubicBezTo>
                    <a:pt x="548" y="2073"/>
                    <a:pt x="572" y="2144"/>
                    <a:pt x="560" y="2216"/>
                  </a:cubicBezTo>
                  <a:lnTo>
                    <a:pt x="500" y="2573"/>
                  </a:lnTo>
                  <a:cubicBezTo>
                    <a:pt x="477" y="2787"/>
                    <a:pt x="548" y="2989"/>
                    <a:pt x="727" y="3120"/>
                  </a:cubicBezTo>
                  <a:cubicBezTo>
                    <a:pt x="834" y="3204"/>
                    <a:pt x="929" y="3228"/>
                    <a:pt x="1048" y="3228"/>
                  </a:cubicBezTo>
                  <a:cubicBezTo>
                    <a:pt x="1143" y="3228"/>
                    <a:pt x="1227" y="3216"/>
                    <a:pt x="1322" y="3168"/>
                  </a:cubicBezTo>
                  <a:lnTo>
                    <a:pt x="1631" y="3001"/>
                  </a:lnTo>
                  <a:cubicBezTo>
                    <a:pt x="1661" y="2989"/>
                    <a:pt x="1694" y="2983"/>
                    <a:pt x="1727" y="2983"/>
                  </a:cubicBezTo>
                  <a:cubicBezTo>
                    <a:pt x="1759" y="2983"/>
                    <a:pt x="1792" y="2989"/>
                    <a:pt x="1822" y="3001"/>
                  </a:cubicBezTo>
                  <a:lnTo>
                    <a:pt x="2143" y="3168"/>
                  </a:lnTo>
                  <a:cubicBezTo>
                    <a:pt x="2227" y="3215"/>
                    <a:pt x="2318" y="3239"/>
                    <a:pt x="2409" y="3239"/>
                  </a:cubicBezTo>
                  <a:cubicBezTo>
                    <a:pt x="2524" y="3239"/>
                    <a:pt x="2639" y="3200"/>
                    <a:pt x="2739" y="3120"/>
                  </a:cubicBezTo>
                  <a:cubicBezTo>
                    <a:pt x="2917" y="2989"/>
                    <a:pt x="2989" y="2787"/>
                    <a:pt x="2953" y="2573"/>
                  </a:cubicBezTo>
                  <a:lnTo>
                    <a:pt x="2894" y="2216"/>
                  </a:lnTo>
                  <a:cubicBezTo>
                    <a:pt x="2882" y="2144"/>
                    <a:pt x="2917" y="2085"/>
                    <a:pt x="2953" y="2025"/>
                  </a:cubicBezTo>
                  <a:lnTo>
                    <a:pt x="3215" y="1775"/>
                  </a:lnTo>
                  <a:cubicBezTo>
                    <a:pt x="3358" y="1620"/>
                    <a:pt x="3417" y="1406"/>
                    <a:pt x="3358" y="1192"/>
                  </a:cubicBezTo>
                  <a:cubicBezTo>
                    <a:pt x="3298" y="989"/>
                    <a:pt x="3120" y="834"/>
                    <a:pt x="2894" y="811"/>
                  </a:cubicBezTo>
                  <a:lnTo>
                    <a:pt x="2536" y="763"/>
                  </a:lnTo>
                  <a:cubicBezTo>
                    <a:pt x="2465" y="739"/>
                    <a:pt x="2405" y="703"/>
                    <a:pt x="2382" y="644"/>
                  </a:cubicBezTo>
                  <a:lnTo>
                    <a:pt x="2215" y="311"/>
                  </a:lnTo>
                  <a:cubicBezTo>
                    <a:pt x="2120" y="120"/>
                    <a:pt x="1929" y="1"/>
                    <a:pt x="1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5"/>
          <p:cNvGrpSpPr/>
          <p:nvPr/>
        </p:nvGrpSpPr>
        <p:grpSpPr>
          <a:xfrm>
            <a:off x="2002090" y="2548085"/>
            <a:ext cx="343269" cy="342505"/>
            <a:chOff x="1745217" y="1515471"/>
            <a:chExt cx="343269" cy="342505"/>
          </a:xfrm>
        </p:grpSpPr>
        <p:sp>
          <p:nvSpPr>
            <p:cNvPr id="581" name="Google Shape;581;p25"/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3201240" y="3269475"/>
            <a:ext cx="343244" cy="341966"/>
            <a:chOff x="5355784" y="3834547"/>
            <a:chExt cx="299019" cy="297905"/>
          </a:xfrm>
        </p:grpSpPr>
        <p:sp>
          <p:nvSpPr>
            <p:cNvPr id="586" name="Google Shape;586;p25"/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508110" y="3886490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5"/>
          <p:cNvGrpSpPr/>
          <p:nvPr/>
        </p:nvGrpSpPr>
        <p:grpSpPr>
          <a:xfrm>
            <a:off x="4394103" y="2538391"/>
            <a:ext cx="355863" cy="361911"/>
            <a:chOff x="7967103" y="2415041"/>
            <a:chExt cx="355863" cy="361911"/>
          </a:xfrm>
        </p:grpSpPr>
        <p:sp>
          <p:nvSpPr>
            <p:cNvPr id="591" name="Google Shape;591;p25"/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5593192" y="3273780"/>
            <a:ext cx="355890" cy="333356"/>
            <a:chOff x="8006505" y="3390044"/>
            <a:chExt cx="323654" cy="303189"/>
          </a:xfrm>
        </p:grpSpPr>
        <p:sp>
          <p:nvSpPr>
            <p:cNvPr id="603" name="Google Shape;603;p25"/>
            <p:cNvSpPr/>
            <p:nvPr/>
          </p:nvSpPr>
          <p:spPr>
            <a:xfrm>
              <a:off x="8006505" y="3390044"/>
              <a:ext cx="323654" cy="303189"/>
            </a:xfrm>
            <a:custGeom>
              <a:avLst/>
              <a:gdLst/>
              <a:ahLst/>
              <a:cxnLst/>
              <a:rect l="l" t="t" r="r" b="b"/>
              <a:pathLst>
                <a:path w="10169" h="9526" extrusionOk="0">
                  <a:moveTo>
                    <a:pt x="5358" y="322"/>
                  </a:moveTo>
                  <a:cubicBezTo>
                    <a:pt x="5704" y="322"/>
                    <a:pt x="5965" y="608"/>
                    <a:pt x="5965" y="930"/>
                  </a:cubicBezTo>
                  <a:lnTo>
                    <a:pt x="5965" y="1311"/>
                  </a:lnTo>
                  <a:cubicBezTo>
                    <a:pt x="5965" y="1584"/>
                    <a:pt x="6192" y="1811"/>
                    <a:pt x="6477" y="1811"/>
                  </a:cubicBezTo>
                  <a:lnTo>
                    <a:pt x="6620" y="1811"/>
                  </a:lnTo>
                  <a:cubicBezTo>
                    <a:pt x="6727" y="1811"/>
                    <a:pt x="6811" y="1906"/>
                    <a:pt x="6811" y="2001"/>
                  </a:cubicBezTo>
                  <a:lnTo>
                    <a:pt x="6811" y="3013"/>
                  </a:lnTo>
                  <a:cubicBezTo>
                    <a:pt x="6811" y="3120"/>
                    <a:pt x="6727" y="3204"/>
                    <a:pt x="6620" y="3204"/>
                  </a:cubicBezTo>
                  <a:lnTo>
                    <a:pt x="3465" y="3204"/>
                  </a:lnTo>
                  <a:cubicBezTo>
                    <a:pt x="3358" y="3204"/>
                    <a:pt x="3275" y="3120"/>
                    <a:pt x="3275" y="3013"/>
                  </a:cubicBezTo>
                  <a:lnTo>
                    <a:pt x="3322" y="2001"/>
                  </a:lnTo>
                  <a:cubicBezTo>
                    <a:pt x="3322" y="1894"/>
                    <a:pt x="3406" y="1811"/>
                    <a:pt x="3513" y="1811"/>
                  </a:cubicBezTo>
                  <a:lnTo>
                    <a:pt x="3656" y="1811"/>
                  </a:lnTo>
                  <a:cubicBezTo>
                    <a:pt x="3941" y="1811"/>
                    <a:pt x="4168" y="1584"/>
                    <a:pt x="4168" y="1311"/>
                  </a:cubicBezTo>
                  <a:lnTo>
                    <a:pt x="4168" y="930"/>
                  </a:lnTo>
                  <a:cubicBezTo>
                    <a:pt x="4168" y="596"/>
                    <a:pt x="4453" y="322"/>
                    <a:pt x="4775" y="322"/>
                  </a:cubicBezTo>
                  <a:close/>
                  <a:moveTo>
                    <a:pt x="9275" y="2239"/>
                  </a:moveTo>
                  <a:cubicBezTo>
                    <a:pt x="9585" y="2239"/>
                    <a:pt x="9847" y="2501"/>
                    <a:pt x="9847" y="2823"/>
                  </a:cubicBezTo>
                  <a:lnTo>
                    <a:pt x="9835" y="8633"/>
                  </a:lnTo>
                  <a:cubicBezTo>
                    <a:pt x="9835" y="8943"/>
                    <a:pt x="9585" y="9204"/>
                    <a:pt x="9252" y="9204"/>
                  </a:cubicBezTo>
                  <a:lnTo>
                    <a:pt x="881" y="9204"/>
                  </a:lnTo>
                  <a:cubicBezTo>
                    <a:pt x="560" y="9204"/>
                    <a:pt x="298" y="8954"/>
                    <a:pt x="298" y="8633"/>
                  </a:cubicBezTo>
                  <a:lnTo>
                    <a:pt x="298" y="2823"/>
                  </a:lnTo>
                  <a:cubicBezTo>
                    <a:pt x="298" y="2513"/>
                    <a:pt x="548" y="2239"/>
                    <a:pt x="881" y="2239"/>
                  </a:cubicBezTo>
                  <a:lnTo>
                    <a:pt x="2977" y="2239"/>
                  </a:lnTo>
                  <a:lnTo>
                    <a:pt x="2977" y="2775"/>
                  </a:lnTo>
                  <a:lnTo>
                    <a:pt x="1001" y="2775"/>
                  </a:lnTo>
                  <a:cubicBezTo>
                    <a:pt x="905" y="2775"/>
                    <a:pt x="834" y="2858"/>
                    <a:pt x="834" y="2942"/>
                  </a:cubicBezTo>
                  <a:lnTo>
                    <a:pt x="834" y="8514"/>
                  </a:lnTo>
                  <a:cubicBezTo>
                    <a:pt x="834" y="8597"/>
                    <a:pt x="905" y="8669"/>
                    <a:pt x="1001" y="8669"/>
                  </a:cubicBezTo>
                  <a:lnTo>
                    <a:pt x="6418" y="8669"/>
                  </a:lnTo>
                  <a:cubicBezTo>
                    <a:pt x="6501" y="8669"/>
                    <a:pt x="6573" y="8597"/>
                    <a:pt x="6573" y="8514"/>
                  </a:cubicBezTo>
                  <a:cubicBezTo>
                    <a:pt x="6573" y="8419"/>
                    <a:pt x="6501" y="8347"/>
                    <a:pt x="6418" y="8347"/>
                  </a:cubicBezTo>
                  <a:lnTo>
                    <a:pt x="1155" y="8347"/>
                  </a:lnTo>
                  <a:lnTo>
                    <a:pt x="1155" y="3108"/>
                  </a:lnTo>
                  <a:lnTo>
                    <a:pt x="2989" y="3108"/>
                  </a:lnTo>
                  <a:cubicBezTo>
                    <a:pt x="3037" y="3347"/>
                    <a:pt x="3239" y="3537"/>
                    <a:pt x="3501" y="3537"/>
                  </a:cubicBezTo>
                  <a:lnTo>
                    <a:pt x="6656" y="3537"/>
                  </a:lnTo>
                  <a:cubicBezTo>
                    <a:pt x="6906" y="3537"/>
                    <a:pt x="7108" y="3359"/>
                    <a:pt x="7156" y="3108"/>
                  </a:cubicBezTo>
                  <a:lnTo>
                    <a:pt x="8990" y="3108"/>
                  </a:lnTo>
                  <a:lnTo>
                    <a:pt x="8990" y="8347"/>
                  </a:lnTo>
                  <a:lnTo>
                    <a:pt x="7216" y="8347"/>
                  </a:lnTo>
                  <a:cubicBezTo>
                    <a:pt x="7132" y="8347"/>
                    <a:pt x="7049" y="8419"/>
                    <a:pt x="7049" y="8514"/>
                  </a:cubicBezTo>
                  <a:cubicBezTo>
                    <a:pt x="7049" y="8597"/>
                    <a:pt x="7132" y="8669"/>
                    <a:pt x="7216" y="8669"/>
                  </a:cubicBezTo>
                  <a:lnTo>
                    <a:pt x="9156" y="8669"/>
                  </a:lnTo>
                  <a:cubicBezTo>
                    <a:pt x="9240" y="8669"/>
                    <a:pt x="9311" y="8597"/>
                    <a:pt x="9311" y="8514"/>
                  </a:cubicBezTo>
                  <a:lnTo>
                    <a:pt x="9311" y="2942"/>
                  </a:lnTo>
                  <a:cubicBezTo>
                    <a:pt x="9311" y="2858"/>
                    <a:pt x="9240" y="2775"/>
                    <a:pt x="9156" y="2775"/>
                  </a:cubicBezTo>
                  <a:lnTo>
                    <a:pt x="7168" y="2775"/>
                  </a:lnTo>
                  <a:lnTo>
                    <a:pt x="7168" y="2239"/>
                  </a:lnTo>
                  <a:close/>
                  <a:moveTo>
                    <a:pt x="4787" y="1"/>
                  </a:moveTo>
                  <a:cubicBezTo>
                    <a:pt x="4275" y="1"/>
                    <a:pt x="3858" y="418"/>
                    <a:pt x="3858" y="930"/>
                  </a:cubicBezTo>
                  <a:lnTo>
                    <a:pt x="3858" y="1311"/>
                  </a:lnTo>
                  <a:cubicBezTo>
                    <a:pt x="3858" y="1406"/>
                    <a:pt x="3763" y="1501"/>
                    <a:pt x="3656" y="1501"/>
                  </a:cubicBezTo>
                  <a:lnTo>
                    <a:pt x="3513" y="1501"/>
                  </a:lnTo>
                  <a:cubicBezTo>
                    <a:pt x="3263" y="1501"/>
                    <a:pt x="3048" y="1680"/>
                    <a:pt x="3001" y="1930"/>
                  </a:cubicBezTo>
                  <a:lnTo>
                    <a:pt x="893" y="1930"/>
                  </a:lnTo>
                  <a:cubicBezTo>
                    <a:pt x="405" y="1930"/>
                    <a:pt x="0" y="2335"/>
                    <a:pt x="0" y="2823"/>
                  </a:cubicBezTo>
                  <a:lnTo>
                    <a:pt x="0" y="8633"/>
                  </a:lnTo>
                  <a:cubicBezTo>
                    <a:pt x="0" y="9121"/>
                    <a:pt x="405" y="9526"/>
                    <a:pt x="893" y="9526"/>
                  </a:cubicBezTo>
                  <a:lnTo>
                    <a:pt x="9263" y="9526"/>
                  </a:lnTo>
                  <a:cubicBezTo>
                    <a:pt x="9764" y="9526"/>
                    <a:pt x="10156" y="9121"/>
                    <a:pt x="10156" y="8633"/>
                  </a:cubicBezTo>
                  <a:lnTo>
                    <a:pt x="10156" y="2823"/>
                  </a:lnTo>
                  <a:cubicBezTo>
                    <a:pt x="10168" y="2335"/>
                    <a:pt x="9764" y="1930"/>
                    <a:pt x="9275" y="1930"/>
                  </a:cubicBezTo>
                  <a:lnTo>
                    <a:pt x="7156" y="1930"/>
                  </a:lnTo>
                  <a:cubicBezTo>
                    <a:pt x="7108" y="1692"/>
                    <a:pt x="6906" y="1501"/>
                    <a:pt x="6656" y="1501"/>
                  </a:cubicBezTo>
                  <a:lnTo>
                    <a:pt x="6501" y="1501"/>
                  </a:lnTo>
                  <a:cubicBezTo>
                    <a:pt x="6394" y="1501"/>
                    <a:pt x="6311" y="1406"/>
                    <a:pt x="6311" y="1311"/>
                  </a:cubicBezTo>
                  <a:lnTo>
                    <a:pt x="6311" y="930"/>
                  </a:lnTo>
                  <a:cubicBezTo>
                    <a:pt x="6311" y="418"/>
                    <a:pt x="5894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8148997" y="3444247"/>
              <a:ext cx="37907" cy="3793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34"/>
                  </a:moveTo>
                  <a:cubicBezTo>
                    <a:pt x="750" y="334"/>
                    <a:pt x="869" y="453"/>
                    <a:pt x="869" y="596"/>
                  </a:cubicBezTo>
                  <a:cubicBezTo>
                    <a:pt x="869" y="751"/>
                    <a:pt x="750" y="870"/>
                    <a:pt x="595" y="870"/>
                  </a:cubicBezTo>
                  <a:cubicBezTo>
                    <a:pt x="453" y="870"/>
                    <a:pt x="334" y="751"/>
                    <a:pt x="334" y="596"/>
                  </a:cubicBezTo>
                  <a:cubicBezTo>
                    <a:pt x="334" y="453"/>
                    <a:pt x="453" y="334"/>
                    <a:pt x="595" y="334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8089861" y="3526871"/>
              <a:ext cx="165630" cy="104617"/>
            </a:xfrm>
            <a:custGeom>
              <a:avLst/>
              <a:gdLst/>
              <a:ahLst/>
              <a:cxnLst/>
              <a:rect l="l" t="t" r="r" b="b"/>
              <a:pathLst>
                <a:path w="5204" h="3287" extrusionOk="0">
                  <a:moveTo>
                    <a:pt x="739" y="2024"/>
                  </a:moveTo>
                  <a:cubicBezTo>
                    <a:pt x="1001" y="2024"/>
                    <a:pt x="1215" y="2250"/>
                    <a:pt x="1215" y="2500"/>
                  </a:cubicBezTo>
                  <a:cubicBezTo>
                    <a:pt x="1239" y="2762"/>
                    <a:pt x="1013" y="2977"/>
                    <a:pt x="739" y="2977"/>
                  </a:cubicBezTo>
                  <a:cubicBezTo>
                    <a:pt x="477" y="2977"/>
                    <a:pt x="263" y="2750"/>
                    <a:pt x="263" y="2500"/>
                  </a:cubicBezTo>
                  <a:cubicBezTo>
                    <a:pt x="263" y="2227"/>
                    <a:pt x="489" y="2024"/>
                    <a:pt x="739" y="2024"/>
                  </a:cubicBezTo>
                  <a:close/>
                  <a:moveTo>
                    <a:pt x="4823" y="0"/>
                  </a:moveTo>
                  <a:cubicBezTo>
                    <a:pt x="4823" y="0"/>
                    <a:pt x="4811" y="0"/>
                    <a:pt x="4811" y="12"/>
                  </a:cubicBezTo>
                  <a:lnTo>
                    <a:pt x="4370" y="226"/>
                  </a:lnTo>
                  <a:cubicBezTo>
                    <a:pt x="4299" y="262"/>
                    <a:pt x="4275" y="357"/>
                    <a:pt x="4299" y="429"/>
                  </a:cubicBezTo>
                  <a:cubicBezTo>
                    <a:pt x="4334" y="481"/>
                    <a:pt x="4388" y="514"/>
                    <a:pt x="4447" y="514"/>
                  </a:cubicBezTo>
                  <a:cubicBezTo>
                    <a:pt x="4469" y="514"/>
                    <a:pt x="4491" y="510"/>
                    <a:pt x="4513" y="500"/>
                  </a:cubicBezTo>
                  <a:lnTo>
                    <a:pt x="4632" y="441"/>
                  </a:lnTo>
                  <a:lnTo>
                    <a:pt x="4632" y="441"/>
                  </a:lnTo>
                  <a:cubicBezTo>
                    <a:pt x="4418" y="1143"/>
                    <a:pt x="4049" y="1667"/>
                    <a:pt x="3537" y="1988"/>
                  </a:cubicBezTo>
                  <a:cubicBezTo>
                    <a:pt x="3037" y="2306"/>
                    <a:pt x="2479" y="2385"/>
                    <a:pt x="2070" y="2385"/>
                  </a:cubicBezTo>
                  <a:cubicBezTo>
                    <a:pt x="1866" y="2385"/>
                    <a:pt x="1699" y="2365"/>
                    <a:pt x="1596" y="2346"/>
                  </a:cubicBezTo>
                  <a:cubicBezTo>
                    <a:pt x="1537" y="1977"/>
                    <a:pt x="1191" y="1679"/>
                    <a:pt x="799" y="1679"/>
                  </a:cubicBezTo>
                  <a:cubicBezTo>
                    <a:pt x="358" y="1679"/>
                    <a:pt x="1" y="2036"/>
                    <a:pt x="1" y="2477"/>
                  </a:cubicBezTo>
                  <a:cubicBezTo>
                    <a:pt x="1" y="2929"/>
                    <a:pt x="358" y="3286"/>
                    <a:pt x="799" y="3286"/>
                  </a:cubicBezTo>
                  <a:cubicBezTo>
                    <a:pt x="1180" y="3286"/>
                    <a:pt x="1501" y="3012"/>
                    <a:pt x="1572" y="2679"/>
                  </a:cubicBezTo>
                  <a:cubicBezTo>
                    <a:pt x="1691" y="2691"/>
                    <a:pt x="1858" y="2703"/>
                    <a:pt x="2049" y="2703"/>
                  </a:cubicBezTo>
                  <a:cubicBezTo>
                    <a:pt x="2501" y="2703"/>
                    <a:pt x="3120" y="2619"/>
                    <a:pt x="3692" y="2262"/>
                  </a:cubicBezTo>
                  <a:cubicBezTo>
                    <a:pt x="4251" y="1905"/>
                    <a:pt x="4656" y="1334"/>
                    <a:pt x="4894" y="595"/>
                  </a:cubicBezTo>
                  <a:lnTo>
                    <a:pt x="4930" y="631"/>
                  </a:lnTo>
                  <a:cubicBezTo>
                    <a:pt x="4954" y="691"/>
                    <a:pt x="5013" y="726"/>
                    <a:pt x="5073" y="726"/>
                  </a:cubicBezTo>
                  <a:cubicBezTo>
                    <a:pt x="5109" y="726"/>
                    <a:pt x="5120" y="726"/>
                    <a:pt x="5144" y="714"/>
                  </a:cubicBezTo>
                  <a:cubicBezTo>
                    <a:pt x="5180" y="679"/>
                    <a:pt x="5204" y="584"/>
                    <a:pt x="5180" y="500"/>
                  </a:cubicBezTo>
                  <a:lnTo>
                    <a:pt x="4966" y="72"/>
                  </a:lnTo>
                  <a:cubicBezTo>
                    <a:pt x="4966" y="72"/>
                    <a:pt x="4966" y="60"/>
                    <a:pt x="4954" y="60"/>
                  </a:cubicBezTo>
                  <a:lnTo>
                    <a:pt x="4930" y="24"/>
                  </a:lnTo>
                  <a:lnTo>
                    <a:pt x="4906" y="12"/>
                  </a:lnTo>
                  <a:cubicBezTo>
                    <a:pt x="4906" y="12"/>
                    <a:pt x="4894" y="12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8067519" y="3519742"/>
              <a:ext cx="32241" cy="30268"/>
            </a:xfrm>
            <a:custGeom>
              <a:avLst/>
              <a:gdLst/>
              <a:ahLst/>
              <a:cxnLst/>
              <a:rect l="l" t="t" r="r" b="b"/>
              <a:pathLst>
                <a:path w="1013" h="951" extrusionOk="0">
                  <a:moveTo>
                    <a:pt x="173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274" y="474"/>
                  </a:lnTo>
                  <a:lnTo>
                    <a:pt x="60" y="688"/>
                  </a:lnTo>
                  <a:cubicBezTo>
                    <a:pt x="0" y="748"/>
                    <a:pt x="0" y="843"/>
                    <a:pt x="60" y="903"/>
                  </a:cubicBezTo>
                  <a:cubicBezTo>
                    <a:pt x="96" y="938"/>
                    <a:pt x="131" y="950"/>
                    <a:pt x="179" y="950"/>
                  </a:cubicBezTo>
                  <a:cubicBezTo>
                    <a:pt x="227" y="950"/>
                    <a:pt x="274" y="938"/>
                    <a:pt x="298" y="903"/>
                  </a:cubicBezTo>
                  <a:lnTo>
                    <a:pt x="512" y="700"/>
                  </a:lnTo>
                  <a:lnTo>
                    <a:pt x="715" y="903"/>
                  </a:lnTo>
                  <a:cubicBezTo>
                    <a:pt x="750" y="938"/>
                    <a:pt x="786" y="950"/>
                    <a:pt x="834" y="950"/>
                  </a:cubicBezTo>
                  <a:cubicBezTo>
                    <a:pt x="881" y="950"/>
                    <a:pt x="929" y="938"/>
                    <a:pt x="953" y="903"/>
                  </a:cubicBezTo>
                  <a:cubicBezTo>
                    <a:pt x="1012" y="843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29" y="272"/>
                  </a:lnTo>
                  <a:cubicBezTo>
                    <a:pt x="989" y="212"/>
                    <a:pt x="989" y="105"/>
                    <a:pt x="929" y="46"/>
                  </a:cubicBezTo>
                  <a:cubicBezTo>
                    <a:pt x="899" y="16"/>
                    <a:pt x="858" y="1"/>
                    <a:pt x="816" y="1"/>
                  </a:cubicBezTo>
                  <a:cubicBezTo>
                    <a:pt x="774" y="1"/>
                    <a:pt x="733" y="16"/>
                    <a:pt x="703" y="46"/>
                  </a:cubicBezTo>
                  <a:lnTo>
                    <a:pt x="488" y="248"/>
                  </a:lnTo>
                  <a:lnTo>
                    <a:pt x="286" y="46"/>
                  </a:ln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8244479" y="3601602"/>
              <a:ext cx="32623" cy="30268"/>
            </a:xfrm>
            <a:custGeom>
              <a:avLst/>
              <a:gdLst/>
              <a:ahLst/>
              <a:cxnLst/>
              <a:rect l="l" t="t" r="r" b="b"/>
              <a:pathLst>
                <a:path w="1025" h="951" extrusionOk="0">
                  <a:moveTo>
                    <a:pt x="179" y="1"/>
                  </a:moveTo>
                  <a:cubicBezTo>
                    <a:pt x="140" y="1"/>
                    <a:pt x="102" y="15"/>
                    <a:pt x="72" y="45"/>
                  </a:cubicBezTo>
                  <a:cubicBezTo>
                    <a:pt x="1" y="105"/>
                    <a:pt x="1" y="212"/>
                    <a:pt x="72" y="271"/>
                  </a:cubicBezTo>
                  <a:lnTo>
                    <a:pt x="274" y="474"/>
                  </a:lnTo>
                  <a:lnTo>
                    <a:pt x="72" y="688"/>
                  </a:lnTo>
                  <a:cubicBezTo>
                    <a:pt x="1" y="748"/>
                    <a:pt x="1" y="855"/>
                    <a:pt x="72" y="914"/>
                  </a:cubicBezTo>
                  <a:cubicBezTo>
                    <a:pt x="96" y="938"/>
                    <a:pt x="143" y="950"/>
                    <a:pt x="179" y="950"/>
                  </a:cubicBezTo>
                  <a:cubicBezTo>
                    <a:pt x="227" y="950"/>
                    <a:pt x="274" y="938"/>
                    <a:pt x="298" y="914"/>
                  </a:cubicBezTo>
                  <a:lnTo>
                    <a:pt x="513" y="700"/>
                  </a:lnTo>
                  <a:lnTo>
                    <a:pt x="727" y="914"/>
                  </a:lnTo>
                  <a:cubicBezTo>
                    <a:pt x="751" y="938"/>
                    <a:pt x="798" y="950"/>
                    <a:pt x="846" y="950"/>
                  </a:cubicBezTo>
                  <a:cubicBezTo>
                    <a:pt x="882" y="950"/>
                    <a:pt x="929" y="938"/>
                    <a:pt x="965" y="914"/>
                  </a:cubicBezTo>
                  <a:cubicBezTo>
                    <a:pt x="1024" y="855"/>
                    <a:pt x="1024" y="748"/>
                    <a:pt x="965" y="688"/>
                  </a:cubicBezTo>
                  <a:lnTo>
                    <a:pt x="727" y="474"/>
                  </a:lnTo>
                  <a:lnTo>
                    <a:pt x="929" y="271"/>
                  </a:lnTo>
                  <a:cubicBezTo>
                    <a:pt x="989" y="212"/>
                    <a:pt x="989" y="105"/>
                    <a:pt x="929" y="45"/>
                  </a:cubicBezTo>
                  <a:cubicBezTo>
                    <a:pt x="899" y="15"/>
                    <a:pt x="858" y="1"/>
                    <a:pt x="816" y="1"/>
                  </a:cubicBezTo>
                  <a:cubicBezTo>
                    <a:pt x="774" y="1"/>
                    <a:pt x="733" y="15"/>
                    <a:pt x="703" y="45"/>
                  </a:cubicBezTo>
                  <a:lnTo>
                    <a:pt x="501" y="260"/>
                  </a:lnTo>
                  <a:lnTo>
                    <a:pt x="286" y="45"/>
                  </a:lnTo>
                  <a:cubicBezTo>
                    <a:pt x="257" y="15"/>
                    <a:pt x="218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8156190" y="3533396"/>
              <a:ext cx="32241" cy="30236"/>
            </a:xfrm>
            <a:custGeom>
              <a:avLst/>
              <a:gdLst/>
              <a:ahLst/>
              <a:cxnLst/>
              <a:rect l="l" t="t" r="r" b="b"/>
              <a:pathLst>
                <a:path w="1013" h="950" extrusionOk="0">
                  <a:moveTo>
                    <a:pt x="167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62" y="474"/>
                  </a:lnTo>
                  <a:lnTo>
                    <a:pt x="60" y="688"/>
                  </a:lnTo>
                  <a:cubicBezTo>
                    <a:pt x="0" y="748"/>
                    <a:pt x="0" y="855"/>
                    <a:pt x="60" y="914"/>
                  </a:cubicBezTo>
                  <a:cubicBezTo>
                    <a:pt x="84" y="938"/>
                    <a:pt x="131" y="950"/>
                    <a:pt x="179" y="950"/>
                  </a:cubicBezTo>
                  <a:cubicBezTo>
                    <a:pt x="215" y="950"/>
                    <a:pt x="262" y="938"/>
                    <a:pt x="298" y="914"/>
                  </a:cubicBezTo>
                  <a:lnTo>
                    <a:pt x="500" y="700"/>
                  </a:lnTo>
                  <a:lnTo>
                    <a:pt x="715" y="914"/>
                  </a:lnTo>
                  <a:cubicBezTo>
                    <a:pt x="739" y="938"/>
                    <a:pt x="786" y="950"/>
                    <a:pt x="834" y="950"/>
                  </a:cubicBezTo>
                  <a:cubicBezTo>
                    <a:pt x="870" y="950"/>
                    <a:pt x="917" y="938"/>
                    <a:pt x="953" y="914"/>
                  </a:cubicBezTo>
                  <a:cubicBezTo>
                    <a:pt x="1012" y="855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17" y="271"/>
                  </a:lnTo>
                  <a:cubicBezTo>
                    <a:pt x="977" y="212"/>
                    <a:pt x="977" y="105"/>
                    <a:pt x="917" y="45"/>
                  </a:cubicBezTo>
                  <a:cubicBezTo>
                    <a:pt x="887" y="15"/>
                    <a:pt x="849" y="0"/>
                    <a:pt x="810" y="0"/>
                  </a:cubicBezTo>
                  <a:cubicBezTo>
                    <a:pt x="771" y="0"/>
                    <a:pt x="733" y="15"/>
                    <a:pt x="703" y="45"/>
                  </a:cubicBezTo>
                  <a:lnTo>
                    <a:pt x="489" y="259"/>
                  </a:lnTo>
                  <a:lnTo>
                    <a:pt x="274" y="45"/>
                  </a:lnTo>
                  <a:cubicBezTo>
                    <a:pt x="244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nancial graphs on a dark display">
            <a:extLst>
              <a:ext uri="{FF2B5EF4-FFF2-40B4-BE49-F238E27FC236}">
                <a16:creationId xmlns:a16="http://schemas.microsoft.com/office/drawing/2014/main" id="{D2A9DF7A-A3AE-6424-9CD0-1FF07B55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" y="1362"/>
            <a:ext cx="4572000" cy="5143500"/>
          </a:xfrm>
          <a:prstGeom prst="rect">
            <a:avLst/>
          </a:prstGeom>
        </p:spPr>
      </p:pic>
      <p:grpSp>
        <p:nvGrpSpPr>
          <p:cNvPr id="3" name="Google Shape;1243;p42">
            <a:extLst>
              <a:ext uri="{FF2B5EF4-FFF2-40B4-BE49-F238E27FC236}">
                <a16:creationId xmlns:a16="http://schemas.microsoft.com/office/drawing/2014/main" id="{25E88E76-AF69-4233-7C46-A77D7525D757}"/>
              </a:ext>
            </a:extLst>
          </p:cNvPr>
          <p:cNvGrpSpPr/>
          <p:nvPr/>
        </p:nvGrpSpPr>
        <p:grpSpPr>
          <a:xfrm>
            <a:off x="2188028" y="816429"/>
            <a:ext cx="4645485" cy="3950532"/>
            <a:chOff x="6000718" y="3070557"/>
            <a:chExt cx="587865" cy="517731"/>
          </a:xfrm>
        </p:grpSpPr>
        <p:sp>
          <p:nvSpPr>
            <p:cNvPr id="4" name="Google Shape;1244;p42">
              <a:extLst>
                <a:ext uri="{FF2B5EF4-FFF2-40B4-BE49-F238E27FC236}">
                  <a16:creationId xmlns:a16="http://schemas.microsoft.com/office/drawing/2014/main" id="{FB00D7D3-55E7-5691-A7A8-60440A6C5AF9}"/>
                </a:ext>
              </a:extLst>
            </p:cNvPr>
            <p:cNvSpPr/>
            <p:nvPr/>
          </p:nvSpPr>
          <p:spPr>
            <a:xfrm>
              <a:off x="6161116" y="3104229"/>
              <a:ext cx="410235" cy="449911"/>
            </a:xfrm>
            <a:custGeom>
              <a:avLst/>
              <a:gdLst/>
              <a:ahLst/>
              <a:cxnLst/>
              <a:rect l="l" t="t" r="r" b="b"/>
              <a:pathLst>
                <a:path w="71098" h="78008" extrusionOk="0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45;p42">
              <a:extLst>
                <a:ext uri="{FF2B5EF4-FFF2-40B4-BE49-F238E27FC236}">
                  <a16:creationId xmlns:a16="http://schemas.microsoft.com/office/drawing/2014/main" id="{B6AC35E6-5CE9-E1D6-B6FD-C071DE7E2135}"/>
                </a:ext>
              </a:extLst>
            </p:cNvPr>
            <p:cNvSpPr/>
            <p:nvPr/>
          </p:nvSpPr>
          <p:spPr>
            <a:xfrm>
              <a:off x="6032245" y="3317811"/>
              <a:ext cx="62149" cy="151155"/>
            </a:xfrm>
            <a:custGeom>
              <a:avLst/>
              <a:gdLst/>
              <a:ahLst/>
              <a:cxnLst/>
              <a:rect l="l" t="t" r="r" b="b"/>
              <a:pathLst>
                <a:path w="10771" h="26208" extrusionOk="0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6;p42">
              <a:extLst>
                <a:ext uri="{FF2B5EF4-FFF2-40B4-BE49-F238E27FC236}">
                  <a16:creationId xmlns:a16="http://schemas.microsoft.com/office/drawing/2014/main" id="{7274CAA4-BB91-26B4-8A35-A8829AAFD2A7}"/>
                </a:ext>
              </a:extLst>
            </p:cNvPr>
            <p:cNvSpPr/>
            <p:nvPr/>
          </p:nvSpPr>
          <p:spPr>
            <a:xfrm>
              <a:off x="6189159" y="3073176"/>
              <a:ext cx="117131" cy="35868"/>
            </a:xfrm>
            <a:custGeom>
              <a:avLst/>
              <a:gdLst/>
              <a:ahLst/>
              <a:cxnLst/>
              <a:rect l="l" t="t" r="r" b="b"/>
              <a:pathLst>
                <a:path w="20300" h="6219" extrusionOk="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7;p42">
              <a:extLst>
                <a:ext uri="{FF2B5EF4-FFF2-40B4-BE49-F238E27FC236}">
                  <a16:creationId xmlns:a16="http://schemas.microsoft.com/office/drawing/2014/main" id="{FB1D2A84-459C-F32D-7345-1527FA4717AD}"/>
                </a:ext>
              </a:extLst>
            </p:cNvPr>
            <p:cNvSpPr/>
            <p:nvPr/>
          </p:nvSpPr>
          <p:spPr>
            <a:xfrm>
              <a:off x="6123036" y="3116815"/>
              <a:ext cx="22734" cy="17095"/>
            </a:xfrm>
            <a:custGeom>
              <a:avLst/>
              <a:gdLst/>
              <a:ahLst/>
              <a:cxnLst/>
              <a:rect l="l" t="t" r="r" b="b"/>
              <a:pathLst>
                <a:path w="3940" h="2964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8;p42">
              <a:extLst>
                <a:ext uri="{FF2B5EF4-FFF2-40B4-BE49-F238E27FC236}">
                  <a16:creationId xmlns:a16="http://schemas.microsoft.com/office/drawing/2014/main" id="{4C165444-D994-7EFB-8700-A1788929699C}"/>
                </a:ext>
              </a:extLst>
            </p:cNvPr>
            <p:cNvSpPr/>
            <p:nvPr/>
          </p:nvSpPr>
          <p:spPr>
            <a:xfrm>
              <a:off x="6099493" y="3152223"/>
              <a:ext cx="3999" cy="4205"/>
            </a:xfrm>
            <a:custGeom>
              <a:avLst/>
              <a:gdLst/>
              <a:ahLst/>
              <a:cxnLst/>
              <a:rect l="l" t="t" r="r" b="b"/>
              <a:pathLst>
                <a:path w="693" h="729" extrusionOk="0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49;p42">
              <a:extLst>
                <a:ext uri="{FF2B5EF4-FFF2-40B4-BE49-F238E27FC236}">
                  <a16:creationId xmlns:a16="http://schemas.microsoft.com/office/drawing/2014/main" id="{600D94AC-5EDD-EB24-E4D7-A366AA79D87F}"/>
                </a:ext>
              </a:extLst>
            </p:cNvPr>
            <p:cNvSpPr/>
            <p:nvPr/>
          </p:nvSpPr>
          <p:spPr>
            <a:xfrm>
              <a:off x="6350890" y="3500386"/>
              <a:ext cx="45156" cy="42581"/>
            </a:xfrm>
            <a:custGeom>
              <a:avLst/>
              <a:gdLst/>
              <a:ahLst/>
              <a:cxnLst/>
              <a:rect l="l" t="t" r="r" b="b"/>
              <a:pathLst>
                <a:path w="7826" h="7383" extrusionOk="0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0;p42">
              <a:extLst>
                <a:ext uri="{FF2B5EF4-FFF2-40B4-BE49-F238E27FC236}">
                  <a16:creationId xmlns:a16="http://schemas.microsoft.com/office/drawing/2014/main" id="{E15C4853-F9B6-4B8F-47A2-745EC9A49D40}"/>
                </a:ext>
              </a:extLst>
            </p:cNvPr>
            <p:cNvSpPr/>
            <p:nvPr/>
          </p:nvSpPr>
          <p:spPr>
            <a:xfrm>
              <a:off x="6263064" y="3138409"/>
              <a:ext cx="28469" cy="38688"/>
            </a:xfrm>
            <a:custGeom>
              <a:avLst/>
              <a:gdLst/>
              <a:ahLst/>
              <a:cxnLst/>
              <a:rect l="l" t="t" r="r" b="b"/>
              <a:pathLst>
                <a:path w="4934" h="6708" extrusionOk="0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1;p42">
              <a:extLst>
                <a:ext uri="{FF2B5EF4-FFF2-40B4-BE49-F238E27FC236}">
                  <a16:creationId xmlns:a16="http://schemas.microsoft.com/office/drawing/2014/main" id="{1BD14DBC-B4F1-5F64-3D5E-D84B48F0FC9C}"/>
                </a:ext>
              </a:extLst>
            </p:cNvPr>
            <p:cNvSpPr/>
            <p:nvPr/>
          </p:nvSpPr>
          <p:spPr>
            <a:xfrm>
              <a:off x="6251907" y="3097504"/>
              <a:ext cx="26011" cy="13686"/>
            </a:xfrm>
            <a:custGeom>
              <a:avLst/>
              <a:gdLst/>
              <a:ahLst/>
              <a:cxnLst/>
              <a:rect l="l" t="t" r="r" b="b"/>
              <a:pathLst>
                <a:path w="4508" h="2373" extrusionOk="0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2;p42">
              <a:extLst>
                <a:ext uri="{FF2B5EF4-FFF2-40B4-BE49-F238E27FC236}">
                  <a16:creationId xmlns:a16="http://schemas.microsoft.com/office/drawing/2014/main" id="{DF3C78AF-59A1-948B-DCC4-F05743679CE3}"/>
                </a:ext>
              </a:extLst>
            </p:cNvPr>
            <p:cNvSpPr/>
            <p:nvPr/>
          </p:nvSpPr>
          <p:spPr>
            <a:xfrm>
              <a:off x="6251498" y="3152108"/>
              <a:ext cx="21609" cy="17008"/>
            </a:xfrm>
            <a:custGeom>
              <a:avLst/>
              <a:gdLst/>
              <a:ahLst/>
              <a:cxnLst/>
              <a:rect l="l" t="t" r="r" b="b"/>
              <a:pathLst>
                <a:path w="3745" h="2949" extrusionOk="0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3;p42">
              <a:extLst>
                <a:ext uri="{FF2B5EF4-FFF2-40B4-BE49-F238E27FC236}">
                  <a16:creationId xmlns:a16="http://schemas.microsoft.com/office/drawing/2014/main" id="{E093E33E-D160-090F-2C44-B33358281CD7}"/>
                </a:ext>
              </a:extLst>
            </p:cNvPr>
            <p:cNvSpPr/>
            <p:nvPr/>
          </p:nvSpPr>
          <p:spPr>
            <a:xfrm>
              <a:off x="6000718" y="3070557"/>
              <a:ext cx="587865" cy="517731"/>
            </a:xfrm>
            <a:custGeom>
              <a:avLst/>
              <a:gdLst/>
              <a:ahLst/>
              <a:cxnLst/>
              <a:rect l="l" t="t" r="r" b="b"/>
              <a:pathLst>
                <a:path w="101883" h="89767" extrusionOk="0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868C86E-FA6F-55C0-24FC-0305767BC59E}"/>
              </a:ext>
            </a:extLst>
          </p:cNvPr>
          <p:cNvSpPr/>
          <p:nvPr/>
        </p:nvSpPr>
        <p:spPr>
          <a:xfrm>
            <a:off x="6246767" y="186773"/>
            <a:ext cx="2608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584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4;p17">
            <a:extLst>
              <a:ext uri="{FF2B5EF4-FFF2-40B4-BE49-F238E27FC236}">
                <a16:creationId xmlns:a16="http://schemas.microsoft.com/office/drawing/2014/main" id="{1B7DD666-F75D-FFAA-B4D2-FAC4AF3BBF2D}"/>
              </a:ext>
            </a:extLst>
          </p:cNvPr>
          <p:cNvSpPr/>
          <p:nvPr/>
        </p:nvSpPr>
        <p:spPr>
          <a:xfrm>
            <a:off x="1144897" y="1343683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5;p17">
            <a:extLst>
              <a:ext uri="{FF2B5EF4-FFF2-40B4-BE49-F238E27FC236}">
                <a16:creationId xmlns:a16="http://schemas.microsoft.com/office/drawing/2014/main" id="{BFBFA957-7253-0F74-29D1-FD5958B65178}"/>
              </a:ext>
            </a:extLst>
          </p:cNvPr>
          <p:cNvSpPr/>
          <p:nvPr/>
        </p:nvSpPr>
        <p:spPr>
          <a:xfrm>
            <a:off x="1312144" y="1532556"/>
            <a:ext cx="498606" cy="455353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277;p17">
            <a:extLst>
              <a:ext uri="{FF2B5EF4-FFF2-40B4-BE49-F238E27FC236}">
                <a16:creationId xmlns:a16="http://schemas.microsoft.com/office/drawing/2014/main" id="{019DCB33-F93C-242C-AE4D-FF003D529560}"/>
              </a:ext>
            </a:extLst>
          </p:cNvPr>
          <p:cNvGrpSpPr/>
          <p:nvPr/>
        </p:nvGrpSpPr>
        <p:grpSpPr>
          <a:xfrm>
            <a:off x="828097" y="2710993"/>
            <a:ext cx="1466708" cy="983435"/>
            <a:chOff x="1358775" y="3299387"/>
            <a:chExt cx="1466708" cy="983435"/>
          </a:xfrm>
        </p:grpSpPr>
        <p:sp>
          <p:nvSpPr>
            <p:cNvPr id="6" name="Google Shape;278;p17">
              <a:extLst>
                <a:ext uri="{FF2B5EF4-FFF2-40B4-BE49-F238E27FC236}">
                  <a16:creationId xmlns:a16="http://schemas.microsoft.com/office/drawing/2014/main" id="{04B01D89-C006-3499-EE57-68E26FB72E4C}"/>
                </a:ext>
              </a:extLst>
            </p:cNvPr>
            <p:cNvSpPr txBox="1"/>
            <p:nvPr/>
          </p:nvSpPr>
          <p:spPr>
            <a:xfrm>
              <a:off x="1358783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" name="Google Shape;279;p17">
              <a:extLst>
                <a:ext uri="{FF2B5EF4-FFF2-40B4-BE49-F238E27FC236}">
                  <a16:creationId xmlns:a16="http://schemas.microsoft.com/office/drawing/2014/main" id="{FB189D6F-E94D-EF7C-14DE-77722DBE5E4D}"/>
                </a:ext>
              </a:extLst>
            </p:cNvPr>
            <p:cNvSpPr txBox="1"/>
            <p:nvPr/>
          </p:nvSpPr>
          <p:spPr>
            <a:xfrm>
              <a:off x="1358775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Business Problem Framing and Tools Used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8" name="Google Shape;289;p17">
            <a:extLst>
              <a:ext uri="{FF2B5EF4-FFF2-40B4-BE49-F238E27FC236}">
                <a16:creationId xmlns:a16="http://schemas.microsoft.com/office/drawing/2014/main" id="{D2CCC083-F3B4-CF00-23C6-64EDE2E1D1C4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61447" y="2176783"/>
            <a:ext cx="0" cy="534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2" name="Graphic 11" descr="Clipboard Partially Crossed outline">
            <a:extLst>
              <a:ext uri="{FF2B5EF4-FFF2-40B4-BE49-F238E27FC236}">
                <a16:creationId xmlns:a16="http://schemas.microsoft.com/office/drawing/2014/main" id="{7627C6DA-00AC-C91F-C28E-1D8FF797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710" y="1273628"/>
            <a:ext cx="2734393" cy="273439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BF4B30-94CD-F458-104E-EBBC03B9382E}"/>
              </a:ext>
            </a:extLst>
          </p:cNvPr>
          <p:cNvCxnSpPr/>
          <p:nvPr/>
        </p:nvCxnSpPr>
        <p:spPr>
          <a:xfrm>
            <a:off x="2653393" y="257175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1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Problem Statement:</a:t>
            </a:r>
            <a:endParaRPr dirty="0"/>
          </a:p>
        </p:txBody>
      </p:sp>
      <p:sp>
        <p:nvSpPr>
          <p:cNvPr id="302" name="Google Shape;302;p18"/>
          <p:cNvSpPr/>
          <p:nvPr/>
        </p:nvSpPr>
        <p:spPr>
          <a:xfrm>
            <a:off x="2501288" y="1655635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5807789" y="1655635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18"/>
          <p:cNvCxnSpPr/>
          <p:nvPr/>
        </p:nvCxnSpPr>
        <p:spPr>
          <a:xfrm>
            <a:off x="2927125" y="1359572"/>
            <a:ext cx="1587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18"/>
          <p:cNvCxnSpPr/>
          <p:nvPr/>
        </p:nvCxnSpPr>
        <p:spPr>
          <a:xfrm>
            <a:off x="4627500" y="1359572"/>
            <a:ext cx="1587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18"/>
          <p:cNvCxnSpPr/>
          <p:nvPr/>
        </p:nvCxnSpPr>
        <p:spPr>
          <a:xfrm>
            <a:off x="2927125" y="2784797"/>
            <a:ext cx="1587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307" name="Google Shape;307;p18"/>
          <p:cNvCxnSpPr/>
          <p:nvPr/>
        </p:nvCxnSpPr>
        <p:spPr>
          <a:xfrm>
            <a:off x="4627500" y="2784797"/>
            <a:ext cx="1587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308" name="Google Shape;308;p18"/>
          <p:cNvSpPr/>
          <p:nvPr/>
        </p:nvSpPr>
        <p:spPr>
          <a:xfrm>
            <a:off x="4091388" y="1592485"/>
            <a:ext cx="959400" cy="95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8"/>
          <p:cNvGrpSpPr/>
          <p:nvPr/>
        </p:nvGrpSpPr>
        <p:grpSpPr>
          <a:xfrm>
            <a:off x="5962293" y="1876749"/>
            <a:ext cx="524107" cy="390875"/>
            <a:chOff x="5216456" y="3725484"/>
            <a:chExt cx="356196" cy="265631"/>
          </a:xfrm>
        </p:grpSpPr>
        <p:sp>
          <p:nvSpPr>
            <p:cNvPr id="310" name="Google Shape;310;p18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8"/>
          <p:cNvGrpSpPr/>
          <p:nvPr/>
        </p:nvGrpSpPr>
        <p:grpSpPr>
          <a:xfrm>
            <a:off x="2723059" y="1876755"/>
            <a:ext cx="389560" cy="390859"/>
            <a:chOff x="5779408" y="3699191"/>
            <a:chExt cx="317645" cy="318757"/>
          </a:xfrm>
        </p:grpSpPr>
        <p:sp>
          <p:nvSpPr>
            <p:cNvPr id="313" name="Google Shape;313;p18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8"/>
          <p:cNvGrpSpPr/>
          <p:nvPr/>
        </p:nvGrpSpPr>
        <p:grpSpPr>
          <a:xfrm>
            <a:off x="4281875" y="1987585"/>
            <a:ext cx="578425" cy="169200"/>
            <a:chOff x="4332100" y="2568225"/>
            <a:chExt cx="578425" cy="169200"/>
          </a:xfrm>
        </p:grpSpPr>
        <p:sp>
          <p:nvSpPr>
            <p:cNvPr id="316" name="Google Shape;316;p18"/>
            <p:cNvSpPr/>
            <p:nvPr/>
          </p:nvSpPr>
          <p:spPr>
            <a:xfrm>
              <a:off x="4332100" y="2568225"/>
              <a:ext cx="169200" cy="169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536713" y="2568225"/>
              <a:ext cx="169200" cy="169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741325" y="2568225"/>
              <a:ext cx="169200" cy="169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8"/>
          <p:cNvGrpSpPr/>
          <p:nvPr/>
        </p:nvGrpSpPr>
        <p:grpSpPr>
          <a:xfrm>
            <a:off x="5396593" y="2551897"/>
            <a:ext cx="3028620" cy="2305853"/>
            <a:chOff x="5397480" y="3139650"/>
            <a:chExt cx="3028620" cy="2305853"/>
          </a:xfrm>
        </p:grpSpPr>
        <p:sp>
          <p:nvSpPr>
            <p:cNvPr id="320" name="Google Shape;320;p18"/>
            <p:cNvSpPr txBox="1"/>
            <p:nvPr/>
          </p:nvSpPr>
          <p:spPr>
            <a:xfrm>
              <a:off x="6286500" y="3139650"/>
              <a:ext cx="21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SOLUTION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21" name="Google Shape;321;p18"/>
            <p:cNvSpPr txBox="1"/>
            <p:nvPr/>
          </p:nvSpPr>
          <p:spPr>
            <a:xfrm>
              <a:off x="5397480" y="3442102"/>
              <a:ext cx="3028620" cy="2003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 algn="just">
                <a:buSzPts val="28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Share Tech"/>
                  <a:sym typeface="Share Tech"/>
                </a:rPr>
                <a:t>It is essential to understand the factors affecting the success or failure of startups to make informed decisions and improve their chances of success</a:t>
              </a:r>
              <a:endParaRPr lang="en-US" sz="1400" dirty="0">
                <a:latin typeface="Share Tech"/>
                <a:sym typeface="Share Tech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718798" y="2551897"/>
            <a:ext cx="3175565" cy="1468853"/>
            <a:chOff x="705574" y="3139650"/>
            <a:chExt cx="3175565" cy="1468853"/>
          </a:xfrm>
        </p:grpSpPr>
        <p:sp>
          <p:nvSpPr>
            <p:cNvPr id="323" name="Google Shape;323;p18"/>
            <p:cNvSpPr txBox="1"/>
            <p:nvPr/>
          </p:nvSpPr>
          <p:spPr>
            <a:xfrm>
              <a:off x="705575" y="3139650"/>
              <a:ext cx="21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PROBLEM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705574" y="3442103"/>
              <a:ext cx="3175565" cy="11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  <a:latin typeface="Share Tech"/>
                  <a:sym typeface="Share Tech"/>
                </a:rPr>
                <a:t>Startups have emerged as a crucial part of the global economy, and they play a critical role in creating jobs, driving innovation, and generating economic growth.</a:t>
              </a:r>
            </a:p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  <a:latin typeface="Share Tech"/>
                  <a:sym typeface="Share Tech"/>
                </a:rPr>
                <a:t> However, the success rate of startups is low and most of them fail within the first few years</a:t>
              </a:r>
              <a:endParaRPr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325" name="Google Shape;325;p18"/>
          <p:cNvCxnSpPr>
            <a:stCxn id="302" idx="1"/>
            <a:endCxn id="323" idx="0"/>
          </p:cNvCxnSpPr>
          <p:nvPr/>
        </p:nvCxnSpPr>
        <p:spPr>
          <a:xfrm flipH="1">
            <a:off x="1788488" y="2072185"/>
            <a:ext cx="712800" cy="4797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6" name="Google Shape;326;p18"/>
          <p:cNvCxnSpPr>
            <a:stCxn id="303" idx="3"/>
            <a:endCxn id="320" idx="0"/>
          </p:cNvCxnSpPr>
          <p:nvPr/>
        </p:nvCxnSpPr>
        <p:spPr>
          <a:xfrm>
            <a:off x="6640889" y="2072185"/>
            <a:ext cx="714600" cy="4797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126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Problem Statement:</a:t>
            </a:r>
            <a:endParaRPr dirty="0"/>
          </a:p>
        </p:txBody>
      </p:sp>
      <p:grpSp>
        <p:nvGrpSpPr>
          <p:cNvPr id="361" name="Google Shape;361;p20"/>
          <p:cNvGrpSpPr/>
          <p:nvPr/>
        </p:nvGrpSpPr>
        <p:grpSpPr>
          <a:xfrm>
            <a:off x="4945863" y="1088120"/>
            <a:ext cx="4057958" cy="594255"/>
            <a:chOff x="4945863" y="1088120"/>
            <a:chExt cx="2807941" cy="594255"/>
          </a:xfrm>
        </p:grpSpPr>
        <p:sp>
          <p:nvSpPr>
            <p:cNvPr id="362" name="Google Shape;362;p20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65" name="Google Shape;365;p20"/>
            <p:cNvSpPr txBox="1"/>
            <p:nvPr/>
          </p:nvSpPr>
          <p:spPr>
            <a:xfrm>
              <a:off x="5713504" y="1088120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R="0" algn="just" rtl="0"/>
              <a:r>
                <a:rPr lang="en-US" dirty="0">
                  <a:solidFill>
                    <a:schemeClr val="dk1"/>
                  </a:solidFill>
                  <a:latin typeface="Share Tech"/>
                </a:rPr>
                <a:t>What is the success rate of startups globally, and how does it vary across different regions?</a:t>
              </a:r>
            </a:p>
          </p:txBody>
        </p:sp>
      </p:grpSp>
      <p:grpSp>
        <p:nvGrpSpPr>
          <p:cNvPr id="366" name="Google Shape;366;p20"/>
          <p:cNvGrpSpPr/>
          <p:nvPr/>
        </p:nvGrpSpPr>
        <p:grpSpPr>
          <a:xfrm>
            <a:off x="4945865" y="2414184"/>
            <a:ext cx="4057957" cy="590874"/>
            <a:chOff x="4945863" y="1956984"/>
            <a:chExt cx="2807952" cy="590874"/>
          </a:xfrm>
        </p:grpSpPr>
        <p:sp>
          <p:nvSpPr>
            <p:cNvPr id="367" name="Google Shape;367;p20"/>
            <p:cNvSpPr txBox="1"/>
            <p:nvPr/>
          </p:nvSpPr>
          <p:spPr>
            <a:xfrm>
              <a:off x="4945863" y="2090658"/>
              <a:ext cx="7686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70" name="Google Shape;370;p20"/>
            <p:cNvSpPr txBox="1"/>
            <p:nvPr/>
          </p:nvSpPr>
          <p:spPr>
            <a:xfrm>
              <a:off x="5713515" y="1956984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R="0" algn="just" rtl="0"/>
              <a:r>
                <a:rPr lang="en-US" dirty="0">
                  <a:solidFill>
                    <a:schemeClr val="dk1"/>
                  </a:solidFill>
                  <a:latin typeface="Share Tech"/>
                </a:rPr>
                <a:t>What are the common reasons for a startup failure and bow does it impact industries and countries?</a:t>
              </a:r>
            </a:p>
          </p:txBody>
        </p:sp>
      </p:grpSp>
      <p:grpSp>
        <p:nvGrpSpPr>
          <p:cNvPr id="371" name="Google Shape;371;p20"/>
          <p:cNvGrpSpPr/>
          <p:nvPr/>
        </p:nvGrpSpPr>
        <p:grpSpPr>
          <a:xfrm>
            <a:off x="4945866" y="3813155"/>
            <a:ext cx="4057955" cy="570826"/>
            <a:chOff x="4945863" y="2851429"/>
            <a:chExt cx="2807963" cy="561913"/>
          </a:xfrm>
        </p:grpSpPr>
        <p:sp>
          <p:nvSpPr>
            <p:cNvPr id="372" name="Google Shape;372;p20"/>
            <p:cNvSpPr txBox="1"/>
            <p:nvPr/>
          </p:nvSpPr>
          <p:spPr>
            <a:xfrm>
              <a:off x="4945863" y="2956142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75" name="Google Shape;375;p20"/>
            <p:cNvSpPr txBox="1"/>
            <p:nvPr/>
          </p:nvSpPr>
          <p:spPr>
            <a:xfrm>
              <a:off x="5713526" y="2851429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algn="just"/>
              <a:r>
                <a:rPr lang="en-US" dirty="0">
                  <a:solidFill>
                    <a:schemeClr val="dk1"/>
                  </a:solidFill>
                  <a:latin typeface="Share Tech"/>
                </a:rPr>
                <a:t>What are the critical factors that contribute to the success of startups, and how do they vary across regions and industries?</a:t>
              </a:r>
            </a:p>
          </p:txBody>
        </p:sp>
      </p:grpSp>
      <p:sp>
        <p:nvSpPr>
          <p:cNvPr id="381" name="Google Shape;381;p20"/>
          <p:cNvSpPr txBox="1"/>
          <p:nvPr/>
        </p:nvSpPr>
        <p:spPr>
          <a:xfrm>
            <a:off x="1015739" y="1242275"/>
            <a:ext cx="28704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Questions to be Answered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1118846" y="1702096"/>
            <a:ext cx="1431857" cy="1177323"/>
          </a:xfrm>
          <a:custGeom>
            <a:avLst/>
            <a:gdLst/>
            <a:ahLst/>
            <a:cxnLst/>
            <a:rect l="l" t="t" r="r" b="b"/>
            <a:pathLst>
              <a:path w="105887" h="87064" extrusionOk="0">
                <a:moveTo>
                  <a:pt x="0" y="0"/>
                </a:moveTo>
                <a:lnTo>
                  <a:pt x="0" y="39127"/>
                </a:lnTo>
                <a:lnTo>
                  <a:pt x="0" y="61490"/>
                </a:lnTo>
                <a:lnTo>
                  <a:pt x="0" y="87063"/>
                </a:lnTo>
                <a:lnTo>
                  <a:pt x="27746" y="87063"/>
                </a:lnTo>
                <a:lnTo>
                  <a:pt x="27702" y="87018"/>
                </a:lnTo>
                <a:lnTo>
                  <a:pt x="27746" y="87018"/>
                </a:lnTo>
                <a:cubicBezTo>
                  <a:pt x="28526" y="87017"/>
                  <a:pt x="29307" y="86929"/>
                  <a:pt x="30093" y="86882"/>
                </a:cubicBezTo>
                <a:cubicBezTo>
                  <a:pt x="29069" y="75368"/>
                  <a:pt x="34002" y="68233"/>
                  <a:pt x="43187" y="67938"/>
                </a:cubicBezTo>
                <a:cubicBezTo>
                  <a:pt x="43363" y="67933"/>
                  <a:pt x="43538" y="67930"/>
                  <a:pt x="43713" y="67930"/>
                </a:cubicBezTo>
                <a:cubicBezTo>
                  <a:pt x="47496" y="67930"/>
                  <a:pt x="50915" y="69263"/>
                  <a:pt x="53581" y="72088"/>
                </a:cubicBezTo>
                <a:cubicBezTo>
                  <a:pt x="57521" y="76263"/>
                  <a:pt x="58510" y="81240"/>
                  <a:pt x="56917" y="86706"/>
                </a:cubicBezTo>
                <a:cubicBezTo>
                  <a:pt x="57387" y="86850"/>
                  <a:pt x="57613" y="86978"/>
                  <a:pt x="57837" y="86979"/>
                </a:cubicBezTo>
                <a:cubicBezTo>
                  <a:pt x="66964" y="86999"/>
                  <a:pt x="76090" y="86977"/>
                  <a:pt x="85217" y="87042"/>
                </a:cubicBezTo>
                <a:cubicBezTo>
                  <a:pt x="85230" y="87042"/>
                  <a:pt x="85243" y="87042"/>
                  <a:pt x="85255" y="87042"/>
                </a:cubicBezTo>
                <a:cubicBezTo>
                  <a:pt x="85418" y="87042"/>
                  <a:pt x="85562" y="87030"/>
                  <a:pt x="85695" y="87013"/>
                </a:cubicBezTo>
                <a:lnTo>
                  <a:pt x="86948" y="87013"/>
                </a:lnTo>
                <a:lnTo>
                  <a:pt x="86948" y="85755"/>
                </a:lnTo>
                <a:cubicBezTo>
                  <a:pt x="86986" y="85428"/>
                  <a:pt x="86977" y="85061"/>
                  <a:pt x="86977" y="84681"/>
                </a:cubicBezTo>
                <a:cubicBezTo>
                  <a:pt x="86965" y="76274"/>
                  <a:pt x="86968" y="67866"/>
                  <a:pt x="86976" y="59457"/>
                </a:cubicBezTo>
                <a:cubicBezTo>
                  <a:pt x="86977" y="58620"/>
                  <a:pt x="87049" y="57783"/>
                  <a:pt x="87088" y="56932"/>
                </a:cubicBezTo>
                <a:cubicBezTo>
                  <a:pt x="88215" y="57058"/>
                  <a:pt x="89301" y="57121"/>
                  <a:pt x="90345" y="57121"/>
                </a:cubicBezTo>
                <a:cubicBezTo>
                  <a:pt x="99487" y="57121"/>
                  <a:pt x="105302" y="52350"/>
                  <a:pt x="105684" y="44467"/>
                </a:cubicBezTo>
                <a:cubicBezTo>
                  <a:pt x="105887" y="40301"/>
                  <a:pt x="104627" y="36665"/>
                  <a:pt x="101697" y="33784"/>
                </a:cubicBezTo>
                <a:cubicBezTo>
                  <a:pt x="98900" y="31033"/>
                  <a:pt x="95669" y="29770"/>
                  <a:pt x="92073" y="29770"/>
                </a:cubicBezTo>
                <a:cubicBezTo>
                  <a:pt x="90457" y="29770"/>
                  <a:pt x="88767" y="30025"/>
                  <a:pt x="87010" y="30514"/>
                </a:cubicBezTo>
                <a:lnTo>
                  <a:pt x="87010" y="334"/>
                </a:lnTo>
                <a:cubicBezTo>
                  <a:pt x="86957" y="326"/>
                  <a:pt x="86909" y="320"/>
                  <a:pt x="86859" y="313"/>
                </a:cubicBezTo>
                <a:lnTo>
                  <a:pt x="868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2370137" y="3205325"/>
            <a:ext cx="1431870" cy="1177323"/>
          </a:xfrm>
          <a:custGeom>
            <a:avLst/>
            <a:gdLst/>
            <a:ahLst/>
            <a:cxnLst/>
            <a:rect l="l" t="t" r="r" b="b"/>
            <a:pathLst>
              <a:path w="105888" h="87064" extrusionOk="0">
                <a:moveTo>
                  <a:pt x="78142" y="0"/>
                </a:moveTo>
                <a:lnTo>
                  <a:pt x="78187" y="46"/>
                </a:lnTo>
                <a:lnTo>
                  <a:pt x="78142" y="46"/>
                </a:lnTo>
                <a:cubicBezTo>
                  <a:pt x="77361" y="46"/>
                  <a:pt x="76580" y="134"/>
                  <a:pt x="75795" y="182"/>
                </a:cubicBezTo>
                <a:cubicBezTo>
                  <a:pt x="76818" y="11694"/>
                  <a:pt x="71886" y="18831"/>
                  <a:pt x="62701" y="19125"/>
                </a:cubicBezTo>
                <a:cubicBezTo>
                  <a:pt x="62525" y="19131"/>
                  <a:pt x="62350" y="19134"/>
                  <a:pt x="62175" y="19134"/>
                </a:cubicBezTo>
                <a:cubicBezTo>
                  <a:pt x="58391" y="19134"/>
                  <a:pt x="54972" y="17801"/>
                  <a:pt x="52306" y="14976"/>
                </a:cubicBezTo>
                <a:cubicBezTo>
                  <a:pt x="48366" y="10801"/>
                  <a:pt x="47377" y="5824"/>
                  <a:pt x="48971" y="356"/>
                </a:cubicBezTo>
                <a:cubicBezTo>
                  <a:pt x="48500" y="214"/>
                  <a:pt x="48276" y="86"/>
                  <a:pt x="48050" y="85"/>
                </a:cubicBezTo>
                <a:cubicBezTo>
                  <a:pt x="38923" y="65"/>
                  <a:pt x="29797" y="86"/>
                  <a:pt x="20671" y="21"/>
                </a:cubicBezTo>
                <a:cubicBezTo>
                  <a:pt x="20664" y="21"/>
                  <a:pt x="20657" y="21"/>
                  <a:pt x="20650" y="21"/>
                </a:cubicBezTo>
                <a:cubicBezTo>
                  <a:pt x="20480" y="21"/>
                  <a:pt x="20331" y="33"/>
                  <a:pt x="20192" y="51"/>
                </a:cubicBezTo>
                <a:lnTo>
                  <a:pt x="18939" y="51"/>
                </a:lnTo>
                <a:lnTo>
                  <a:pt x="18939" y="1308"/>
                </a:lnTo>
                <a:cubicBezTo>
                  <a:pt x="18901" y="1636"/>
                  <a:pt x="18910" y="2003"/>
                  <a:pt x="18911" y="2382"/>
                </a:cubicBezTo>
                <a:cubicBezTo>
                  <a:pt x="18923" y="10790"/>
                  <a:pt x="18919" y="19198"/>
                  <a:pt x="18911" y="27606"/>
                </a:cubicBezTo>
                <a:cubicBezTo>
                  <a:pt x="18910" y="28444"/>
                  <a:pt x="18838" y="29281"/>
                  <a:pt x="18799" y="30132"/>
                </a:cubicBezTo>
                <a:cubicBezTo>
                  <a:pt x="17672" y="30005"/>
                  <a:pt x="16585" y="29943"/>
                  <a:pt x="15541" y="29943"/>
                </a:cubicBezTo>
                <a:cubicBezTo>
                  <a:pt x="6399" y="29943"/>
                  <a:pt x="585" y="34714"/>
                  <a:pt x="203" y="42596"/>
                </a:cubicBezTo>
                <a:cubicBezTo>
                  <a:pt x="1" y="46762"/>
                  <a:pt x="1261" y="50399"/>
                  <a:pt x="4191" y="53280"/>
                </a:cubicBezTo>
                <a:cubicBezTo>
                  <a:pt x="6988" y="56031"/>
                  <a:pt x="10220" y="57293"/>
                  <a:pt x="13816" y="57293"/>
                </a:cubicBezTo>
                <a:cubicBezTo>
                  <a:pt x="15432" y="57293"/>
                  <a:pt x="17121" y="57038"/>
                  <a:pt x="18877" y="56549"/>
                </a:cubicBezTo>
                <a:lnTo>
                  <a:pt x="18877" y="86730"/>
                </a:lnTo>
                <a:cubicBezTo>
                  <a:pt x="18932" y="86736"/>
                  <a:pt x="18979" y="86743"/>
                  <a:pt x="19029" y="86750"/>
                </a:cubicBezTo>
                <a:lnTo>
                  <a:pt x="19029" y="87064"/>
                </a:lnTo>
                <a:lnTo>
                  <a:pt x="105887" y="87064"/>
                </a:lnTo>
                <a:lnTo>
                  <a:pt x="105887" y="47937"/>
                </a:lnTo>
                <a:lnTo>
                  <a:pt x="105887" y="25572"/>
                </a:lnTo>
                <a:lnTo>
                  <a:pt x="1058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2622075" y="1699473"/>
            <a:ext cx="1177309" cy="1429423"/>
          </a:xfrm>
          <a:custGeom>
            <a:avLst/>
            <a:gdLst/>
            <a:ahLst/>
            <a:cxnLst/>
            <a:rect l="l" t="t" r="r" b="b"/>
            <a:pathLst>
              <a:path w="87063" h="105707" extrusionOk="0">
                <a:moveTo>
                  <a:pt x="0" y="0"/>
                </a:moveTo>
                <a:lnTo>
                  <a:pt x="0" y="27746"/>
                </a:lnTo>
                <a:lnTo>
                  <a:pt x="44" y="27702"/>
                </a:lnTo>
                <a:lnTo>
                  <a:pt x="44" y="27746"/>
                </a:lnTo>
                <a:cubicBezTo>
                  <a:pt x="45" y="28527"/>
                  <a:pt x="134" y="29307"/>
                  <a:pt x="182" y="30093"/>
                </a:cubicBezTo>
                <a:cubicBezTo>
                  <a:pt x="1184" y="30004"/>
                  <a:pt x="2152" y="29960"/>
                  <a:pt x="3086" y="29960"/>
                </a:cubicBezTo>
                <a:cubicBezTo>
                  <a:pt x="12884" y="29960"/>
                  <a:pt x="18855" y="34802"/>
                  <a:pt x="19125" y="43187"/>
                </a:cubicBezTo>
                <a:cubicBezTo>
                  <a:pt x="19253" y="47180"/>
                  <a:pt x="17931" y="50792"/>
                  <a:pt x="14975" y="53582"/>
                </a:cubicBezTo>
                <a:cubicBezTo>
                  <a:pt x="12061" y="56332"/>
                  <a:pt x="8756" y="57644"/>
                  <a:pt x="5167" y="57644"/>
                </a:cubicBezTo>
                <a:cubicBezTo>
                  <a:pt x="3614" y="57644"/>
                  <a:pt x="2007" y="57399"/>
                  <a:pt x="356" y="56917"/>
                </a:cubicBezTo>
                <a:cubicBezTo>
                  <a:pt x="213" y="57387"/>
                  <a:pt x="84" y="57613"/>
                  <a:pt x="84" y="57838"/>
                </a:cubicBezTo>
                <a:cubicBezTo>
                  <a:pt x="64" y="66964"/>
                  <a:pt x="85" y="76092"/>
                  <a:pt x="21" y="85217"/>
                </a:cubicBezTo>
                <a:cubicBezTo>
                  <a:pt x="20" y="85396"/>
                  <a:pt x="32" y="85551"/>
                  <a:pt x="50" y="85695"/>
                </a:cubicBezTo>
                <a:lnTo>
                  <a:pt x="50" y="86949"/>
                </a:lnTo>
                <a:lnTo>
                  <a:pt x="1308" y="86949"/>
                </a:lnTo>
                <a:cubicBezTo>
                  <a:pt x="1523" y="86974"/>
                  <a:pt x="1754" y="86979"/>
                  <a:pt x="1994" y="86979"/>
                </a:cubicBezTo>
                <a:cubicBezTo>
                  <a:pt x="2121" y="86979"/>
                  <a:pt x="2250" y="86977"/>
                  <a:pt x="2381" y="86977"/>
                </a:cubicBezTo>
                <a:cubicBezTo>
                  <a:pt x="6289" y="86972"/>
                  <a:pt x="10198" y="86969"/>
                  <a:pt x="14106" y="86969"/>
                </a:cubicBezTo>
                <a:cubicBezTo>
                  <a:pt x="18606" y="86969"/>
                  <a:pt x="23105" y="86972"/>
                  <a:pt x="27605" y="86977"/>
                </a:cubicBezTo>
                <a:cubicBezTo>
                  <a:pt x="28442" y="86977"/>
                  <a:pt x="29280" y="87049"/>
                  <a:pt x="30131" y="87088"/>
                </a:cubicBezTo>
                <a:cubicBezTo>
                  <a:pt x="28894" y="98090"/>
                  <a:pt x="33813" y="105259"/>
                  <a:pt x="42595" y="105686"/>
                </a:cubicBezTo>
                <a:cubicBezTo>
                  <a:pt x="42881" y="105700"/>
                  <a:pt x="43163" y="105706"/>
                  <a:pt x="43444" y="105706"/>
                </a:cubicBezTo>
                <a:cubicBezTo>
                  <a:pt x="47257" y="105706"/>
                  <a:pt x="50596" y="104426"/>
                  <a:pt x="53280" y="101697"/>
                </a:cubicBezTo>
                <a:cubicBezTo>
                  <a:pt x="57266" y="97644"/>
                  <a:pt x="58126" y="92677"/>
                  <a:pt x="56548" y="87010"/>
                </a:cubicBezTo>
                <a:lnTo>
                  <a:pt x="86730" y="87010"/>
                </a:lnTo>
                <a:cubicBezTo>
                  <a:pt x="86736" y="86957"/>
                  <a:pt x="86743" y="86910"/>
                  <a:pt x="86749" y="86859"/>
                </a:cubicBezTo>
                <a:lnTo>
                  <a:pt x="87062" y="86859"/>
                </a:lnTo>
                <a:lnTo>
                  <a:pt x="870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1121469" y="2953225"/>
            <a:ext cx="1177323" cy="1429409"/>
          </a:xfrm>
          <a:custGeom>
            <a:avLst/>
            <a:gdLst/>
            <a:ahLst/>
            <a:cxnLst/>
            <a:rect l="l" t="t" r="r" b="b"/>
            <a:pathLst>
              <a:path w="87064" h="105706" extrusionOk="0">
                <a:moveTo>
                  <a:pt x="43615" y="0"/>
                </a:moveTo>
                <a:cubicBezTo>
                  <a:pt x="39804" y="0"/>
                  <a:pt x="36467" y="1281"/>
                  <a:pt x="33783" y="4009"/>
                </a:cubicBezTo>
                <a:cubicBezTo>
                  <a:pt x="29796" y="8062"/>
                  <a:pt x="28937" y="13029"/>
                  <a:pt x="30514" y="18696"/>
                </a:cubicBezTo>
                <a:lnTo>
                  <a:pt x="333" y="18696"/>
                </a:lnTo>
                <a:cubicBezTo>
                  <a:pt x="326" y="18750"/>
                  <a:pt x="320" y="18797"/>
                  <a:pt x="313" y="18848"/>
                </a:cubicBezTo>
                <a:lnTo>
                  <a:pt x="0" y="18848"/>
                </a:lnTo>
                <a:lnTo>
                  <a:pt x="0" y="105706"/>
                </a:lnTo>
                <a:lnTo>
                  <a:pt x="87063" y="105706"/>
                </a:lnTo>
                <a:lnTo>
                  <a:pt x="87063" y="77960"/>
                </a:lnTo>
                <a:lnTo>
                  <a:pt x="87018" y="78005"/>
                </a:lnTo>
                <a:lnTo>
                  <a:pt x="87018" y="77960"/>
                </a:lnTo>
                <a:cubicBezTo>
                  <a:pt x="87017" y="77179"/>
                  <a:pt x="86929" y="76399"/>
                  <a:pt x="86882" y="75613"/>
                </a:cubicBezTo>
                <a:cubicBezTo>
                  <a:pt x="85880" y="75702"/>
                  <a:pt x="84911" y="75746"/>
                  <a:pt x="83977" y="75746"/>
                </a:cubicBezTo>
                <a:cubicBezTo>
                  <a:pt x="74178" y="75746"/>
                  <a:pt x="68207" y="70905"/>
                  <a:pt x="67937" y="62520"/>
                </a:cubicBezTo>
                <a:cubicBezTo>
                  <a:pt x="67809" y="58526"/>
                  <a:pt x="69132" y="54913"/>
                  <a:pt x="72088" y="52124"/>
                </a:cubicBezTo>
                <a:cubicBezTo>
                  <a:pt x="75001" y="49374"/>
                  <a:pt x="78306" y="48062"/>
                  <a:pt x="81895" y="48062"/>
                </a:cubicBezTo>
                <a:cubicBezTo>
                  <a:pt x="83448" y="48062"/>
                  <a:pt x="85055" y="48308"/>
                  <a:pt x="86706" y="48789"/>
                </a:cubicBezTo>
                <a:cubicBezTo>
                  <a:pt x="86850" y="48319"/>
                  <a:pt x="86978" y="48094"/>
                  <a:pt x="86979" y="47868"/>
                </a:cubicBezTo>
                <a:cubicBezTo>
                  <a:pt x="86998" y="38742"/>
                  <a:pt x="86977" y="29615"/>
                  <a:pt x="87042" y="20489"/>
                </a:cubicBezTo>
                <a:cubicBezTo>
                  <a:pt x="87044" y="20310"/>
                  <a:pt x="87031" y="20155"/>
                  <a:pt x="87012" y="20011"/>
                </a:cubicBezTo>
                <a:lnTo>
                  <a:pt x="87012" y="18757"/>
                </a:lnTo>
                <a:lnTo>
                  <a:pt x="85754" y="18757"/>
                </a:lnTo>
                <a:cubicBezTo>
                  <a:pt x="85541" y="18733"/>
                  <a:pt x="85312" y="18728"/>
                  <a:pt x="85073" y="18728"/>
                </a:cubicBezTo>
                <a:cubicBezTo>
                  <a:pt x="84945" y="18728"/>
                  <a:pt x="84814" y="18729"/>
                  <a:pt x="84681" y="18730"/>
                </a:cubicBezTo>
                <a:cubicBezTo>
                  <a:pt x="80686" y="18735"/>
                  <a:pt x="76690" y="18737"/>
                  <a:pt x="72695" y="18737"/>
                </a:cubicBezTo>
                <a:cubicBezTo>
                  <a:pt x="68282" y="18737"/>
                  <a:pt x="63870" y="18734"/>
                  <a:pt x="59457" y="18730"/>
                </a:cubicBezTo>
                <a:cubicBezTo>
                  <a:pt x="58620" y="18729"/>
                  <a:pt x="57783" y="18658"/>
                  <a:pt x="56931" y="18618"/>
                </a:cubicBezTo>
                <a:cubicBezTo>
                  <a:pt x="58169" y="7616"/>
                  <a:pt x="53249" y="447"/>
                  <a:pt x="44467" y="21"/>
                </a:cubicBezTo>
                <a:cubicBezTo>
                  <a:pt x="44181" y="7"/>
                  <a:pt x="43897" y="0"/>
                  <a:pt x="436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phic 1" descr="Iceberg with solid fill">
            <a:extLst>
              <a:ext uri="{FF2B5EF4-FFF2-40B4-BE49-F238E27FC236}">
                <a16:creationId xmlns:a16="http://schemas.microsoft.com/office/drawing/2014/main" id="{118C4036-3855-5785-E6B8-B6028EE3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263" y="1773281"/>
            <a:ext cx="914400" cy="914400"/>
          </a:xfrm>
          <a:prstGeom prst="rect">
            <a:avLst/>
          </a:prstGeom>
        </p:spPr>
      </p:pic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7475250-4997-7D0E-C047-085CF20C1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2784" y="1795511"/>
            <a:ext cx="914400" cy="914400"/>
          </a:xfrm>
          <a:prstGeom prst="rect">
            <a:avLst/>
          </a:prstGeom>
        </p:spPr>
      </p:pic>
      <p:pic>
        <p:nvPicPr>
          <p:cNvPr id="6" name="Graphic 5" descr="Brainstorm with solid fill">
            <a:extLst>
              <a:ext uri="{FF2B5EF4-FFF2-40B4-BE49-F238E27FC236}">
                <a16:creationId xmlns:a16="http://schemas.microsoft.com/office/drawing/2014/main" id="{784761B7-C531-45D1-0AE7-58E1C75A0B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846" y="3336786"/>
            <a:ext cx="914400" cy="914400"/>
          </a:xfrm>
          <a:prstGeom prst="rect">
            <a:avLst/>
          </a:prstGeom>
        </p:spPr>
      </p:pic>
      <p:pic>
        <p:nvPicPr>
          <p:cNvPr id="8" name="Graphic 7" descr="Pen with solid fill">
            <a:extLst>
              <a:ext uri="{FF2B5EF4-FFF2-40B4-BE49-F238E27FC236}">
                <a16:creationId xmlns:a16="http://schemas.microsoft.com/office/drawing/2014/main" id="{410EB381-AF44-5604-E633-4586AE6987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7994" y="3336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4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Techniques Used:</a:t>
            </a:r>
            <a:endParaRPr dirty="0"/>
          </a:p>
        </p:txBody>
      </p:sp>
      <p:sp>
        <p:nvSpPr>
          <p:cNvPr id="208" name="Google Shape;208;p16"/>
          <p:cNvSpPr/>
          <p:nvPr/>
        </p:nvSpPr>
        <p:spPr>
          <a:xfrm>
            <a:off x="4099275" y="1701800"/>
            <a:ext cx="9657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3213" y="3618436"/>
            <a:ext cx="2040312" cy="786947"/>
            <a:chOff x="713213" y="3694636"/>
            <a:chExt cx="2040312" cy="786947"/>
          </a:xfrm>
        </p:grpSpPr>
        <p:sp>
          <p:nvSpPr>
            <p:cNvPr id="210" name="Google Shape;210;p16"/>
            <p:cNvSpPr txBox="1"/>
            <p:nvPr/>
          </p:nvSpPr>
          <p:spPr>
            <a:xfrm>
              <a:off x="713225" y="36946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EDA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713213" y="39970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Data Cleaning, Transformation and Statistical analysis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2" name="Google Shape;212;p16"/>
          <p:cNvSpPr/>
          <p:nvPr/>
        </p:nvSpPr>
        <p:spPr>
          <a:xfrm rot="10800000">
            <a:off x="3433297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6385863" y="3618436"/>
            <a:ext cx="2040312" cy="786947"/>
            <a:chOff x="6385863" y="3694636"/>
            <a:chExt cx="2040312" cy="786947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6385875" y="36946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Python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6385863" y="39970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Pandas, MatplotLit and ScikitLearn For Visualization and ML Models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6385863" y="2327250"/>
            <a:ext cx="2040312" cy="786947"/>
            <a:chOff x="6385863" y="2403450"/>
            <a:chExt cx="2040312" cy="786947"/>
          </a:xfrm>
        </p:grpSpPr>
        <p:sp>
          <p:nvSpPr>
            <p:cNvPr id="225" name="Google Shape;225;p16"/>
            <p:cNvSpPr txBox="1"/>
            <p:nvPr/>
          </p:nvSpPr>
          <p:spPr>
            <a:xfrm>
              <a:off x="6385875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Machine Learning</a:t>
              </a: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6385863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To predict key factors affecting the success of a Startup</a:t>
              </a: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713188" y="2327250"/>
            <a:ext cx="2040312" cy="786947"/>
            <a:chOff x="713188" y="2403450"/>
            <a:chExt cx="2040312" cy="786947"/>
          </a:xfrm>
        </p:grpSpPr>
        <p:sp>
          <p:nvSpPr>
            <p:cNvPr id="228" name="Google Shape;228;p16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Data Visualization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T</a:t>
              </a: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o explore, analyze and indetify patterns and trends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30" name="Google Shape;230;p16"/>
          <p:cNvGrpSpPr/>
          <p:nvPr/>
        </p:nvGrpSpPr>
        <p:grpSpPr>
          <a:xfrm>
            <a:off x="4323043" y="1925610"/>
            <a:ext cx="518164" cy="518081"/>
            <a:chOff x="7976174" y="2925108"/>
            <a:chExt cx="334666" cy="334634"/>
          </a:xfrm>
        </p:grpSpPr>
        <p:sp>
          <p:nvSpPr>
            <p:cNvPr id="231" name="Google Shape;231;p16"/>
            <p:cNvSpPr/>
            <p:nvPr/>
          </p:nvSpPr>
          <p:spPr>
            <a:xfrm>
              <a:off x="8003100" y="3064545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8003100" y="3046371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8272519" y="3105093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8272519" y="3123266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7976174" y="2925108"/>
              <a:ext cx="334666" cy="334634"/>
            </a:xfrm>
            <a:custGeom>
              <a:avLst/>
              <a:gdLst/>
              <a:ahLst/>
              <a:cxnLst/>
              <a:rect l="l" t="t" r="r" b="b"/>
              <a:pathLst>
                <a:path w="10515" h="10514" extrusionOk="0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8116024" y="3221804"/>
              <a:ext cx="14036" cy="10280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8097818" y="3221804"/>
              <a:ext cx="14068" cy="10280"/>
            </a:xfrm>
            <a:custGeom>
              <a:avLst/>
              <a:gdLst/>
              <a:ahLst/>
              <a:cxnLst/>
              <a:rect l="l" t="t" r="r" b="b"/>
              <a:pathLst>
                <a:path w="442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8156190" y="2951621"/>
              <a:ext cx="14036" cy="10630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173982" y="2952385"/>
              <a:ext cx="14450" cy="10248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0" name="Google Shape;240;p16"/>
          <p:cNvCxnSpPr>
            <a:cxnSpLocks/>
            <a:stCxn id="228" idx="3"/>
            <a:endCxn id="217" idx="6"/>
          </p:cNvCxnSpPr>
          <p:nvPr/>
        </p:nvCxnSpPr>
        <p:spPr>
          <a:xfrm>
            <a:off x="2753500" y="2555850"/>
            <a:ext cx="836100" cy="391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cxnSpLocks/>
            <a:stCxn id="214" idx="6"/>
            <a:endCxn id="210" idx="3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cxnSpLocks/>
            <a:stCxn id="216" idx="2"/>
            <a:endCxn id="225" idx="1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cxnSpLocks/>
            <a:stCxn id="213" idx="2"/>
            <a:endCxn id="222" idx="1"/>
          </p:cNvCxnSpPr>
          <p:nvPr/>
        </p:nvCxnSpPr>
        <p:spPr>
          <a:xfrm>
            <a:off x="5188750" y="3278310"/>
            <a:ext cx="1197000" cy="5688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The Build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9" name="Graphic 8" descr="Tools with solid fill">
            <a:extLst>
              <a:ext uri="{FF2B5EF4-FFF2-40B4-BE49-F238E27FC236}">
                <a16:creationId xmlns:a16="http://schemas.microsoft.com/office/drawing/2014/main" id="{682FF6E4-A54B-B3B9-0D24-008F8BEE2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2400" y="394818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5;p17">
            <a:extLst>
              <a:ext uri="{FF2B5EF4-FFF2-40B4-BE49-F238E27FC236}">
                <a16:creationId xmlns:a16="http://schemas.microsoft.com/office/drawing/2014/main" id="{7EDB6293-AB2A-F272-658F-5B6783EA3A42}"/>
              </a:ext>
            </a:extLst>
          </p:cNvPr>
          <p:cNvSpPr/>
          <p:nvPr/>
        </p:nvSpPr>
        <p:spPr>
          <a:xfrm>
            <a:off x="1565341" y="1670259"/>
            <a:ext cx="833100" cy="83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6;p17">
            <a:extLst>
              <a:ext uri="{FF2B5EF4-FFF2-40B4-BE49-F238E27FC236}">
                <a16:creationId xmlns:a16="http://schemas.microsoft.com/office/drawing/2014/main" id="{C63880CA-5157-669E-F171-B9181BA158FC}"/>
              </a:ext>
            </a:extLst>
          </p:cNvPr>
          <p:cNvSpPr/>
          <p:nvPr/>
        </p:nvSpPr>
        <p:spPr>
          <a:xfrm>
            <a:off x="1744143" y="1849076"/>
            <a:ext cx="475496" cy="475467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280;p17">
            <a:extLst>
              <a:ext uri="{FF2B5EF4-FFF2-40B4-BE49-F238E27FC236}">
                <a16:creationId xmlns:a16="http://schemas.microsoft.com/office/drawing/2014/main" id="{3C18D93F-FC80-AF34-1458-B3B4299DF0CC}"/>
              </a:ext>
            </a:extLst>
          </p:cNvPr>
          <p:cNvGrpSpPr/>
          <p:nvPr/>
        </p:nvGrpSpPr>
        <p:grpSpPr>
          <a:xfrm>
            <a:off x="1248537" y="3035076"/>
            <a:ext cx="1466707" cy="983435"/>
            <a:chOff x="3012024" y="3299387"/>
            <a:chExt cx="1466707" cy="983435"/>
          </a:xfrm>
        </p:grpSpPr>
        <p:sp>
          <p:nvSpPr>
            <p:cNvPr id="6" name="Google Shape;281;p17">
              <a:extLst>
                <a:ext uri="{FF2B5EF4-FFF2-40B4-BE49-F238E27FC236}">
                  <a16:creationId xmlns:a16="http://schemas.microsoft.com/office/drawing/2014/main" id="{C0055BF6-EF01-E5CC-10E0-B61DA78CECAB}"/>
                </a:ext>
              </a:extLst>
            </p:cNvPr>
            <p:cNvSpPr txBox="1"/>
            <p:nvPr/>
          </p:nvSpPr>
          <p:spPr>
            <a:xfrm>
              <a:off x="3012031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" name="Google Shape;282;p17">
              <a:extLst>
                <a:ext uri="{FF2B5EF4-FFF2-40B4-BE49-F238E27FC236}">
                  <a16:creationId xmlns:a16="http://schemas.microsoft.com/office/drawing/2014/main" id="{17A5E790-788C-3355-EC20-061864DBBFC7}"/>
                </a:ext>
              </a:extLst>
            </p:cNvPr>
            <p:cNvSpPr txBox="1"/>
            <p:nvPr/>
          </p:nvSpPr>
          <p:spPr>
            <a:xfrm>
              <a:off x="3012024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Lets Discuss Datasets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8" name="Google Shape;292;p17">
            <a:extLst>
              <a:ext uri="{FF2B5EF4-FFF2-40B4-BE49-F238E27FC236}">
                <a16:creationId xmlns:a16="http://schemas.microsoft.com/office/drawing/2014/main" id="{E7C1CA86-E5C9-459D-DE32-1581227FD93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981891" y="2503359"/>
            <a:ext cx="0" cy="531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" name="Graphic 9" descr="Woman holding sign">
            <a:extLst>
              <a:ext uri="{FF2B5EF4-FFF2-40B4-BE49-F238E27FC236}">
                <a16:creationId xmlns:a16="http://schemas.microsoft.com/office/drawing/2014/main" id="{B9B900D2-52A9-DB1F-EEE6-C747505C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62" y="54873"/>
            <a:ext cx="3408356" cy="5088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B072C-8005-3C76-DF77-6712A7D20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966" y="1247962"/>
            <a:ext cx="3408356" cy="132378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D28185-6C62-E413-EE05-552204D8D4CD}"/>
              </a:ext>
            </a:extLst>
          </p:cNvPr>
          <p:cNvCxnSpPr/>
          <p:nvPr/>
        </p:nvCxnSpPr>
        <p:spPr>
          <a:xfrm>
            <a:off x="2628900" y="2669721"/>
            <a:ext cx="2253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6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Datasets:</a:t>
            </a:r>
            <a:endParaRPr dirty="0"/>
          </a:p>
        </p:txBody>
      </p:sp>
      <p:sp>
        <p:nvSpPr>
          <p:cNvPr id="391" name="Google Shape;391;p21"/>
          <p:cNvSpPr txBox="1"/>
          <p:nvPr/>
        </p:nvSpPr>
        <p:spPr>
          <a:xfrm>
            <a:off x="2416074" y="1110039"/>
            <a:ext cx="3007736" cy="58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2 Unicorn Startups Dataset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4862537" y="1875013"/>
            <a:ext cx="2808900" cy="786947"/>
            <a:chOff x="5621813" y="1875013"/>
            <a:chExt cx="2808900" cy="786947"/>
          </a:xfrm>
        </p:grpSpPr>
        <p:sp>
          <p:nvSpPr>
            <p:cNvPr id="393" name="Google Shape;393;p21"/>
            <p:cNvSpPr txBox="1"/>
            <p:nvPr/>
          </p:nvSpPr>
          <p:spPr>
            <a:xfrm>
              <a:off x="5621813" y="1875325"/>
              <a:ext cx="768600" cy="78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3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6390400" y="1875013"/>
              <a:ext cx="2040312" cy="786947"/>
              <a:chOff x="713188" y="2403450"/>
              <a:chExt cx="2040312" cy="786947"/>
            </a:xfrm>
          </p:grpSpPr>
          <p:sp>
            <p:nvSpPr>
              <p:cNvPr id="395" name="Google Shape;395;p21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Dataset 1</a:t>
                </a:r>
              </a:p>
            </p:txBody>
          </p:sp>
          <p:sp>
            <p:nvSpPr>
              <p:cNvPr id="396" name="Google Shape;396;p21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dk1"/>
                    </a:solidFill>
                    <a:latin typeface="Share Tech"/>
                  </a:rPr>
                  <a:t>Startup Success/Failure Dataset from Crunchbase:</a:t>
                </a:r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-46064" y="2791843"/>
            <a:ext cx="2808912" cy="786953"/>
            <a:chOff x="713213" y="2792100"/>
            <a:chExt cx="2808912" cy="786953"/>
          </a:xfrm>
        </p:grpSpPr>
        <p:sp>
          <p:nvSpPr>
            <p:cNvPr id="398" name="Google Shape;398;p21"/>
            <p:cNvSpPr txBox="1"/>
            <p:nvPr/>
          </p:nvSpPr>
          <p:spPr>
            <a:xfrm>
              <a:off x="2753525" y="2792100"/>
              <a:ext cx="768600" cy="78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01" name="Google Shape;401;p21"/>
            <p:cNvSpPr txBox="1"/>
            <p:nvPr/>
          </p:nvSpPr>
          <p:spPr>
            <a:xfrm>
              <a:off x="713213" y="309455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07" name="Google Shape;407;p21"/>
          <p:cNvSpPr/>
          <p:nvPr/>
        </p:nvSpPr>
        <p:spPr>
          <a:xfrm>
            <a:off x="3396174" y="1851936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21"/>
          <p:cNvCxnSpPr>
            <a:cxnSpLocks/>
          </p:cNvCxnSpPr>
          <p:nvPr/>
        </p:nvCxnSpPr>
        <p:spPr>
          <a:xfrm flipV="1">
            <a:off x="2762849" y="3185320"/>
            <a:ext cx="786853" cy="23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21"/>
          <p:cNvCxnSpPr>
            <a:stCxn id="393" idx="1"/>
            <a:endCxn id="407" idx="3"/>
          </p:cNvCxnSpPr>
          <p:nvPr/>
        </p:nvCxnSpPr>
        <p:spPr>
          <a:xfrm rot="10800000">
            <a:off x="4229237" y="2268475"/>
            <a:ext cx="633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3571479" y="2038196"/>
            <a:ext cx="482491" cy="460579"/>
            <a:chOff x="4126815" y="2760704"/>
            <a:chExt cx="380393" cy="363118"/>
          </a:xfrm>
        </p:grpSpPr>
        <p:sp>
          <p:nvSpPr>
            <p:cNvPr id="414" name="Google Shape;414;p21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1"/>
          <p:cNvGrpSpPr/>
          <p:nvPr/>
        </p:nvGrpSpPr>
        <p:grpSpPr>
          <a:xfrm>
            <a:off x="3571475" y="2971314"/>
            <a:ext cx="482498" cy="428529"/>
            <a:chOff x="3584280" y="3699191"/>
            <a:chExt cx="358069" cy="317995"/>
          </a:xfrm>
        </p:grpSpPr>
        <p:sp>
          <p:nvSpPr>
            <p:cNvPr id="419" name="Google Shape;419;p21"/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92;p21">
            <a:extLst>
              <a:ext uri="{FF2B5EF4-FFF2-40B4-BE49-F238E27FC236}">
                <a16:creationId xmlns:a16="http://schemas.microsoft.com/office/drawing/2014/main" id="{ABD49513-350E-8746-DB73-ABC456A81CA8}"/>
              </a:ext>
            </a:extLst>
          </p:cNvPr>
          <p:cNvGrpSpPr/>
          <p:nvPr/>
        </p:nvGrpSpPr>
        <p:grpSpPr>
          <a:xfrm>
            <a:off x="4840760" y="3716882"/>
            <a:ext cx="3178203" cy="786612"/>
            <a:chOff x="5621813" y="1875013"/>
            <a:chExt cx="3178203" cy="786612"/>
          </a:xfrm>
        </p:grpSpPr>
        <p:sp>
          <p:nvSpPr>
            <p:cNvPr id="4" name="Google Shape;393;p21">
              <a:extLst>
                <a:ext uri="{FF2B5EF4-FFF2-40B4-BE49-F238E27FC236}">
                  <a16:creationId xmlns:a16="http://schemas.microsoft.com/office/drawing/2014/main" id="{AA4DDEA4-1D0D-4614-EF18-B77DC89F2F37}"/>
                </a:ext>
              </a:extLst>
            </p:cNvPr>
            <p:cNvSpPr txBox="1"/>
            <p:nvPr/>
          </p:nvSpPr>
          <p:spPr>
            <a:xfrm>
              <a:off x="5621813" y="1875325"/>
              <a:ext cx="768600" cy="78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5" name="Google Shape;394;p21">
              <a:extLst>
                <a:ext uri="{FF2B5EF4-FFF2-40B4-BE49-F238E27FC236}">
                  <a16:creationId xmlns:a16="http://schemas.microsoft.com/office/drawing/2014/main" id="{1655C04C-976A-C550-6946-598E0C8EE60C}"/>
                </a:ext>
              </a:extLst>
            </p:cNvPr>
            <p:cNvGrpSpPr/>
            <p:nvPr/>
          </p:nvGrpSpPr>
          <p:grpSpPr>
            <a:xfrm>
              <a:off x="6390399" y="1875013"/>
              <a:ext cx="2409617" cy="759647"/>
              <a:chOff x="713187" y="2403450"/>
              <a:chExt cx="2409617" cy="759647"/>
            </a:xfrm>
          </p:grpSpPr>
          <p:sp>
            <p:nvSpPr>
              <p:cNvPr id="6" name="Google Shape;395;p21">
                <a:extLst>
                  <a:ext uri="{FF2B5EF4-FFF2-40B4-BE49-F238E27FC236}">
                    <a16:creationId xmlns:a16="http://schemas.microsoft.com/office/drawing/2014/main" id="{4C03E576-6E80-FFF5-8FF5-14915317C7AD}"/>
                  </a:ext>
                </a:extLst>
              </p:cNvPr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Dataset 2:</a:t>
                </a:r>
                <a:endParaRPr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7" name="Google Shape;396;p21">
                <a:extLst>
                  <a:ext uri="{FF2B5EF4-FFF2-40B4-BE49-F238E27FC236}">
                    <a16:creationId xmlns:a16="http://schemas.microsoft.com/office/drawing/2014/main" id="{7B4AA28D-1B39-E2A9-9123-38438ED0668F}"/>
                  </a:ext>
                </a:extLst>
              </p:cNvPr>
              <p:cNvSpPr txBox="1"/>
              <p:nvPr/>
            </p:nvSpPr>
            <p:spPr>
              <a:xfrm>
                <a:off x="713187" y="2705897"/>
                <a:ext cx="240961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dk1"/>
                    </a:solidFill>
                    <a:latin typeface="Share Tech"/>
                  </a:rPr>
                  <a:t>Worldwide Unicorn Startups Dataset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Google Shape;407;p21">
            <a:extLst>
              <a:ext uri="{FF2B5EF4-FFF2-40B4-BE49-F238E27FC236}">
                <a16:creationId xmlns:a16="http://schemas.microsoft.com/office/drawing/2014/main" id="{2C7816A5-74F6-358C-0A13-D8D4D95052C6}"/>
              </a:ext>
            </a:extLst>
          </p:cNvPr>
          <p:cNvSpPr/>
          <p:nvPr/>
        </p:nvSpPr>
        <p:spPr>
          <a:xfrm>
            <a:off x="3374397" y="3693805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411;p21">
            <a:extLst>
              <a:ext uri="{FF2B5EF4-FFF2-40B4-BE49-F238E27FC236}">
                <a16:creationId xmlns:a16="http://schemas.microsoft.com/office/drawing/2014/main" id="{9944777F-8AF5-4B45-473A-6791AF48DDC1}"/>
              </a:ext>
            </a:extLst>
          </p:cNvPr>
          <p:cNvCxnSpPr>
            <a:stCxn id="4" idx="1"/>
            <a:endCxn id="8" idx="3"/>
          </p:cNvCxnSpPr>
          <p:nvPr/>
        </p:nvCxnSpPr>
        <p:spPr>
          <a:xfrm rot="10800000">
            <a:off x="4207460" y="4110344"/>
            <a:ext cx="633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413;p21">
            <a:extLst>
              <a:ext uri="{FF2B5EF4-FFF2-40B4-BE49-F238E27FC236}">
                <a16:creationId xmlns:a16="http://schemas.microsoft.com/office/drawing/2014/main" id="{07DF06C0-D1BC-4A02-5866-CE68E133CF35}"/>
              </a:ext>
            </a:extLst>
          </p:cNvPr>
          <p:cNvGrpSpPr/>
          <p:nvPr/>
        </p:nvGrpSpPr>
        <p:grpSpPr>
          <a:xfrm>
            <a:off x="3549702" y="3880065"/>
            <a:ext cx="482491" cy="460579"/>
            <a:chOff x="4126815" y="2760704"/>
            <a:chExt cx="380393" cy="363118"/>
          </a:xfrm>
        </p:grpSpPr>
        <p:sp>
          <p:nvSpPr>
            <p:cNvPr id="11" name="Google Shape;414;p21">
              <a:extLst>
                <a:ext uri="{FF2B5EF4-FFF2-40B4-BE49-F238E27FC236}">
                  <a16:creationId xmlns:a16="http://schemas.microsoft.com/office/drawing/2014/main" id="{C8C034FB-5AEC-A1D4-82BD-EAD08D013AD4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5;p21">
              <a:extLst>
                <a:ext uri="{FF2B5EF4-FFF2-40B4-BE49-F238E27FC236}">
                  <a16:creationId xmlns:a16="http://schemas.microsoft.com/office/drawing/2014/main" id="{FD826D21-3220-613B-ADD5-A105826092F0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6;p21">
              <a:extLst>
                <a:ext uri="{FF2B5EF4-FFF2-40B4-BE49-F238E27FC236}">
                  <a16:creationId xmlns:a16="http://schemas.microsoft.com/office/drawing/2014/main" id="{EFEBBF06-99D0-85AA-AFA7-E38717651393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7;p21">
              <a:extLst>
                <a:ext uri="{FF2B5EF4-FFF2-40B4-BE49-F238E27FC236}">
                  <a16:creationId xmlns:a16="http://schemas.microsoft.com/office/drawing/2014/main" id="{D02B9AE9-316E-C3EA-28DE-6ADC70E8814A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112C5-5B99-6EED-BE12-AED59BCEA9E6}"/>
              </a:ext>
            </a:extLst>
          </p:cNvPr>
          <p:cNvCxnSpPr>
            <a:cxnSpLocks/>
          </p:cNvCxnSpPr>
          <p:nvPr/>
        </p:nvCxnSpPr>
        <p:spPr>
          <a:xfrm>
            <a:off x="3549702" y="2685036"/>
            <a:ext cx="0" cy="1008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ction Button: Document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3527ADC-03EE-4176-E147-47AA5158FECF}"/>
              </a:ext>
            </a:extLst>
          </p:cNvPr>
          <p:cNvSpPr/>
          <p:nvPr/>
        </p:nvSpPr>
        <p:spPr>
          <a:xfrm>
            <a:off x="2122717" y="2906486"/>
            <a:ext cx="538843" cy="595763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2"/>
          <p:cNvSpPr txBox="1">
            <a:spLocks noGrp="1"/>
          </p:cNvSpPr>
          <p:nvPr>
            <p:ph type="title"/>
          </p:nvPr>
        </p:nvSpPr>
        <p:spPr>
          <a:xfrm>
            <a:off x="720000" y="2088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Datasets:</a:t>
            </a:r>
            <a:endParaRPr dirty="0"/>
          </a:p>
        </p:txBody>
      </p:sp>
      <p:sp>
        <p:nvSpPr>
          <p:cNvPr id="868" name="Google Shape;868;p32"/>
          <p:cNvSpPr/>
          <p:nvPr/>
        </p:nvSpPr>
        <p:spPr>
          <a:xfrm>
            <a:off x="1361238" y="576821"/>
            <a:ext cx="1047000" cy="10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Dataset 1</a:t>
            </a:r>
            <a:endParaRPr sz="1300" b="1" dirty="0"/>
          </a:p>
        </p:txBody>
      </p:sp>
      <p:sp>
        <p:nvSpPr>
          <p:cNvPr id="871" name="Google Shape;871;p32"/>
          <p:cNvSpPr/>
          <p:nvPr/>
        </p:nvSpPr>
        <p:spPr>
          <a:xfrm>
            <a:off x="2229393" y="576821"/>
            <a:ext cx="178883" cy="1047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1361238" y="2954676"/>
            <a:ext cx="1047000" cy="10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Dataset 2</a:t>
            </a:r>
          </a:p>
        </p:txBody>
      </p:sp>
      <p:sp>
        <p:nvSpPr>
          <p:cNvPr id="873" name="Google Shape;873;p32"/>
          <p:cNvSpPr/>
          <p:nvPr/>
        </p:nvSpPr>
        <p:spPr>
          <a:xfrm>
            <a:off x="2229393" y="2945948"/>
            <a:ext cx="178884" cy="1046998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2"/>
          <p:cNvGrpSpPr/>
          <p:nvPr/>
        </p:nvGrpSpPr>
        <p:grpSpPr>
          <a:xfrm>
            <a:off x="4939393" y="836874"/>
            <a:ext cx="3924844" cy="2115331"/>
            <a:chOff x="301228" y="2100075"/>
            <a:chExt cx="3441388" cy="2115331"/>
          </a:xfrm>
        </p:grpSpPr>
        <p:sp>
          <p:nvSpPr>
            <p:cNvPr id="875" name="Google Shape;875;p32"/>
            <p:cNvSpPr txBox="1"/>
            <p:nvPr/>
          </p:nvSpPr>
          <p:spPr>
            <a:xfrm>
              <a:off x="301228" y="2116819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25%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876" name="Google Shape;876;p32"/>
            <p:cNvGrpSpPr/>
            <p:nvPr/>
          </p:nvGrpSpPr>
          <p:grpSpPr>
            <a:xfrm>
              <a:off x="1069828" y="2100075"/>
              <a:ext cx="2672788" cy="2115331"/>
              <a:chOff x="301203" y="2403450"/>
              <a:chExt cx="2672788" cy="2115331"/>
            </a:xfrm>
          </p:grpSpPr>
          <p:sp>
            <p:nvSpPr>
              <p:cNvPr id="877" name="Google Shape;877;p32"/>
              <p:cNvSpPr txBox="1"/>
              <p:nvPr/>
            </p:nvSpPr>
            <p:spPr>
              <a:xfrm>
                <a:off x="713200" y="2403450"/>
                <a:ext cx="2260791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chemeClr val="tx2">
                        <a:lumMod val="90000"/>
                      </a:schemeClr>
                    </a:solidFill>
                    <a:latin typeface="Share Tech"/>
                  </a:rPr>
                  <a:t>Startup Success/Failure Dataset from Crunchbase</a:t>
                </a:r>
                <a:r>
                  <a:rPr lang="en-US" sz="1600" b="1" dirty="0">
                    <a:solidFill>
                      <a:schemeClr val="tx2">
                        <a:lumMod val="9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600" b="1" dirty="0">
                  <a:solidFill>
                    <a:schemeClr val="tx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" name="Google Shape;878;p32"/>
              <p:cNvSpPr txBox="1"/>
              <p:nvPr/>
            </p:nvSpPr>
            <p:spPr>
              <a:xfrm>
                <a:off x="301203" y="2705896"/>
                <a:ext cx="2672788" cy="1812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 dataset available on Kaggle that contains information on startup companies that have failed or shut down 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includes information such as the startup's name, industry, funding details, and reason for failure</a:t>
                </a:r>
                <a:endParaRPr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grpSp>
        <p:nvGrpSpPr>
          <p:cNvPr id="884" name="Google Shape;884;p32"/>
          <p:cNvGrpSpPr/>
          <p:nvPr/>
        </p:nvGrpSpPr>
        <p:grpSpPr>
          <a:xfrm>
            <a:off x="4882242" y="3214727"/>
            <a:ext cx="3981998" cy="3220923"/>
            <a:chOff x="64280" y="3821625"/>
            <a:chExt cx="3981998" cy="3220923"/>
          </a:xfrm>
        </p:grpSpPr>
        <p:sp>
          <p:nvSpPr>
            <p:cNvPr id="885" name="Google Shape;885;p32"/>
            <p:cNvSpPr txBox="1"/>
            <p:nvPr/>
          </p:nvSpPr>
          <p:spPr>
            <a:xfrm>
              <a:off x="64280" y="3834324"/>
              <a:ext cx="933725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75%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886" name="Google Shape;886;p32"/>
            <p:cNvGrpSpPr/>
            <p:nvPr/>
          </p:nvGrpSpPr>
          <p:grpSpPr>
            <a:xfrm>
              <a:off x="839888" y="3821625"/>
              <a:ext cx="3206390" cy="3220923"/>
              <a:chOff x="71263" y="2403450"/>
              <a:chExt cx="3206390" cy="3220923"/>
            </a:xfrm>
          </p:grpSpPr>
          <p:sp>
            <p:nvSpPr>
              <p:cNvPr id="887" name="Google Shape;887;p32"/>
              <p:cNvSpPr txBox="1"/>
              <p:nvPr/>
            </p:nvSpPr>
            <p:spPr>
              <a:xfrm>
                <a:off x="713200" y="2403450"/>
                <a:ext cx="256445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accent5">
                        <a:lumMod val="75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Worldwide Unicorn Startup Dataset</a:t>
                </a:r>
                <a:endParaRPr sz="1600" b="1" dirty="0">
                  <a:solidFill>
                    <a:schemeClr val="accent5">
                      <a:lumMod val="75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888" name="Google Shape;888;p32"/>
              <p:cNvSpPr txBox="1"/>
              <p:nvPr/>
            </p:nvSpPr>
            <p:spPr>
              <a:xfrm>
                <a:off x="71263" y="2799503"/>
                <a:ext cx="3206390" cy="2824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comprehensive collection of data on some of the world's most successful startups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The dataset contains information on 1038 companies that have achieved the coveted "unicorn" status</a:t>
                </a:r>
              </a:p>
            </p:txBody>
          </p:sp>
        </p:grpSp>
      </p:grpSp>
      <p:cxnSp>
        <p:nvCxnSpPr>
          <p:cNvPr id="889" name="Google Shape;889;p32"/>
          <p:cNvCxnSpPr>
            <a:cxnSpLocks/>
          </p:cNvCxnSpPr>
          <p:nvPr/>
        </p:nvCxnSpPr>
        <p:spPr>
          <a:xfrm flipV="1">
            <a:off x="2408276" y="1064116"/>
            <a:ext cx="2531117" cy="362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891" name="Google Shape;891;p32"/>
          <p:cNvCxnSpPr>
            <a:cxnSpLocks/>
          </p:cNvCxnSpPr>
          <p:nvPr/>
        </p:nvCxnSpPr>
        <p:spPr>
          <a:xfrm flipV="1">
            <a:off x="2408277" y="3439282"/>
            <a:ext cx="2473966" cy="3889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991607-B4F4-1589-CCAA-B5C46F503B87}"/>
              </a:ext>
            </a:extLst>
          </p:cNvPr>
          <p:cNvSpPr txBox="1"/>
          <p:nvPr/>
        </p:nvSpPr>
        <p:spPr>
          <a:xfrm>
            <a:off x="4762568" y="243011"/>
            <a:ext cx="1776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hare Tech"/>
                <a:sym typeface="Share Tech"/>
              </a:rPr>
              <a:t>Utilization</a:t>
            </a:r>
          </a:p>
        </p:txBody>
      </p:sp>
    </p:spTree>
    <p:extLst>
      <p:ext uri="{BB962C8B-B14F-4D97-AF65-F5344CB8AC3E}">
        <p14:creationId xmlns:p14="http://schemas.microsoft.com/office/powerpoint/2010/main" val="33276601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586</Words>
  <Application>Microsoft Office PowerPoint</Application>
  <PresentationFormat>On-screen Show (16:9)</PresentationFormat>
  <Paragraphs>143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Nunito Light</vt:lpstr>
      <vt:lpstr>Arial</vt:lpstr>
      <vt:lpstr>Share Tech</vt:lpstr>
      <vt:lpstr>Times New Roman</vt:lpstr>
      <vt:lpstr>Maven Pro</vt:lpstr>
      <vt:lpstr>Bebas Neue</vt:lpstr>
      <vt:lpstr>Data Science Consulting Infographics by Slidesgo</vt:lpstr>
      <vt:lpstr>Factors Affecting Startup’s Success</vt:lpstr>
      <vt:lpstr>Table Of Contents</vt:lpstr>
      <vt:lpstr>PowerPoint Presentation</vt:lpstr>
      <vt:lpstr>Business Problem Statement:</vt:lpstr>
      <vt:lpstr>Business Problem Statement:</vt:lpstr>
      <vt:lpstr>Tools and Techniques Used:</vt:lpstr>
      <vt:lpstr>PowerPoint Presentation</vt:lpstr>
      <vt:lpstr>Datasets:</vt:lpstr>
      <vt:lpstr>Datasets:</vt:lpstr>
      <vt:lpstr>PowerPoint Presentation</vt:lpstr>
      <vt:lpstr>Factors Impacting Startup’s Valuation:</vt:lpstr>
      <vt:lpstr>Factors Impacting Startup’s Valuation</vt:lpstr>
      <vt:lpstr>Unicorn Companies By Country/Industry:</vt:lpstr>
      <vt:lpstr>Unicorn Companies By Country/Industry:</vt:lpstr>
      <vt:lpstr>Top 12 Companies – Valuation:</vt:lpstr>
      <vt:lpstr>Top Industries – Worldwide:</vt:lpstr>
      <vt:lpstr>SEZ: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Startup’s Success</dc:title>
  <cp:lastModifiedBy>Ritik Raj</cp:lastModifiedBy>
  <cp:revision>39</cp:revision>
  <dcterms:modified xsi:type="dcterms:W3CDTF">2023-04-10T20:27:36Z</dcterms:modified>
</cp:coreProperties>
</file>