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66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4401800" cy="8285163"/>
  <p:notesSz cx="6858000" cy="9144000"/>
  <p:defaultTextStyle>
    <a:defPPr>
      <a:defRPr lang="en-US"/>
    </a:defPPr>
    <a:lvl1pPr marL="0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8172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96345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44517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92690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40862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89035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37207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85380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0">
          <p15:clr>
            <a:srgbClr val="A4A3A4"/>
          </p15:clr>
        </p15:guide>
        <p15:guide id="2" pos="4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34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056" y="48"/>
      </p:cViewPr>
      <p:guideLst>
        <p:guide orient="horz" pos="2610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2E3-E386-41AC-AD46-69AEA676B329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9263" y="685800"/>
            <a:ext cx="5959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05710-FBAA-4CFF-B079-1B7FE006F7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05710-FBAA-4CFF-B079-1B7FE006F7F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38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05710-FBAA-4CFF-B079-1B7FE006F7F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05710-FBAA-4CFF-B079-1B7FE006F7F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5" y="2573771"/>
            <a:ext cx="12241530" cy="17759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0" y="4694926"/>
            <a:ext cx="10081260" cy="211731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8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96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44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92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40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8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37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85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7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2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1305" y="331791"/>
            <a:ext cx="3240405" cy="70692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0" y="331791"/>
            <a:ext cx="9481185" cy="70692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5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0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3" y="5323985"/>
            <a:ext cx="12241530" cy="1645525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3" y="3511606"/>
            <a:ext cx="12241530" cy="181237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817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963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4451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92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408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8903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3720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853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8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90" y="1933205"/>
            <a:ext cx="6360795" cy="54678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15" y="1933205"/>
            <a:ext cx="6360795" cy="54678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5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854573"/>
            <a:ext cx="6363296" cy="772898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8172" indent="0">
              <a:buNone/>
              <a:defRPr sz="2800" b="1"/>
            </a:lvl2pPr>
            <a:lvl3pPr marL="1296345" indent="0">
              <a:buNone/>
              <a:defRPr sz="2600" b="1"/>
            </a:lvl3pPr>
            <a:lvl4pPr marL="1944517" indent="0">
              <a:buNone/>
              <a:defRPr sz="2300" b="1"/>
            </a:lvl4pPr>
            <a:lvl5pPr marL="2592690" indent="0">
              <a:buNone/>
              <a:defRPr sz="2300" b="1"/>
            </a:lvl5pPr>
            <a:lvl6pPr marL="3240862" indent="0">
              <a:buNone/>
              <a:defRPr sz="2300" b="1"/>
            </a:lvl6pPr>
            <a:lvl7pPr marL="3889035" indent="0">
              <a:buNone/>
              <a:defRPr sz="2300" b="1"/>
            </a:lvl7pPr>
            <a:lvl8pPr marL="4537207" indent="0">
              <a:buNone/>
              <a:defRPr sz="2300" b="1"/>
            </a:lvl8pPr>
            <a:lvl9pPr marL="5185380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0" y="2627470"/>
            <a:ext cx="6363296" cy="4773559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5" y="1854573"/>
            <a:ext cx="6365796" cy="772898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8172" indent="0">
              <a:buNone/>
              <a:defRPr sz="2800" b="1"/>
            </a:lvl2pPr>
            <a:lvl3pPr marL="1296345" indent="0">
              <a:buNone/>
              <a:defRPr sz="2600" b="1"/>
            </a:lvl3pPr>
            <a:lvl4pPr marL="1944517" indent="0">
              <a:buNone/>
              <a:defRPr sz="2300" b="1"/>
            </a:lvl4pPr>
            <a:lvl5pPr marL="2592690" indent="0">
              <a:buNone/>
              <a:defRPr sz="2300" b="1"/>
            </a:lvl5pPr>
            <a:lvl6pPr marL="3240862" indent="0">
              <a:buNone/>
              <a:defRPr sz="2300" b="1"/>
            </a:lvl6pPr>
            <a:lvl7pPr marL="3889035" indent="0">
              <a:buNone/>
              <a:defRPr sz="2300" b="1"/>
            </a:lvl7pPr>
            <a:lvl8pPr marL="4537207" indent="0">
              <a:buNone/>
              <a:defRPr sz="2300" b="1"/>
            </a:lvl8pPr>
            <a:lvl9pPr marL="5185380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5" y="2627470"/>
            <a:ext cx="6365796" cy="4773559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6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4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4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1" y="329872"/>
            <a:ext cx="4738093" cy="140387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4" y="329873"/>
            <a:ext cx="8051006" cy="7071157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1" y="1733748"/>
            <a:ext cx="4738093" cy="5667282"/>
          </a:xfrm>
        </p:spPr>
        <p:txBody>
          <a:bodyPr/>
          <a:lstStyle>
            <a:lvl1pPr marL="0" indent="0">
              <a:buNone/>
              <a:defRPr sz="2000"/>
            </a:lvl1pPr>
            <a:lvl2pPr marL="648172" indent="0">
              <a:buNone/>
              <a:defRPr sz="1700"/>
            </a:lvl2pPr>
            <a:lvl3pPr marL="1296345" indent="0">
              <a:buNone/>
              <a:defRPr sz="1400"/>
            </a:lvl3pPr>
            <a:lvl4pPr marL="1944517" indent="0">
              <a:buNone/>
              <a:defRPr sz="1300"/>
            </a:lvl4pPr>
            <a:lvl5pPr marL="2592690" indent="0">
              <a:buNone/>
              <a:defRPr sz="1300"/>
            </a:lvl5pPr>
            <a:lvl6pPr marL="3240862" indent="0">
              <a:buNone/>
              <a:defRPr sz="1300"/>
            </a:lvl6pPr>
            <a:lvl7pPr marL="3889035" indent="0">
              <a:buNone/>
              <a:defRPr sz="1300"/>
            </a:lvl7pPr>
            <a:lvl8pPr marL="4537207" indent="0">
              <a:buNone/>
              <a:defRPr sz="1300"/>
            </a:lvl8pPr>
            <a:lvl9pPr marL="51853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6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4" y="5799614"/>
            <a:ext cx="8641080" cy="68467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4" y="740295"/>
            <a:ext cx="8641080" cy="4971098"/>
          </a:xfrm>
        </p:spPr>
        <p:txBody>
          <a:bodyPr/>
          <a:lstStyle>
            <a:lvl1pPr marL="0" indent="0">
              <a:buNone/>
              <a:defRPr sz="4500"/>
            </a:lvl1pPr>
            <a:lvl2pPr marL="648172" indent="0">
              <a:buNone/>
              <a:defRPr sz="4000"/>
            </a:lvl2pPr>
            <a:lvl3pPr marL="1296345" indent="0">
              <a:buNone/>
              <a:defRPr sz="3400"/>
            </a:lvl3pPr>
            <a:lvl4pPr marL="1944517" indent="0">
              <a:buNone/>
              <a:defRPr sz="2800"/>
            </a:lvl4pPr>
            <a:lvl5pPr marL="2592690" indent="0">
              <a:buNone/>
              <a:defRPr sz="2800"/>
            </a:lvl5pPr>
            <a:lvl6pPr marL="3240862" indent="0">
              <a:buNone/>
              <a:defRPr sz="2800"/>
            </a:lvl6pPr>
            <a:lvl7pPr marL="3889035" indent="0">
              <a:buNone/>
              <a:defRPr sz="2800"/>
            </a:lvl7pPr>
            <a:lvl8pPr marL="4537207" indent="0">
              <a:buNone/>
              <a:defRPr sz="2800"/>
            </a:lvl8pPr>
            <a:lvl9pPr marL="518538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4" y="6484292"/>
            <a:ext cx="8641080" cy="972355"/>
          </a:xfrm>
        </p:spPr>
        <p:txBody>
          <a:bodyPr/>
          <a:lstStyle>
            <a:lvl1pPr marL="0" indent="0">
              <a:buNone/>
              <a:defRPr sz="2000"/>
            </a:lvl1pPr>
            <a:lvl2pPr marL="648172" indent="0">
              <a:buNone/>
              <a:defRPr sz="1700"/>
            </a:lvl2pPr>
            <a:lvl3pPr marL="1296345" indent="0">
              <a:buNone/>
              <a:defRPr sz="1400"/>
            </a:lvl3pPr>
            <a:lvl4pPr marL="1944517" indent="0">
              <a:buNone/>
              <a:defRPr sz="1300"/>
            </a:lvl4pPr>
            <a:lvl5pPr marL="2592690" indent="0">
              <a:buNone/>
              <a:defRPr sz="1300"/>
            </a:lvl5pPr>
            <a:lvl6pPr marL="3240862" indent="0">
              <a:buNone/>
              <a:defRPr sz="1300"/>
            </a:lvl6pPr>
            <a:lvl7pPr marL="3889035" indent="0">
              <a:buNone/>
              <a:defRPr sz="1300"/>
            </a:lvl7pPr>
            <a:lvl8pPr marL="4537207" indent="0">
              <a:buNone/>
              <a:defRPr sz="1300"/>
            </a:lvl8pPr>
            <a:lvl9pPr marL="51853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0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0" y="331790"/>
            <a:ext cx="12961620" cy="1380861"/>
          </a:xfrm>
          <a:prstGeom prst="rect">
            <a:avLst/>
          </a:prstGeom>
        </p:spPr>
        <p:txBody>
          <a:bodyPr vert="horz" lIns="129634" tIns="64817" rIns="129634" bIns="6481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933205"/>
            <a:ext cx="12961620" cy="5467825"/>
          </a:xfrm>
          <a:prstGeom prst="rect">
            <a:avLst/>
          </a:prstGeom>
        </p:spPr>
        <p:txBody>
          <a:bodyPr vert="horz" lIns="129634" tIns="64817" rIns="129634" bIns="6481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0" y="7679119"/>
            <a:ext cx="3360420" cy="441108"/>
          </a:xfrm>
          <a:prstGeom prst="rect">
            <a:avLst/>
          </a:prstGeom>
        </p:spPr>
        <p:txBody>
          <a:bodyPr vert="horz" lIns="129634" tIns="64817" rIns="129634" bIns="64817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8E9F3-B9D6-EB4D-8C35-2763E7F1C1C4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5" y="7679119"/>
            <a:ext cx="4560570" cy="441108"/>
          </a:xfrm>
          <a:prstGeom prst="rect">
            <a:avLst/>
          </a:prstGeom>
        </p:spPr>
        <p:txBody>
          <a:bodyPr vert="horz" lIns="129634" tIns="64817" rIns="129634" bIns="64817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0" y="7679119"/>
            <a:ext cx="3360420" cy="441108"/>
          </a:xfrm>
          <a:prstGeom prst="rect">
            <a:avLst/>
          </a:prstGeom>
        </p:spPr>
        <p:txBody>
          <a:bodyPr vert="horz" lIns="129634" tIns="64817" rIns="129634" bIns="64817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0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8172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6129" indent="-486129" algn="l" defTabSz="648172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280" indent="-405108" algn="l" defTabSz="648172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0431" indent="-324086" algn="l" defTabSz="64817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68604" indent="-324086" algn="l" defTabSz="64817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16776" indent="-324086" algn="l" defTabSz="648172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64948" indent="-324086" algn="l" defTabSz="64817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13121" indent="-324086" algn="l" defTabSz="64817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61293" indent="-324086" algn="l" defTabSz="64817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09466" indent="-324086" algn="l" defTabSz="64817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8172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6345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517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690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0862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89035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37207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85380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 PPT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456"/>
            <a:ext cx="14401800" cy="83116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90384" y="413044"/>
            <a:ext cx="7200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                  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Electronic Circuits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itchFamily="18" charset="0"/>
              </a:rPr>
              <a:t>(UEC301)</a:t>
            </a:r>
          </a:p>
          <a:p>
            <a:pPr algn="ctr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F0672C7-5B41-4D92-8038-8D959424A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0074" y="4462249"/>
            <a:ext cx="1814944" cy="187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A6B1E2-060E-4CB0-8C53-BBF0D5770D5D}"/>
              </a:ext>
            </a:extLst>
          </p:cNvPr>
          <p:cNvSpPr txBox="1"/>
          <p:nvPr/>
        </p:nvSpPr>
        <p:spPr>
          <a:xfrm>
            <a:off x="3731235" y="6617649"/>
            <a:ext cx="729262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buNone/>
            </a:pPr>
            <a:r>
              <a:rPr lang="en-IN" sz="3200" b="1" dirty="0" err="1">
                <a:latin typeface="Times New Roman" pitchFamily="18" charset="0"/>
                <a:cs typeface="Times New Roman" pitchFamily="18" charset="0"/>
              </a:rPr>
              <a:t>Dr.Mayank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 Kumar Rai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Associate Professor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ECED,TIET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790259_1872610862758572_5227630052780236864_n.png"/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2141201" y="5729153"/>
            <a:ext cx="2083610" cy="23988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43000" y="1193800"/>
            <a:ext cx="11561178" cy="2000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sz="4400" b="1" dirty="0">
                <a:latin typeface="Times New Roman" pitchFamily="18" charset="0"/>
                <a:cs typeface="Times New Roman" pitchFamily="18" charset="0"/>
              </a:rPr>
              <a:t>Subject:  </a:t>
            </a:r>
            <a:r>
              <a:rPr lang="en-IN" sz="4400" b="1" dirty="0" err="1">
                <a:latin typeface="Times New Roman" pitchFamily="18" charset="0"/>
                <a:cs typeface="Times New Roman" pitchFamily="18" charset="0"/>
              </a:rPr>
              <a:t>Analog</a:t>
            </a:r>
            <a:r>
              <a:rPr lang="en-IN" sz="4400" b="1">
                <a:latin typeface="Times New Roman" pitchFamily="18" charset="0"/>
                <a:cs typeface="Times New Roman" pitchFamily="18" charset="0"/>
              </a:rPr>
              <a:t> Electronic Circuits </a:t>
            </a:r>
            <a:r>
              <a:rPr lang="en-IN" sz="4400" b="1" dirty="0">
                <a:latin typeface="Times New Roman" pitchFamily="18" charset="0"/>
                <a:cs typeface="Times New Roman" pitchFamily="18" charset="0"/>
              </a:rPr>
              <a:t>(UEC301)</a:t>
            </a:r>
          </a:p>
          <a:p>
            <a:pPr lvl="0" algn="ctr">
              <a:spcBef>
                <a:spcPct val="0"/>
              </a:spcBef>
              <a:defRPr/>
            </a:pP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IN" sz="4400" b="1" dirty="0">
                <a:latin typeface="Times New Roman" pitchFamily="18" charset="0"/>
                <a:cs typeface="Times New Roman" pitchFamily="18" charset="0"/>
              </a:rPr>
              <a:t>Lecture topic :  Load Line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790259_1872610862758572_5227630052780236864_n.png"/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3430573" y="7213597"/>
            <a:ext cx="794237" cy="914399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0" y="1391354"/>
            <a:ext cx="8458200" cy="6781797"/>
          </a:xfrm>
          <a:prstGeom prst="rect">
            <a:avLst/>
          </a:prstGeom>
        </p:spPr>
        <p:txBody>
          <a:bodyPr/>
          <a:lstStyle/>
          <a:p>
            <a:pPr marL="486129" marR="0" lvl="0" indent="-486129" algn="l" defTabSz="6481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Load Line</a:t>
            </a:r>
          </a:p>
          <a:p>
            <a:pPr marL="486129" marR="0" lvl="0" indent="-486129" algn="l" defTabSz="6481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Three different points</a:t>
            </a:r>
          </a:p>
          <a:p>
            <a:pPr marL="1053280" marR="0" lvl="1" indent="-405108" algn="l" defTabSz="6481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I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Cut-off point</a:t>
            </a:r>
          </a:p>
          <a:p>
            <a:pPr marL="1053280" marR="0" lvl="1" indent="-405108" algn="l" defTabSz="6481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I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Saturation point </a:t>
            </a:r>
          </a:p>
          <a:p>
            <a:pPr marL="1053280" marR="0" lvl="1" indent="-405108" algn="l" defTabSz="6481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I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Operating poi</a:t>
            </a:r>
            <a:r>
              <a:rPr kumimoji="0" lang="en-I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nt</a:t>
            </a:r>
          </a:p>
          <a:p>
            <a:pPr marL="486129" marR="0" lvl="0" indent="-486129" algn="l" defTabSz="6481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Three different Regions</a:t>
            </a:r>
          </a:p>
          <a:p>
            <a:pPr marL="739775" marR="0" lvl="0" indent="-333375" algn="l" defTabSz="6481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I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Saturation Region</a:t>
            </a:r>
          </a:p>
          <a:p>
            <a:pPr marL="739775" marR="0" lvl="0" indent="-333375" algn="l" defTabSz="6481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I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Active Region</a:t>
            </a:r>
          </a:p>
          <a:p>
            <a:pPr marL="739775" marR="0" lvl="0" indent="-333375" algn="l" defTabSz="6481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I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Cut-off Region</a:t>
            </a:r>
          </a:p>
          <a:p>
            <a:pPr marL="739775" marR="0" lvl="0" indent="-333375" algn="l" defTabSz="6481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IN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6481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kumimoji="0" lang="en-IN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86129" marR="0" lvl="0" indent="-486129" algn="l" defTabSz="6481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IN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565061" y="115201"/>
            <a:ext cx="5259388" cy="838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648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Key points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A221C55-63C0-4371-B55A-D0AD9CD36170}"/>
              </a:ext>
            </a:extLst>
          </p:cNvPr>
          <p:cNvSpPr txBox="1">
            <a:spLocks/>
          </p:cNvSpPr>
          <p:nvPr/>
        </p:nvSpPr>
        <p:spPr>
          <a:xfrm>
            <a:off x="7537587" y="1696351"/>
            <a:ext cx="6365796" cy="77289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486129" indent="-486129" algn="l" defTabSz="648172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3280" indent="-405108" algn="l" defTabSz="648172" rtl="0" eaLnBrk="1" latinLnBrk="0" hangingPunct="1">
              <a:spcBef>
                <a:spcPct val="20000"/>
              </a:spcBef>
              <a:buFont typeface="Arial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0431" indent="-324086" algn="l" defTabSz="648172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8604" indent="-324086" algn="l" defTabSz="64817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16776" indent="-324086" algn="l" defTabSz="648172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948" indent="-324086" algn="l" defTabSz="64817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13121" indent="-324086" algn="l" defTabSz="64817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61293" indent="-324086" algn="l" defTabSz="64817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09466" indent="-324086" algn="l" defTabSz="64817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/>
              <a:t>Contents of this lecture are based on the  following books: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E9082B32-A487-4D74-A37F-F4ECB510C901}"/>
              </a:ext>
            </a:extLst>
          </p:cNvPr>
          <p:cNvSpPr txBox="1">
            <a:spLocks/>
          </p:cNvSpPr>
          <p:nvPr/>
        </p:nvSpPr>
        <p:spPr>
          <a:xfrm>
            <a:off x="7537587" y="2469249"/>
            <a:ext cx="6365796" cy="3814566"/>
          </a:xfrm>
          <a:prstGeom prst="rect">
            <a:avLst/>
          </a:prstGeom>
        </p:spPr>
        <p:txBody>
          <a:bodyPr>
            <a:normAutofit/>
          </a:bodyPr>
          <a:lstStyle>
            <a:lvl1pPr marL="486129" indent="-486129" algn="l" defTabSz="648172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53280" indent="-405108" algn="l" defTabSz="648172" rtl="0" eaLnBrk="1" latinLnBrk="0" hangingPunct="1">
              <a:spcBef>
                <a:spcPct val="20000"/>
              </a:spcBef>
              <a:buFont typeface="Arial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0431" indent="-324086" algn="l" defTabSz="648172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8604" indent="-324086" algn="l" defTabSz="648172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16776" indent="-324086" algn="l" defTabSz="648172" rtl="0" eaLnBrk="1" latinLnBrk="0" hangingPunct="1">
              <a:spcBef>
                <a:spcPct val="20000"/>
              </a:spcBef>
              <a:buFont typeface="Arial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948" indent="-324086" algn="l" defTabSz="64817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13121" indent="-324086" algn="l" defTabSz="64817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61293" indent="-324086" algn="l" defTabSz="64817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09466" indent="-324086" algn="l" defTabSz="648172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Jacob 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Milman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&amp; and 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C.C.Halkias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i="1" dirty="0">
                <a:latin typeface="Times New Roman" pitchFamily="18" charset="0"/>
                <a:cs typeface="Times New Roman" pitchFamily="18" charset="0"/>
              </a:rPr>
              <a:t>“Integrated Electronics Analog and Digital Circuit and </a:t>
            </a:r>
            <a:r>
              <a:rPr lang="en-IN" sz="2000" b="1" i="1" dirty="0" err="1">
                <a:latin typeface="Times New Roman" pitchFamily="18" charset="0"/>
                <a:cs typeface="Times New Roman" pitchFamily="18" charset="0"/>
              </a:rPr>
              <a:t>Systems”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Edition.</a:t>
            </a:r>
          </a:p>
          <a:p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Adel S. 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Sedra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&amp; K. C. Smith, </a:t>
            </a:r>
            <a:r>
              <a:rPr lang="en-IN" sz="2000" b="1" i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IN" sz="2000" b="1" i="1" dirty="0" err="1">
                <a:latin typeface="Times New Roman" pitchFamily="18" charset="0"/>
                <a:cs typeface="Times New Roman" pitchFamily="18" charset="0"/>
              </a:rPr>
              <a:t>MicroElectronic</a:t>
            </a:r>
            <a:r>
              <a:rPr lang="en-IN" sz="2000" b="1" i="1" dirty="0">
                <a:latin typeface="Times New Roman" pitchFamily="18" charset="0"/>
                <a:cs typeface="Times New Roman" pitchFamily="18" charset="0"/>
              </a:rPr>
              <a:t> Circuits Theory and Application”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Fifth Edition.</a:t>
            </a:r>
          </a:p>
          <a:p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Robert L. 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Boylestad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&amp; L. 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Nashelsky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i="1" dirty="0">
                <a:latin typeface="Times New Roman" pitchFamily="18" charset="0"/>
                <a:cs typeface="Times New Roman" pitchFamily="18" charset="0"/>
              </a:rPr>
              <a:t>“Electronic Devices and Circuit Theory”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Eleventh Editi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on.</a:t>
            </a:r>
          </a:p>
          <a:p>
            <a:endParaRPr lang="en-IN" sz="1800" b="1" i="1" dirty="0">
              <a:latin typeface="Times New Roman" pitchFamily="18" charset="0"/>
              <a:cs typeface="Times New Roman" pitchFamily="18" charset="0"/>
            </a:endParaRPr>
          </a:p>
          <a:p>
            <a:endParaRPr lang="en-IN" sz="1800" b="1" i="1" dirty="0">
              <a:latin typeface="Times New Roman" pitchFamily="18" charset="0"/>
              <a:cs typeface="Times New Roman" pitchFamily="18" charset="0"/>
            </a:endParaRPr>
          </a:p>
          <a:p>
            <a:endParaRPr lang="en-IN" sz="1800" b="1" i="1" dirty="0">
              <a:latin typeface="Times New Roman" pitchFamily="18" charset="0"/>
              <a:cs typeface="Times New Roman" pitchFamily="18" charset="0"/>
            </a:endParaRPr>
          </a:p>
          <a:p>
            <a:endParaRPr lang="en-IN" sz="1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790259_1872610862758572_5227630052780236864_n.png"/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3430573" y="7213597"/>
            <a:ext cx="794237" cy="91439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53988" y="120650"/>
            <a:ext cx="66294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648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Load Line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2775" y="467157"/>
            <a:ext cx="7096125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790259_1872610862758572_5227630052780236864_n.png"/>
          <p:cNvPicPr>
            <a:picLocks noChangeAspect="1"/>
          </p:cNvPicPr>
          <p:nvPr/>
        </p:nvPicPr>
        <p:blipFill>
          <a:blip r:embed="rId3"/>
          <a:srcRect l="19111" r="19259" b="29046"/>
          <a:stretch>
            <a:fillRect/>
          </a:stretch>
        </p:blipFill>
        <p:spPr>
          <a:xfrm>
            <a:off x="13430573" y="7213597"/>
            <a:ext cx="794237" cy="91439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53988" y="120650"/>
            <a:ext cx="66294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648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Cont..</a:t>
            </a:r>
            <a:endParaRPr kumimoji="0" lang="en-IN" sz="6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2275" y="6626225"/>
            <a:ext cx="685800" cy="244475"/>
          </a:xfrm>
        </p:spPr>
        <p:txBody>
          <a:bodyPr/>
          <a:lstStyle/>
          <a:p>
            <a:pPr>
              <a:defRPr/>
            </a:pPr>
            <a:fld id="{89E3C7CB-2B4B-458E-BBA5-1E51FF761C8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990600"/>
            <a:ext cx="4918075" cy="661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21525" y="958849"/>
            <a:ext cx="6682698" cy="625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5521325" y="2933700"/>
            <a:ext cx="1600200" cy="533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790259_1872610862758572_5227630052780236864_n.png"/>
          <p:cNvPicPr>
            <a:picLocks noChangeAspect="1"/>
          </p:cNvPicPr>
          <p:nvPr/>
        </p:nvPicPr>
        <p:blipFill>
          <a:blip r:embed="rId3"/>
          <a:srcRect l="19111" r="19259" b="29046"/>
          <a:stretch>
            <a:fillRect/>
          </a:stretch>
        </p:blipFill>
        <p:spPr>
          <a:xfrm>
            <a:off x="13430573" y="7213597"/>
            <a:ext cx="794237" cy="91439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53988" y="120650"/>
            <a:ext cx="66294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648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Cont..</a:t>
            </a:r>
            <a:endParaRPr kumimoji="0" lang="en-IN" sz="6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62263" y="958850"/>
            <a:ext cx="4505325" cy="3536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18913" y="4495530"/>
            <a:ext cx="40386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800" b="1" baseline="-25000" dirty="0">
                <a:latin typeface="Times New Roman" pitchFamily="18" charset="0"/>
                <a:cs typeface="Times New Roman" pitchFamily="18" charset="0"/>
              </a:rPr>
              <a:t>CC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= V</a:t>
            </a:r>
            <a:r>
              <a:rPr lang="en-IN" sz="2800" b="1" baseline="-25000" dirty="0">
                <a:latin typeface="Times New Roman" pitchFamily="18" charset="0"/>
                <a:cs typeface="Times New Roman" pitchFamily="18" charset="0"/>
              </a:rPr>
              <a:t>CE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+ I</a:t>
            </a:r>
            <a:r>
              <a:rPr lang="en-IN" sz="2800" b="1" baseline="-25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2800" b="1" baseline="-25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     (1)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8913" y="5215354"/>
            <a:ext cx="824897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end point of the line are located as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400" baseline="-25000" dirty="0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is maximum when I</a:t>
            </a:r>
            <a:r>
              <a:rPr lang="en-IN" sz="2400" baseline="-25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= 0 then from the equation (1)</a:t>
            </a:r>
          </a:p>
          <a:p>
            <a:pPr marL="342900" indent="-342900"/>
            <a:r>
              <a:rPr lang="en-US" sz="28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V</a:t>
            </a:r>
            <a:r>
              <a:rPr lang="en-US" sz="2800" b="1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CE </a:t>
            </a:r>
            <a:r>
              <a:rPr lang="en-US" sz="28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 V</a:t>
            </a:r>
            <a:r>
              <a:rPr lang="en-US" sz="2800" b="1" baseline="-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CC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3988" y="6598044"/>
            <a:ext cx="1107281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 startAt="2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baseline="-25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becomes maximum when V</a:t>
            </a:r>
            <a:r>
              <a:rPr lang="en-IN" sz="2400" baseline="-25000" dirty="0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= 0 then from the equation (1)</a:t>
            </a:r>
          </a:p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       I</a:t>
            </a:r>
            <a:r>
              <a:rPr lang="en-IN" sz="2800" b="1" baseline="-25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=V</a:t>
            </a:r>
            <a:r>
              <a:rPr lang="en-IN" sz="2800" b="1" baseline="-25000" dirty="0">
                <a:latin typeface="Times New Roman" pitchFamily="18" charset="0"/>
                <a:cs typeface="Times New Roman" pitchFamily="18" charset="0"/>
              </a:rPr>
              <a:t>CC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/R</a:t>
            </a:r>
            <a:r>
              <a:rPr lang="en-IN" sz="2800" b="1" baseline="-25000" dirty="0">
                <a:latin typeface="Times New Roman" pitchFamily="18" charset="0"/>
                <a:cs typeface="Times New Roman" pitchFamily="18" charset="0"/>
              </a:rPr>
              <a:t>C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IN" dirty="0"/>
          </a:p>
          <a:p>
            <a:pPr marL="342900" indent="-342900">
              <a:buAutoNum type="arabicPeriod" startAt="2"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07325" y="514495"/>
            <a:ext cx="6229350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790259_1872610862758572_5227630052780236864_n.png"/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3430573" y="7213597"/>
            <a:ext cx="794237" cy="914399"/>
          </a:xfrm>
          <a:prstGeom prst="rect">
            <a:avLst/>
          </a:prstGeom>
        </p:spPr>
      </p:pic>
      <p:sp>
        <p:nvSpPr>
          <p:cNvPr id="3" name="Title 6"/>
          <p:cNvSpPr txBox="1">
            <a:spLocks/>
          </p:cNvSpPr>
          <p:nvPr/>
        </p:nvSpPr>
        <p:spPr>
          <a:xfrm>
            <a:off x="304800" y="228600"/>
            <a:ext cx="6249988" cy="838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648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Different points and Regions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228600" y="1447800"/>
            <a:ext cx="4038600" cy="4525963"/>
          </a:xfrm>
          <a:prstGeom prst="rect">
            <a:avLst/>
          </a:prstGeom>
        </p:spPr>
        <p:txBody>
          <a:bodyPr/>
          <a:lstStyle/>
          <a:p>
            <a:pPr marL="486129" marR="0" lvl="0" indent="-486129" algn="l" defTabSz="6481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4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Saturation</a:t>
            </a:r>
          </a:p>
          <a:p>
            <a:pPr marL="486129" marR="0" lvl="0" indent="-486129" algn="l" defTabSz="6481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4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Active</a:t>
            </a:r>
          </a:p>
          <a:p>
            <a:pPr marL="486129" marR="0" lvl="0" indent="-486129" algn="l" defTabSz="6481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4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Cut-off</a:t>
            </a:r>
          </a:p>
          <a:p>
            <a:pPr marL="486129" marR="0" lvl="0" indent="-486129" algn="l" defTabSz="6481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IN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2275" y="6626225"/>
            <a:ext cx="685800" cy="244475"/>
          </a:xfrm>
        </p:spPr>
        <p:txBody>
          <a:bodyPr/>
          <a:lstStyle/>
          <a:p>
            <a:pPr>
              <a:defRPr/>
            </a:pPr>
            <a:fld id="{89E3C7CB-2B4B-458E-BBA5-1E51FF761C8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4971" y="1191814"/>
            <a:ext cx="7485602" cy="607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780595"/>
            <a:ext cx="4699000" cy="4386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790259_1872610862758572_5227630052780236864_n.png"/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3430573" y="7213597"/>
            <a:ext cx="794237" cy="91439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6248400" cy="7175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648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Saturation, Active and Cut-off  Regions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2275" y="6626225"/>
            <a:ext cx="685800" cy="244475"/>
          </a:xfrm>
        </p:spPr>
        <p:txBody>
          <a:bodyPr/>
          <a:lstStyle/>
          <a:p>
            <a:pPr>
              <a:defRPr/>
            </a:pPr>
            <a:fld id="{89E3C7CB-2B4B-458E-BBA5-1E51FF761C8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238" y="669921"/>
            <a:ext cx="12125325" cy="745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790259_1872610862758572_5227630052780236864_n.png"/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3430573" y="7213597"/>
            <a:ext cx="794237" cy="914399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2463800" y="2590800"/>
            <a:ext cx="8229600" cy="1600200"/>
          </a:xfrm>
          <a:prstGeom prst="rect">
            <a:avLst/>
          </a:prstGeom>
        </p:spPr>
        <p:txBody>
          <a:bodyPr/>
          <a:lstStyle/>
          <a:p>
            <a:pPr marL="486129" marR="0" lvl="0" indent="-486129" algn="ctr" defTabSz="6481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Thank You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2275" y="6626225"/>
            <a:ext cx="685800" cy="244475"/>
          </a:xfrm>
        </p:spPr>
        <p:txBody>
          <a:bodyPr/>
          <a:lstStyle/>
          <a:p>
            <a:pPr>
              <a:defRPr/>
            </a:pPr>
            <a:fld id="{89E3C7CB-2B4B-458E-BBA5-1E51FF761C8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211</Words>
  <Application>Microsoft Office PowerPoint</Application>
  <PresentationFormat>Custom</PresentationFormat>
  <Paragraphs>49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Mayank Kumar Rai</cp:lastModifiedBy>
  <cp:revision>24</cp:revision>
  <dcterms:created xsi:type="dcterms:W3CDTF">2018-02-19T06:32:56Z</dcterms:created>
  <dcterms:modified xsi:type="dcterms:W3CDTF">2021-02-28T18:40:52Z</dcterms:modified>
</cp:coreProperties>
</file>