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8" r:id="rId3"/>
    <p:sldId id="269" r:id="rId4"/>
    <p:sldId id="271" r:id="rId5"/>
    <p:sldId id="272" r:id="rId6"/>
    <p:sldId id="270" r:id="rId7"/>
    <p:sldId id="273" r:id="rId8"/>
    <p:sldId id="274" r:id="rId9"/>
  </p:sldIdLst>
  <p:sldSz cx="14401800" cy="8285163"/>
  <p:notesSz cx="6858000" cy="91440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63" y="58"/>
      </p:cViewPr>
      <p:guideLst>
        <p:guide orient="horz" pos="261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8B20-3E44-49EF-B372-230585918C02}" type="datetimeFigureOut">
              <a:rPr lang="en-IN" smtClean="0"/>
              <a:pPr/>
              <a:t>03-08-2021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3669-9CDC-4BEB-A9A9-BFA2545AE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31791"/>
            <a:ext cx="3240405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31791"/>
            <a:ext cx="9481185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627470"/>
            <a:ext cx="63632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854573"/>
            <a:ext cx="63657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627470"/>
            <a:ext cx="63657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29873"/>
            <a:ext cx="8051006" cy="7071157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733748"/>
            <a:ext cx="4738093" cy="566728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740295"/>
            <a:ext cx="8641080" cy="4971098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484292"/>
            <a:ext cx="8641080" cy="972355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9600" y="0"/>
            <a:ext cx="6264442" cy="99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Electronic Circuits (UEC301)</a:t>
            </a: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654160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97642" y="6530837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Rai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Associate Professor,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ECED,TIET,Patiala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49034" y="167733"/>
            <a:ext cx="14152766" cy="772898"/>
          </a:xfrm>
          <a:prstGeom prst="rect">
            <a:avLst/>
          </a:prstGeom>
        </p:spPr>
        <p:txBody>
          <a:bodyPr/>
          <a:lstStyle/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Analog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Electronic circuits(301): Course Introduction and Materials</a:t>
            </a:r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249034" y="3131127"/>
            <a:ext cx="13065183" cy="4073238"/>
          </a:xfrm>
          <a:prstGeom prst="rect">
            <a:avLst/>
          </a:prstGeom>
        </p:spPr>
        <p:txBody>
          <a:bodyPr/>
          <a:lstStyle/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Who is this course:</a:t>
            </a:r>
          </a:p>
          <a:p>
            <a:pPr marL="486129" marR="0" lvl="0" indent="-486129" algn="just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course is design for ECE and ENC students that are comfortable  with the fundamental concepts </a:t>
            </a:r>
            <a:r>
              <a:rPr lang="en-IN" sz="2800">
                <a:latin typeface="Times New Roman" pitchFamily="18" charset="0"/>
                <a:cs typeface="Times New Roman" pitchFamily="18" charset="0"/>
              </a:rPr>
              <a:t>of electrical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and electronic components viz. resistors, capacitors, transistors etc.</a:t>
            </a:r>
          </a:p>
          <a:p>
            <a:pPr marL="486129" marR="0" lvl="0" indent="-486129" algn="just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You will need  to known</a:t>
            </a:r>
            <a:r>
              <a:rPr kumimoji="0" lang="en-IN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Ohm’s law and the relationship between power, voltage and current.</a:t>
            </a:r>
          </a:p>
          <a:p>
            <a:pPr marL="486129" marR="0" lvl="0" indent="-486129" algn="just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IN" sz="2800" baseline="0" dirty="0">
                <a:latin typeface="Times New Roman" pitchFamily="18" charset="0"/>
                <a:cs typeface="Times New Roman" pitchFamily="18" charset="0"/>
              </a:rPr>
              <a:t>I hope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that you are comfortable with the basic theory of Bipolar transistor and MOSFET. 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034" y="1804132"/>
            <a:ext cx="134115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Introduction: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This course actually introduces  basic methods for the analysis and design of transistor amplifier circuits, oscillators and wave shaping circuits.</a:t>
            </a:r>
            <a:endParaRPr lang="en-IN" b="1" dirty="0"/>
          </a:p>
        </p:txBody>
      </p:sp>
      <p:pic>
        <p:nvPicPr>
          <p:cNvPr id="5" name="Picture 4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 txBox="1">
            <a:spLocks/>
          </p:cNvSpPr>
          <p:nvPr/>
        </p:nvSpPr>
        <p:spPr>
          <a:xfrm>
            <a:off x="263236" y="554181"/>
            <a:ext cx="13660582" cy="1967346"/>
          </a:xfrm>
          <a:prstGeom prst="rect">
            <a:avLst/>
          </a:prstGeom>
        </p:spPr>
        <p:txBody>
          <a:bodyPr/>
          <a:lstStyle/>
          <a:p>
            <a:pPr marL="486129" lvl="0" indent="-486129">
              <a:spcBef>
                <a:spcPct val="20000"/>
              </a:spcBef>
              <a:buFont typeface="Wingdings" pitchFamily="2" charset="2"/>
              <a:buChar char="v"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What Will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ou</a:t>
            </a: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Learn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</a:t>
            </a:r>
          </a:p>
          <a:p>
            <a:pPr lvl="0" algn="just">
              <a:spcBef>
                <a:spcPct val="20000"/>
              </a:spcBef>
            </a:pPr>
            <a:r>
              <a:rPr kumimoji="0" lang="en-IN" sz="28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Here is the syllabus of this course : When you complete this course, you will have been</a:t>
            </a:r>
            <a:r>
              <a:rPr kumimoji="0" lang="en-IN" sz="280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 </a:t>
            </a:r>
            <a:r>
              <a:rPr kumimoji="0" lang="en-IN" sz="28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exposed to nearly all of the most common </a:t>
            </a:r>
            <a:r>
              <a:rPr kumimoji="0" lang="en-IN" sz="280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analog</a:t>
            </a:r>
            <a:r>
              <a:rPr kumimoji="0" lang="en-IN" sz="28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 electronic circuits and design problems.</a:t>
            </a:r>
            <a:endParaRPr kumimoji="0" lang="en-IN" sz="28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3236" y="2521527"/>
            <a:ext cx="13425055" cy="264621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I (Transistor Biasing and Thermal Stabilization)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The Operating Point, Biasing Stability, Self-Biasing or Emitter Bias, Stabilization against Variations in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baseline="-25000" dirty="0" err="1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V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and β, General Remarks on Collector-Current Stability, Bias Compensation, Thermal Runaway, Thermal Stability, The FET Small-Signal Model, The metal-oxide-semiconductor FET (MOSFET), The low-frequency common-source and common-drain amplifiers, Biasing FET.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63236" y="5192503"/>
            <a:ext cx="13134109" cy="196734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II (Transistor at Low and High Frequencies: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Low frequency h-parameter model of BJT, The Hybrid-pi Common-emitter Transistor Model, Hybrid-pi conductance, The Hybrid-pi Capacitances, Variation of Hybrid-pi parameters, The CE short-circuit current gain, The gain-bandwidth product.</a:t>
            </a:r>
          </a:p>
        </p:txBody>
      </p:sp>
      <p:pic>
        <p:nvPicPr>
          <p:cNvPr id="8" name="Picture 7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397345" y="7159849"/>
            <a:ext cx="827465" cy="9526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0" y="775854"/>
            <a:ext cx="13660582" cy="214745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III ( Multistage Amplifiers)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Classification of amplifiers, Distortion in amplifiers, Frequency response of an amplifier, Step Response of an amplifier, Band pass of cascaded stages, The RC-coupled amplifier, Low-frequency response of an RC-coupled stage, Effect of an emitter Bypass capacitor on low-frequency response.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0" y="2923310"/>
            <a:ext cx="13660582" cy="1163781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IV ( Power Amplifiers):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Class A, B, AB, Push pull &amp; Class C amplifiers, Comparison of their Efficiencies, Types of distortion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4443919"/>
            <a:ext cx="1407621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V (Feedback Amplifiers)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: Classification of Amplifiers, The feedback concept, The transfer gain with feedback, General characteristics of negative-feedback amplifiers, Input resistance, Output resistance, Method of Analysis of a Feedback Amplifier, Voltage-series feedback, Current-series feedback, Current-shunt feedback, Voltage-shunt feedback.</a:t>
            </a:r>
          </a:p>
        </p:txBody>
      </p:sp>
      <p:pic>
        <p:nvPicPr>
          <p:cNvPr id="7" name="Picture 6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8909" y="7207701"/>
            <a:ext cx="785901" cy="904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554182"/>
            <a:ext cx="140762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VI (Stability and Oscillators):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Sinusoidal Oscillator, The phase-shift oscillator, Resonant-circuit oscillators, A General form of oscillator circuit, The Wien Bridge oscillator, Crystal oscillator, Frequency Stability.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592" y="2369127"/>
            <a:ext cx="140762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Unit VII (Wave shaping circuits):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Multi-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vibratotrs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, Mono-stable, Bi-Stable), High pass and low pass filters using R-C Circuits &amp; their response to step input, Pulse input, Square input and Ramp Input, Schmitt Trigger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782" y="387927"/>
            <a:ext cx="14109017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129" lvl="0" indent="-486129">
              <a:spcBef>
                <a:spcPct val="20000"/>
              </a:spcBef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Books: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Here are a list of reference books that you may either already have, can purchase, or</a:t>
            </a:r>
          </a:p>
          <a:p>
            <a:pPr marL="486129" lvl="0" indent="-486129">
              <a:spcBef>
                <a:spcPct val="20000"/>
              </a:spcBef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               borrow from a friend or download a soft copy.</a:t>
            </a:r>
            <a:endParaRPr lang="en-IN" sz="2800" i="1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3" name="Content Placeholder 6"/>
          <p:cNvSpPr txBox="1">
            <a:spLocks/>
          </p:cNvSpPr>
          <p:nvPr/>
        </p:nvSpPr>
        <p:spPr>
          <a:xfrm>
            <a:off x="541041" y="1967346"/>
            <a:ext cx="13549031" cy="314498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Jacob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Milman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&amp; and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C.C.Halkias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“Integrated Electronics </a:t>
            </a:r>
            <a:r>
              <a:rPr kumimoji="0" lang="en-I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Analog</a:t>
            </a: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Digital Circuit and </a:t>
            </a:r>
            <a:r>
              <a:rPr kumimoji="0" lang="en-I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Systems”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Second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Edition.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Adel S.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Sedra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&amp; K. C. Smith, </a:t>
            </a: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“Micro Electronic Circuits Theory and Application”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Fifth Edition.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Robert L.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Boylestad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&amp; L. </a:t>
            </a:r>
            <a:r>
              <a:rPr kumimoji="0" lang="en-IN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Nashelsky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I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“Electronic Devices and Circuit Theory” 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Eleventh Edition.</a:t>
            </a: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86129" marR="0" lvl="0" indent="-486129" algn="l" defTabSz="64817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" name="Picture 3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033454" y="6740904"/>
            <a:ext cx="1191356" cy="1371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650" y="1579418"/>
            <a:ext cx="1373158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Faculty names: </a:t>
            </a:r>
          </a:p>
          <a:p>
            <a:pPr lvl="0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(1) Dr.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( Associate Professor &amp; Course Coordinator)</a:t>
            </a:r>
          </a:p>
          <a:p>
            <a:pPr lvl="0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mail id: mkrai@thapar.edu</a:t>
            </a:r>
          </a:p>
          <a:p>
            <a:pPr lvl="0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Arun Chatterjee(Assistant Professor)</a:t>
            </a:r>
          </a:p>
          <a:p>
            <a:pPr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Subiman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Chatterjee(Assistant Professor)</a:t>
            </a:r>
          </a:p>
          <a:p>
            <a:pPr lvl="0">
              <a:spcBef>
                <a:spcPct val="0"/>
              </a:spcBef>
              <a:defRPr/>
            </a:pP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6964" y="3228109"/>
            <a:ext cx="4902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129" lvl="0" indent="-486129">
              <a:spcBef>
                <a:spcPct val="20000"/>
              </a:spcBef>
            </a:pPr>
            <a:r>
              <a:rPr lang="en-IN" sz="6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6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033454" y="6740904"/>
            <a:ext cx="1191356" cy="1371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632</Words>
  <Application>Microsoft Office PowerPoint</Application>
  <PresentationFormat>Custom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Kumar Rai</cp:lastModifiedBy>
  <cp:revision>89</cp:revision>
  <dcterms:created xsi:type="dcterms:W3CDTF">2018-02-19T06:32:56Z</dcterms:created>
  <dcterms:modified xsi:type="dcterms:W3CDTF">2021-08-03T04:00:49Z</dcterms:modified>
</cp:coreProperties>
</file>