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65" r:id="rId3"/>
    <p:sldId id="259" r:id="rId4"/>
    <p:sldId id="262" r:id="rId5"/>
    <p:sldId id="266" r:id="rId6"/>
    <p:sldId id="260" r:id="rId7"/>
    <p:sldId id="261" r:id="rId8"/>
    <p:sldId id="267" r:id="rId9"/>
    <p:sldId id="264" r:id="rId10"/>
  </p:sldIdLst>
  <p:sldSz cx="14401800" cy="8285163"/>
  <p:notesSz cx="6858000" cy="9144000"/>
  <p:defaultTextStyle>
    <a:defPPr>
      <a:defRPr lang="en-US"/>
    </a:defPPr>
    <a:lvl1pPr marL="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17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34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51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69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86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903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720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538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63" y="77"/>
      </p:cViewPr>
      <p:guideLst>
        <p:guide orient="horz" pos="261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8B20-3E44-49EF-B372-230585918C02}" type="datetimeFigureOut">
              <a:rPr lang="en-IN" smtClean="0"/>
              <a:pPr/>
              <a:t>10-08-2021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3669-9CDC-4BEB-A9A9-BFA2545AE0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3669-9CDC-4BEB-A9A9-BFA2545AE0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3669-9CDC-4BEB-A9A9-BFA2545AE0EB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573771"/>
            <a:ext cx="12241530" cy="17759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694926"/>
            <a:ext cx="10081260" cy="21173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331791"/>
            <a:ext cx="3240405" cy="70692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331791"/>
            <a:ext cx="9481185" cy="70692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5323985"/>
            <a:ext cx="12241530" cy="1645525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511606"/>
            <a:ext cx="12241530" cy="181237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1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3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5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8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90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53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854573"/>
            <a:ext cx="63632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627470"/>
            <a:ext cx="63632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854573"/>
            <a:ext cx="63657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627470"/>
            <a:ext cx="63657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29872"/>
            <a:ext cx="4738093" cy="140387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29873"/>
            <a:ext cx="8051006" cy="7071157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733748"/>
            <a:ext cx="4738093" cy="566728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799614"/>
            <a:ext cx="8641080" cy="68467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740295"/>
            <a:ext cx="8641080" cy="4971098"/>
          </a:xfrm>
        </p:spPr>
        <p:txBody>
          <a:bodyPr/>
          <a:lstStyle>
            <a:lvl1pPr marL="0" indent="0">
              <a:buNone/>
              <a:defRPr sz="4500"/>
            </a:lvl1pPr>
            <a:lvl2pPr marL="648172" indent="0">
              <a:buNone/>
              <a:defRPr sz="4000"/>
            </a:lvl2pPr>
            <a:lvl3pPr marL="1296345" indent="0">
              <a:buNone/>
              <a:defRPr sz="3400"/>
            </a:lvl3pPr>
            <a:lvl4pPr marL="1944517" indent="0">
              <a:buNone/>
              <a:defRPr sz="2800"/>
            </a:lvl4pPr>
            <a:lvl5pPr marL="2592690" indent="0">
              <a:buNone/>
              <a:defRPr sz="2800"/>
            </a:lvl5pPr>
            <a:lvl6pPr marL="3240862" indent="0">
              <a:buNone/>
              <a:defRPr sz="2800"/>
            </a:lvl6pPr>
            <a:lvl7pPr marL="3889035" indent="0">
              <a:buNone/>
              <a:defRPr sz="2800"/>
            </a:lvl7pPr>
            <a:lvl8pPr marL="4537207" indent="0">
              <a:buNone/>
              <a:defRPr sz="2800"/>
            </a:lvl8pPr>
            <a:lvl9pPr marL="518538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6484292"/>
            <a:ext cx="8641080" cy="972355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933205"/>
            <a:ext cx="12961620" cy="5467825"/>
          </a:xfrm>
          <a:prstGeom prst="rect">
            <a:avLst/>
          </a:prstGeom>
        </p:spPr>
        <p:txBody>
          <a:bodyPr vert="horz" lIns="129634" tIns="64817" rIns="129634" bIns="648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E9F3-B9D6-EB4D-8C35-2763E7F1C1C4}" type="datetimeFigureOut">
              <a:rPr lang="en-US" smtClean="0"/>
              <a:pPr/>
              <a:t>8/10/2021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8172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129" indent="-486129" algn="l" defTabSz="648172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280" indent="-405108" algn="l" defTabSz="648172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431" indent="-324086" algn="l" defTabSz="64817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604" indent="-324086" algn="l" defTabSz="64817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776" indent="-324086" algn="l" defTabSz="648172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948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3121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1293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9466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17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34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51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69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86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903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720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538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 PPT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56"/>
            <a:ext cx="14401800" cy="831161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419600" y="0"/>
            <a:ext cx="6264442" cy="9943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Analog Electronic Circuits (UEC301)</a:t>
            </a: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latin typeface="Times New Roman" pitchFamily="18" charset="0"/>
                <a:ea typeface="+mj-ea"/>
                <a:cs typeface="Times New Roman" pitchFamily="18" charset="0"/>
              </a:rPr>
              <a:t>By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0074" y="4654160"/>
            <a:ext cx="1814944" cy="187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97642" y="6530837"/>
            <a:ext cx="548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Dr.Mayank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Rai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Associate Professor,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ECED,TIET,Patiala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090" y="207818"/>
            <a:ext cx="1223390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Subject: Analog Electronic Circuits (UEC301)</a:t>
            </a:r>
          </a:p>
          <a:p>
            <a:pPr lvl="0" algn="ctr">
              <a:spcBef>
                <a:spcPct val="0"/>
              </a:spcBef>
              <a:defRPr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Faculty names: (1) Dr.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Mayank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Rai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( Associate Professor &amp; Course Coordinator)</a:t>
            </a:r>
          </a:p>
          <a:p>
            <a:pPr lvl="0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(2)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Arun Chatterjee (Assistant Professor) and </a:t>
            </a:r>
          </a:p>
          <a:p>
            <a:pPr lvl="0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 (</a:t>
            </a:r>
            <a:r>
              <a:rPr lang="en-IN" sz="2000" b="1">
                <a:latin typeface="Times New Roman" pitchFamily="18" charset="0"/>
                <a:cs typeface="Times New Roman" pitchFamily="18" charset="0"/>
              </a:rPr>
              <a:t>3) Dr.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Subiman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Chatterjee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(Assistant Professor) </a:t>
            </a:r>
          </a:p>
          <a:p>
            <a:pPr lvl="0">
              <a:spcBef>
                <a:spcPct val="0"/>
              </a:spcBef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Topic of today’s Lecture :  BJT Biasing-I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0090" y="2627471"/>
            <a:ext cx="6363296" cy="772898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Key 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0090" y="3338944"/>
            <a:ext cx="6363296" cy="477355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Purpose of Transistor Biasing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DC operating Points(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/p and o/p)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Effects of Bias point location on Allowable Signal Swing</a:t>
            </a:r>
          </a:p>
          <a:p>
            <a:pPr>
              <a:buFont typeface="Wingdings" pitchFamily="2" charset="2"/>
              <a:buChar char="ü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Stabilization against Variations in I</a:t>
            </a:r>
            <a:r>
              <a:rPr lang="en-IN" sz="2800" baseline="-250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and β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537587" y="2627471"/>
            <a:ext cx="6365796" cy="77289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Contents of this lecture are based on the  following books: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315915" y="3338944"/>
            <a:ext cx="6365796" cy="4773559"/>
          </a:xfrm>
        </p:spPr>
        <p:txBody>
          <a:bodyPr>
            <a:normAutofit/>
          </a:bodyPr>
          <a:lstStyle/>
          <a:p>
            <a:endParaRPr lang="en-IN" sz="1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Jacob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Milman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&amp; and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C.C.Halkias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“Integrated Electronics 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 and Digital Circuit and 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Systems”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Edition.</a:t>
            </a:r>
          </a:p>
          <a:p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Adel S.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Sedra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&amp; K. C. Smith,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2000" b="1" i="1" dirty="0" err="1">
                <a:latin typeface="Times New Roman" pitchFamily="18" charset="0"/>
                <a:cs typeface="Times New Roman" pitchFamily="18" charset="0"/>
              </a:rPr>
              <a:t>MicroElectronic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 Circuits Theory and Application”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Fifth Edition.</a:t>
            </a:r>
          </a:p>
          <a:p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Robert L.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Boylestad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 &amp; L. </a:t>
            </a:r>
            <a:r>
              <a:rPr lang="en-IN" sz="2000" i="1" dirty="0" err="1">
                <a:latin typeface="Times New Roman" pitchFamily="18" charset="0"/>
                <a:cs typeface="Times New Roman" pitchFamily="18" charset="0"/>
              </a:rPr>
              <a:t>Nashelsky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b="1" i="1" dirty="0">
                <a:latin typeface="Times New Roman" pitchFamily="18" charset="0"/>
                <a:cs typeface="Times New Roman" pitchFamily="18" charset="0"/>
              </a:rPr>
              <a:t>“Electronic Devices and Circuit Theory” </a:t>
            </a:r>
            <a:r>
              <a:rPr lang="en-IN" sz="2000" i="1" dirty="0">
                <a:latin typeface="Times New Roman" pitchFamily="18" charset="0"/>
                <a:cs typeface="Times New Roman" pitchFamily="18" charset="0"/>
              </a:rPr>
              <a:t>Eleventh Editi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on.</a:t>
            </a: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29790259_1872610862758572_5227630052780236864_n.png"/>
          <p:cNvPicPr>
            <a:picLocks noChangeAspect="1"/>
          </p:cNvPicPr>
          <p:nvPr/>
        </p:nvPicPr>
        <p:blipFill>
          <a:blip r:embed="rId3"/>
          <a:srcRect l="19111" r="19259" b="29046"/>
          <a:stretch>
            <a:fillRect/>
          </a:stretch>
        </p:blipFill>
        <p:spPr>
          <a:xfrm>
            <a:off x="12953999" y="6649428"/>
            <a:ext cx="1270811" cy="1463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025435" y="6747165"/>
            <a:ext cx="1199376" cy="1380832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6759" y="3278909"/>
            <a:ext cx="39814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9831" y="0"/>
            <a:ext cx="5472546" cy="1109083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Purpose of Transistor Biasing</a:t>
            </a:r>
          </a:p>
        </p:txBody>
      </p:sp>
      <p:pic>
        <p:nvPicPr>
          <p:cNvPr id="7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550" y="1492827"/>
            <a:ext cx="6019800" cy="589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2370" y="101489"/>
            <a:ext cx="5465030" cy="409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0036" y="4419599"/>
            <a:ext cx="4778664" cy="3555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646402"/>
            <a:ext cx="3733799" cy="3773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46099" y="4876800"/>
            <a:ext cx="3733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Input char.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 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...   (1)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BB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when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/R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when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=0)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584699" y="1163782"/>
            <a:ext cx="399126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Output Char.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CC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...   (2)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CC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when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/R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when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=0)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29790259_1872610862758572_5227630052780236864_n.png"/>
          <p:cNvPicPr>
            <a:picLocks noChangeAspect="1"/>
          </p:cNvPicPr>
          <p:nvPr/>
        </p:nvPicPr>
        <p:blipFill>
          <a:blip r:embed="rId5"/>
          <a:srcRect l="19111" r="19259" b="29046"/>
          <a:stretch>
            <a:fillRect/>
          </a:stretch>
        </p:blipFill>
        <p:spPr>
          <a:xfrm>
            <a:off x="12989333" y="6705601"/>
            <a:ext cx="1235478" cy="14223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28620" y="101489"/>
            <a:ext cx="51972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DC operating Points(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/p and o/p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419599"/>
            <a:ext cx="144018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10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0486"/>
            <a:ext cx="8797636" cy="58261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Transfer characteristic of the CEC based CKT, biased at Q point</a:t>
            </a:r>
          </a:p>
        </p:txBody>
      </p:sp>
      <p:pic>
        <p:nvPicPr>
          <p:cNvPr id="4" name="Picture 3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118347"/>
            <a:ext cx="794238" cy="914400"/>
          </a:xfrm>
          <a:prstGeom prst="rect">
            <a:avLst/>
          </a:prstGeom>
        </p:spPr>
      </p:pic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440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9273" y="6104659"/>
            <a:ext cx="1762125" cy="342900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800100"/>
            <a:ext cx="1440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1440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9273" y="7213597"/>
            <a:ext cx="2552700" cy="361950"/>
          </a:xfrm>
          <a:prstGeom prst="rect">
            <a:avLst/>
          </a:prstGeom>
          <a:noFill/>
        </p:spPr>
      </p:pic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1440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0" y="0"/>
            <a:ext cx="1440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39273" y="6570659"/>
            <a:ext cx="1609725" cy="428625"/>
          </a:xfrm>
          <a:prstGeom prst="rect">
            <a:avLst/>
          </a:prstGeom>
          <a:noFill/>
        </p:spPr>
      </p:pic>
      <p:pic>
        <p:nvPicPr>
          <p:cNvPr id="6157" name="Picture 1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1" y="1063341"/>
            <a:ext cx="7144072" cy="6150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14325" y="1257300"/>
            <a:ext cx="45910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ight Arrow 18"/>
          <p:cNvSpPr/>
          <p:nvPr/>
        </p:nvSpPr>
        <p:spPr>
          <a:xfrm>
            <a:off x="4905375" y="2886076"/>
            <a:ext cx="1200151" cy="57149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797636" y="1937905"/>
            <a:ext cx="2552700" cy="361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3315" y="904292"/>
            <a:ext cx="7236977" cy="4097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2545" y="5001491"/>
            <a:ext cx="2493817" cy="1953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69659" y="2175164"/>
            <a:ext cx="2387312" cy="20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29790259_1872610862758572_5227630052780236864_n.png"/>
          <p:cNvPicPr>
            <a:picLocks noChangeAspect="1"/>
          </p:cNvPicPr>
          <p:nvPr/>
        </p:nvPicPr>
        <p:blipFill>
          <a:blip r:embed="rId5"/>
          <a:srcRect l="19111" r="19259" b="29046"/>
          <a:stretch>
            <a:fillRect/>
          </a:stretch>
        </p:blipFill>
        <p:spPr>
          <a:xfrm>
            <a:off x="13092545" y="6824429"/>
            <a:ext cx="1132265" cy="130356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40486"/>
            <a:ext cx="8991947" cy="58261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Output characteristic of the CEC based CKT, biased at Q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15538" y="1112838"/>
            <a:ext cx="41243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12855" y="3817938"/>
            <a:ext cx="15430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91488" y="2484120"/>
            <a:ext cx="2152650" cy="1657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47098" y="1150938"/>
            <a:ext cx="41243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39428" y="3817938"/>
            <a:ext cx="2105025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08698" y="1477328"/>
            <a:ext cx="24384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29790259_1872610862758572_5227630052780236864_n.png"/>
          <p:cNvPicPr>
            <a:picLocks noChangeAspect="1"/>
          </p:cNvPicPr>
          <p:nvPr/>
        </p:nvPicPr>
        <p:blipFill>
          <a:blip r:embed="rId8"/>
          <a:srcRect l="19111" r="19259" b="29046"/>
          <a:stretch>
            <a:fillRect/>
          </a:stretch>
        </p:blipFill>
        <p:spPr>
          <a:xfrm>
            <a:off x="13121705" y="6858001"/>
            <a:ext cx="1103105" cy="1269996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20089" y="331791"/>
            <a:ext cx="12455584" cy="582610"/>
          </a:xfrm>
          <a:prstGeom prst="rect">
            <a:avLst/>
          </a:prstGeom>
        </p:spPr>
        <p:txBody>
          <a:bodyPr vert="horz" lIns="129634" tIns="64817" rIns="129634" bIns="64817" rtlCol="0" anchor="ctr">
            <a:no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Effects of Bias point location on Allowable Signal Swing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10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2509" y="261610"/>
            <a:ext cx="10363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Stabilization against Variations in I</a:t>
            </a:r>
            <a:r>
              <a:rPr lang="en-IN" sz="3200" b="1" baseline="-250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and β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2509" y="955964"/>
            <a:ext cx="11526982" cy="3851563"/>
          </a:xfrm>
        </p:spPr>
        <p:txBody>
          <a:bodyPr>
            <a:normAutofit/>
          </a:bodyPr>
          <a:lstStyle/>
          <a:p>
            <a:pPr algn="l"/>
            <a:r>
              <a:rPr lang="en-IN" sz="2700" b="1" u="sng" dirty="0">
                <a:latin typeface="Times New Roman" pitchFamily="18" charset="0"/>
                <a:cs typeface="Times New Roman" pitchFamily="18" charset="0"/>
              </a:rPr>
              <a:t>Stabilisation of  Q pt.</a:t>
            </a:r>
            <a:br>
              <a:rPr lang="en-IN" sz="2700" b="1" u="sng" dirty="0">
                <a:latin typeface="Times New Roman" pitchFamily="18" charset="0"/>
                <a:cs typeface="Times New Roman" pitchFamily="18" charset="0"/>
              </a:rPr>
            </a:br>
            <a:br>
              <a:rPr lang="en-IN" sz="3200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collector current in transistor changes rapidly when:</a:t>
            </a:r>
            <a:r>
              <a:rPr lang="en-IN" sz="3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i="1" dirty="0">
                <a:latin typeface="Times New Roman" pitchFamily="18" charset="0"/>
                <a:cs typeface="Times New Roman" pitchFamily="18" charset="0"/>
              </a:rPr>
              <a:t>The temperature changes, </a:t>
            </a:r>
            <a:br>
              <a:rPr lang="en-IN" sz="2200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IN" sz="2700" b="1" baseline="-25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IN" sz="2700" b="1" baseline="-25000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+ I</a:t>
            </a:r>
            <a:r>
              <a:rPr lang="en-IN" sz="2700" b="1" baseline="-250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   ....(</a:t>
            </a:r>
            <a:r>
              <a:rPr lang="en-IN" sz="2700" b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) </a:t>
            </a:r>
            <a:br>
              <a:rPr lang="en-IN" sz="27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700" b="1" baseline="-25000" dirty="0">
                <a:latin typeface="Times New Roman" pitchFamily="18" charset="0"/>
                <a:cs typeface="Times New Roman" pitchFamily="18" charset="0"/>
              </a:rPr>
              <a:t>CO</a:t>
            </a:r>
            <a:r>
              <a:rPr lang="en-IN" sz="2700" b="1" dirty="0">
                <a:latin typeface="Times New Roman" pitchFamily="18" charset="0"/>
                <a:cs typeface="Times New Roman" pitchFamily="18" charset="0"/>
              </a:rPr>
              <a:t> = function of temperature         </a:t>
            </a:r>
            <a:br>
              <a:rPr lang="en-IN" sz="27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2700" b="1" dirty="0">
                <a:latin typeface="Times New Roman" pitchFamily="18" charset="0"/>
                <a:cs typeface="Times New Roman" pitchFamily="18" charset="0"/>
              </a:rPr>
            </a:br>
            <a:br>
              <a:rPr lang="en-IN" sz="2000" b="1" dirty="0">
                <a:latin typeface="Times New Roman" pitchFamily="18" charset="0"/>
                <a:cs typeface="Times New Roman" pitchFamily="18" charset="0"/>
              </a:rPr>
            </a:b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98463" y="3851565"/>
            <a:ext cx="4020127" cy="692726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 fontScale="92500" lnSpcReduction="20000"/>
          </a:bodyPr>
          <a:lstStyle/>
          <a:p>
            <a:pPr algn="ctr">
              <a:spcBef>
                <a:spcPct val="0"/>
              </a:spcBef>
            </a:pPr>
            <a:endParaRPr lang="en-IN" sz="2400" b="1" dirty="0"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Stability Factor (</a:t>
            </a:r>
            <a:r>
              <a:rPr kumimoji="0" lang="en-I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S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) = </a:t>
            </a:r>
            <a:r>
              <a:rPr lang="en-IN" sz="2400" b="1" dirty="0" err="1"/>
              <a:t>dI</a:t>
            </a:r>
            <a:r>
              <a:rPr lang="en-IN" sz="2400" b="1" baseline="-25000" dirty="0" err="1"/>
              <a:t>C</a:t>
            </a:r>
            <a:r>
              <a:rPr lang="en-IN" sz="2400" b="1" dirty="0"/>
              <a:t>/</a:t>
            </a:r>
            <a:r>
              <a:rPr lang="en-IN" sz="2400" b="1" dirty="0" err="1"/>
              <a:t>dI</a:t>
            </a:r>
            <a:r>
              <a:rPr lang="en-IN" sz="2400" b="1" baseline="-25000" dirty="0" err="1"/>
              <a:t>CO</a:t>
            </a:r>
            <a:endParaRPr lang="en-IN" sz="2400" dirty="0"/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2509" y="5067511"/>
            <a:ext cx="2978701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u="sng" dirty="0">
                <a:latin typeface="Times New Roman" pitchFamily="18" charset="0"/>
                <a:cs typeface="Times New Roman" pitchFamily="18" charset="0"/>
              </a:rPr>
              <a:t>Thermal  Runway</a:t>
            </a:r>
          </a:p>
          <a:p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b="1" u="sng" dirty="0"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5452" y="6048375"/>
            <a:ext cx="17430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ight Arrow 9"/>
          <p:cNvSpPr/>
          <p:nvPr/>
        </p:nvSpPr>
        <p:spPr>
          <a:xfrm>
            <a:off x="3214255" y="6359236"/>
            <a:ext cx="1759527" cy="3186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29790259_1872610862758572_5227630052780236864_n.png"/>
          <p:cNvPicPr>
            <a:picLocks noChangeAspect="1"/>
          </p:cNvPicPr>
          <p:nvPr/>
        </p:nvPicPr>
        <p:blipFill>
          <a:blip r:embed="rId3"/>
          <a:srcRect l="19111" r="19259" b="29046"/>
          <a:stretch>
            <a:fillRect/>
          </a:stretch>
        </p:blipFill>
        <p:spPr>
          <a:xfrm>
            <a:off x="12926291" y="6633021"/>
            <a:ext cx="1298519" cy="149497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43524" y="5730586"/>
            <a:ext cx="3976247" cy="1610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24200"/>
            <a:ext cx="12961620" cy="1380861"/>
          </a:xfrm>
        </p:spPr>
        <p:txBody>
          <a:bodyPr/>
          <a:lstStyle/>
          <a:p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3" name="Picture 2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2635345" y="6298057"/>
            <a:ext cx="1589465" cy="18299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364</Words>
  <Application>Microsoft Office PowerPoint</Application>
  <PresentationFormat>Custom</PresentationFormat>
  <Paragraphs>51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Purpose of Transistor Biasing</vt:lpstr>
      <vt:lpstr>PowerPoint Presentation</vt:lpstr>
      <vt:lpstr>Transfer characteristic of the CEC based CKT, biased at Q point</vt:lpstr>
      <vt:lpstr>Output characteristic of the CEC based CKT, biased at Q point</vt:lpstr>
      <vt:lpstr>PowerPoint Presentation</vt:lpstr>
      <vt:lpstr>Stabilisation of  Q pt.  The collector current in transistor changes rapidly when: The temperature changes,   IC =  IB + ICO    ....(i)    &amp; ICO = function of temperature          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Mayank Kumar Rai</cp:lastModifiedBy>
  <cp:revision>86</cp:revision>
  <dcterms:created xsi:type="dcterms:W3CDTF">2018-02-19T06:32:56Z</dcterms:created>
  <dcterms:modified xsi:type="dcterms:W3CDTF">2021-08-10T04:06:41Z</dcterms:modified>
</cp:coreProperties>
</file>