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1857375"/>
  <p:embeddedFontLst>
    <p:embeddedFont>
      <p:font typeface="IBM Plex Mono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isVqaxpK0nDH1lbE1O0KgDWQ1b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IBMPlexMonoSemiBold-bold.fntdata"/><Relationship Id="rId23" Type="http://schemas.openxmlformats.org/officeDocument/2006/relationships/font" Target="fonts/IBMPlexMono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MonoSemiBold-boldItalic.fntdata"/><Relationship Id="rId25" Type="http://schemas.openxmlformats.org/officeDocument/2006/relationships/font" Target="fonts/IBMPlexMonoSemiBold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8"/>
          <p:cNvSpPr txBox="1"/>
          <p:nvPr>
            <p:ph idx="12" type="sldNum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2" type="sldNum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2" type="sldNum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24"/>
          <p:cNvSpPr txBox="1"/>
          <p:nvPr>
            <p:ph idx="12" type="sldNum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26"/>
          <p:cNvSpPr txBox="1"/>
          <p:nvPr>
            <p:ph idx="12" type="sldNum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7"/>
          <p:cNvSpPr txBox="1"/>
          <p:nvPr>
            <p:ph idx="12" type="sldNum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1C7D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1C7DD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1C7DD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1C7DD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1C7DD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1C7DD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1C7DD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1C7DD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1C7DD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"/>
          <p:cNvGrpSpPr/>
          <p:nvPr/>
        </p:nvGrpSpPr>
        <p:grpSpPr>
          <a:xfrm>
            <a:off x="5871412" y="3821035"/>
            <a:ext cx="6118575" cy="2838753"/>
            <a:chOff x="5136802" y="3703860"/>
            <a:chExt cx="6118575" cy="2838753"/>
          </a:xfrm>
        </p:grpSpPr>
        <p:pic>
          <p:nvPicPr>
            <p:cNvPr id="82" name="Google Shape;82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36802" y="3703860"/>
              <a:ext cx="4612478" cy="2838753"/>
            </a:xfrm>
            <a:prstGeom prst="rect">
              <a:avLst/>
            </a:prstGeom>
            <a:solidFill>
              <a:srgbClr val="ECECEC"/>
            </a:solidFill>
            <a:ln cap="sq" cmpd="sng" w="1905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5000" rotWithShape="0" algn="tl" dir="5400000" dist="18000">
                <a:srgbClr val="000000">
                  <a:alpha val="40000"/>
                </a:srgbClr>
              </a:outerShdw>
            </a:effectLst>
          </p:spPr>
        </p:pic>
        <p:cxnSp>
          <p:nvCxnSpPr>
            <p:cNvPr id="83" name="Google Shape;83;p1"/>
            <p:cNvCxnSpPr/>
            <p:nvPr/>
          </p:nvCxnSpPr>
          <p:spPr>
            <a:xfrm>
              <a:off x="9872146" y="5166220"/>
              <a:ext cx="885808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Dot"/>
              <a:miter lim="800000"/>
              <a:headEnd len="sm" w="sm" type="none"/>
              <a:tailEnd len="med" w="med" type="triangle"/>
            </a:ln>
          </p:spPr>
        </p:cxnSp>
        <p:pic>
          <p:nvPicPr>
            <p:cNvPr id="84" name="Google Shape;84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757954" y="4527982"/>
              <a:ext cx="497423" cy="514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1"/>
          <p:cNvSpPr txBox="1"/>
          <p:nvPr/>
        </p:nvSpPr>
        <p:spPr>
          <a:xfrm>
            <a:off x="1251284" y="1062501"/>
            <a:ext cx="10241400" cy="1939500"/>
          </a:xfrm>
          <a:prstGeom prst="rect">
            <a:avLst/>
          </a:prstGeom>
          <a:solidFill>
            <a:schemeClr val="lt1">
              <a:alpha val="8588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a Personalized Online Course Recommender System with Machine Learning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251284" y="4166431"/>
            <a:ext cx="25146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Abdul Kuddus (G23 AI 2044)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Mohit Mathur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(G23AI2034)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Ritik Sharma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(G23AI2024)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10606756" y="5517217"/>
            <a:ext cx="88580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Dot"/>
            <a:miter lim="800000"/>
            <a:headEnd len="sm" w="sm" type="none"/>
            <a:tailEnd len="med" w="med" type="triangle"/>
          </a:ln>
        </p:spPr>
      </p:cxnSp>
      <p:cxnSp>
        <p:nvCxnSpPr>
          <p:cNvPr id="88" name="Google Shape;88;p1"/>
          <p:cNvCxnSpPr/>
          <p:nvPr/>
        </p:nvCxnSpPr>
        <p:spPr>
          <a:xfrm>
            <a:off x="10606756" y="5035201"/>
            <a:ext cx="88580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Dot"/>
            <a:miter lim="800000"/>
            <a:headEnd len="sm" w="sm" type="none"/>
            <a:tailEnd len="med" w="med" type="triangle"/>
          </a:ln>
        </p:spPr>
      </p:cxn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92564" y="5406189"/>
            <a:ext cx="497423" cy="5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9CB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0B49CB"/>
                </a:solidFill>
                <a:latin typeface="Arial"/>
                <a:ea typeface="Arial"/>
                <a:cs typeface="Arial"/>
                <a:sym typeface="Arial"/>
              </a:rPr>
              <a:t>Flowchart of content-based recommender system using user profile and course genres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noFill/>
          <a:ln cap="flat" cmpd="sng" w="9525">
            <a:solidFill>
              <a:srgbClr val="0B49C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1C7D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0"/>
          <p:cNvCxnSpPr/>
          <p:nvPr/>
        </p:nvCxnSpPr>
        <p:spPr>
          <a:xfrm>
            <a:off x="2593892" y="3429000"/>
            <a:ext cx="419191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" name="Google Shape;180;p10"/>
          <p:cNvSpPr/>
          <p:nvPr/>
        </p:nvSpPr>
        <p:spPr>
          <a:xfrm>
            <a:off x="5273040" y="3154680"/>
            <a:ext cx="1645920" cy="54864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Cleaned datasets</a:t>
            </a:r>
            <a:endParaRPr/>
          </a:p>
        </p:txBody>
      </p:sp>
      <p:sp>
        <p:nvSpPr>
          <p:cNvPr id="181" name="Google Shape;181;p10"/>
          <p:cNvSpPr/>
          <p:nvPr/>
        </p:nvSpPr>
        <p:spPr>
          <a:xfrm>
            <a:off x="947972" y="3153068"/>
            <a:ext cx="1645920" cy="54864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data</a:t>
            </a:r>
            <a:endParaRPr/>
          </a:p>
        </p:txBody>
      </p:sp>
      <p:sp>
        <p:nvSpPr>
          <p:cNvPr id="182" name="Google Shape;182;p10"/>
          <p:cNvSpPr/>
          <p:nvPr/>
        </p:nvSpPr>
        <p:spPr>
          <a:xfrm>
            <a:off x="3013083" y="3092116"/>
            <a:ext cx="1840766" cy="67376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endParaRPr/>
          </a:p>
        </p:txBody>
      </p:sp>
      <p:cxnSp>
        <p:nvCxnSpPr>
          <p:cNvPr id="183" name="Google Shape;183;p10"/>
          <p:cNvCxnSpPr/>
          <p:nvPr/>
        </p:nvCxnSpPr>
        <p:spPr>
          <a:xfrm>
            <a:off x="4853849" y="3429000"/>
            <a:ext cx="419191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4" name="Google Shape;184;p10"/>
          <p:cNvSpPr/>
          <p:nvPr/>
        </p:nvSpPr>
        <p:spPr>
          <a:xfrm>
            <a:off x="7338151" y="3092116"/>
            <a:ext cx="1840766" cy="67376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/>
          </a:p>
        </p:txBody>
      </p:sp>
      <p:cxnSp>
        <p:nvCxnSpPr>
          <p:cNvPr id="185" name="Google Shape;185;p10"/>
          <p:cNvCxnSpPr/>
          <p:nvPr/>
        </p:nvCxnSpPr>
        <p:spPr>
          <a:xfrm>
            <a:off x="6918960" y="3427388"/>
            <a:ext cx="419191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6" name="Google Shape;186;p10"/>
          <p:cNvSpPr/>
          <p:nvPr/>
        </p:nvSpPr>
        <p:spPr>
          <a:xfrm>
            <a:off x="9598108" y="3154680"/>
            <a:ext cx="1645920" cy="54864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/>
          </a:p>
        </p:txBody>
      </p:sp>
      <p:cxnSp>
        <p:nvCxnSpPr>
          <p:cNvPr id="187" name="Google Shape;187;p10"/>
          <p:cNvCxnSpPr/>
          <p:nvPr/>
        </p:nvCxnSpPr>
        <p:spPr>
          <a:xfrm>
            <a:off x="9178917" y="3427388"/>
            <a:ext cx="419191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Similarity Measurement</a:t>
            </a:r>
            <a:endParaRPr/>
          </a:p>
        </p:txBody>
      </p:sp>
      <p:pic>
        <p:nvPicPr>
          <p:cNvPr descr="A diagram of a algorithm&#10;&#10;Description automatically generated with medium confidence" id="193" name="Google Shape;19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04073"/>
            <a:ext cx="10515600" cy="3994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9CB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0B49CB"/>
                </a:solidFill>
                <a:latin typeface="Arial"/>
                <a:ea typeface="Arial"/>
                <a:cs typeface="Arial"/>
                <a:sym typeface="Arial"/>
              </a:rPr>
              <a:t>Evaluation results of course similarity based recommender system</a:t>
            </a:r>
            <a:endParaRPr/>
          </a:p>
        </p:txBody>
      </p:sp>
      <p:sp>
        <p:nvSpPr>
          <p:cNvPr id="199" name="Google Shape;199;p12"/>
          <p:cNvSpPr txBox="1"/>
          <p:nvPr/>
        </p:nvSpPr>
        <p:spPr>
          <a:xfrm>
            <a:off x="933834" y="1690688"/>
            <a:ext cx="10419966" cy="619375"/>
          </a:xfrm>
          <a:prstGeom prst="rect">
            <a:avLst/>
          </a:prstGeom>
          <a:noFill/>
          <a:ln cap="flat" cmpd="sng" w="9525">
            <a:solidFill>
              <a:srgbClr val="0B49C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7DDB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1C7DDB"/>
                </a:solidFill>
                <a:latin typeface="Arial"/>
                <a:ea typeface="Arial"/>
                <a:cs typeface="Arial"/>
                <a:sym typeface="Arial"/>
              </a:rPr>
              <a:t>Top 8 Courses with threshold of 50%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omputer&#10;&#10;Description automatically generated" id="200" name="Google Shape;2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834" y="2980644"/>
            <a:ext cx="10419966" cy="3028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User Profile Similarity Score calculation</a:t>
            </a:r>
            <a:endParaRPr/>
          </a:p>
        </p:txBody>
      </p:sp>
      <p:pic>
        <p:nvPicPr>
          <p:cNvPr descr="A diagram of a machine learning&#10;&#10;Description automatically generated" id="206" name="Google Shape;206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876" y="1825625"/>
            <a:ext cx="815424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9CB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0B49CB"/>
                </a:solidFill>
                <a:latin typeface="Arial"/>
                <a:ea typeface="Arial"/>
                <a:cs typeface="Arial"/>
                <a:sym typeface="Arial"/>
              </a:rPr>
              <a:t>Evaluation results of user profile-based recommender system</a:t>
            </a:r>
            <a:endParaRPr/>
          </a:p>
        </p:txBody>
      </p:sp>
      <p:sp>
        <p:nvSpPr>
          <p:cNvPr id="212" name="Google Shape;212;p14"/>
          <p:cNvSpPr txBox="1"/>
          <p:nvPr/>
        </p:nvSpPr>
        <p:spPr>
          <a:xfrm>
            <a:off x="933834" y="1690688"/>
            <a:ext cx="10419966" cy="619375"/>
          </a:xfrm>
          <a:prstGeom prst="rect">
            <a:avLst/>
          </a:prstGeom>
          <a:noFill/>
          <a:ln cap="flat" cmpd="sng" w="9525">
            <a:solidFill>
              <a:srgbClr val="0B49C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7DDB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1C7DDB"/>
                </a:solidFill>
                <a:latin typeface="Arial"/>
                <a:ea typeface="Arial"/>
                <a:cs typeface="Arial"/>
                <a:sym typeface="Arial"/>
              </a:rPr>
              <a:t>Hyperparameter Recommendation score &gt; 10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black screen&#10;&#10;Description automatically generated" id="213" name="Google Shape;2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833" y="2838203"/>
            <a:ext cx="10419965" cy="3289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Clustering on User Profiles</a:t>
            </a:r>
            <a:endParaRPr/>
          </a:p>
        </p:txBody>
      </p:sp>
      <p:pic>
        <p:nvPicPr>
          <p:cNvPr descr="A diagram of a diagram of a company&#10;&#10;Description automatically generated with medium confidence" id="219" name="Google Shape;219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919" y="1825625"/>
            <a:ext cx="851216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9CB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0B49CB"/>
                </a:solidFill>
                <a:latin typeface="Arial"/>
                <a:ea typeface="Arial"/>
                <a:cs typeface="Arial"/>
                <a:sym typeface="Arial"/>
              </a:rPr>
              <a:t>Evaluation results of clustering-based recommender system</a:t>
            </a:r>
            <a:endParaRPr/>
          </a:p>
        </p:txBody>
      </p:sp>
      <p:sp>
        <p:nvSpPr>
          <p:cNvPr id="225" name="Google Shape;225;p16"/>
          <p:cNvSpPr txBox="1"/>
          <p:nvPr/>
        </p:nvSpPr>
        <p:spPr>
          <a:xfrm>
            <a:off x="933834" y="1690688"/>
            <a:ext cx="10419966" cy="619375"/>
          </a:xfrm>
          <a:prstGeom prst="rect">
            <a:avLst/>
          </a:prstGeom>
          <a:noFill/>
          <a:ln cap="flat" cmpd="sng" w="9525">
            <a:solidFill>
              <a:srgbClr val="0B49C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7DDB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1C7DDB"/>
                </a:solidFill>
                <a:latin typeface="Arial"/>
                <a:ea typeface="Arial"/>
                <a:cs typeface="Arial"/>
                <a:sym typeface="Arial"/>
              </a:rPr>
              <a:t>Hyperparameter – Number of cluster 20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black screen&#10;&#10;Description automatically generated" id="226" name="Google Shape;2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663" y="3016251"/>
            <a:ext cx="10419966" cy="1829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/>
          <p:nvPr>
            <p:ph type="title"/>
          </p:nvPr>
        </p:nvSpPr>
        <p:spPr>
          <a:xfrm>
            <a:off x="945078" y="26570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idx="12" type="sldNum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958697" y="2113240"/>
            <a:ext cx="10515600" cy="332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Introduction and Background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Content-based Recommender System using Unsupervised Learning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770011" y="538650"/>
            <a:ext cx="10515600" cy="549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9CB"/>
              </a:buClr>
              <a:buSzPct val="100000"/>
              <a:buFont typeface="Arial"/>
              <a:buNone/>
            </a:pPr>
            <a:r>
              <a:rPr lang="en-US" sz="4300">
                <a:solidFill>
                  <a:srgbClr val="0B49CB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4000">
              <a:solidFill>
                <a:srgbClr val="0B49C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idx="12" type="sldNum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828068" y="538650"/>
            <a:ext cx="10530114" cy="549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9CB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0B49CB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4000">
              <a:solidFill>
                <a:srgbClr val="0B49CB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958697" y="2521403"/>
            <a:ext cx="5660840" cy="1898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 Course Recommender System is a personalized tool designed to suggest educational courses to users based on their interests, preferences, and past behaviors. It leverages data-driven algorithms to enhance the learning experience by helping individuals find courses that best match their academic and career goals.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6000"/>
              <a:buFont typeface="Arial"/>
              <a:buNone/>
            </a:pPr>
            <a:r>
              <a:rPr lang="en-US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/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33055" y="5553777"/>
            <a:ext cx="1028790" cy="1028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9CB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0B49CB"/>
                </a:solidFill>
                <a:latin typeface="Arial"/>
                <a:ea typeface="Arial"/>
                <a:cs typeface="Arial"/>
                <a:sym typeface="Arial"/>
              </a:rPr>
              <a:t>Course counts per genre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noFill/>
          <a:ln cap="flat" cmpd="sng" w="9525">
            <a:solidFill>
              <a:srgbClr val="0B49C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1C7D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1C7D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2731" y="1941940"/>
            <a:ext cx="4002479" cy="3712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9CB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0B49CB"/>
                </a:solidFill>
                <a:latin typeface="Arial"/>
                <a:ea typeface="Arial"/>
                <a:cs typeface="Arial"/>
                <a:sym typeface="Arial"/>
              </a:rPr>
              <a:t>Course enrollment distribution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noFill/>
          <a:ln cap="flat" cmpd="sng" w="9525">
            <a:solidFill>
              <a:srgbClr val="0B49C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1C7D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number of ratings&#10;&#10;Description automatically generated"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8050" y="1941581"/>
            <a:ext cx="5295900" cy="3713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9CB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0B49CB"/>
                </a:solidFill>
                <a:latin typeface="Arial"/>
                <a:ea typeface="Arial"/>
                <a:cs typeface="Arial"/>
                <a:sym typeface="Arial"/>
              </a:rPr>
              <a:t>20 most popular courses</a:t>
            </a:r>
            <a:endParaRPr/>
          </a:p>
        </p:txBody>
      </p:sp>
      <p:sp>
        <p:nvSpPr>
          <p:cNvPr id="130" name="Google Shape;130;p7"/>
          <p:cNvSpPr txBox="1"/>
          <p:nvPr/>
        </p:nvSpPr>
        <p:spPr>
          <a:xfrm>
            <a:off x="855663" y="1792289"/>
            <a:ext cx="10515600" cy="4618136"/>
          </a:xfrm>
          <a:prstGeom prst="rect">
            <a:avLst/>
          </a:prstGeom>
          <a:noFill/>
          <a:ln cap="flat" cmpd="sng" w="9525">
            <a:solidFill>
              <a:srgbClr val="0B49C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1C7D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able&#10;&#10;Description automatically generated"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7345" y="2696546"/>
            <a:ext cx="2590800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32" name="Google Shape;13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4665" y="1852178"/>
            <a:ext cx="6222669" cy="449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49CB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0B49CB"/>
                </a:solidFill>
                <a:latin typeface="Arial"/>
                <a:ea typeface="Arial"/>
                <a:cs typeface="Arial"/>
                <a:sym typeface="Arial"/>
              </a:rPr>
              <a:t>Word cloud of course titles</a:t>
            </a:r>
            <a:endParaRPr/>
          </a:p>
        </p:txBody>
      </p:sp>
      <p:sp>
        <p:nvSpPr>
          <p:cNvPr id="138" name="Google Shape;138;p8"/>
          <p:cNvSpPr txBox="1"/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noFill/>
          <a:ln cap="flat" cmpd="sng" w="9525">
            <a:solidFill>
              <a:srgbClr val="0B49C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-up of words&#10;&#10;Description automatically generated"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833539"/>
            <a:ext cx="7772400" cy="3929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6000"/>
              <a:buFont typeface="Arial"/>
              <a:buNone/>
            </a:pPr>
            <a:r>
              <a:rPr lang="en-US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Content-based Recommender System using Unsupervised Learning</a:t>
            </a:r>
            <a:endParaRPr/>
          </a:p>
        </p:txBody>
      </p:sp>
      <p:grpSp>
        <p:nvGrpSpPr>
          <p:cNvPr id="145" name="Google Shape;145;p9"/>
          <p:cNvGrpSpPr/>
          <p:nvPr/>
        </p:nvGrpSpPr>
        <p:grpSpPr>
          <a:xfrm>
            <a:off x="10108253" y="4562475"/>
            <a:ext cx="1777449" cy="1936444"/>
            <a:chOff x="6518030" y="1903899"/>
            <a:chExt cx="1777449" cy="1936444"/>
          </a:xfrm>
        </p:grpSpPr>
        <p:grpSp>
          <p:nvGrpSpPr>
            <p:cNvPr id="146" name="Google Shape;146;p9"/>
            <p:cNvGrpSpPr/>
            <p:nvPr/>
          </p:nvGrpSpPr>
          <p:grpSpPr>
            <a:xfrm>
              <a:off x="6580009" y="2268106"/>
              <a:ext cx="1530912" cy="1268847"/>
              <a:chOff x="6371670" y="1861616"/>
              <a:chExt cx="1530912" cy="1268847"/>
            </a:xfrm>
          </p:grpSpPr>
          <p:grpSp>
            <p:nvGrpSpPr>
              <p:cNvPr id="147" name="Google Shape;147;p9"/>
              <p:cNvGrpSpPr/>
              <p:nvPr/>
            </p:nvGrpSpPr>
            <p:grpSpPr>
              <a:xfrm>
                <a:off x="6371670" y="2318149"/>
                <a:ext cx="812314" cy="812314"/>
                <a:chOff x="1306239" y="1551525"/>
                <a:chExt cx="2116181" cy="2116182"/>
              </a:xfrm>
            </p:grpSpPr>
            <p:sp>
              <p:nvSpPr>
                <p:cNvPr id="148" name="Google Shape;148;p9"/>
                <p:cNvSpPr/>
                <p:nvPr/>
              </p:nvSpPr>
              <p:spPr>
                <a:xfrm>
                  <a:off x="1306239" y="1551525"/>
                  <a:ext cx="2116181" cy="2116182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9"/>
                <p:cNvSpPr/>
                <p:nvPr/>
              </p:nvSpPr>
              <p:spPr>
                <a:xfrm>
                  <a:off x="2213298" y="2505733"/>
                  <a:ext cx="207767" cy="207767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9"/>
                <p:cNvSpPr/>
                <p:nvPr/>
              </p:nvSpPr>
              <p:spPr>
                <a:xfrm>
                  <a:off x="2505921" y="2757016"/>
                  <a:ext cx="207767" cy="207767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9"/>
                <p:cNvSpPr/>
                <p:nvPr/>
              </p:nvSpPr>
              <p:spPr>
                <a:xfrm>
                  <a:off x="2260449" y="1912727"/>
                  <a:ext cx="207767" cy="207767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9"/>
                <p:cNvSpPr/>
                <p:nvPr/>
              </p:nvSpPr>
              <p:spPr>
                <a:xfrm>
                  <a:off x="1796755" y="2744815"/>
                  <a:ext cx="207767" cy="207767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9"/>
                <p:cNvSpPr/>
                <p:nvPr/>
              </p:nvSpPr>
              <p:spPr>
                <a:xfrm>
                  <a:off x="2542075" y="3127616"/>
                  <a:ext cx="207767" cy="207767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9"/>
                <p:cNvSpPr/>
                <p:nvPr/>
              </p:nvSpPr>
              <p:spPr>
                <a:xfrm>
                  <a:off x="3074398" y="2602676"/>
                  <a:ext cx="207767" cy="207767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Google Shape;155;p9"/>
                <p:cNvSpPr/>
                <p:nvPr/>
              </p:nvSpPr>
              <p:spPr>
                <a:xfrm>
                  <a:off x="2846933" y="2941322"/>
                  <a:ext cx="207767" cy="207767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9"/>
                <p:cNvSpPr/>
                <p:nvPr/>
              </p:nvSpPr>
              <p:spPr>
                <a:xfrm>
                  <a:off x="2480245" y="2335703"/>
                  <a:ext cx="207767" cy="207767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9"/>
                <p:cNvSpPr/>
                <p:nvPr/>
              </p:nvSpPr>
              <p:spPr>
                <a:xfrm>
                  <a:off x="1360431" y="2433164"/>
                  <a:ext cx="207767" cy="207767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9"/>
                <p:cNvSpPr/>
                <p:nvPr/>
              </p:nvSpPr>
              <p:spPr>
                <a:xfrm>
                  <a:off x="2004522" y="3103028"/>
                  <a:ext cx="207767" cy="207767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9" name="Google Shape;159;p9"/>
              <p:cNvGrpSpPr/>
              <p:nvPr/>
            </p:nvGrpSpPr>
            <p:grpSpPr>
              <a:xfrm>
                <a:off x="7090268" y="1861616"/>
                <a:ext cx="812314" cy="812314"/>
                <a:chOff x="1306241" y="1551525"/>
                <a:chExt cx="2116182" cy="2116182"/>
              </a:xfrm>
            </p:grpSpPr>
            <p:sp>
              <p:nvSpPr>
                <p:cNvPr id="160" name="Google Shape;160;p9"/>
                <p:cNvSpPr/>
                <p:nvPr/>
              </p:nvSpPr>
              <p:spPr>
                <a:xfrm>
                  <a:off x="1306241" y="1551525"/>
                  <a:ext cx="2116182" cy="2116182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9"/>
                <p:cNvSpPr/>
                <p:nvPr/>
              </p:nvSpPr>
              <p:spPr>
                <a:xfrm>
                  <a:off x="2213298" y="2505733"/>
                  <a:ext cx="207767" cy="207767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9"/>
                <p:cNvSpPr/>
                <p:nvPr/>
              </p:nvSpPr>
              <p:spPr>
                <a:xfrm>
                  <a:off x="2505921" y="2757016"/>
                  <a:ext cx="207767" cy="207767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9"/>
                <p:cNvSpPr/>
                <p:nvPr/>
              </p:nvSpPr>
              <p:spPr>
                <a:xfrm>
                  <a:off x="2260449" y="1912727"/>
                  <a:ext cx="207767" cy="207767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9"/>
                <p:cNvSpPr/>
                <p:nvPr/>
              </p:nvSpPr>
              <p:spPr>
                <a:xfrm>
                  <a:off x="1796755" y="2744815"/>
                  <a:ext cx="207767" cy="207767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9"/>
                <p:cNvSpPr/>
                <p:nvPr/>
              </p:nvSpPr>
              <p:spPr>
                <a:xfrm>
                  <a:off x="2542075" y="3127616"/>
                  <a:ext cx="207767" cy="207767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9"/>
                <p:cNvSpPr/>
                <p:nvPr/>
              </p:nvSpPr>
              <p:spPr>
                <a:xfrm>
                  <a:off x="3074398" y="2602676"/>
                  <a:ext cx="207767" cy="207767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" name="Google Shape;167;p9"/>
                <p:cNvSpPr/>
                <p:nvPr/>
              </p:nvSpPr>
              <p:spPr>
                <a:xfrm>
                  <a:off x="2846933" y="2941322"/>
                  <a:ext cx="207767" cy="207767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" name="Google Shape;168;p9"/>
                <p:cNvSpPr/>
                <p:nvPr/>
              </p:nvSpPr>
              <p:spPr>
                <a:xfrm>
                  <a:off x="2480245" y="2335703"/>
                  <a:ext cx="207767" cy="207767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9"/>
                <p:cNvSpPr/>
                <p:nvPr/>
              </p:nvSpPr>
              <p:spPr>
                <a:xfrm>
                  <a:off x="1360431" y="2433164"/>
                  <a:ext cx="207767" cy="207767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9"/>
                <p:cNvSpPr/>
                <p:nvPr/>
              </p:nvSpPr>
              <p:spPr>
                <a:xfrm>
                  <a:off x="2004522" y="3103028"/>
                  <a:ext cx="207767" cy="207767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222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71" name="Google Shape;171;p9"/>
            <p:cNvSpPr txBox="1"/>
            <p:nvPr/>
          </p:nvSpPr>
          <p:spPr>
            <a:xfrm>
              <a:off x="6518030" y="3471011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Cluster1</a:t>
              </a:r>
              <a:endParaRPr/>
            </a:p>
          </p:txBody>
        </p:sp>
        <p:sp>
          <p:nvSpPr>
            <p:cNvPr id="172" name="Google Shape;172;p9"/>
            <p:cNvSpPr txBox="1"/>
            <p:nvPr/>
          </p:nvSpPr>
          <p:spPr>
            <a:xfrm>
              <a:off x="7222749" y="1903899"/>
              <a:ext cx="10727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Cluster2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2021-04-29T18:58:34Z</dcterms:created>
  <dc:creator>YAN Luo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