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68063"/>
            <a:ext cx="8072119" cy="108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1732533"/>
            <a:ext cx="8122919" cy="318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6909" y="5887135"/>
            <a:ext cx="274320" cy="22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228600" cy="6858000"/>
            <a:chOff x="990600" y="0"/>
            <a:chExt cx="2286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51130" cy="6858000"/>
            </a:xfrm>
            <a:custGeom>
              <a:avLst/>
              <a:gdLst/>
              <a:ahLst/>
              <a:cxnLst/>
              <a:rect l="l" t="t" r="r" b="b"/>
              <a:pathLst>
                <a:path w="151130" h="6858000">
                  <a:moveTo>
                    <a:pt x="0" y="6858000"/>
                  </a:moveTo>
                  <a:lnTo>
                    <a:pt x="150875" y="6858000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476" y="0"/>
              <a:ext cx="78105" cy="6858000"/>
            </a:xfrm>
            <a:custGeom>
              <a:avLst/>
              <a:gdLst/>
              <a:ahLst/>
              <a:cxnLst/>
              <a:rect l="l" t="t" r="r" b="b"/>
              <a:pathLst>
                <a:path w="78105" h="6858000">
                  <a:moveTo>
                    <a:pt x="0" y="6858000"/>
                  </a:moveTo>
                  <a:lnTo>
                    <a:pt x="77724" y="6858000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24483" y="0"/>
            <a:ext cx="119380" cy="6858000"/>
            <a:chOff x="824483" y="0"/>
            <a:chExt cx="119380" cy="6858000"/>
          </a:xfrm>
        </p:grpSpPr>
        <p:sp>
          <p:nvSpPr>
            <p:cNvPr id="12" name="object 12"/>
            <p:cNvSpPr/>
            <p:nvPr/>
          </p:nvSpPr>
          <p:spPr>
            <a:xfrm>
              <a:off x="885443" y="0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483" y="0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8" name="object 18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1183" y="5500115"/>
              <a:ext cx="137159" cy="137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75969" y="976629"/>
            <a:ext cx="6135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D</a:t>
            </a:r>
            <a:r>
              <a:rPr sz="3200" spc="-35" dirty="0"/>
              <a:t>IGITAL </a:t>
            </a:r>
            <a:r>
              <a:rPr sz="3200" dirty="0"/>
              <a:t>IMAGE</a:t>
            </a:r>
            <a:r>
              <a:rPr sz="3200" spc="215" dirty="0"/>
              <a:t> </a:t>
            </a:r>
            <a:r>
              <a:rPr sz="3200" dirty="0"/>
              <a:t>PROCESSING</a:t>
            </a:r>
            <a:endParaRPr sz="3200"/>
          </a:p>
        </p:txBody>
      </p:sp>
      <p:sp>
        <p:nvSpPr>
          <p:cNvPr id="23" name="object 23"/>
          <p:cNvSpPr txBox="1"/>
          <p:nvPr/>
        </p:nvSpPr>
        <p:spPr>
          <a:xfrm>
            <a:off x="2624708" y="3051174"/>
            <a:ext cx="343852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20" dirty="0">
                <a:solidFill>
                  <a:srgbClr val="565F6C"/>
                </a:solidFill>
                <a:latin typeface="Times New Roman"/>
                <a:cs typeface="Times New Roman"/>
              </a:rPr>
              <a:t>IMAGE</a:t>
            </a:r>
            <a:r>
              <a:rPr sz="2850" b="1" spc="125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r>
              <a:rPr sz="2850" b="1" spc="-15" dirty="0">
                <a:solidFill>
                  <a:srgbClr val="565F6C"/>
                </a:solidFill>
                <a:latin typeface="Times New Roman"/>
                <a:cs typeface="Times New Roman"/>
              </a:rPr>
              <a:t>FILTERING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8322" y="506310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903"/>
            <a:ext cx="7309484" cy="211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53060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When </a:t>
            </a:r>
            <a:r>
              <a:rPr sz="2200" spc="-5" dirty="0">
                <a:latin typeface="Times New Roman"/>
                <a:cs typeface="Times New Roman"/>
              </a:rPr>
              <a:t>interest lies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response, R,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an m x n mask </a:t>
            </a:r>
            <a:r>
              <a:rPr sz="2200" spc="-10" dirty="0">
                <a:latin typeface="Times New Roman"/>
                <a:cs typeface="Times New Roman"/>
              </a:rPr>
              <a:t>at  </a:t>
            </a:r>
            <a:r>
              <a:rPr sz="2200" spc="-5" dirty="0">
                <a:latin typeface="Times New Roman"/>
                <a:cs typeface="Times New Roman"/>
              </a:rPr>
              <a:t>any point (x , </a:t>
            </a:r>
            <a:r>
              <a:rPr sz="2200" dirty="0">
                <a:latin typeface="Times New Roman"/>
                <a:cs typeface="Times New Roman"/>
              </a:rPr>
              <a:t>y),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not on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mechanics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implementing 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convolution</a:t>
            </a:r>
            <a:endParaRPr sz="22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is a simplified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79486" y="4464865"/>
            <a:ext cx="27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350" dirty="0">
                <a:latin typeface="Times New Roman"/>
                <a:cs typeface="Times New Roman"/>
              </a:rPr>
              <a:t>mn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004" y="4013075"/>
            <a:ext cx="2206625" cy="10915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735"/>
              </a:spcBef>
            </a:pPr>
            <a:r>
              <a:rPr sz="1800" i="1" spc="545" dirty="0">
                <a:latin typeface="Times New Roman"/>
                <a:cs typeface="Times New Roman"/>
              </a:rPr>
              <a:t>R</a:t>
            </a:r>
            <a:r>
              <a:rPr sz="1800" i="1" spc="250" dirty="0">
                <a:latin typeface="Times New Roman"/>
                <a:cs typeface="Times New Roman"/>
              </a:rPr>
              <a:t> </a:t>
            </a:r>
            <a:r>
              <a:rPr sz="1800" spc="490" dirty="0">
                <a:latin typeface="Symbol"/>
                <a:cs typeface="Symbol"/>
              </a:rPr>
              <a:t>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i="1" spc="330" dirty="0">
                <a:latin typeface="Times New Roman"/>
                <a:cs typeface="Times New Roman"/>
              </a:rPr>
              <a:t>w</a:t>
            </a:r>
            <a:r>
              <a:rPr sz="1575" spc="494" baseline="-23809" dirty="0">
                <a:latin typeface="Times New Roman"/>
                <a:cs typeface="Times New Roman"/>
              </a:rPr>
              <a:t>1</a:t>
            </a:r>
            <a:r>
              <a:rPr sz="1575" spc="-89" baseline="-23809" dirty="0">
                <a:latin typeface="Times New Roman"/>
                <a:cs typeface="Times New Roman"/>
              </a:rPr>
              <a:t> </a:t>
            </a:r>
            <a:r>
              <a:rPr sz="1800" i="1" spc="290" dirty="0">
                <a:latin typeface="Times New Roman"/>
                <a:cs typeface="Times New Roman"/>
              </a:rPr>
              <a:t>z</a:t>
            </a:r>
            <a:r>
              <a:rPr sz="1575" spc="434" baseline="-23809" dirty="0">
                <a:latin typeface="Times New Roman"/>
                <a:cs typeface="Times New Roman"/>
              </a:rPr>
              <a:t>1</a:t>
            </a:r>
            <a:r>
              <a:rPr sz="1575" spc="712" baseline="-23809" dirty="0">
                <a:latin typeface="Times New Roman"/>
                <a:cs typeface="Times New Roman"/>
              </a:rPr>
              <a:t> </a:t>
            </a:r>
            <a:r>
              <a:rPr sz="1800" spc="490" dirty="0">
                <a:latin typeface="Symbol"/>
                <a:cs typeface="Symbol"/>
              </a:rPr>
              <a:t>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i="1" spc="415" dirty="0">
                <a:latin typeface="Times New Roman"/>
                <a:cs typeface="Times New Roman"/>
              </a:rPr>
              <a:t>w</a:t>
            </a:r>
            <a:r>
              <a:rPr sz="1575" spc="622" baseline="-23809" dirty="0">
                <a:latin typeface="Times New Roman"/>
                <a:cs typeface="Times New Roman"/>
              </a:rPr>
              <a:t>2</a:t>
            </a:r>
            <a:r>
              <a:rPr sz="1575" spc="82" baseline="-23809" dirty="0">
                <a:latin typeface="Times New Roman"/>
                <a:cs typeface="Times New Roman"/>
              </a:rPr>
              <a:t> </a:t>
            </a:r>
            <a:r>
              <a:rPr sz="1800" i="1" spc="380" dirty="0">
                <a:latin typeface="Times New Roman"/>
                <a:cs typeface="Times New Roman"/>
              </a:rPr>
              <a:t>z</a:t>
            </a:r>
            <a:r>
              <a:rPr sz="1575" spc="569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  <a:p>
            <a:pPr marL="361950" marR="951230" indent="-324485">
              <a:lnSpc>
                <a:spcPct val="104299"/>
              </a:lnSpc>
              <a:spcBef>
                <a:spcPts val="815"/>
              </a:spcBef>
            </a:pPr>
            <a:r>
              <a:rPr sz="1800" spc="490" dirty="0">
                <a:latin typeface="Symbol"/>
                <a:cs typeface="Symbol"/>
              </a:rPr>
              <a:t>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4050" spc="1439" baseline="-8230" dirty="0">
                <a:latin typeface="Symbol"/>
                <a:cs typeface="Symbol"/>
              </a:rPr>
              <a:t></a:t>
            </a:r>
            <a:r>
              <a:rPr sz="4050" spc="-509" baseline="-8230" dirty="0">
                <a:latin typeface="Times New Roman"/>
                <a:cs typeface="Times New Roman"/>
              </a:rPr>
              <a:t> </a:t>
            </a:r>
            <a:r>
              <a:rPr sz="1800" i="1" spc="330" dirty="0">
                <a:latin typeface="Times New Roman"/>
                <a:cs typeface="Times New Roman"/>
              </a:rPr>
              <a:t>w</a:t>
            </a:r>
            <a:r>
              <a:rPr sz="1575" i="1" spc="494" baseline="-23809" dirty="0">
                <a:latin typeface="Times New Roman"/>
                <a:cs typeface="Times New Roman"/>
              </a:rPr>
              <a:t>i</a:t>
            </a:r>
            <a:r>
              <a:rPr sz="1575" i="1" spc="150" baseline="-23809" dirty="0">
                <a:latin typeface="Times New Roman"/>
                <a:cs typeface="Times New Roman"/>
              </a:rPr>
              <a:t> </a:t>
            </a:r>
            <a:r>
              <a:rPr sz="1800" i="1" spc="295" dirty="0">
                <a:latin typeface="Times New Roman"/>
                <a:cs typeface="Times New Roman"/>
              </a:rPr>
              <a:t>z</a:t>
            </a:r>
            <a:r>
              <a:rPr sz="1575" i="1" spc="442" baseline="-23809" dirty="0">
                <a:latin typeface="Times New Roman"/>
                <a:cs typeface="Times New Roman"/>
              </a:rPr>
              <a:t>i  </a:t>
            </a:r>
            <a:r>
              <a:rPr sz="1050" i="1" spc="145" dirty="0">
                <a:latin typeface="Times New Roman"/>
                <a:cs typeface="Times New Roman"/>
              </a:rPr>
              <a:t>i</a:t>
            </a:r>
            <a:r>
              <a:rPr sz="1050" i="1" spc="-155" dirty="0">
                <a:latin typeface="Times New Roman"/>
                <a:cs typeface="Times New Roman"/>
              </a:rPr>
              <a:t> </a:t>
            </a:r>
            <a:r>
              <a:rPr sz="1050" spc="225" dirty="0">
                <a:latin typeface="Symbol"/>
                <a:cs typeface="Symbol"/>
              </a:rPr>
              <a:t></a:t>
            </a:r>
            <a:r>
              <a:rPr sz="1050" spc="2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3960" y="4092462"/>
            <a:ext cx="17970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4320" indent="-236854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74955" algn="l"/>
              </a:tabLst>
            </a:pPr>
            <a:r>
              <a:rPr sz="1800" spc="375" dirty="0">
                <a:latin typeface="Times New Roman"/>
                <a:cs typeface="Times New Roman"/>
              </a:rPr>
              <a:t>...</a:t>
            </a:r>
            <a:r>
              <a:rPr sz="1800" spc="375" dirty="0">
                <a:latin typeface="Symbol"/>
                <a:cs typeface="Symbol"/>
              </a:rPr>
              <a:t>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i="1" spc="415" dirty="0">
                <a:latin typeface="Times New Roman"/>
                <a:cs typeface="Times New Roman"/>
              </a:rPr>
              <a:t>w</a:t>
            </a:r>
            <a:r>
              <a:rPr sz="1575" i="1" spc="622" baseline="-23809" dirty="0">
                <a:latin typeface="Times New Roman"/>
                <a:cs typeface="Times New Roman"/>
              </a:rPr>
              <a:t>mn</a:t>
            </a:r>
            <a:r>
              <a:rPr sz="1575" i="1" spc="15" baseline="-23809" dirty="0">
                <a:latin typeface="Times New Roman"/>
                <a:cs typeface="Times New Roman"/>
              </a:rPr>
              <a:t> </a:t>
            </a:r>
            <a:r>
              <a:rPr sz="1800" i="1" spc="400" dirty="0">
                <a:latin typeface="Times New Roman"/>
                <a:cs typeface="Times New Roman"/>
              </a:rPr>
              <a:t>z</a:t>
            </a:r>
            <a:r>
              <a:rPr sz="1575" i="1" spc="600" baseline="-23809" dirty="0">
                <a:latin typeface="Times New Roman"/>
                <a:cs typeface="Times New Roman"/>
              </a:rPr>
              <a:t>mn</a:t>
            </a:r>
            <a:endParaRPr sz="1575" baseline="-238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84450" y="755650"/>
          <a:ext cx="2771773" cy="2390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55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W3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17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04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w9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19261" y="4882562"/>
            <a:ext cx="1079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45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911" y="4858630"/>
            <a:ext cx="4219575" cy="760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100" i="1" spc="75" dirty="0">
                <a:latin typeface="Times New Roman"/>
                <a:cs typeface="Times New Roman"/>
              </a:rPr>
              <a:t>R </a:t>
            </a:r>
            <a:r>
              <a:rPr sz="2100" spc="65" dirty="0">
                <a:latin typeface="Symbol"/>
                <a:cs typeface="Symbol"/>
              </a:rPr>
              <a:t>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w</a:t>
            </a:r>
            <a:r>
              <a:rPr sz="1800" spc="-22" baseline="-25462" dirty="0">
                <a:latin typeface="Times New Roman"/>
                <a:cs typeface="Times New Roman"/>
              </a:rPr>
              <a:t>1 </a:t>
            </a:r>
            <a:r>
              <a:rPr sz="2100" i="1" spc="45" dirty="0">
                <a:latin typeface="Times New Roman"/>
                <a:cs typeface="Times New Roman"/>
              </a:rPr>
              <a:t>z</a:t>
            </a:r>
            <a:r>
              <a:rPr sz="1800" spc="67" baseline="-25462" dirty="0">
                <a:latin typeface="Times New Roman"/>
                <a:cs typeface="Times New Roman"/>
              </a:rPr>
              <a:t>1 </a:t>
            </a:r>
            <a:r>
              <a:rPr sz="2100" spc="65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w</a:t>
            </a:r>
            <a:r>
              <a:rPr sz="1800" spc="89" baseline="-25462" dirty="0">
                <a:latin typeface="Times New Roman"/>
                <a:cs typeface="Times New Roman"/>
              </a:rPr>
              <a:t>2 </a:t>
            </a:r>
            <a:r>
              <a:rPr sz="2100" i="1" spc="114" dirty="0">
                <a:latin typeface="Times New Roman"/>
                <a:cs typeface="Times New Roman"/>
              </a:rPr>
              <a:t>z</a:t>
            </a:r>
            <a:r>
              <a:rPr sz="1800" spc="172" baseline="-25462" dirty="0">
                <a:latin typeface="Times New Roman"/>
                <a:cs typeface="Times New Roman"/>
              </a:rPr>
              <a:t>2 </a:t>
            </a:r>
            <a:r>
              <a:rPr sz="2100" spc="65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... </a:t>
            </a:r>
            <a:r>
              <a:rPr sz="2100" spc="65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w</a:t>
            </a:r>
            <a:r>
              <a:rPr sz="1800" spc="60" baseline="-25462" dirty="0">
                <a:latin typeface="Times New Roman"/>
                <a:cs typeface="Times New Roman"/>
              </a:rPr>
              <a:t>9 </a:t>
            </a:r>
            <a:r>
              <a:rPr sz="2100" i="1" spc="95" dirty="0">
                <a:latin typeface="Times New Roman"/>
                <a:cs typeface="Times New Roman"/>
              </a:rPr>
              <a:t>z</a:t>
            </a:r>
            <a:r>
              <a:rPr sz="1800" spc="142" baseline="-25462" dirty="0">
                <a:latin typeface="Times New Roman"/>
                <a:cs typeface="Times New Roman"/>
              </a:rPr>
              <a:t>9 </a:t>
            </a:r>
            <a:r>
              <a:rPr sz="2100" spc="65" dirty="0">
                <a:latin typeface="Symbol"/>
                <a:cs typeface="Symbol"/>
              </a:rPr>
              <a:t>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4725" spc="195" baseline="-8818" dirty="0">
                <a:latin typeface="Symbol"/>
                <a:cs typeface="Symbol"/>
              </a:rPr>
              <a:t></a:t>
            </a:r>
            <a:r>
              <a:rPr sz="4725" spc="-937" baseline="-8818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w</a:t>
            </a:r>
            <a:r>
              <a:rPr sz="1800" i="1" spc="44" baseline="-25462" dirty="0">
                <a:latin typeface="Times New Roman"/>
                <a:cs typeface="Times New Roman"/>
              </a:rPr>
              <a:t>i </a:t>
            </a:r>
            <a:r>
              <a:rPr sz="2100" i="1" spc="80" dirty="0">
                <a:latin typeface="Times New Roman"/>
                <a:cs typeface="Times New Roman"/>
              </a:rPr>
              <a:t>z</a:t>
            </a:r>
            <a:r>
              <a:rPr sz="1800" i="1" spc="120" baseline="-25462" dirty="0">
                <a:latin typeface="Times New Roman"/>
                <a:cs typeface="Times New Roman"/>
              </a:rPr>
              <a:t>i</a:t>
            </a:r>
            <a:endParaRPr sz="1800" baseline="-25462">
              <a:latin typeface="Times New Roman"/>
              <a:cs typeface="Times New Roman"/>
            </a:endParaRPr>
          </a:p>
          <a:p>
            <a:pPr marR="544195" algn="r">
              <a:lnSpc>
                <a:spcPct val="100000"/>
              </a:lnSpc>
              <a:spcBef>
                <a:spcPts val="175"/>
              </a:spcBef>
            </a:pPr>
            <a:r>
              <a:rPr sz="1200" i="1" spc="125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Symbol"/>
                <a:cs typeface="Symbol"/>
              </a:rPr>
              <a:t></a:t>
            </a:r>
            <a:r>
              <a:rPr sz="1200" spc="4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622319"/>
            <a:ext cx="66090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275715" algn="l"/>
              </a:tabLst>
            </a:pP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above	3 x 3 general Mask ,response at any point (x, </a:t>
            </a:r>
            <a:r>
              <a:rPr sz="2200" spc="5" dirty="0">
                <a:latin typeface="Times New Roman"/>
                <a:cs typeface="Times New Roman"/>
              </a:rPr>
              <a:t>y) 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image </a:t>
            </a:r>
            <a:r>
              <a:rPr sz="2200" spc="-5" dirty="0">
                <a:latin typeface="Times New Roman"/>
                <a:cs typeface="Times New Roman"/>
              </a:rPr>
              <a:t>is given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505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</a:t>
            </a:r>
            <a:r>
              <a:rPr dirty="0"/>
              <a:t>MOOTHING </a:t>
            </a:r>
            <a:r>
              <a:rPr spc="-55" dirty="0"/>
              <a:t>SPATIAL</a:t>
            </a:r>
            <a:r>
              <a:rPr spc="215" dirty="0"/>
              <a:t> </a:t>
            </a:r>
            <a:r>
              <a:rPr spc="-35" dirty="0"/>
              <a:t>FILTERS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32533"/>
            <a:ext cx="7310755" cy="302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Smoothing filters are used for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blurring </a:t>
            </a:r>
            <a:r>
              <a:rPr sz="2200" spc="-5" dirty="0">
                <a:latin typeface="Times New Roman"/>
                <a:cs typeface="Times New Roman"/>
              </a:rPr>
              <a:t>and for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noise</a:t>
            </a:r>
            <a:r>
              <a:rPr sz="2200" spc="16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reduction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Blurring </a:t>
            </a:r>
            <a:r>
              <a:rPr sz="2200" spc="-5" dirty="0">
                <a:latin typeface="Times New Roman"/>
                <a:cs typeface="Times New Roman"/>
              </a:rPr>
              <a:t>is used in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preprocessing steps</a:t>
            </a:r>
            <a:r>
              <a:rPr sz="2200" spc="-5" dirty="0">
                <a:latin typeface="Times New Roman"/>
                <a:cs typeface="Times New Roman"/>
              </a:rPr>
              <a:t>, such as removal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small details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an image prior to (large) object extraction,  and bridging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small </a:t>
            </a:r>
            <a:r>
              <a:rPr sz="2200" spc="-5" dirty="0">
                <a:latin typeface="Times New Roman"/>
                <a:cs typeface="Times New Roman"/>
              </a:rPr>
              <a:t>gaps in lines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curves.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Noise reduction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accomplished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blurring </a:t>
            </a:r>
            <a:r>
              <a:rPr sz="2200" spc="-5" dirty="0">
                <a:latin typeface="Times New Roman"/>
                <a:cs typeface="Times New Roman"/>
              </a:rPr>
              <a:t>with a  linear filter and also </a:t>
            </a:r>
            <a:r>
              <a:rPr sz="2200" dirty="0">
                <a:latin typeface="Times New Roman"/>
                <a:cs typeface="Times New Roman"/>
              </a:rPr>
              <a:t>by non-linear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filtering.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32533"/>
            <a:ext cx="5299710" cy="264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1654175" algn="l"/>
              </a:tabLst>
            </a:pPr>
            <a:r>
              <a:rPr sz="2200" spc="-5" dirty="0">
                <a:latin typeface="Times New Roman"/>
                <a:cs typeface="Times New Roman"/>
              </a:rPr>
              <a:t>Smoothing	spatial filter is </a:t>
            </a:r>
            <a:r>
              <a:rPr sz="2200" dirty="0">
                <a:latin typeface="Times New Roman"/>
                <a:cs typeface="Times New Roman"/>
              </a:rPr>
              <a:t>done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two</a:t>
            </a:r>
            <a:r>
              <a:rPr sz="2200" spc="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ways</a:t>
            </a:r>
            <a:endParaRPr sz="2200">
              <a:latin typeface="Times New Roman"/>
              <a:cs typeface="Times New Roman"/>
            </a:endParaRPr>
          </a:p>
          <a:p>
            <a:pPr marL="652780" lvl="1" indent="-275590">
              <a:lnSpc>
                <a:spcPct val="100000"/>
              </a:lnSpc>
              <a:spcBef>
                <a:spcPts val="1850"/>
              </a:spcBef>
              <a:buClr>
                <a:srgbClr val="FD8537"/>
              </a:buClr>
              <a:buSzPct val="7954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Linear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filters</a:t>
            </a:r>
            <a:endParaRPr sz="2200">
              <a:latin typeface="Times New Roman"/>
              <a:cs typeface="Times New Roman"/>
            </a:endParaRPr>
          </a:p>
          <a:p>
            <a:pPr marL="996950" lvl="2" indent="-25336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97585" algn="l"/>
              </a:tabLst>
            </a:pPr>
            <a:r>
              <a:rPr sz="2200" spc="-5" dirty="0">
                <a:latin typeface="Times New Roman"/>
                <a:cs typeface="Times New Roman"/>
              </a:rPr>
              <a:t>operation performed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pixel</a:t>
            </a:r>
            <a:endParaRPr sz="2200">
              <a:latin typeface="Times New Roman"/>
              <a:cs typeface="Times New Roman"/>
            </a:endParaRPr>
          </a:p>
          <a:p>
            <a:pPr marL="652780" lvl="1" indent="-275590">
              <a:lnSpc>
                <a:spcPct val="100000"/>
              </a:lnSpc>
              <a:spcBef>
                <a:spcPts val="1845"/>
              </a:spcBef>
              <a:buClr>
                <a:srgbClr val="FD8537"/>
              </a:buClr>
              <a:buSzPct val="7954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Order statistics </a:t>
            </a:r>
            <a:r>
              <a:rPr sz="2200" dirty="0">
                <a:latin typeface="Times New Roman"/>
                <a:cs typeface="Times New Roman"/>
              </a:rPr>
              <a:t>filter(non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linear)</a:t>
            </a:r>
            <a:endParaRPr sz="2200">
              <a:latin typeface="Times New Roman"/>
              <a:cs typeface="Times New Roman"/>
            </a:endParaRPr>
          </a:p>
          <a:p>
            <a:pPr marL="927100" lvl="2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based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ranking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 pixel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975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</a:t>
            </a:r>
            <a:r>
              <a:rPr dirty="0"/>
              <a:t>MOOTHING LINEAR</a:t>
            </a:r>
            <a:r>
              <a:rPr spc="340" dirty="0"/>
              <a:t> </a:t>
            </a:r>
            <a:r>
              <a:rPr spc="-35" dirty="0"/>
              <a:t>FILTERS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592201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1111250" algn="l"/>
                <a:tab pos="2030095" algn="l"/>
                <a:tab pos="2763520" algn="l"/>
                <a:tab pos="3138805" algn="l"/>
                <a:tab pos="4088129" algn="l"/>
                <a:tab pos="4618990" algn="l"/>
                <a:tab pos="5674995" algn="l"/>
              </a:tabLst>
            </a:pPr>
            <a:r>
              <a:rPr sz="2200" spc="-5" dirty="0">
                <a:latin typeface="Times New Roman"/>
                <a:cs typeface="Times New Roman"/>
              </a:rPr>
              <a:t>li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ear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spatial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si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ply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average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	of  </a:t>
            </a:r>
            <a:r>
              <a:rPr sz="2200" spc="-5" dirty="0">
                <a:latin typeface="Times New Roman"/>
                <a:cs typeface="Times New Roman"/>
              </a:rPr>
              <a:t>contained in the neighborhood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filter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0636" y="1732533"/>
            <a:ext cx="1224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830" algn="l"/>
              </a:tabLst>
            </a:pP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the	pixels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14954"/>
            <a:ext cx="7311390" cy="302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These filters </a:t>
            </a:r>
            <a:r>
              <a:rPr sz="2200" spc="-10" dirty="0">
                <a:latin typeface="Times New Roman"/>
                <a:cs typeface="Times New Roman"/>
              </a:rPr>
              <a:t>sometimes </a:t>
            </a:r>
            <a:r>
              <a:rPr sz="2200" spc="-5" dirty="0">
                <a:latin typeface="Times New Roman"/>
                <a:cs typeface="Times New Roman"/>
              </a:rPr>
              <a:t>are called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averaging</a:t>
            </a:r>
            <a:r>
              <a:rPr sz="2200" spc="11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By replacing the value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every </a:t>
            </a:r>
            <a:r>
              <a:rPr sz="2200" dirty="0">
                <a:latin typeface="Times New Roman"/>
                <a:cs typeface="Times New Roman"/>
              </a:rPr>
              <a:t>pixel </a:t>
            </a:r>
            <a:r>
              <a:rPr sz="2200" spc="-5" dirty="0">
                <a:latin typeface="Times New Roman"/>
                <a:cs typeface="Times New Roman"/>
              </a:rPr>
              <a:t>in an image by </a:t>
            </a:r>
            <a:r>
              <a:rPr sz="2200" spc="-1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average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gray levels in the neighborhood defined by </a:t>
            </a:r>
            <a:r>
              <a:rPr sz="2200" spc="-1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endParaRPr sz="2200">
              <a:latin typeface="Times New Roman"/>
              <a:cs typeface="Times New Roman"/>
            </a:endParaRPr>
          </a:p>
          <a:p>
            <a:pPr marL="352425" indent="-340360" algn="just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5306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results</a:t>
            </a:r>
            <a:r>
              <a:rPr sz="2200" spc="37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image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reduced</a:t>
            </a:r>
            <a:r>
              <a:rPr sz="2200" spc="37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“sharp”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transitions </a:t>
            </a:r>
            <a:r>
              <a:rPr sz="2200" spc="-5" dirty="0">
                <a:latin typeface="Times New Roman"/>
                <a:cs typeface="Times New Roman"/>
              </a:rPr>
              <a:t>in gray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32533"/>
            <a:ext cx="2901950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5" dirty="0">
                <a:latin typeface="Times New Roman"/>
                <a:cs typeface="Times New Roman"/>
              </a:rPr>
              <a:t>Two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averaging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weighted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3336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A</a:t>
            </a:r>
            <a:r>
              <a:rPr spc="-45" dirty="0"/>
              <a:t>VERAGING</a:t>
            </a:r>
            <a:r>
              <a:rPr spc="130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166609" cy="385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93980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major use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averaging filters is in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the reduction</a:t>
            </a:r>
            <a:r>
              <a:rPr sz="2200" spc="-7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of 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“Irrelevant” </a:t>
            </a:r>
            <a:r>
              <a:rPr sz="2200" spc="-5" dirty="0">
                <a:latin typeface="Times New Roman"/>
                <a:cs typeface="Times New Roman"/>
              </a:rPr>
              <a:t>detail in an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image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spatial averaging filter in which all coefficients are equal is  </a:t>
            </a:r>
            <a:r>
              <a:rPr sz="2200" spc="-10" dirty="0">
                <a:latin typeface="Times New Roman"/>
                <a:cs typeface="Times New Roman"/>
              </a:rPr>
              <a:t>sometimes </a:t>
            </a:r>
            <a:r>
              <a:rPr sz="2200" spc="-5" dirty="0">
                <a:latin typeface="Times New Roman"/>
                <a:cs typeface="Times New Roman"/>
              </a:rPr>
              <a:t>called a box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filter.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Also known as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low pass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E75C00"/>
                </a:solidFill>
                <a:latin typeface="Times New Roman"/>
                <a:cs typeface="Times New Roman"/>
              </a:rPr>
              <a:t>filter.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5698490" algn="l"/>
              </a:tabLst>
            </a:pPr>
            <a:r>
              <a:rPr sz="2200" spc="-5" dirty="0">
                <a:latin typeface="Times New Roman"/>
                <a:cs typeface="Times New Roman"/>
              </a:rPr>
              <a:t>m x n </a:t>
            </a:r>
            <a:r>
              <a:rPr sz="2200" spc="-10" dirty="0">
                <a:latin typeface="Times New Roman"/>
                <a:cs typeface="Times New Roman"/>
              </a:rPr>
              <a:t>mask </a:t>
            </a:r>
            <a:r>
              <a:rPr sz="2200" spc="-5" dirty="0">
                <a:latin typeface="Times New Roman"/>
                <a:cs typeface="Times New Roman"/>
              </a:rPr>
              <a:t>would have 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normalizing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constant	equal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920"/>
              </a:spcBef>
            </a:pPr>
            <a:r>
              <a:rPr sz="2200" spc="-5" dirty="0">
                <a:latin typeface="Times New Roman"/>
                <a:cs typeface="Times New Roman"/>
              </a:rPr>
              <a:t>1/ 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58138"/>
            <a:ext cx="3336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5" dirty="0">
                <a:solidFill>
                  <a:srgbClr val="E75C00"/>
                </a:solidFill>
                <a:latin typeface="Times New Roman"/>
                <a:cs typeface="Times New Roman"/>
              </a:rPr>
              <a:t>A</a:t>
            </a:r>
            <a:r>
              <a:rPr sz="2550" b="1" spc="-45" dirty="0">
                <a:solidFill>
                  <a:srgbClr val="E75C00"/>
                </a:solidFill>
                <a:latin typeface="Times New Roman"/>
                <a:cs typeface="Times New Roman"/>
              </a:rPr>
              <a:t>VERAGING</a:t>
            </a:r>
            <a:r>
              <a:rPr sz="2550" b="1" spc="13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550" b="1" spc="-40" dirty="0">
                <a:solidFill>
                  <a:srgbClr val="E75C00"/>
                </a:solidFill>
                <a:latin typeface="Times New Roman"/>
                <a:cs typeface="Times New Roman"/>
              </a:rPr>
              <a:t>FILTER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8250" y="1898650"/>
          <a:ext cx="2752725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7649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76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47535" y="310462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212" y="0"/>
                </a:lnTo>
              </a:path>
            </a:pathLst>
          </a:custGeom>
          <a:ln w="17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9825" y="2386700"/>
            <a:ext cx="435609" cy="12763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450"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450" b="0" spc="-4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175" b="0" spc="-967" baseline="-35426" dirty="0">
                <a:solidFill>
                  <a:srgbClr val="000000"/>
                </a:solidFill>
                <a:latin typeface="Symbol"/>
                <a:cs typeface="Symbol"/>
              </a:rPr>
              <a:t></a:t>
            </a:r>
            <a:endParaRPr sz="5175" baseline="-35426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3450"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898242" y="5290682"/>
            <a:ext cx="21844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260" dirty="0">
                <a:latin typeface="Times New Roman"/>
                <a:cs typeface="Times New Roman"/>
              </a:rPr>
              <a:t>1</a:t>
            </a:r>
            <a:r>
              <a:rPr sz="1450" spc="165" dirty="0">
                <a:latin typeface="Times New Roman"/>
                <a:cs typeface="Times New Roman"/>
              </a:rPr>
              <a:t>,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8395" y="5326502"/>
            <a:ext cx="255904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560" dirty="0">
                <a:latin typeface="Times New Roman"/>
                <a:cs typeface="Times New Roman"/>
              </a:rPr>
              <a:t>9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9891" y="5516034"/>
            <a:ext cx="39052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180" dirty="0">
                <a:latin typeface="Times New Roman"/>
                <a:cs typeface="Times New Roman"/>
              </a:rPr>
              <a:t>i</a:t>
            </a:r>
            <a:r>
              <a:rPr sz="1450" i="1" spc="-245" dirty="0">
                <a:latin typeface="Times New Roman"/>
                <a:cs typeface="Times New Roman"/>
              </a:rPr>
              <a:t> </a:t>
            </a:r>
            <a:r>
              <a:rPr sz="1450" spc="290" dirty="0">
                <a:latin typeface="Symbol"/>
                <a:cs typeface="Symbol"/>
              </a:rPr>
              <a:t></a:t>
            </a:r>
            <a:r>
              <a:rPr sz="1450" spc="2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4404" y="4886250"/>
            <a:ext cx="2324100" cy="632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478155" algn="r">
              <a:lnSpc>
                <a:spcPts val="994"/>
              </a:lnSpc>
              <a:spcBef>
                <a:spcPts val="114"/>
              </a:spcBef>
            </a:pPr>
            <a:r>
              <a:rPr sz="1450" spc="330" dirty="0"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  <a:p>
            <a:pPr marL="50800">
              <a:lnSpc>
                <a:spcPts val="3754"/>
              </a:lnSpc>
              <a:tabLst>
                <a:tab pos="464184" algn="l"/>
                <a:tab pos="866140" algn="l"/>
              </a:tabLst>
            </a:pPr>
            <a:r>
              <a:rPr sz="2500" i="1" spc="685" dirty="0">
                <a:latin typeface="Times New Roman"/>
                <a:cs typeface="Times New Roman"/>
              </a:rPr>
              <a:t>R	</a:t>
            </a:r>
            <a:r>
              <a:rPr sz="2500" spc="615" dirty="0">
                <a:latin typeface="Symbol"/>
                <a:cs typeface="Symbol"/>
              </a:rPr>
              <a:t></a:t>
            </a:r>
            <a:r>
              <a:rPr sz="2500" spc="615" dirty="0">
                <a:latin typeface="Times New Roman"/>
                <a:cs typeface="Times New Roman"/>
              </a:rPr>
              <a:t>	</a:t>
            </a:r>
            <a:r>
              <a:rPr sz="3750" u="heavy" spc="839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750" spc="179" baseline="35555" dirty="0">
                <a:latin typeface="Times New Roman"/>
                <a:cs typeface="Times New Roman"/>
              </a:rPr>
              <a:t> </a:t>
            </a:r>
            <a:r>
              <a:rPr sz="2500" spc="615" dirty="0">
                <a:latin typeface="Symbol"/>
                <a:cs typeface="Symbol"/>
              </a:rPr>
              <a:t>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5625" spc="1800" baseline="-8888" dirty="0">
                <a:latin typeface="Symbol"/>
                <a:cs typeface="Symbol"/>
              </a:rPr>
              <a:t></a:t>
            </a:r>
            <a:r>
              <a:rPr sz="5625" spc="-405" baseline="-8888" dirty="0">
                <a:latin typeface="Times New Roman"/>
                <a:cs typeface="Times New Roman"/>
              </a:rPr>
              <a:t> </a:t>
            </a:r>
            <a:r>
              <a:rPr sz="2500" i="1" spc="434" dirty="0">
                <a:latin typeface="Times New Roman"/>
                <a:cs typeface="Times New Roman"/>
              </a:rPr>
              <a:t>z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083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AVERAGING</a:t>
            </a:r>
            <a:r>
              <a:rPr sz="3200" spc="-70" dirty="0"/>
              <a:t> </a:t>
            </a:r>
            <a:r>
              <a:rPr sz="3200" spc="-50" dirty="0"/>
              <a:t>FILTER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33368" y="2281187"/>
            <a:ext cx="6604391" cy="280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5393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02430" algn="l"/>
              </a:tabLst>
            </a:pPr>
            <a:r>
              <a:rPr sz="3200" dirty="0"/>
              <a:t>W</a:t>
            </a:r>
            <a:r>
              <a:rPr dirty="0"/>
              <a:t>EI</a:t>
            </a:r>
            <a:r>
              <a:rPr spc="5" dirty="0"/>
              <a:t>G</a:t>
            </a:r>
            <a:r>
              <a:rPr dirty="0"/>
              <a:t>HT</a:t>
            </a:r>
            <a:r>
              <a:rPr spc="5" dirty="0"/>
              <a:t>E</a:t>
            </a:r>
            <a:r>
              <a:rPr dirty="0"/>
              <a:t>D</a:t>
            </a:r>
            <a:r>
              <a:rPr spc="5" dirty="0"/>
              <a:t> </a:t>
            </a:r>
            <a:r>
              <a:rPr spc="-325" dirty="0"/>
              <a:t>A</a:t>
            </a:r>
            <a:r>
              <a:rPr dirty="0"/>
              <a:t>VERA</a:t>
            </a:r>
            <a:r>
              <a:rPr spc="5" dirty="0"/>
              <a:t>G</a:t>
            </a:r>
            <a:r>
              <a:rPr dirty="0"/>
              <a:t>ING	FI</a:t>
            </a:r>
            <a:r>
              <a:rPr spc="-245" dirty="0"/>
              <a:t>L</a:t>
            </a:r>
            <a:r>
              <a:rPr dirty="0"/>
              <a:t>TER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310120" cy="312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Pixels are multiplied </a:t>
            </a:r>
            <a:r>
              <a:rPr sz="2200" spc="-10" dirty="0">
                <a:latin typeface="Times New Roman"/>
                <a:cs typeface="Times New Roman"/>
              </a:rPr>
              <a:t>by different </a:t>
            </a:r>
            <a:r>
              <a:rPr sz="2200" spc="-5" dirty="0">
                <a:latin typeface="Times New Roman"/>
                <a:cs typeface="Times New Roman"/>
              </a:rPr>
              <a:t>coefficients ,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the pixel at the  center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mask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is multiplied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 higher value </a:t>
            </a:r>
            <a:r>
              <a:rPr sz="2200" spc="-5" dirty="0">
                <a:latin typeface="Times New Roman"/>
                <a:cs typeface="Times New Roman"/>
              </a:rPr>
              <a:t>than </a:t>
            </a:r>
            <a:r>
              <a:rPr sz="2200" spc="-10" dirty="0">
                <a:latin typeface="Times New Roman"/>
                <a:cs typeface="Times New Roman"/>
              </a:rPr>
              <a:t>any  </a:t>
            </a:r>
            <a:r>
              <a:rPr sz="2200" spc="-20" dirty="0">
                <a:latin typeface="Times New Roman"/>
                <a:cs typeface="Times New Roman"/>
              </a:rPr>
              <a:t>other, </a:t>
            </a:r>
            <a:r>
              <a:rPr sz="2200" spc="-5" dirty="0">
                <a:latin typeface="Times New Roman"/>
                <a:cs typeface="Times New Roman"/>
              </a:rPr>
              <a:t>thus giving this pixel more importance in the  calculation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average.</a:t>
            </a:r>
            <a:endParaRPr sz="220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other pixels are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inversely weighted </a:t>
            </a:r>
            <a:r>
              <a:rPr sz="2200" spc="-5" dirty="0">
                <a:latin typeface="Times New Roman"/>
                <a:cs typeface="Times New Roman"/>
              </a:rPr>
              <a:t>as a function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their  distance from the center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3881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</a:t>
            </a:r>
            <a:r>
              <a:rPr dirty="0"/>
              <a:t>NTRODUCTION </a:t>
            </a:r>
            <a:r>
              <a:rPr spc="-25" dirty="0"/>
              <a:t>TO</a:t>
            </a:r>
            <a:r>
              <a:rPr spc="285" dirty="0"/>
              <a:t> </a:t>
            </a:r>
            <a:r>
              <a:rPr dirty="0"/>
              <a:t>DIP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9600" y="2869985"/>
            <a:ext cx="7221482" cy="207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7202" y="588713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3614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W</a:t>
            </a:r>
            <a:r>
              <a:rPr spc="5" dirty="0"/>
              <a:t>EIGHTED</a:t>
            </a:r>
            <a:r>
              <a:rPr spc="-65" dirty="0"/>
              <a:t> </a:t>
            </a:r>
            <a:r>
              <a:rPr spc="-45" dirty="0"/>
              <a:t>AVERAGE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13050" y="1746250"/>
          <a:ext cx="2590800" cy="2285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438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844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716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62150" y="2879450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873" y="0"/>
                </a:lnTo>
              </a:path>
            </a:pathLst>
          </a:custGeom>
          <a:ln w="20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2463" y="2067538"/>
            <a:ext cx="666750" cy="1443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40"/>
              </a:spcBef>
            </a:pPr>
            <a:r>
              <a:rPr sz="3950" spc="-635" dirty="0">
                <a:latin typeface="Times New Roman"/>
                <a:cs typeface="Times New Roman"/>
              </a:rPr>
              <a:t>1</a:t>
            </a:r>
            <a:r>
              <a:rPr sz="3950" spc="-360" dirty="0">
                <a:latin typeface="Times New Roman"/>
                <a:cs typeface="Times New Roman"/>
              </a:rPr>
              <a:t> </a:t>
            </a:r>
            <a:r>
              <a:rPr sz="5925" spc="-1042" baseline="-35161" dirty="0">
                <a:latin typeface="Symbol"/>
                <a:cs typeface="Symbol"/>
              </a:rPr>
              <a:t></a:t>
            </a:r>
            <a:endParaRPr sz="5925" baseline="-35161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840"/>
              </a:spcBef>
            </a:pPr>
            <a:r>
              <a:rPr sz="3950" spc="-585" dirty="0">
                <a:latin typeface="Times New Roman"/>
                <a:cs typeface="Times New Roman"/>
              </a:rPr>
              <a:t>16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6084"/>
            <a:ext cx="731075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general implementation for </a:t>
            </a:r>
            <a:r>
              <a:rPr sz="2200" dirty="0">
                <a:latin typeface="Times New Roman"/>
                <a:cs typeface="Times New Roman"/>
              </a:rPr>
              <a:t>filtering </a:t>
            </a:r>
            <a:r>
              <a:rPr sz="2200" spc="-5" dirty="0">
                <a:latin typeface="Times New Roman"/>
                <a:cs typeface="Times New Roman"/>
              </a:rPr>
              <a:t>an M x N image with  a weighted averaging filter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 x n (m and n odd) is </a:t>
            </a:r>
            <a:r>
              <a:rPr sz="2200" dirty="0">
                <a:latin typeface="Times New Roman"/>
                <a:cs typeface="Times New Roman"/>
              </a:rPr>
              <a:t>given </a:t>
            </a:r>
            <a:r>
              <a:rPr sz="2200" spc="-5" dirty="0">
                <a:latin typeface="Times New Roman"/>
                <a:cs typeface="Times New Roman"/>
              </a:rPr>
              <a:t>by 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1161" y="5836332"/>
            <a:ext cx="30607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847" y="3830220"/>
            <a:ext cx="1834514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i="1" spc="919" dirty="0">
                <a:latin typeface="Times New Roman"/>
                <a:cs typeface="Times New Roman"/>
              </a:rPr>
              <a:t>g</a:t>
            </a:r>
            <a:r>
              <a:rPr sz="2200" i="1" spc="-229" dirty="0">
                <a:latin typeface="Times New Roman"/>
                <a:cs typeface="Times New Roman"/>
              </a:rPr>
              <a:t> </a:t>
            </a:r>
            <a:r>
              <a:rPr sz="2200" spc="610" dirty="0">
                <a:latin typeface="Times New Roman"/>
                <a:cs typeface="Times New Roman"/>
              </a:rPr>
              <a:t>(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i="1" spc="660" dirty="0">
                <a:latin typeface="Times New Roman"/>
                <a:cs typeface="Times New Roman"/>
              </a:rPr>
              <a:t>x</a:t>
            </a:r>
            <a:r>
              <a:rPr sz="2200" spc="660" dirty="0">
                <a:latin typeface="Times New Roman"/>
                <a:cs typeface="Times New Roman"/>
              </a:rPr>
              <a:t>,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i="1" spc="800" dirty="0">
                <a:latin typeface="Times New Roman"/>
                <a:cs typeface="Times New Roman"/>
              </a:rPr>
              <a:t>y</a:t>
            </a:r>
            <a:r>
              <a:rPr sz="2200" spc="800" dirty="0">
                <a:latin typeface="Times New Roman"/>
                <a:cs typeface="Times New Roman"/>
              </a:rPr>
              <a:t>)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101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9078" y="4039319"/>
            <a:ext cx="8343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1830" algn="l"/>
              </a:tabLst>
            </a:pPr>
            <a:r>
              <a:rPr sz="1300" i="1" spc="525" dirty="0">
                <a:latin typeface="Times New Roman"/>
                <a:cs typeface="Times New Roman"/>
              </a:rPr>
              <a:t>a	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1680" y="3281953"/>
            <a:ext cx="8343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1830" algn="l"/>
              </a:tabLst>
            </a:pPr>
            <a:r>
              <a:rPr sz="1300" i="1" spc="525" dirty="0">
                <a:latin typeface="Times New Roman"/>
                <a:cs typeface="Times New Roman"/>
              </a:rPr>
              <a:t>a	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7216" y="3256286"/>
            <a:ext cx="5560695" cy="156464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515"/>
              </a:spcBef>
            </a:pPr>
            <a:r>
              <a:rPr sz="5025" spc="2895" baseline="-8291" dirty="0">
                <a:latin typeface="Symbol"/>
                <a:cs typeface="Symbol"/>
              </a:rPr>
              <a:t></a:t>
            </a:r>
            <a:r>
              <a:rPr sz="5025" spc="75" baseline="-8291" dirty="0">
                <a:latin typeface="Times New Roman"/>
                <a:cs typeface="Times New Roman"/>
              </a:rPr>
              <a:t> </a:t>
            </a:r>
            <a:r>
              <a:rPr sz="5025" spc="2895" baseline="-8291" dirty="0">
                <a:latin typeface="Symbol"/>
                <a:cs typeface="Symbol"/>
              </a:rPr>
              <a:t></a:t>
            </a:r>
            <a:r>
              <a:rPr sz="5025" spc="-307" baseline="-8291" dirty="0">
                <a:latin typeface="Times New Roman"/>
                <a:cs typeface="Times New Roman"/>
              </a:rPr>
              <a:t> </a:t>
            </a:r>
            <a:r>
              <a:rPr sz="2200" i="1" spc="810" dirty="0">
                <a:latin typeface="Times New Roman"/>
                <a:cs typeface="Times New Roman"/>
              </a:rPr>
              <a:t>w</a:t>
            </a:r>
            <a:r>
              <a:rPr sz="2200" spc="810" dirty="0">
                <a:latin typeface="Times New Roman"/>
                <a:cs typeface="Times New Roman"/>
              </a:rPr>
              <a:t>(</a:t>
            </a:r>
            <a:r>
              <a:rPr sz="2200" i="1" spc="810" dirty="0">
                <a:latin typeface="Times New Roman"/>
                <a:cs typeface="Times New Roman"/>
              </a:rPr>
              <a:t>s</a:t>
            </a:r>
            <a:r>
              <a:rPr sz="2200" spc="810" dirty="0">
                <a:latin typeface="Times New Roman"/>
                <a:cs typeface="Times New Roman"/>
              </a:rPr>
              <a:t>,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i="1" spc="509" dirty="0">
                <a:latin typeface="Times New Roman"/>
                <a:cs typeface="Times New Roman"/>
              </a:rPr>
              <a:t>t</a:t>
            </a:r>
            <a:r>
              <a:rPr sz="2200" i="1" spc="-280" dirty="0">
                <a:latin typeface="Times New Roman"/>
                <a:cs typeface="Times New Roman"/>
              </a:rPr>
              <a:t> </a:t>
            </a:r>
            <a:r>
              <a:rPr sz="2200" spc="610" dirty="0">
                <a:latin typeface="Times New Roman"/>
                <a:cs typeface="Times New Roman"/>
              </a:rPr>
              <a:t>)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i="1" spc="509" dirty="0">
                <a:latin typeface="Times New Roman"/>
                <a:cs typeface="Times New Roman"/>
              </a:rPr>
              <a:t>f</a:t>
            </a:r>
            <a:r>
              <a:rPr sz="2200" i="1" spc="420" dirty="0">
                <a:latin typeface="Times New Roman"/>
                <a:cs typeface="Times New Roman"/>
              </a:rPr>
              <a:t> </a:t>
            </a:r>
            <a:r>
              <a:rPr sz="2200" spc="610" dirty="0">
                <a:latin typeface="Times New Roman"/>
                <a:cs typeface="Times New Roman"/>
              </a:rPr>
              <a:t>(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i="1" spc="815" dirty="0">
                <a:latin typeface="Times New Roman"/>
                <a:cs typeface="Times New Roman"/>
              </a:rPr>
              <a:t>x</a:t>
            </a:r>
            <a:r>
              <a:rPr sz="2200" i="1" spc="190" dirty="0">
                <a:latin typeface="Times New Roman"/>
                <a:cs typeface="Times New Roman"/>
              </a:rPr>
              <a:t> </a:t>
            </a:r>
            <a:r>
              <a:rPr sz="2200" spc="1010" dirty="0">
                <a:latin typeface="Symbol"/>
                <a:cs typeface="Symbol"/>
              </a:rPr>
              <a:t>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i="1" spc="625" dirty="0">
                <a:latin typeface="Times New Roman"/>
                <a:cs typeface="Times New Roman"/>
              </a:rPr>
              <a:t>s</a:t>
            </a:r>
            <a:r>
              <a:rPr sz="2200" spc="625" dirty="0">
                <a:latin typeface="Times New Roman"/>
                <a:cs typeface="Times New Roman"/>
              </a:rPr>
              <a:t>,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i="1" spc="815" dirty="0">
                <a:latin typeface="Times New Roman"/>
                <a:cs typeface="Times New Roman"/>
              </a:rPr>
              <a:t>y</a:t>
            </a:r>
            <a:r>
              <a:rPr sz="2200" i="1" spc="250" dirty="0">
                <a:latin typeface="Times New Roman"/>
                <a:cs typeface="Times New Roman"/>
              </a:rPr>
              <a:t> </a:t>
            </a:r>
            <a:r>
              <a:rPr sz="2200" spc="1010" dirty="0">
                <a:latin typeface="Symbol"/>
                <a:cs typeface="Symbol"/>
              </a:rPr>
              <a:t>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61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0"/>
              </a:spcBef>
              <a:tabLst>
                <a:tab pos="5521960" algn="l"/>
              </a:tabLst>
            </a:pPr>
            <a:r>
              <a:rPr sz="13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4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300" i="1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6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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i="1" u="sng" spc="4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</a:t>
            </a:r>
            <a:r>
              <a:rPr sz="1300" i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6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</a:t>
            </a:r>
            <a:r>
              <a:rPr sz="1300" spc="-200" dirty="0">
                <a:latin typeface="Times New Roman"/>
                <a:cs typeface="Times New Roman"/>
              </a:rPr>
              <a:t> </a:t>
            </a:r>
            <a:r>
              <a:rPr sz="1300" i="1" u="sng" spc="5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	</a:t>
            </a:r>
            <a:endParaRPr sz="1300">
              <a:latin typeface="Times New Roman"/>
              <a:cs typeface="Times New Roman"/>
            </a:endParaRPr>
          </a:p>
          <a:p>
            <a:pPr marL="74930" algn="ctr">
              <a:lnSpc>
                <a:spcPct val="100000"/>
              </a:lnSpc>
              <a:spcBef>
                <a:spcPts val="220"/>
              </a:spcBef>
            </a:pPr>
            <a:r>
              <a:rPr sz="5025" spc="2895" baseline="-8291" dirty="0">
                <a:latin typeface="Symbol"/>
                <a:cs typeface="Symbol"/>
              </a:rPr>
              <a:t></a:t>
            </a:r>
            <a:r>
              <a:rPr sz="5025" spc="67" baseline="-8291" dirty="0">
                <a:latin typeface="Times New Roman"/>
                <a:cs typeface="Times New Roman"/>
              </a:rPr>
              <a:t> </a:t>
            </a:r>
            <a:r>
              <a:rPr sz="5025" spc="2895" baseline="-8291" dirty="0">
                <a:latin typeface="Symbol"/>
                <a:cs typeface="Symbol"/>
              </a:rPr>
              <a:t></a:t>
            </a:r>
            <a:r>
              <a:rPr sz="5025" spc="-292" baseline="-8291" dirty="0">
                <a:latin typeface="Times New Roman"/>
                <a:cs typeface="Times New Roman"/>
              </a:rPr>
              <a:t> </a:t>
            </a:r>
            <a:r>
              <a:rPr sz="2200" i="1" spc="810" dirty="0">
                <a:latin typeface="Times New Roman"/>
                <a:cs typeface="Times New Roman"/>
              </a:rPr>
              <a:t>w</a:t>
            </a:r>
            <a:r>
              <a:rPr sz="2200" spc="810" dirty="0">
                <a:latin typeface="Times New Roman"/>
                <a:cs typeface="Times New Roman"/>
              </a:rPr>
              <a:t>(</a:t>
            </a:r>
            <a:r>
              <a:rPr sz="2200" i="1" spc="810" dirty="0">
                <a:latin typeface="Times New Roman"/>
                <a:cs typeface="Times New Roman"/>
              </a:rPr>
              <a:t>s</a:t>
            </a:r>
            <a:r>
              <a:rPr sz="2200" spc="810" dirty="0">
                <a:latin typeface="Times New Roman"/>
                <a:cs typeface="Times New Roman"/>
              </a:rPr>
              <a:t>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i="1" spc="509" dirty="0">
                <a:latin typeface="Times New Roman"/>
                <a:cs typeface="Times New Roman"/>
              </a:rPr>
              <a:t>t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6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478280">
              <a:lnSpc>
                <a:spcPct val="100000"/>
              </a:lnSpc>
              <a:spcBef>
                <a:spcPts val="165"/>
              </a:spcBef>
            </a:pPr>
            <a:r>
              <a:rPr sz="1300" i="1" spc="409" dirty="0">
                <a:latin typeface="Times New Roman"/>
                <a:cs typeface="Times New Roman"/>
              </a:rPr>
              <a:t>s</a:t>
            </a:r>
            <a:r>
              <a:rPr sz="1300" i="1" spc="-135" dirty="0">
                <a:latin typeface="Times New Roman"/>
                <a:cs typeface="Times New Roman"/>
              </a:rPr>
              <a:t> </a:t>
            </a:r>
            <a:r>
              <a:rPr sz="1300" spc="650" dirty="0">
                <a:latin typeface="Symbol"/>
                <a:cs typeface="Symbol"/>
              </a:rPr>
              <a:t>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i="1" spc="445" dirty="0">
                <a:latin typeface="Times New Roman"/>
                <a:cs typeface="Times New Roman"/>
              </a:rPr>
              <a:t>at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spc="655" dirty="0">
                <a:latin typeface="Symbol"/>
                <a:cs typeface="Symbol"/>
              </a:rPr>
              <a:t></a:t>
            </a:r>
            <a:r>
              <a:rPr sz="1300" i="1" spc="655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063"/>
            <a:ext cx="6348095" cy="10877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260"/>
              </a:spcBef>
              <a:tabLst>
                <a:tab pos="1896110" algn="l"/>
              </a:tabLst>
            </a:pPr>
            <a:r>
              <a:rPr sz="3200" dirty="0"/>
              <a:t>E</a:t>
            </a:r>
            <a:r>
              <a:rPr dirty="0"/>
              <a:t>XAMPLE	OF </a:t>
            </a:r>
            <a:r>
              <a:rPr spc="5" dirty="0"/>
              <a:t>WEIGHTED</a:t>
            </a:r>
            <a:r>
              <a:rPr spc="-35" dirty="0"/>
              <a:t> AVERAGING 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15112" y="2827020"/>
            <a:ext cx="7353300" cy="2420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697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</a:t>
            </a:r>
            <a:r>
              <a:rPr dirty="0"/>
              <a:t>RDER </a:t>
            </a:r>
            <a:r>
              <a:rPr spc="-40" dirty="0"/>
              <a:t>STATISTICS</a:t>
            </a:r>
            <a:r>
              <a:rPr spc="385" dirty="0"/>
              <a:t> </a:t>
            </a:r>
            <a:r>
              <a:rPr spc="-35" dirty="0"/>
              <a:t>FILTERS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640207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2182495" algn="l"/>
                <a:tab pos="3028950" algn="l"/>
                <a:tab pos="3565525" algn="l"/>
                <a:tab pos="4815205" algn="l"/>
                <a:tab pos="5739130" algn="l"/>
              </a:tabLst>
            </a:pPr>
            <a:r>
              <a:rPr sz="2200" spc="-5" dirty="0">
                <a:latin typeface="Times New Roman"/>
                <a:cs typeface="Times New Roman"/>
              </a:rPr>
              <a:t>Orde</a:t>
            </a:r>
            <a:r>
              <a:rPr sz="2200" spc="-4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-statist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cs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filters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nl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near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spatial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fil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ers  response is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based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on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ordering (ranking)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pixels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6793" y="1732533"/>
            <a:ext cx="739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ho</a:t>
            </a:r>
            <a:r>
              <a:rPr sz="2200" spc="-5" dirty="0">
                <a:latin typeface="Times New Roman"/>
                <a:cs typeface="Times New Roman"/>
              </a:rPr>
              <a:t>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14954"/>
            <a:ext cx="4538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Example for this filter is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median</a:t>
            </a:r>
            <a:r>
              <a:rPr sz="2200" spc="10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2738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</a:t>
            </a:r>
            <a:r>
              <a:rPr dirty="0"/>
              <a:t>EDIAN</a:t>
            </a:r>
            <a:r>
              <a:rPr spc="125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312025" cy="312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Median </a:t>
            </a:r>
            <a:r>
              <a:rPr sz="2200" dirty="0">
                <a:latin typeface="Times New Roman"/>
                <a:cs typeface="Times New Roman"/>
              </a:rPr>
              <a:t>filters </a:t>
            </a:r>
            <a:r>
              <a:rPr sz="2200" spc="-5" dirty="0">
                <a:latin typeface="Times New Roman"/>
                <a:cs typeface="Times New Roman"/>
              </a:rPr>
              <a:t>used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for noise-reduction </a:t>
            </a:r>
            <a:r>
              <a:rPr sz="2200" spc="-5" dirty="0">
                <a:latin typeface="Times New Roman"/>
                <a:cs typeface="Times New Roman"/>
              </a:rPr>
              <a:t>with less blurring than  linear smoothing filters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similar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size.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Median </a:t>
            </a:r>
            <a:r>
              <a:rPr sz="2200" dirty="0">
                <a:latin typeface="Times New Roman"/>
                <a:cs typeface="Times New Roman"/>
              </a:rPr>
              <a:t>filters </a:t>
            </a:r>
            <a:r>
              <a:rPr sz="2200" spc="-5" dirty="0">
                <a:latin typeface="Times New Roman"/>
                <a:cs typeface="Times New Roman"/>
              </a:rPr>
              <a:t>are particularly </a:t>
            </a:r>
            <a:r>
              <a:rPr sz="2200" spc="-10" dirty="0">
                <a:latin typeface="Times New Roman"/>
                <a:cs typeface="Times New Roman"/>
              </a:rPr>
              <a:t>effective </a:t>
            </a:r>
            <a:r>
              <a:rPr sz="2200" spc="-5" dirty="0">
                <a:latin typeface="Times New Roman"/>
                <a:cs typeface="Times New Roman"/>
              </a:rPr>
              <a:t>in the presence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impulse noise </a:t>
            </a:r>
            <a:r>
              <a:rPr sz="2200" spc="-5" dirty="0">
                <a:latin typeface="Times New Roman"/>
                <a:cs typeface="Times New Roman"/>
              </a:rPr>
              <a:t>also called salt-and-pepper noise because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its  appearance </a:t>
            </a:r>
            <a:r>
              <a:rPr sz="2200" dirty="0">
                <a:latin typeface="Times New Roman"/>
                <a:cs typeface="Times New Roman"/>
              </a:rPr>
              <a:t>as </a:t>
            </a:r>
            <a:r>
              <a:rPr sz="2200" spc="-5" dirty="0">
                <a:latin typeface="Times New Roman"/>
                <a:cs typeface="Times New Roman"/>
              </a:rPr>
              <a:t>white and black dots superimposed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20" dirty="0">
                <a:latin typeface="Times New Roman"/>
                <a:cs typeface="Times New Roman"/>
              </a:rPr>
              <a:t>an  </a:t>
            </a:r>
            <a:r>
              <a:rPr sz="2200" spc="-10" dirty="0">
                <a:latin typeface="Times New Roman"/>
                <a:cs typeface="Times New Roman"/>
              </a:rPr>
              <a:t>image.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5232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</a:t>
            </a:r>
            <a:r>
              <a:rPr dirty="0"/>
              <a:t>XAMPLE FOR MEDIAN</a:t>
            </a:r>
            <a:r>
              <a:rPr spc="520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14400" y="2667000"/>
            <a:ext cx="3128772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2667000"/>
            <a:ext cx="3220211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14015"/>
            <a:ext cx="7005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FREQUENCY DOMAIN</a:t>
            </a:r>
            <a:r>
              <a:rPr sz="3600" spc="-210" dirty="0"/>
              <a:t> </a:t>
            </a:r>
            <a:r>
              <a:rPr sz="3600" spc="-50" dirty="0"/>
              <a:t>FILTERS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7299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</a:t>
            </a:r>
            <a:r>
              <a:rPr dirty="0"/>
              <a:t>MOOTHING </a:t>
            </a:r>
            <a:r>
              <a:rPr sz="3200" spc="5" dirty="0"/>
              <a:t>F</a:t>
            </a:r>
            <a:r>
              <a:rPr spc="5" dirty="0"/>
              <a:t>REQUENCY DOMAIN</a:t>
            </a:r>
            <a:r>
              <a:rPr spc="375" dirty="0"/>
              <a:t> </a:t>
            </a:r>
            <a:r>
              <a:rPr spc="-35" dirty="0"/>
              <a:t>FILTERS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310755" cy="269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3580765" algn="l"/>
              </a:tabLst>
            </a:pPr>
            <a:r>
              <a:rPr sz="2200" spc="-5" dirty="0">
                <a:latin typeface="Times New Roman"/>
                <a:cs typeface="Times New Roman"/>
              </a:rPr>
              <a:t>Smoothing  is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achieved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	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attenuating a specified range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of 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high frequency</a:t>
            </a:r>
            <a:r>
              <a:rPr sz="2200" spc="1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component</a:t>
            </a:r>
            <a:endParaRPr sz="2200">
              <a:latin typeface="Times New Roman"/>
              <a:cs typeface="Times New Roman"/>
            </a:endParaRPr>
          </a:p>
          <a:p>
            <a:pPr marL="286385" marR="5715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864235" algn="l"/>
                <a:tab pos="1876425" algn="l"/>
                <a:tab pos="2252980" algn="l"/>
                <a:tab pos="2938780" algn="l"/>
                <a:tab pos="3298825" algn="l"/>
                <a:tab pos="4559300" algn="l"/>
                <a:tab pos="5537835" algn="l"/>
                <a:tab pos="5865495" algn="l"/>
                <a:tab pos="6581775" algn="l"/>
                <a:tab pos="6955155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cept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freq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ency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dom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same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concept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mask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convolution.</a:t>
            </a:r>
            <a:endParaRPr sz="2200">
              <a:latin typeface="Times New Roman"/>
              <a:cs typeface="Times New Roman"/>
            </a:endParaRPr>
          </a:p>
          <a:p>
            <a:pPr marL="2715260">
              <a:lnSpc>
                <a:spcPct val="100000"/>
              </a:lnSpc>
              <a:spcBef>
                <a:spcPts val="1920"/>
              </a:spcBef>
            </a:pPr>
            <a:r>
              <a:rPr sz="2200" b="1" i="1" spc="-5" dirty="0">
                <a:latin typeface="Times New Roman"/>
                <a:cs typeface="Times New Roman"/>
              </a:rPr>
              <a:t>G(u , </a:t>
            </a:r>
            <a:r>
              <a:rPr sz="2200" b="1" i="1" spc="-10" dirty="0">
                <a:latin typeface="Times New Roman"/>
                <a:cs typeface="Times New Roman"/>
              </a:rPr>
              <a:t>v)=H(u </a:t>
            </a:r>
            <a:r>
              <a:rPr sz="2200" b="1" i="1" spc="-5" dirty="0">
                <a:latin typeface="Times New Roman"/>
                <a:cs typeface="Times New Roman"/>
              </a:rPr>
              <a:t>, v)F(u ,</a:t>
            </a:r>
            <a:r>
              <a:rPr sz="2200" b="1" i="1" spc="5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v)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72491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</a:t>
            </a:r>
            <a:r>
              <a:rPr dirty="0"/>
              <a:t>MOOTHING FREQUENCY DOMAIN</a:t>
            </a:r>
            <a:r>
              <a:rPr spc="455" dirty="0"/>
              <a:t> </a:t>
            </a:r>
            <a:r>
              <a:rPr spc="-35" dirty="0"/>
              <a:t>FILTERS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310755" cy="43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After converting an </a:t>
            </a:r>
            <a:r>
              <a:rPr sz="2200" spc="-10" dirty="0">
                <a:latin typeface="Times New Roman"/>
                <a:cs typeface="Times New Roman"/>
              </a:rPr>
              <a:t>image </a:t>
            </a:r>
            <a:r>
              <a:rPr sz="2200" spc="-5" dirty="0">
                <a:latin typeface="Times New Roman"/>
                <a:cs typeface="Times New Roman"/>
              </a:rPr>
              <a:t>to frequency domain, some </a:t>
            </a:r>
            <a:r>
              <a:rPr sz="2200" dirty="0">
                <a:latin typeface="Times New Roman"/>
                <a:cs typeface="Times New Roman"/>
              </a:rPr>
              <a:t>filters  </a:t>
            </a:r>
            <a:r>
              <a:rPr sz="2200" spc="-5" dirty="0">
                <a:latin typeface="Times New Roman"/>
                <a:cs typeface="Times New Roman"/>
              </a:rPr>
              <a:t>are applied in filtering process to </a:t>
            </a:r>
            <a:r>
              <a:rPr sz="2200" dirty="0">
                <a:latin typeface="Times New Roman"/>
                <a:cs typeface="Times New Roman"/>
              </a:rPr>
              <a:t>perform </a:t>
            </a:r>
            <a:r>
              <a:rPr sz="2200" spc="-10" dirty="0">
                <a:latin typeface="Times New Roman"/>
                <a:cs typeface="Times New Roman"/>
              </a:rPr>
              <a:t>different </a:t>
            </a:r>
            <a:r>
              <a:rPr sz="2200" spc="-5" dirty="0">
                <a:latin typeface="Times New Roman"/>
                <a:cs typeface="Times New Roman"/>
              </a:rPr>
              <a:t>kind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processing </a:t>
            </a:r>
            <a:r>
              <a:rPr sz="2200" spc="-1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an image. The processing include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blurring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an  image,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sharpening an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image</a:t>
            </a:r>
            <a:r>
              <a:rPr sz="2200" spc="7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etc,.</a:t>
            </a:r>
            <a:endParaRPr sz="22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19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three </a:t>
            </a:r>
            <a:r>
              <a:rPr sz="2200" dirty="0">
                <a:latin typeface="Times New Roman"/>
                <a:cs typeface="Times New Roman"/>
              </a:rPr>
              <a:t>type of </a:t>
            </a:r>
            <a:r>
              <a:rPr sz="2200" spc="-5" dirty="0">
                <a:latin typeface="Times New Roman"/>
                <a:cs typeface="Times New Roman"/>
              </a:rPr>
              <a:t>filters for these purposes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are: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45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Ideal low pass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Butterworth low pass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Gaussian low pass filter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115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</a:t>
            </a:r>
            <a:r>
              <a:rPr dirty="0"/>
              <a:t>DEAL LOW </a:t>
            </a:r>
            <a:r>
              <a:rPr spc="-50" dirty="0"/>
              <a:t>PASS</a:t>
            </a:r>
            <a:r>
              <a:rPr spc="320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854149"/>
            <a:ext cx="6762115" cy="144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Low-pass filtering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smooth a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signal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or image</a:t>
            </a:r>
            <a:r>
              <a:rPr sz="2200" spc="4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ideal low pass filter (ILPF) is one whose transfer function  satisfies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15690"/>
            <a:ext cx="332295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cutoff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frequency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925"/>
              </a:spcBef>
              <a:tabLst>
                <a:tab pos="1476375" algn="l"/>
                <a:tab pos="1895475" algn="l"/>
                <a:tab pos="219075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H(u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v)=	1	if	D(u , v)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&lt;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8862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>
                <a:moveTo>
                  <a:pt x="152400" y="1143000"/>
                </a:moveTo>
                <a:lnTo>
                  <a:pt x="122759" y="1141997"/>
                </a:lnTo>
                <a:lnTo>
                  <a:pt x="98536" y="1139269"/>
                </a:lnTo>
                <a:lnTo>
                  <a:pt x="82194" y="1135231"/>
                </a:lnTo>
                <a:lnTo>
                  <a:pt x="76200" y="1130300"/>
                </a:lnTo>
                <a:lnTo>
                  <a:pt x="76200" y="584200"/>
                </a:lnTo>
                <a:lnTo>
                  <a:pt x="70205" y="579268"/>
                </a:lnTo>
                <a:lnTo>
                  <a:pt x="53863" y="575230"/>
                </a:lnTo>
                <a:lnTo>
                  <a:pt x="29640" y="572502"/>
                </a:lnTo>
                <a:lnTo>
                  <a:pt x="0" y="571500"/>
                </a:lnTo>
                <a:lnTo>
                  <a:pt x="29640" y="570497"/>
                </a:lnTo>
                <a:lnTo>
                  <a:pt x="53863" y="567769"/>
                </a:lnTo>
                <a:lnTo>
                  <a:pt x="70205" y="563731"/>
                </a:lnTo>
                <a:lnTo>
                  <a:pt x="76200" y="558800"/>
                </a:lnTo>
                <a:lnTo>
                  <a:pt x="76200" y="12700"/>
                </a:lnTo>
                <a:lnTo>
                  <a:pt x="82194" y="7768"/>
                </a:lnTo>
                <a:lnTo>
                  <a:pt x="98536" y="3730"/>
                </a:lnTo>
                <a:lnTo>
                  <a:pt x="122759" y="1002"/>
                </a:ln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4501" y="4652820"/>
            <a:ext cx="249174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55930" algn="l"/>
                <a:tab pos="751205" algn="l"/>
                <a:tab pos="204978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0	if	D(u ,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v)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&gt;	</a:t>
            </a:r>
            <a:r>
              <a:rPr sz="3525" i="1" spc="517" baseline="17730" dirty="0">
                <a:latin typeface="Times New Roman"/>
                <a:cs typeface="Times New Roman"/>
              </a:rPr>
              <a:t>D</a:t>
            </a:r>
            <a:r>
              <a:rPr sz="2025" spc="517" baseline="6172" dirty="0">
                <a:latin typeface="Times New Roman"/>
                <a:cs typeface="Times New Roman"/>
              </a:rPr>
              <a:t>0</a:t>
            </a:r>
            <a:endParaRPr sz="2025" baseline="61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17545" y="4025906"/>
            <a:ext cx="57785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50" i="1" spc="785" dirty="0">
                <a:latin typeface="Times New Roman"/>
                <a:cs typeface="Times New Roman"/>
              </a:rPr>
              <a:t>D</a:t>
            </a:r>
            <a:r>
              <a:rPr sz="2025" spc="1177" baseline="-24691" dirty="0">
                <a:latin typeface="Times New Roman"/>
                <a:cs typeface="Times New Roman"/>
              </a:rPr>
              <a:t>0</a:t>
            </a:r>
            <a:endParaRPr sz="2025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55" y="589534"/>
            <a:ext cx="181673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</a:t>
            </a:r>
            <a:r>
              <a:rPr spc="-245" dirty="0"/>
              <a:t>L</a:t>
            </a:r>
            <a:r>
              <a:rPr dirty="0"/>
              <a:t>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7202" y="588713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208520" cy="441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Filtering is a technique used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modifying or enhancing an 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image </a:t>
            </a:r>
            <a:r>
              <a:rPr sz="2200" spc="-5" dirty="0">
                <a:latin typeface="Times New Roman"/>
                <a:cs typeface="Times New Roman"/>
              </a:rPr>
              <a:t>like highlight certain features or remove other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features.</a:t>
            </a:r>
            <a:endParaRPr sz="2200">
              <a:latin typeface="Times New Roman"/>
              <a:cs typeface="Times New Roman"/>
            </a:endParaRPr>
          </a:p>
          <a:p>
            <a:pPr marL="286385" marR="454659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56870" algn="l"/>
                <a:tab pos="357505" algn="l"/>
                <a:tab pos="1195070" algn="l"/>
              </a:tabLst>
            </a:pPr>
            <a:r>
              <a:rPr dirty="0"/>
              <a:t>	</a:t>
            </a:r>
            <a:r>
              <a:rPr sz="2200" spc="-5" dirty="0">
                <a:latin typeface="Times New Roman"/>
                <a:cs typeface="Times New Roman"/>
              </a:rPr>
              <a:t>Image	filtering </a:t>
            </a:r>
            <a:r>
              <a:rPr sz="2200" dirty="0">
                <a:latin typeface="Times New Roman"/>
                <a:cs typeface="Times New Roman"/>
              </a:rPr>
              <a:t>include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smoothing,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sharpening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edge  enhancement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2672715" algn="l"/>
              </a:tabLst>
            </a:pPr>
            <a:r>
              <a:rPr sz="2200" spc="-45" dirty="0">
                <a:latin typeface="Times New Roman"/>
                <a:cs typeface="Times New Roman"/>
              </a:rPr>
              <a:t>Term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‘convolution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‘	</a:t>
            </a:r>
            <a:r>
              <a:rPr sz="2200" spc="-10" dirty="0">
                <a:latin typeface="Times New Roman"/>
                <a:cs typeface="Times New Roman"/>
              </a:rPr>
              <a:t>means </a:t>
            </a:r>
            <a:r>
              <a:rPr sz="2200" dirty="0">
                <a:latin typeface="Times New Roman"/>
                <a:cs typeface="Times New Roman"/>
              </a:rPr>
              <a:t>applying </a:t>
            </a:r>
            <a:r>
              <a:rPr sz="2200" spc="-5" dirty="0">
                <a:latin typeface="Times New Roman"/>
                <a:cs typeface="Times New Roman"/>
              </a:rPr>
              <a:t>filters to an image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be applied in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either</a:t>
            </a:r>
            <a:endParaRPr sz="2200">
              <a:latin typeface="Times New Roman"/>
              <a:cs typeface="Times New Roman"/>
            </a:endParaRPr>
          </a:p>
          <a:p>
            <a:pPr marL="722630" lvl="1" indent="-345440">
              <a:lnSpc>
                <a:spcPct val="100000"/>
              </a:lnSpc>
              <a:spcBef>
                <a:spcPts val="1850"/>
              </a:spcBef>
              <a:buClr>
                <a:srgbClr val="FD8537"/>
              </a:buClr>
              <a:buSzPct val="79545"/>
              <a:buFont typeface="Arial"/>
              <a:buChar char=""/>
              <a:tabLst>
                <a:tab pos="722630" algn="l"/>
                <a:tab pos="723265" algn="l"/>
              </a:tabLst>
            </a:pPr>
            <a:r>
              <a:rPr sz="2200" spc="-5" dirty="0">
                <a:latin typeface="Times New Roman"/>
                <a:cs typeface="Times New Roman"/>
              </a:rPr>
              <a:t>spatial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domain</a:t>
            </a:r>
            <a:endParaRPr sz="2200">
              <a:latin typeface="Times New Roman"/>
              <a:cs typeface="Times New Roman"/>
            </a:endParaRPr>
          </a:p>
          <a:p>
            <a:pPr marL="722630" lvl="1" indent="-345440">
              <a:lnSpc>
                <a:spcPct val="100000"/>
              </a:lnSpc>
              <a:spcBef>
                <a:spcPts val="1850"/>
              </a:spcBef>
              <a:buClr>
                <a:srgbClr val="FD8537"/>
              </a:buClr>
              <a:buSzPct val="79545"/>
              <a:buFont typeface="Arial"/>
              <a:buChar char=""/>
              <a:tabLst>
                <a:tab pos="722630" algn="l"/>
                <a:tab pos="723265" algn="l"/>
              </a:tabLst>
            </a:pPr>
            <a:r>
              <a:rPr sz="2200" spc="-5" dirty="0">
                <a:latin typeface="Times New Roman"/>
                <a:cs typeface="Times New Roman"/>
              </a:rPr>
              <a:t>frequency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domain.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02284"/>
            <a:ext cx="731139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D is a specified nonnegative </a:t>
            </a:r>
            <a:r>
              <a:rPr sz="2200" spc="-20" dirty="0">
                <a:latin typeface="Times New Roman"/>
                <a:cs typeface="Times New Roman"/>
              </a:rPr>
              <a:t>quantity, </a:t>
            </a:r>
            <a:r>
              <a:rPr sz="2200" spc="-5" dirty="0">
                <a:latin typeface="Times New Roman"/>
                <a:cs typeface="Times New Roman"/>
              </a:rPr>
              <a:t>and D(u, </a:t>
            </a:r>
            <a:r>
              <a:rPr sz="2200" spc="-10" dirty="0">
                <a:latin typeface="Times New Roman"/>
                <a:cs typeface="Times New Roman"/>
              </a:rPr>
              <a:t>v) </a:t>
            </a:r>
            <a:r>
              <a:rPr sz="2200" spc="-5" dirty="0">
                <a:latin typeface="Times New Roman"/>
                <a:cs typeface="Times New Roman"/>
              </a:rPr>
              <a:t>is the  distance from point (u, </a:t>
            </a:r>
            <a:r>
              <a:rPr sz="2200" dirty="0">
                <a:latin typeface="Times New Roman"/>
                <a:cs typeface="Times New Roman"/>
              </a:rPr>
              <a:t>v)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frequency domain and the  center of frequency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rectangle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6530" y="3332235"/>
            <a:ext cx="134620" cy="284480"/>
          </a:xfrm>
          <a:custGeom>
            <a:avLst/>
            <a:gdLst/>
            <a:ahLst/>
            <a:cxnLst/>
            <a:rect l="l" t="t" r="r" b="b"/>
            <a:pathLst>
              <a:path w="134620" h="284479">
                <a:moveTo>
                  <a:pt x="134045" y="0"/>
                </a:moveTo>
                <a:lnTo>
                  <a:pt x="0" y="284251"/>
                </a:lnTo>
              </a:path>
            </a:pathLst>
          </a:custGeom>
          <a:ln w="14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7357" y="3332235"/>
            <a:ext cx="134620" cy="284480"/>
          </a:xfrm>
          <a:custGeom>
            <a:avLst/>
            <a:gdLst/>
            <a:ahLst/>
            <a:cxnLst/>
            <a:rect l="l" t="t" r="r" b="b"/>
            <a:pathLst>
              <a:path w="134620" h="284479">
                <a:moveTo>
                  <a:pt x="134045" y="0"/>
                </a:moveTo>
                <a:lnTo>
                  <a:pt x="0" y="284251"/>
                </a:lnTo>
              </a:path>
            </a:pathLst>
          </a:custGeom>
          <a:ln w="14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2250" y="3244996"/>
            <a:ext cx="235585" cy="224790"/>
          </a:xfrm>
          <a:custGeom>
            <a:avLst/>
            <a:gdLst/>
            <a:ahLst/>
            <a:cxnLst/>
            <a:rect l="l" t="t" r="r" b="b"/>
            <a:pathLst>
              <a:path w="235584" h="224789">
                <a:moveTo>
                  <a:pt x="235038" y="0"/>
                </a:moveTo>
                <a:lnTo>
                  <a:pt x="0" y="224460"/>
                </a:lnTo>
              </a:path>
            </a:pathLst>
          </a:custGeom>
          <a:ln w="6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3675" y="3126431"/>
            <a:ext cx="5607685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7485" algn="l"/>
                <a:tab pos="4698365" algn="l"/>
              </a:tabLst>
            </a:pPr>
            <a:r>
              <a:rPr sz="1950" i="1" spc="775" dirty="0">
                <a:latin typeface="Times New Roman"/>
                <a:cs typeface="Times New Roman"/>
              </a:rPr>
              <a:t>D</a:t>
            </a:r>
            <a:r>
              <a:rPr sz="1950" spc="300" dirty="0">
                <a:latin typeface="Times New Roman"/>
                <a:cs typeface="Times New Roman"/>
              </a:rPr>
              <a:t>(</a:t>
            </a:r>
            <a:r>
              <a:rPr sz="1950" i="1" spc="570" dirty="0">
                <a:latin typeface="Times New Roman"/>
                <a:cs typeface="Times New Roman"/>
              </a:rPr>
              <a:t>u</a:t>
            </a:r>
            <a:r>
              <a:rPr sz="1950" spc="270" dirty="0">
                <a:latin typeface="Times New Roman"/>
                <a:cs typeface="Times New Roman"/>
              </a:rPr>
              <a:t>,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i="1" spc="500" dirty="0">
                <a:latin typeface="Times New Roman"/>
                <a:cs typeface="Times New Roman"/>
              </a:rPr>
              <a:t>v</a:t>
            </a:r>
            <a:r>
              <a:rPr sz="1950" spc="365" dirty="0">
                <a:latin typeface="Times New Roman"/>
                <a:cs typeface="Times New Roman"/>
              </a:rPr>
              <a:t>)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600" dirty="0">
                <a:latin typeface="Symbol"/>
                <a:cs typeface="Symbol"/>
              </a:rPr>
              <a:t>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3300" spc="-450" dirty="0">
                <a:latin typeface="Symbol"/>
                <a:cs typeface="Symbol"/>
              </a:rPr>
              <a:t></a:t>
            </a:r>
            <a:r>
              <a:rPr sz="1950" spc="300" dirty="0">
                <a:latin typeface="Times New Roman"/>
                <a:cs typeface="Times New Roman"/>
              </a:rPr>
              <a:t>(</a:t>
            </a:r>
            <a:r>
              <a:rPr sz="1950" i="1" spc="545" dirty="0">
                <a:latin typeface="Times New Roman"/>
                <a:cs typeface="Times New Roman"/>
              </a:rPr>
              <a:t>u</a:t>
            </a:r>
            <a:r>
              <a:rPr sz="1950" i="1" spc="135" dirty="0">
                <a:latin typeface="Times New Roman"/>
                <a:cs typeface="Times New Roman"/>
              </a:rPr>
              <a:t> </a:t>
            </a:r>
            <a:r>
              <a:rPr sz="1950" spc="600" dirty="0">
                <a:latin typeface="Symbol"/>
                <a:cs typeface="Symbol"/>
              </a:rPr>
              <a:t>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i="1" spc="910" dirty="0">
                <a:latin typeface="Times New Roman"/>
                <a:cs typeface="Times New Roman"/>
              </a:rPr>
              <a:t>M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475" dirty="0">
                <a:latin typeface="Times New Roman"/>
                <a:cs typeface="Times New Roman"/>
              </a:rPr>
              <a:t>2</a:t>
            </a:r>
            <a:r>
              <a:rPr sz="1950" spc="555" dirty="0">
                <a:latin typeface="Times New Roman"/>
                <a:cs typeface="Times New Roman"/>
              </a:rPr>
              <a:t>)</a:t>
            </a:r>
            <a:r>
              <a:rPr sz="1725" spc="465" baseline="43478" dirty="0">
                <a:latin typeface="Times New Roman"/>
                <a:cs typeface="Times New Roman"/>
              </a:rPr>
              <a:t>2</a:t>
            </a:r>
            <a:r>
              <a:rPr sz="1725" baseline="43478" dirty="0">
                <a:latin typeface="Times New Roman"/>
                <a:cs typeface="Times New Roman"/>
              </a:rPr>
              <a:t>  </a:t>
            </a:r>
            <a:r>
              <a:rPr sz="1725" spc="89" baseline="43478" dirty="0">
                <a:latin typeface="Times New Roman"/>
                <a:cs typeface="Times New Roman"/>
              </a:rPr>
              <a:t> </a:t>
            </a:r>
            <a:r>
              <a:rPr sz="1950" spc="600" dirty="0">
                <a:latin typeface="Symbol"/>
                <a:cs typeface="Symbol"/>
              </a:rPr>
              <a:t>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350" dirty="0">
                <a:latin typeface="Times New Roman"/>
                <a:cs typeface="Times New Roman"/>
              </a:rPr>
              <a:t>(</a:t>
            </a:r>
            <a:r>
              <a:rPr sz="1950" i="1" spc="484" dirty="0">
                <a:latin typeface="Times New Roman"/>
                <a:cs typeface="Times New Roman"/>
              </a:rPr>
              <a:t>v</a:t>
            </a:r>
            <a:r>
              <a:rPr sz="1950" i="1" spc="75" dirty="0">
                <a:latin typeface="Times New Roman"/>
                <a:cs typeface="Times New Roman"/>
              </a:rPr>
              <a:t> </a:t>
            </a:r>
            <a:r>
              <a:rPr sz="1950" spc="600" dirty="0">
                <a:latin typeface="Symbol"/>
                <a:cs typeface="Symbol"/>
              </a:rPr>
              <a:t></a:t>
            </a:r>
            <a:r>
              <a:rPr sz="1950" spc="160" dirty="0">
                <a:latin typeface="Times New Roman"/>
                <a:cs typeface="Times New Roman"/>
              </a:rPr>
              <a:t> </a:t>
            </a:r>
            <a:r>
              <a:rPr sz="1950" i="1" spc="730" dirty="0">
                <a:latin typeface="Times New Roman"/>
                <a:cs typeface="Times New Roman"/>
              </a:rPr>
              <a:t>N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480" dirty="0">
                <a:latin typeface="Times New Roman"/>
                <a:cs typeface="Times New Roman"/>
              </a:rPr>
              <a:t>2</a:t>
            </a:r>
            <a:r>
              <a:rPr sz="1950" spc="555" dirty="0">
                <a:latin typeface="Times New Roman"/>
                <a:cs typeface="Times New Roman"/>
              </a:rPr>
              <a:t>)</a:t>
            </a:r>
            <a:r>
              <a:rPr sz="1725" spc="465" baseline="43478" dirty="0">
                <a:latin typeface="Times New Roman"/>
                <a:cs typeface="Times New Roman"/>
              </a:rPr>
              <a:t>2</a:t>
            </a:r>
            <a:r>
              <a:rPr sz="1725" spc="187" baseline="43478" dirty="0">
                <a:latin typeface="Times New Roman"/>
                <a:cs typeface="Times New Roman"/>
              </a:rPr>
              <a:t> </a:t>
            </a:r>
            <a:r>
              <a:rPr sz="3300" spc="-140" dirty="0">
                <a:latin typeface="Symbol"/>
                <a:cs typeface="Symbol"/>
              </a:rPr>
              <a:t></a:t>
            </a:r>
            <a:r>
              <a:rPr sz="1725" spc="525" baseline="74879" dirty="0">
                <a:latin typeface="Times New Roman"/>
                <a:cs typeface="Times New Roman"/>
              </a:rPr>
              <a:t>1</a:t>
            </a:r>
            <a:r>
              <a:rPr sz="1725" spc="465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8558"/>
            <a:ext cx="238506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0" dirty="0"/>
              <a:t>VISUALIZATION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1905000"/>
            <a:ext cx="7086600" cy="3886835"/>
            <a:chOff x="838200" y="1905000"/>
            <a:chExt cx="7086600" cy="3886835"/>
          </a:xfrm>
        </p:grpSpPr>
        <p:sp>
          <p:nvSpPr>
            <p:cNvPr id="4" name="object 4"/>
            <p:cNvSpPr/>
            <p:nvPr/>
          </p:nvSpPr>
          <p:spPr>
            <a:xfrm>
              <a:off x="838200" y="2667000"/>
              <a:ext cx="7086600" cy="2133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887" y="1904999"/>
              <a:ext cx="4867910" cy="3886835"/>
            </a:xfrm>
            <a:custGeom>
              <a:avLst/>
              <a:gdLst/>
              <a:ahLst/>
              <a:cxnLst/>
              <a:rect l="l" t="t" r="r" b="b"/>
              <a:pathLst>
                <a:path w="4867910" h="3886835">
                  <a:moveTo>
                    <a:pt x="478155" y="2745613"/>
                  </a:moveTo>
                  <a:lnTo>
                    <a:pt x="466471" y="2740787"/>
                  </a:lnTo>
                  <a:lnTo>
                    <a:pt x="22580" y="3850335"/>
                  </a:lnTo>
                  <a:lnTo>
                    <a:pt x="12573" y="3782860"/>
                  </a:lnTo>
                  <a:lnTo>
                    <a:pt x="9398" y="3780472"/>
                  </a:lnTo>
                  <a:lnTo>
                    <a:pt x="2413" y="3781501"/>
                  </a:lnTo>
                  <a:lnTo>
                    <a:pt x="0" y="3784727"/>
                  </a:lnTo>
                  <a:lnTo>
                    <a:pt x="15113" y="3886225"/>
                  </a:lnTo>
                  <a:lnTo>
                    <a:pt x="27076" y="3876891"/>
                  </a:lnTo>
                  <a:lnTo>
                    <a:pt x="96012" y="3823131"/>
                  </a:lnTo>
                  <a:lnTo>
                    <a:pt x="96520" y="3819144"/>
                  </a:lnTo>
                  <a:lnTo>
                    <a:pt x="92202" y="3813606"/>
                  </a:lnTo>
                  <a:lnTo>
                    <a:pt x="88265" y="3813124"/>
                  </a:lnTo>
                  <a:lnTo>
                    <a:pt x="85471" y="3815270"/>
                  </a:lnTo>
                  <a:lnTo>
                    <a:pt x="34366" y="3855097"/>
                  </a:lnTo>
                  <a:lnTo>
                    <a:pt x="478155" y="2745613"/>
                  </a:lnTo>
                  <a:close/>
                </a:path>
                <a:path w="4867910" h="3886835">
                  <a:moveTo>
                    <a:pt x="2887599" y="88646"/>
                  </a:moveTo>
                  <a:lnTo>
                    <a:pt x="2885821" y="85725"/>
                  </a:lnTo>
                  <a:lnTo>
                    <a:pt x="2843326" y="12573"/>
                  </a:lnTo>
                  <a:lnTo>
                    <a:pt x="2836037" y="0"/>
                  </a:lnTo>
                  <a:lnTo>
                    <a:pt x="2784221" y="88519"/>
                  </a:lnTo>
                  <a:lnTo>
                    <a:pt x="2785237" y="92456"/>
                  </a:lnTo>
                  <a:lnTo>
                    <a:pt x="2788285" y="94107"/>
                  </a:lnTo>
                  <a:lnTo>
                    <a:pt x="2791333" y="95885"/>
                  </a:lnTo>
                  <a:lnTo>
                    <a:pt x="2795143" y="94869"/>
                  </a:lnTo>
                  <a:lnTo>
                    <a:pt x="2796921" y="91948"/>
                  </a:lnTo>
                  <a:lnTo>
                    <a:pt x="2829636" y="36017"/>
                  </a:lnTo>
                  <a:lnTo>
                    <a:pt x="2828163" y="838200"/>
                  </a:lnTo>
                  <a:lnTo>
                    <a:pt x="2840863" y="838200"/>
                  </a:lnTo>
                  <a:lnTo>
                    <a:pt x="2842336" y="36017"/>
                  </a:lnTo>
                  <a:lnTo>
                    <a:pt x="2876677" y="95123"/>
                  </a:lnTo>
                  <a:lnTo>
                    <a:pt x="2880487" y="96139"/>
                  </a:lnTo>
                  <a:lnTo>
                    <a:pt x="2886583" y="92583"/>
                  </a:lnTo>
                  <a:lnTo>
                    <a:pt x="2887599" y="88646"/>
                  </a:lnTo>
                  <a:close/>
                </a:path>
                <a:path w="4867910" h="3886835">
                  <a:moveTo>
                    <a:pt x="4867529" y="3797668"/>
                  </a:moveTo>
                  <a:lnTo>
                    <a:pt x="4866513" y="3793782"/>
                  </a:lnTo>
                  <a:lnTo>
                    <a:pt x="4860417" y="3790238"/>
                  </a:lnTo>
                  <a:lnTo>
                    <a:pt x="4856607" y="3791254"/>
                  </a:lnTo>
                  <a:lnTo>
                    <a:pt x="4822101" y="3850182"/>
                  </a:lnTo>
                  <a:lnTo>
                    <a:pt x="4822063" y="3870439"/>
                  </a:lnTo>
                  <a:lnTo>
                    <a:pt x="4822088" y="3850182"/>
                  </a:lnTo>
                  <a:lnTo>
                    <a:pt x="4823714" y="2819400"/>
                  </a:lnTo>
                  <a:lnTo>
                    <a:pt x="4811014" y="2819400"/>
                  </a:lnTo>
                  <a:lnTo>
                    <a:pt x="4809401" y="3850182"/>
                  </a:lnTo>
                  <a:lnTo>
                    <a:pt x="4815725" y="3861066"/>
                  </a:lnTo>
                  <a:lnTo>
                    <a:pt x="4809388" y="3850182"/>
                  </a:lnTo>
                  <a:lnTo>
                    <a:pt x="4776533" y="3793629"/>
                  </a:lnTo>
                  <a:lnTo>
                    <a:pt x="4775073" y="3791140"/>
                  </a:lnTo>
                  <a:lnTo>
                    <a:pt x="4771263" y="3790111"/>
                  </a:lnTo>
                  <a:lnTo>
                    <a:pt x="4765167" y="3793629"/>
                  </a:lnTo>
                  <a:lnTo>
                    <a:pt x="4764151" y="3797516"/>
                  </a:lnTo>
                  <a:lnTo>
                    <a:pt x="4815713" y="3886225"/>
                  </a:lnTo>
                  <a:lnTo>
                    <a:pt x="4823066" y="3873639"/>
                  </a:lnTo>
                  <a:lnTo>
                    <a:pt x="4867529" y="3797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0739" y="5819343"/>
            <a:ext cx="275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Perspective plot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ILPL 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Transfer</a:t>
            </a:r>
            <a:r>
              <a:rPr sz="1800" spc="-1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194" y="1474978"/>
            <a:ext cx="286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Filter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displayed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an</a:t>
            </a:r>
            <a:r>
              <a:rPr sz="1800" spc="60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775" y="5895543"/>
            <a:ext cx="266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Filter radical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cross</a:t>
            </a:r>
            <a:r>
              <a:rPr sz="1800" spc="-1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0534"/>
            <a:ext cx="7310755" cy="461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low pass filters are radially </a:t>
            </a:r>
            <a:r>
              <a:rPr sz="2200" spc="-10" dirty="0">
                <a:latin typeface="Times New Roman"/>
                <a:cs typeface="Times New Roman"/>
              </a:rPr>
              <a:t>symmetric </a:t>
            </a:r>
            <a:r>
              <a:rPr sz="2200" spc="-5" dirty="0">
                <a:latin typeface="Times New Roman"/>
                <a:cs typeface="Times New Roman"/>
              </a:rPr>
              <a:t>about the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origin</a:t>
            </a:r>
            <a:endParaRPr sz="22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complete filter transfer function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then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generated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rotating the cross section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360 </a:t>
            </a:r>
            <a:r>
              <a:rPr sz="2200" spc="-5" dirty="0">
                <a:latin typeface="Times New Roman"/>
                <a:cs typeface="Times New Roman"/>
              </a:rPr>
              <a:t>about the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origin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an ideal low pass </a:t>
            </a:r>
            <a:r>
              <a:rPr sz="2200" dirty="0">
                <a:latin typeface="Times New Roman"/>
                <a:cs typeface="Times New Roman"/>
              </a:rPr>
              <a:t>filter </a:t>
            </a:r>
            <a:r>
              <a:rPr sz="2200" spc="-5" dirty="0">
                <a:latin typeface="Times New Roman"/>
                <a:cs typeface="Times New Roman"/>
              </a:rPr>
              <a:t>cross section, the point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transition between H(u, </a:t>
            </a:r>
            <a:r>
              <a:rPr sz="2200" dirty="0">
                <a:latin typeface="Times New Roman"/>
                <a:cs typeface="Times New Roman"/>
              </a:rPr>
              <a:t>v) </a:t>
            </a:r>
            <a:r>
              <a:rPr sz="2200" spc="-5" dirty="0">
                <a:latin typeface="Times New Roman"/>
                <a:cs typeface="Times New Roman"/>
              </a:rPr>
              <a:t>= 1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H(u, </a:t>
            </a:r>
            <a:r>
              <a:rPr sz="2200" dirty="0">
                <a:latin typeface="Times New Roman"/>
                <a:cs typeface="Times New Roman"/>
              </a:rPr>
              <a:t>v) </a:t>
            </a:r>
            <a:r>
              <a:rPr sz="2200" spc="-5" dirty="0">
                <a:latin typeface="Times New Roman"/>
                <a:cs typeface="Times New Roman"/>
              </a:rPr>
              <a:t>= 0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often called  the </a:t>
            </a:r>
            <a:r>
              <a:rPr sz="2200" spc="-10" dirty="0">
                <a:latin typeface="Times New Roman"/>
                <a:cs typeface="Times New Roman"/>
              </a:rPr>
              <a:t>cutoff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frequency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501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sharp </a:t>
            </a:r>
            <a:r>
              <a:rPr sz="2200" spc="-10" dirty="0">
                <a:latin typeface="Times New Roman"/>
                <a:cs typeface="Times New Roman"/>
              </a:rPr>
              <a:t>cutoff </a:t>
            </a:r>
            <a:r>
              <a:rPr sz="2200" spc="-5" dirty="0">
                <a:latin typeface="Times New Roman"/>
                <a:cs typeface="Times New Roman"/>
              </a:rPr>
              <a:t>frequencies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an ideal low pass filter cannot 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realized with electronic components , although </a:t>
            </a:r>
            <a:r>
              <a:rPr sz="2200" spc="-10" dirty="0">
                <a:latin typeface="Times New Roman"/>
                <a:cs typeface="Times New Roman"/>
              </a:rPr>
              <a:t>they can  </a:t>
            </a:r>
            <a:r>
              <a:rPr sz="2200" spc="-5" dirty="0">
                <a:latin typeface="Times New Roman"/>
                <a:cs typeface="Times New Roman"/>
              </a:rPr>
              <a:t>certainly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simulated in 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computer.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533400"/>
            <a:ext cx="7620000" cy="515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260"/>
              </a:spcBef>
            </a:pPr>
            <a:r>
              <a:rPr sz="3200" spc="-30" dirty="0"/>
              <a:t>A</a:t>
            </a:r>
            <a:r>
              <a:rPr spc="-30" dirty="0"/>
              <a:t>PPLYING </a:t>
            </a:r>
            <a:r>
              <a:rPr sz="3200" dirty="0"/>
              <a:t>ILPF </a:t>
            </a:r>
            <a:r>
              <a:rPr spc="-25" dirty="0"/>
              <a:t>TO </a:t>
            </a:r>
            <a:r>
              <a:rPr dirty="0"/>
              <a:t>A IMAGE IN DIFFERENT  FREQUENCIES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133600" y="1600200"/>
            <a:ext cx="4343400" cy="487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3959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B</a:t>
            </a:r>
            <a:r>
              <a:rPr spc="-15" dirty="0"/>
              <a:t>UTTERWORTH</a:t>
            </a:r>
            <a:r>
              <a:rPr spc="155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31012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53060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transfer function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Butterworth low pass (BLPF)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order n and with </a:t>
            </a:r>
            <a:r>
              <a:rPr sz="2200" spc="-10" dirty="0">
                <a:latin typeface="Times New Roman"/>
                <a:cs typeface="Times New Roman"/>
              </a:rPr>
              <a:t>cutoff </a:t>
            </a:r>
            <a:r>
              <a:rPr sz="2200" spc="-5" dirty="0">
                <a:latin typeface="Times New Roman"/>
                <a:cs typeface="Times New Roman"/>
              </a:rPr>
              <a:t>frequency locus </a:t>
            </a:r>
            <a:r>
              <a:rPr sz="2200" spc="-10" dirty="0">
                <a:latin typeface="Times New Roman"/>
                <a:cs typeface="Times New Roman"/>
              </a:rPr>
              <a:t>at </a:t>
            </a:r>
            <a:r>
              <a:rPr sz="2200" spc="-5" dirty="0">
                <a:latin typeface="Times New Roman"/>
                <a:cs typeface="Times New Roman"/>
              </a:rPr>
              <a:t>a distance </a:t>
            </a:r>
            <a:r>
              <a:rPr sz="2200" spc="-10" dirty="0">
                <a:latin typeface="Times New Roman"/>
                <a:cs typeface="Times New Roman"/>
              </a:rPr>
              <a:t>Do, </a:t>
            </a:r>
            <a:r>
              <a:rPr sz="2200" spc="-5" dirty="0">
                <a:latin typeface="Times New Roman"/>
                <a:cs typeface="Times New Roman"/>
              </a:rPr>
              <a:t>from  the origin is defined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08607"/>
            <a:ext cx="730821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BLPF transfer function does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have a sharp discontinuity  that establishes a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clear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cutoff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between passed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filtered  frequencies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5579" y="3731152"/>
            <a:ext cx="2995930" cy="0"/>
          </a:xfrm>
          <a:custGeom>
            <a:avLst/>
            <a:gdLst/>
            <a:ahLst/>
            <a:cxnLst/>
            <a:rect l="l" t="t" r="r" b="b"/>
            <a:pathLst>
              <a:path w="2995929">
                <a:moveTo>
                  <a:pt x="0" y="0"/>
                </a:moveTo>
                <a:lnTo>
                  <a:pt x="2995538" y="0"/>
                </a:lnTo>
              </a:path>
            </a:pathLst>
          </a:custGeom>
          <a:ln w="12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19113" y="3492041"/>
            <a:ext cx="451484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75" spc="-187" baseline="-20947" dirty="0">
                <a:latin typeface="Symbol"/>
                <a:cs typeface="Symbol"/>
              </a:rPr>
              <a:t></a:t>
            </a:r>
            <a:r>
              <a:rPr sz="1300" spc="305" dirty="0">
                <a:latin typeface="Times New Roman"/>
                <a:cs typeface="Times New Roman"/>
              </a:rPr>
              <a:t>2</a:t>
            </a:r>
            <a:r>
              <a:rPr sz="1300" spc="-180" dirty="0">
                <a:latin typeface="Times New Roman"/>
                <a:cs typeface="Times New Roman"/>
              </a:rPr>
              <a:t> </a:t>
            </a:r>
            <a:r>
              <a:rPr sz="1300" i="1" spc="30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45482" y="3505406"/>
            <a:ext cx="15659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780" dirty="0">
                <a:latin typeface="Times New Roman"/>
                <a:cs typeface="Times New Roman"/>
              </a:rPr>
              <a:t>H</a:t>
            </a:r>
            <a:r>
              <a:rPr sz="2200" i="1" spc="-95" dirty="0">
                <a:latin typeface="Times New Roman"/>
                <a:cs typeface="Times New Roman"/>
              </a:rPr>
              <a:t> </a:t>
            </a:r>
            <a:r>
              <a:rPr sz="2200" spc="425" dirty="0">
                <a:latin typeface="Times New Roman"/>
                <a:cs typeface="Times New Roman"/>
              </a:rPr>
              <a:t>(</a:t>
            </a:r>
            <a:r>
              <a:rPr sz="2200" i="1" spc="425" dirty="0">
                <a:latin typeface="Times New Roman"/>
                <a:cs typeface="Times New Roman"/>
              </a:rPr>
              <a:t>u</a:t>
            </a:r>
            <a:r>
              <a:rPr sz="2200" spc="425" dirty="0">
                <a:latin typeface="Times New Roman"/>
                <a:cs typeface="Times New Roman"/>
              </a:rPr>
              <a:t>,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i="1" spc="465" dirty="0">
                <a:latin typeface="Times New Roman"/>
                <a:cs typeface="Times New Roman"/>
              </a:rPr>
              <a:t>v</a:t>
            </a:r>
            <a:r>
              <a:rPr sz="2200" spc="465" dirty="0">
                <a:latin typeface="Times New Roman"/>
                <a:cs typeface="Times New Roman"/>
              </a:rPr>
              <a:t>)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59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5390" y="3326709"/>
            <a:ext cx="2343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54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542" y="3639880"/>
            <a:ext cx="260604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spc="540" dirty="0">
                <a:latin typeface="Times New Roman"/>
                <a:cs typeface="Times New Roman"/>
              </a:rPr>
              <a:t>1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595" dirty="0">
                <a:latin typeface="Symbol"/>
                <a:cs typeface="Symbol"/>
              </a:rPr>
              <a:t>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3050" spc="434" dirty="0">
                <a:latin typeface="Symbol"/>
                <a:cs typeface="Symbol"/>
              </a:rPr>
              <a:t></a:t>
            </a:r>
            <a:r>
              <a:rPr sz="2200" i="1" spc="434" dirty="0">
                <a:latin typeface="Times New Roman"/>
                <a:cs typeface="Times New Roman"/>
              </a:rPr>
              <a:t>D</a:t>
            </a:r>
            <a:r>
              <a:rPr sz="2200" spc="434" dirty="0">
                <a:latin typeface="Times New Roman"/>
                <a:cs typeface="Times New Roman"/>
              </a:rPr>
              <a:t>(</a:t>
            </a:r>
            <a:r>
              <a:rPr sz="2200" i="1" spc="434" dirty="0">
                <a:latin typeface="Times New Roman"/>
                <a:cs typeface="Times New Roman"/>
              </a:rPr>
              <a:t>u</a:t>
            </a:r>
            <a:r>
              <a:rPr sz="2200" spc="434" dirty="0">
                <a:latin typeface="Times New Roman"/>
                <a:cs typeface="Times New Roman"/>
              </a:rPr>
              <a:t>,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465" dirty="0">
                <a:latin typeface="Times New Roman"/>
                <a:cs typeface="Times New Roman"/>
              </a:rPr>
              <a:t>v</a:t>
            </a:r>
            <a:r>
              <a:rPr sz="2200" spc="465" dirty="0">
                <a:latin typeface="Times New Roman"/>
                <a:cs typeface="Times New Roman"/>
              </a:rPr>
              <a:t>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0" dirty="0">
                <a:latin typeface="Times New Roman"/>
                <a:cs typeface="Times New Roman"/>
              </a:rPr>
              <a:t>/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i="1" spc="505" dirty="0">
                <a:latin typeface="Times New Roman"/>
                <a:cs typeface="Times New Roman"/>
              </a:rPr>
              <a:t>D</a:t>
            </a:r>
            <a:r>
              <a:rPr sz="1950" spc="757" baseline="-23504" dirty="0">
                <a:latin typeface="Times New Roman"/>
                <a:cs typeface="Times New Roman"/>
              </a:rPr>
              <a:t>0</a:t>
            </a:r>
            <a:endParaRPr sz="1950" baseline="-235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5825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34230" algn="l"/>
              </a:tabLst>
            </a:pPr>
            <a:r>
              <a:rPr sz="3200" spc="-5" dirty="0"/>
              <a:t>B</a:t>
            </a:r>
            <a:r>
              <a:rPr dirty="0"/>
              <a:t>UTTE</a:t>
            </a:r>
            <a:r>
              <a:rPr spc="-85" dirty="0"/>
              <a:t>R</a:t>
            </a:r>
            <a:r>
              <a:rPr spc="5" dirty="0"/>
              <a:t>WO</a:t>
            </a:r>
            <a:r>
              <a:rPr spc="-80" dirty="0"/>
              <a:t>R</a:t>
            </a:r>
            <a:r>
              <a:rPr dirty="0"/>
              <a:t>TH</a:t>
            </a:r>
            <a:r>
              <a:rPr spc="195" dirty="0"/>
              <a:t> </a:t>
            </a:r>
            <a:r>
              <a:rPr dirty="0"/>
              <a:t>LOW</a:t>
            </a:r>
            <a:r>
              <a:rPr spc="130" dirty="0"/>
              <a:t> </a:t>
            </a:r>
            <a:r>
              <a:rPr spc="-195" dirty="0"/>
              <a:t>P</a:t>
            </a:r>
            <a:r>
              <a:rPr dirty="0"/>
              <a:t>ASS	FI</a:t>
            </a:r>
            <a:r>
              <a:rPr spc="-245" dirty="0"/>
              <a:t>L</a:t>
            </a:r>
            <a:r>
              <a:rPr dirty="0"/>
              <a:t>TER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2514600"/>
            <a:ext cx="8001000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7394" y="1703578"/>
            <a:ext cx="286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Filter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displayed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an</a:t>
            </a:r>
            <a:r>
              <a:rPr sz="1800" spc="60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838" y="1904999"/>
            <a:ext cx="5057775" cy="3581400"/>
          </a:xfrm>
          <a:custGeom>
            <a:avLst/>
            <a:gdLst/>
            <a:ahLst/>
            <a:cxnLst/>
            <a:rect l="l" t="t" r="r" b="b"/>
            <a:pathLst>
              <a:path w="5057775" h="3581400">
                <a:moveTo>
                  <a:pt x="103505" y="3416681"/>
                </a:moveTo>
                <a:lnTo>
                  <a:pt x="102489" y="3412871"/>
                </a:lnTo>
                <a:lnTo>
                  <a:pt x="96393" y="3409315"/>
                </a:lnTo>
                <a:lnTo>
                  <a:pt x="92456" y="3410331"/>
                </a:lnTo>
                <a:lnTo>
                  <a:pt x="90678" y="3413252"/>
                </a:lnTo>
                <a:lnTo>
                  <a:pt x="57975" y="3469157"/>
                </a:lnTo>
                <a:lnTo>
                  <a:pt x="59563" y="2743200"/>
                </a:lnTo>
                <a:lnTo>
                  <a:pt x="46863" y="2743200"/>
                </a:lnTo>
                <a:lnTo>
                  <a:pt x="45389" y="3409061"/>
                </a:lnTo>
                <a:lnTo>
                  <a:pt x="45275" y="3469182"/>
                </a:lnTo>
                <a:lnTo>
                  <a:pt x="11049" y="3410077"/>
                </a:lnTo>
                <a:lnTo>
                  <a:pt x="7112" y="3409061"/>
                </a:lnTo>
                <a:lnTo>
                  <a:pt x="1016" y="3412617"/>
                </a:lnTo>
                <a:lnTo>
                  <a:pt x="0" y="3416427"/>
                </a:lnTo>
                <a:lnTo>
                  <a:pt x="51562" y="3505200"/>
                </a:lnTo>
                <a:lnTo>
                  <a:pt x="58940" y="3492627"/>
                </a:lnTo>
                <a:lnTo>
                  <a:pt x="103505" y="3416681"/>
                </a:lnTo>
                <a:close/>
              </a:path>
              <a:path w="5057775" h="3581400">
                <a:moveTo>
                  <a:pt x="2390648" y="88646"/>
                </a:moveTo>
                <a:lnTo>
                  <a:pt x="2388870" y="85725"/>
                </a:lnTo>
                <a:lnTo>
                  <a:pt x="2346375" y="12573"/>
                </a:lnTo>
                <a:lnTo>
                  <a:pt x="2339086" y="0"/>
                </a:lnTo>
                <a:lnTo>
                  <a:pt x="2287270" y="88519"/>
                </a:lnTo>
                <a:lnTo>
                  <a:pt x="2288286" y="92456"/>
                </a:lnTo>
                <a:lnTo>
                  <a:pt x="2291334" y="94107"/>
                </a:lnTo>
                <a:lnTo>
                  <a:pt x="2294382" y="95885"/>
                </a:lnTo>
                <a:lnTo>
                  <a:pt x="2298192" y="94869"/>
                </a:lnTo>
                <a:lnTo>
                  <a:pt x="2299970" y="91948"/>
                </a:lnTo>
                <a:lnTo>
                  <a:pt x="2332685" y="36017"/>
                </a:lnTo>
                <a:lnTo>
                  <a:pt x="2331212" y="838200"/>
                </a:lnTo>
                <a:lnTo>
                  <a:pt x="2343912" y="838200"/>
                </a:lnTo>
                <a:lnTo>
                  <a:pt x="2345385" y="36017"/>
                </a:lnTo>
                <a:lnTo>
                  <a:pt x="2379726" y="95123"/>
                </a:lnTo>
                <a:lnTo>
                  <a:pt x="2383536" y="96139"/>
                </a:lnTo>
                <a:lnTo>
                  <a:pt x="2389632" y="92583"/>
                </a:lnTo>
                <a:lnTo>
                  <a:pt x="2390648" y="88646"/>
                </a:lnTo>
                <a:close/>
              </a:path>
              <a:path w="5057775" h="3581400">
                <a:moveTo>
                  <a:pt x="5057648" y="3492627"/>
                </a:moveTo>
                <a:lnTo>
                  <a:pt x="5056632" y="3488817"/>
                </a:lnTo>
                <a:lnTo>
                  <a:pt x="5050536" y="3485261"/>
                </a:lnTo>
                <a:lnTo>
                  <a:pt x="5046726" y="3486277"/>
                </a:lnTo>
                <a:lnTo>
                  <a:pt x="5012398" y="3545382"/>
                </a:lnTo>
                <a:lnTo>
                  <a:pt x="5012423" y="3565652"/>
                </a:lnTo>
                <a:lnTo>
                  <a:pt x="5012385" y="3545408"/>
                </a:lnTo>
                <a:lnTo>
                  <a:pt x="5010912" y="2819400"/>
                </a:lnTo>
                <a:lnTo>
                  <a:pt x="4998212" y="2819400"/>
                </a:lnTo>
                <a:lnTo>
                  <a:pt x="4999685" y="3545382"/>
                </a:lnTo>
                <a:lnTo>
                  <a:pt x="4966970" y="3489452"/>
                </a:lnTo>
                <a:lnTo>
                  <a:pt x="4965192" y="3486531"/>
                </a:lnTo>
                <a:lnTo>
                  <a:pt x="4961382" y="3485515"/>
                </a:lnTo>
                <a:lnTo>
                  <a:pt x="4955286" y="3489071"/>
                </a:lnTo>
                <a:lnTo>
                  <a:pt x="4954270" y="3492881"/>
                </a:lnTo>
                <a:lnTo>
                  <a:pt x="5006086" y="3581400"/>
                </a:lnTo>
                <a:lnTo>
                  <a:pt x="5013388" y="3568827"/>
                </a:lnTo>
                <a:lnTo>
                  <a:pt x="5057648" y="349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514543"/>
            <a:ext cx="285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Perspective plot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BLPF 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Transfer</a:t>
            </a:r>
            <a:r>
              <a:rPr sz="1800" spc="-1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028" y="5590743"/>
            <a:ext cx="266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Filter radical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cross</a:t>
            </a:r>
            <a:r>
              <a:rPr sz="1800" spc="-1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063"/>
            <a:ext cx="5695950" cy="10877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260"/>
              </a:spcBef>
              <a:tabLst>
                <a:tab pos="3068320" algn="l"/>
              </a:tabLst>
            </a:pPr>
            <a:r>
              <a:rPr sz="3200" spc="-30" dirty="0"/>
              <a:t>A</a:t>
            </a:r>
            <a:r>
              <a:rPr spc="-30" dirty="0"/>
              <a:t>PPLYING</a:t>
            </a:r>
            <a:r>
              <a:rPr spc="185" dirty="0"/>
              <a:t> </a:t>
            </a:r>
            <a:r>
              <a:rPr sz="3200" dirty="0"/>
              <a:t>BLPF	</a:t>
            </a:r>
            <a:r>
              <a:rPr dirty="0"/>
              <a:t>IN AN IMAGE IN  DIFFERENT</a:t>
            </a:r>
            <a:r>
              <a:rPr spc="155" dirty="0"/>
              <a:t> </a:t>
            </a:r>
            <a:r>
              <a:rPr dirty="0"/>
              <a:t>FREQUENCIES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57500" y="1802892"/>
            <a:ext cx="2667000" cy="446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903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G</a:t>
            </a:r>
            <a:r>
              <a:rPr dirty="0"/>
              <a:t>AUSSIAN IMAGE</a:t>
            </a:r>
            <a:r>
              <a:rPr spc="320" dirty="0"/>
              <a:t> </a:t>
            </a:r>
            <a:r>
              <a:rPr spc="-25" dirty="0"/>
              <a:t>FILTERING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5140" y="1732533"/>
            <a:ext cx="7399020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378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form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these filters in two dimensions is given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D8537"/>
              </a:buClr>
              <a:buFont typeface="Wingdings"/>
              <a:buChar char=""/>
            </a:pPr>
            <a:endParaRPr sz="2800">
              <a:latin typeface="Times New Roman"/>
              <a:cs typeface="Times New Roman"/>
            </a:endParaRPr>
          </a:p>
          <a:p>
            <a:pPr marL="1214120" algn="ctr">
              <a:lnSpc>
                <a:spcPts val="250"/>
              </a:lnSpc>
              <a:tabLst>
                <a:tab pos="2294255" algn="l"/>
              </a:tabLst>
            </a:pPr>
            <a:r>
              <a:rPr sz="1250" spc="100" dirty="0">
                <a:latin typeface="Times New Roman"/>
                <a:cs typeface="Times New Roman"/>
              </a:rPr>
              <a:t>2	2</a:t>
            </a:r>
            <a:endParaRPr sz="1250">
              <a:latin typeface="Times New Roman"/>
              <a:cs typeface="Times New Roman"/>
            </a:endParaRPr>
          </a:p>
          <a:p>
            <a:pPr marL="1570355">
              <a:lnSpc>
                <a:spcPts val="2410"/>
              </a:lnSpc>
              <a:tabLst>
                <a:tab pos="3847465" algn="l"/>
              </a:tabLst>
            </a:pPr>
            <a:r>
              <a:rPr sz="4575" i="1" spc="382" baseline="-25500" dirty="0">
                <a:latin typeface="Times New Roman"/>
                <a:cs typeface="Times New Roman"/>
              </a:rPr>
              <a:t>H</a:t>
            </a:r>
            <a:r>
              <a:rPr sz="4575" spc="382" baseline="-25500" dirty="0">
                <a:latin typeface="Times New Roman"/>
                <a:cs typeface="Times New Roman"/>
              </a:rPr>
              <a:t>(</a:t>
            </a:r>
            <a:r>
              <a:rPr sz="4575" i="1" spc="382" baseline="-25500" dirty="0">
                <a:latin typeface="Times New Roman"/>
                <a:cs typeface="Times New Roman"/>
              </a:rPr>
              <a:t>u</a:t>
            </a:r>
            <a:r>
              <a:rPr sz="4575" spc="382" baseline="-25500" dirty="0">
                <a:latin typeface="Times New Roman"/>
                <a:cs typeface="Times New Roman"/>
              </a:rPr>
              <a:t>,</a:t>
            </a:r>
            <a:r>
              <a:rPr sz="4575" i="1" spc="382" baseline="-25500" dirty="0">
                <a:latin typeface="Times New Roman"/>
                <a:cs typeface="Times New Roman"/>
              </a:rPr>
              <a:t>v</a:t>
            </a:r>
            <a:r>
              <a:rPr sz="4575" spc="382" baseline="-25500" dirty="0">
                <a:latin typeface="Times New Roman"/>
                <a:cs typeface="Times New Roman"/>
              </a:rPr>
              <a:t>)</a:t>
            </a:r>
            <a:r>
              <a:rPr sz="4575" spc="-150" baseline="-25500" dirty="0">
                <a:latin typeface="Times New Roman"/>
                <a:cs typeface="Times New Roman"/>
              </a:rPr>
              <a:t> </a:t>
            </a:r>
            <a:r>
              <a:rPr sz="4575" spc="359" baseline="-25500" dirty="0">
                <a:latin typeface="Symbol"/>
                <a:cs typeface="Symbol"/>
              </a:rPr>
              <a:t></a:t>
            </a:r>
            <a:r>
              <a:rPr sz="4575" spc="-292" baseline="-25500" dirty="0">
                <a:latin typeface="Times New Roman"/>
                <a:cs typeface="Times New Roman"/>
              </a:rPr>
              <a:t> </a:t>
            </a:r>
            <a:r>
              <a:rPr sz="4575" i="1" spc="330" baseline="-25500" dirty="0">
                <a:latin typeface="Times New Roman"/>
                <a:cs typeface="Times New Roman"/>
              </a:rPr>
              <a:t>e</a:t>
            </a:r>
            <a:r>
              <a:rPr sz="1800" spc="220" dirty="0">
                <a:latin typeface="Symbol"/>
                <a:cs typeface="Symbol"/>
              </a:rPr>
              <a:t></a:t>
            </a:r>
            <a:r>
              <a:rPr sz="1800" i="1" spc="220" dirty="0">
                <a:latin typeface="Times New Roman"/>
                <a:cs typeface="Times New Roman"/>
              </a:rPr>
              <a:t>D	</a:t>
            </a:r>
            <a:r>
              <a:rPr sz="1800" spc="150" dirty="0">
                <a:latin typeface="Times New Roman"/>
                <a:cs typeface="Times New Roman"/>
              </a:rPr>
              <a:t>(</a:t>
            </a:r>
            <a:r>
              <a:rPr sz="1800" i="1" spc="150" dirty="0">
                <a:latin typeface="Times New Roman"/>
                <a:cs typeface="Times New Roman"/>
              </a:rPr>
              <a:t>u</a:t>
            </a:r>
            <a:r>
              <a:rPr sz="1800" spc="150" dirty="0">
                <a:latin typeface="Times New Roman"/>
                <a:cs typeface="Times New Roman"/>
              </a:rPr>
              <a:t>,</a:t>
            </a:r>
            <a:r>
              <a:rPr sz="1800" i="1" spc="150" dirty="0">
                <a:latin typeface="Times New Roman"/>
                <a:cs typeface="Times New Roman"/>
              </a:rPr>
              <a:t>v</a:t>
            </a:r>
            <a:r>
              <a:rPr sz="1800" spc="150" dirty="0">
                <a:latin typeface="Times New Roman"/>
                <a:cs typeface="Times New Roman"/>
              </a:rPr>
              <a:t>)/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2</a:t>
            </a:r>
            <a:r>
              <a:rPr sz="1900" i="1" spc="50" dirty="0">
                <a:latin typeface="Symbol"/>
                <a:cs typeface="Symbol"/>
              </a:rPr>
              <a:t></a:t>
            </a:r>
            <a:endParaRPr sz="19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4200">
              <a:latin typeface="Symbol"/>
              <a:cs typeface="Symbol"/>
            </a:endParaRPr>
          </a:p>
          <a:p>
            <a:pPr marL="337820" indent="-274320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337820" algn="l"/>
                <a:tab pos="1029335" algn="l"/>
                <a:tab pos="1450340" algn="l"/>
                <a:tab pos="1824989" algn="l"/>
                <a:tab pos="2353945" algn="l"/>
                <a:tab pos="3456304" algn="l"/>
                <a:tab pos="4187825" algn="l"/>
                <a:tab pos="4718050" algn="l"/>
                <a:tab pos="5574665" algn="l"/>
                <a:tab pos="5995670" algn="l"/>
                <a:tab pos="6523990" algn="l"/>
              </a:tabLst>
            </a:pPr>
            <a:r>
              <a:rPr sz="2200" spc="-5" dirty="0">
                <a:latin typeface="Times New Roman"/>
                <a:cs typeface="Times New Roman"/>
              </a:rPr>
              <a:t>D(u,	v)	is	the	distance	</a:t>
            </a:r>
            <a:r>
              <a:rPr sz="2200" dirty="0">
                <a:latin typeface="Times New Roman"/>
                <a:cs typeface="Times New Roman"/>
              </a:rPr>
              <a:t>from	</a:t>
            </a:r>
            <a:r>
              <a:rPr sz="2200" spc="-5" dirty="0">
                <a:latin typeface="Times New Roman"/>
                <a:cs typeface="Times New Roman"/>
              </a:rPr>
              <a:t>the	</a:t>
            </a:r>
            <a:r>
              <a:rPr sz="2200" dirty="0">
                <a:latin typeface="Times New Roman"/>
                <a:cs typeface="Times New Roman"/>
              </a:rPr>
              <a:t>origin	</a:t>
            </a:r>
            <a:r>
              <a:rPr sz="2200" spc="-5" dirty="0">
                <a:latin typeface="Times New Roman"/>
                <a:cs typeface="Times New Roman"/>
              </a:rPr>
              <a:t>of	the	</a:t>
            </a:r>
            <a:r>
              <a:rPr sz="2200" dirty="0">
                <a:latin typeface="Times New Roman"/>
                <a:cs typeface="Times New Roman"/>
              </a:rPr>
              <a:t>Fourier</a:t>
            </a:r>
            <a:endParaRPr sz="22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transform.</a:t>
            </a:r>
            <a:endParaRPr sz="2200">
              <a:latin typeface="Times New Roman"/>
              <a:cs typeface="Times New Roman"/>
            </a:endParaRPr>
          </a:p>
          <a:p>
            <a:pPr marL="3378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37820" algn="l"/>
              </a:tabLst>
            </a:pPr>
            <a:r>
              <a:rPr sz="2200" spc="-5" dirty="0">
                <a:latin typeface="Times New Roman"/>
                <a:cs typeface="Times New Roman"/>
              </a:rPr>
              <a:t>σ is a </a:t>
            </a:r>
            <a:r>
              <a:rPr sz="2200" spc="-10" dirty="0">
                <a:latin typeface="Times New Roman"/>
                <a:cs typeface="Times New Roman"/>
              </a:rPr>
              <a:t>measure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spread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Gaussian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curve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994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G</a:t>
            </a:r>
            <a:r>
              <a:rPr dirty="0"/>
              <a:t>AUSSIAN LOW </a:t>
            </a:r>
            <a:r>
              <a:rPr spc="-50" dirty="0"/>
              <a:t>PASS</a:t>
            </a:r>
            <a:r>
              <a:rPr spc="470" dirty="0"/>
              <a:t> </a:t>
            </a:r>
            <a:r>
              <a:rPr spc="-35" dirty="0"/>
              <a:t>FILTERS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14175" y="2286000"/>
            <a:ext cx="7163434" cy="3429635"/>
            <a:chOff x="614175" y="2286000"/>
            <a:chExt cx="7163434" cy="3429635"/>
          </a:xfrm>
        </p:grpSpPr>
        <p:sp>
          <p:nvSpPr>
            <p:cNvPr id="4" name="object 4"/>
            <p:cNvSpPr/>
            <p:nvPr/>
          </p:nvSpPr>
          <p:spPr>
            <a:xfrm>
              <a:off x="614175" y="3037243"/>
              <a:ext cx="7163173" cy="2285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4965" y="2285999"/>
              <a:ext cx="4675505" cy="3429635"/>
            </a:xfrm>
            <a:custGeom>
              <a:avLst/>
              <a:gdLst/>
              <a:ahLst/>
              <a:cxnLst/>
              <a:rect l="l" t="t" r="r" b="b"/>
              <a:pathLst>
                <a:path w="4675505" h="3429635">
                  <a:moveTo>
                    <a:pt x="103378" y="3340544"/>
                  </a:moveTo>
                  <a:lnTo>
                    <a:pt x="102362" y="3336658"/>
                  </a:lnTo>
                  <a:lnTo>
                    <a:pt x="99314" y="3334880"/>
                  </a:lnTo>
                  <a:lnTo>
                    <a:pt x="96393" y="3333102"/>
                  </a:lnTo>
                  <a:lnTo>
                    <a:pt x="92456" y="3334118"/>
                  </a:lnTo>
                  <a:lnTo>
                    <a:pt x="57848" y="3392995"/>
                  </a:lnTo>
                  <a:lnTo>
                    <a:pt x="59436" y="2895600"/>
                  </a:lnTo>
                  <a:lnTo>
                    <a:pt x="46736" y="2895600"/>
                  </a:lnTo>
                  <a:lnTo>
                    <a:pt x="45339" y="3332835"/>
                  </a:lnTo>
                  <a:lnTo>
                    <a:pt x="45262" y="3392995"/>
                  </a:lnTo>
                  <a:lnTo>
                    <a:pt x="51523" y="3403777"/>
                  </a:lnTo>
                  <a:lnTo>
                    <a:pt x="45148" y="3392817"/>
                  </a:lnTo>
                  <a:lnTo>
                    <a:pt x="12687" y="3336912"/>
                  </a:lnTo>
                  <a:lnTo>
                    <a:pt x="11049" y="3333877"/>
                  </a:lnTo>
                  <a:lnTo>
                    <a:pt x="7099" y="3332835"/>
                  </a:lnTo>
                  <a:lnTo>
                    <a:pt x="1016" y="3336353"/>
                  </a:lnTo>
                  <a:lnTo>
                    <a:pt x="0" y="3340239"/>
                  </a:lnTo>
                  <a:lnTo>
                    <a:pt x="1778" y="3343275"/>
                  </a:lnTo>
                  <a:lnTo>
                    <a:pt x="51435" y="3429025"/>
                  </a:lnTo>
                  <a:lnTo>
                    <a:pt x="58813" y="3416439"/>
                  </a:lnTo>
                  <a:lnTo>
                    <a:pt x="103378" y="3340544"/>
                  </a:lnTo>
                  <a:close/>
                </a:path>
                <a:path w="4675505" h="3429635">
                  <a:moveTo>
                    <a:pt x="2238121" y="88646"/>
                  </a:moveTo>
                  <a:lnTo>
                    <a:pt x="2236343" y="85725"/>
                  </a:lnTo>
                  <a:lnTo>
                    <a:pt x="2193848" y="12573"/>
                  </a:lnTo>
                  <a:lnTo>
                    <a:pt x="2186559" y="0"/>
                  </a:lnTo>
                  <a:lnTo>
                    <a:pt x="2134743" y="88519"/>
                  </a:lnTo>
                  <a:lnTo>
                    <a:pt x="2135759" y="92456"/>
                  </a:lnTo>
                  <a:lnTo>
                    <a:pt x="2138807" y="94107"/>
                  </a:lnTo>
                  <a:lnTo>
                    <a:pt x="2141855" y="95885"/>
                  </a:lnTo>
                  <a:lnTo>
                    <a:pt x="2145665" y="94869"/>
                  </a:lnTo>
                  <a:lnTo>
                    <a:pt x="2147443" y="91948"/>
                  </a:lnTo>
                  <a:lnTo>
                    <a:pt x="2180158" y="36017"/>
                  </a:lnTo>
                  <a:lnTo>
                    <a:pt x="2178685" y="838200"/>
                  </a:lnTo>
                  <a:lnTo>
                    <a:pt x="2191385" y="838200"/>
                  </a:lnTo>
                  <a:lnTo>
                    <a:pt x="2192858" y="36017"/>
                  </a:lnTo>
                  <a:lnTo>
                    <a:pt x="2227199" y="95123"/>
                  </a:lnTo>
                  <a:lnTo>
                    <a:pt x="2231009" y="96139"/>
                  </a:lnTo>
                  <a:lnTo>
                    <a:pt x="2237105" y="92583"/>
                  </a:lnTo>
                  <a:lnTo>
                    <a:pt x="2238121" y="88646"/>
                  </a:lnTo>
                  <a:close/>
                </a:path>
                <a:path w="4675505" h="3429635">
                  <a:moveTo>
                    <a:pt x="4675378" y="3340531"/>
                  </a:moveTo>
                  <a:lnTo>
                    <a:pt x="4674362" y="3336633"/>
                  </a:lnTo>
                  <a:lnTo>
                    <a:pt x="4668266" y="3333089"/>
                  </a:lnTo>
                  <a:lnTo>
                    <a:pt x="4664456" y="3334105"/>
                  </a:lnTo>
                  <a:lnTo>
                    <a:pt x="4629848" y="3393008"/>
                  </a:lnTo>
                  <a:lnTo>
                    <a:pt x="4631436" y="2819400"/>
                  </a:lnTo>
                  <a:lnTo>
                    <a:pt x="4618736" y="2819400"/>
                  </a:lnTo>
                  <a:lnTo>
                    <a:pt x="4617313" y="3332861"/>
                  </a:lnTo>
                  <a:lnTo>
                    <a:pt x="4617263" y="3393008"/>
                  </a:lnTo>
                  <a:lnTo>
                    <a:pt x="4617148" y="3392805"/>
                  </a:lnTo>
                  <a:lnTo>
                    <a:pt x="4582922" y="3333889"/>
                  </a:lnTo>
                  <a:lnTo>
                    <a:pt x="4579112" y="3332861"/>
                  </a:lnTo>
                  <a:lnTo>
                    <a:pt x="4573016" y="3336379"/>
                  </a:lnTo>
                  <a:lnTo>
                    <a:pt x="4572000" y="3340265"/>
                  </a:lnTo>
                  <a:lnTo>
                    <a:pt x="4573778" y="3343300"/>
                  </a:lnTo>
                  <a:lnTo>
                    <a:pt x="4623435" y="3429025"/>
                  </a:lnTo>
                  <a:lnTo>
                    <a:pt x="4630813" y="3416439"/>
                  </a:lnTo>
                  <a:lnTo>
                    <a:pt x="4675378" y="3340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9740" y="5819343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Perspective plot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an</a:t>
            </a:r>
            <a:r>
              <a:rPr sz="1800" spc="-3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GLPF 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Transfer</a:t>
            </a:r>
            <a:r>
              <a:rPr sz="1800" spc="-1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5743143"/>
            <a:ext cx="266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Filter radical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cross</a:t>
            </a:r>
            <a:r>
              <a:rPr sz="1800" spc="-15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394" y="1855673"/>
            <a:ext cx="2868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Filter </a:t>
            </a:r>
            <a:r>
              <a:rPr sz="1800" spc="-10" dirty="0">
                <a:solidFill>
                  <a:srgbClr val="E75C00"/>
                </a:solidFill>
                <a:latin typeface="Arial"/>
                <a:cs typeface="Arial"/>
              </a:rPr>
              <a:t>displayed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E75C00"/>
                </a:solidFill>
                <a:latin typeface="Arial"/>
                <a:cs typeface="Arial"/>
              </a:rPr>
              <a:t>an</a:t>
            </a:r>
            <a:r>
              <a:rPr sz="1800" spc="10" dirty="0">
                <a:solidFill>
                  <a:srgbClr val="E75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75C00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321" y="2912186"/>
            <a:ext cx="6672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SPATIAL </a:t>
            </a:r>
            <a:r>
              <a:rPr sz="4000" spc="-5" dirty="0"/>
              <a:t>DOMAIN</a:t>
            </a:r>
            <a:r>
              <a:rPr sz="4000" spc="-135" dirty="0"/>
              <a:t> </a:t>
            </a:r>
            <a:r>
              <a:rPr sz="4000" spc="-60" dirty="0"/>
              <a:t>FILTERS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47202" y="588713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063"/>
            <a:ext cx="5426075" cy="10877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260"/>
              </a:spcBef>
            </a:pPr>
            <a:r>
              <a:rPr sz="3200" spc="-30" dirty="0"/>
              <a:t>A</a:t>
            </a:r>
            <a:r>
              <a:rPr spc="-30" dirty="0"/>
              <a:t>PPLYING </a:t>
            </a:r>
            <a:r>
              <a:rPr dirty="0"/>
              <a:t>GLPF IN AN IMAGE IN  DIFFERENT</a:t>
            </a:r>
            <a:r>
              <a:rPr spc="155" dirty="0"/>
              <a:t> </a:t>
            </a:r>
            <a:r>
              <a:rPr dirty="0"/>
              <a:t>FREQUENCIES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95016" y="1789176"/>
            <a:ext cx="2791967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063"/>
            <a:ext cx="5881370" cy="10877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260"/>
              </a:spcBef>
            </a:pPr>
            <a:r>
              <a:rPr sz="3200" dirty="0"/>
              <a:t>S</a:t>
            </a:r>
            <a:r>
              <a:rPr dirty="0"/>
              <a:t>HARPENING FREQUENCY </a:t>
            </a:r>
            <a:r>
              <a:rPr spc="5" dirty="0"/>
              <a:t>DOMAIN  </a:t>
            </a:r>
            <a:r>
              <a:rPr spc="-35" dirty="0"/>
              <a:t>FILTERS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7840" y="1732533"/>
            <a:ext cx="7360920" cy="253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25120" algn="l"/>
              </a:tabLst>
            </a:pPr>
            <a:r>
              <a:rPr sz="2200" spc="-10" dirty="0">
                <a:latin typeface="Times New Roman"/>
                <a:cs typeface="Times New Roman"/>
              </a:rPr>
              <a:t>Image </a:t>
            </a:r>
            <a:r>
              <a:rPr sz="2200" spc="-5" dirty="0">
                <a:latin typeface="Times New Roman"/>
                <a:cs typeface="Times New Roman"/>
              </a:rPr>
              <a:t>sharpening is </a:t>
            </a:r>
            <a:r>
              <a:rPr sz="2200" dirty="0">
                <a:latin typeface="Times New Roman"/>
                <a:cs typeface="Times New Roman"/>
              </a:rPr>
              <a:t>done by </a:t>
            </a:r>
            <a:r>
              <a:rPr sz="2200" spc="-5" dirty="0">
                <a:latin typeface="Times New Roman"/>
                <a:cs typeface="Times New Roman"/>
              </a:rPr>
              <a:t>using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high pass</a:t>
            </a:r>
            <a:r>
              <a:rPr sz="2200" spc="3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filters</a:t>
            </a:r>
            <a:endParaRPr sz="2200">
              <a:latin typeface="Times New Roman"/>
              <a:cs typeface="Times New Roman"/>
            </a:endParaRPr>
          </a:p>
          <a:p>
            <a:pPr marL="324485" marR="17780" indent="-27432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251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attenuates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the low frequency components without disturbing  high frequency</a:t>
            </a:r>
            <a:r>
              <a:rPr sz="2200" spc="1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</a:t>
            </a:r>
            <a:endParaRPr sz="2200">
              <a:latin typeface="Times New Roman"/>
              <a:cs typeface="Times New Roman"/>
            </a:endParaRPr>
          </a:p>
          <a:p>
            <a:pPr marL="3251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251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transformation of </a:t>
            </a:r>
            <a:r>
              <a:rPr sz="2200" dirty="0">
                <a:latin typeface="Times New Roman"/>
                <a:cs typeface="Times New Roman"/>
              </a:rPr>
              <a:t>high </a:t>
            </a:r>
            <a:r>
              <a:rPr sz="2200" spc="-5" dirty="0">
                <a:latin typeface="Times New Roman"/>
                <a:cs typeface="Times New Roman"/>
              </a:rPr>
              <a:t>pass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spcBef>
                <a:spcPts val="1755"/>
              </a:spcBef>
            </a:pPr>
            <a:r>
              <a:rPr sz="1900" i="1" spc="260" dirty="0">
                <a:latin typeface="Times New Roman"/>
                <a:cs typeface="Times New Roman"/>
              </a:rPr>
              <a:t>H</a:t>
            </a:r>
            <a:r>
              <a:rPr sz="1650" i="1" spc="390" baseline="-25252" dirty="0">
                <a:latin typeface="Times New Roman"/>
                <a:cs typeface="Times New Roman"/>
              </a:rPr>
              <a:t>hp</a:t>
            </a:r>
            <a:r>
              <a:rPr sz="1650" i="1" spc="37" baseline="-25252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(</a:t>
            </a:r>
            <a:r>
              <a:rPr sz="1900" i="1" spc="175" dirty="0">
                <a:latin typeface="Times New Roman"/>
                <a:cs typeface="Times New Roman"/>
              </a:rPr>
              <a:t>u</a:t>
            </a:r>
            <a:r>
              <a:rPr sz="1900" spc="175" dirty="0">
                <a:latin typeface="Times New Roman"/>
                <a:cs typeface="Times New Roman"/>
              </a:rPr>
              <a:t>,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1900" i="1" spc="195" dirty="0">
                <a:latin typeface="Times New Roman"/>
                <a:cs typeface="Times New Roman"/>
              </a:rPr>
              <a:t>v</a:t>
            </a:r>
            <a:r>
              <a:rPr sz="1900" spc="195" dirty="0">
                <a:latin typeface="Times New Roman"/>
                <a:cs typeface="Times New Roman"/>
              </a:rPr>
              <a:t>)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240" dirty="0">
                <a:latin typeface="Symbol"/>
                <a:cs typeface="Symbol"/>
              </a:rPr>
              <a:t></a:t>
            </a:r>
            <a:r>
              <a:rPr sz="1900" spc="-185" dirty="0">
                <a:latin typeface="Times New Roman"/>
                <a:cs typeface="Times New Roman"/>
              </a:rPr>
              <a:t> </a:t>
            </a:r>
            <a:r>
              <a:rPr sz="1900" spc="320" dirty="0">
                <a:latin typeface="Times New Roman"/>
                <a:cs typeface="Times New Roman"/>
              </a:rPr>
              <a:t>1</a:t>
            </a:r>
            <a:r>
              <a:rPr sz="1900" spc="32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i="1" spc="215" dirty="0">
                <a:latin typeface="Times New Roman"/>
                <a:cs typeface="Times New Roman"/>
              </a:rPr>
              <a:t>H</a:t>
            </a:r>
            <a:r>
              <a:rPr sz="1650" i="1" spc="322" baseline="-25252" dirty="0">
                <a:latin typeface="Times New Roman"/>
                <a:cs typeface="Times New Roman"/>
              </a:rPr>
              <a:t>lp</a:t>
            </a:r>
            <a:r>
              <a:rPr sz="1650" i="1" spc="97" baseline="-25252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(</a:t>
            </a:r>
            <a:r>
              <a:rPr sz="1900" i="1" spc="175" dirty="0">
                <a:latin typeface="Times New Roman"/>
                <a:cs typeface="Times New Roman"/>
              </a:rPr>
              <a:t>u</a:t>
            </a:r>
            <a:r>
              <a:rPr sz="1900" spc="175" dirty="0">
                <a:latin typeface="Times New Roman"/>
                <a:cs typeface="Times New Roman"/>
              </a:rPr>
              <a:t>,</a:t>
            </a:r>
            <a:r>
              <a:rPr sz="1900" spc="-225" dirty="0">
                <a:latin typeface="Times New Roman"/>
                <a:cs typeface="Times New Roman"/>
              </a:rPr>
              <a:t> </a:t>
            </a:r>
            <a:r>
              <a:rPr sz="1900" i="1" spc="200" dirty="0">
                <a:latin typeface="Times New Roman"/>
                <a:cs typeface="Times New Roman"/>
              </a:rPr>
              <a:t>v</a:t>
            </a:r>
            <a:r>
              <a:rPr sz="1900" spc="2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4641465"/>
            <a:ext cx="777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indent="-26987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57692"/>
              <a:buFont typeface="Wingdings"/>
              <a:buChar char=""/>
              <a:tabLst>
                <a:tab pos="307975" algn="l"/>
              </a:tabLst>
            </a:pPr>
            <a:r>
              <a:rPr sz="3900" i="1" spc="-337" baseline="13888" dirty="0">
                <a:latin typeface="Times New Roman"/>
                <a:cs typeface="Times New Roman"/>
              </a:rPr>
              <a:t>H</a:t>
            </a:r>
            <a:r>
              <a:rPr sz="3900" i="1" spc="-569" baseline="13888" dirty="0">
                <a:latin typeface="Times New Roman"/>
                <a:cs typeface="Times New Roman"/>
              </a:rPr>
              <a:t> </a:t>
            </a:r>
            <a:r>
              <a:rPr sz="1500" i="1" spc="-45" dirty="0">
                <a:latin typeface="Times New Roman"/>
                <a:cs typeface="Times New Roman"/>
              </a:rPr>
              <a:t>hp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9822" y="4552569"/>
            <a:ext cx="32753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represents high pass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5642195"/>
            <a:ext cx="4243705" cy="443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9715" indent="-222250">
              <a:lnSpc>
                <a:spcPct val="100000"/>
              </a:lnSpc>
              <a:spcBef>
                <a:spcPts val="135"/>
              </a:spcBef>
              <a:buClr>
                <a:srgbClr val="FD8537"/>
              </a:buClr>
              <a:buSzPct val="55555"/>
              <a:buFont typeface="Wingdings"/>
              <a:buChar char=""/>
              <a:tabLst>
                <a:tab pos="260350" algn="l"/>
              </a:tabLst>
            </a:pPr>
            <a:r>
              <a:rPr sz="4050" i="1" spc="780" baseline="15432" dirty="0">
                <a:latin typeface="Times New Roman"/>
                <a:cs typeface="Times New Roman"/>
              </a:rPr>
              <a:t>H </a:t>
            </a:r>
            <a:r>
              <a:rPr sz="2400" i="1" spc="209" baseline="1736" dirty="0">
                <a:latin typeface="Times New Roman"/>
                <a:cs typeface="Times New Roman"/>
              </a:rPr>
              <a:t>lp </a:t>
            </a:r>
            <a:r>
              <a:rPr sz="2200" spc="-5" dirty="0">
                <a:latin typeface="Times New Roman"/>
                <a:cs typeface="Times New Roman"/>
              </a:rPr>
              <a:t>Represents low pass</a:t>
            </a:r>
            <a:r>
              <a:rPr sz="2200" spc="-3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9654"/>
            <a:ext cx="5284470" cy="207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Sharpening frequency domain filters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Ideal low pass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Butterworth low pass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45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Gaussian low pass filter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32533"/>
            <a:ext cx="7310120" cy="252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Sharpening technique is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reverse operation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low pass</a:t>
            </a:r>
            <a:r>
              <a:rPr sz="2200" spc="9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filters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1080770" algn="l"/>
                <a:tab pos="6331585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	the  low  pass  </a:t>
            </a:r>
            <a:r>
              <a:rPr sz="2200" dirty="0">
                <a:latin typeface="Times New Roman"/>
                <a:cs typeface="Times New Roman"/>
              </a:rPr>
              <a:t>filters  </a:t>
            </a:r>
            <a:r>
              <a:rPr sz="2200" spc="-5" dirty="0">
                <a:latin typeface="Times New Roman"/>
                <a:cs typeface="Times New Roman"/>
              </a:rPr>
              <a:t>attenuates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frequencies</a:t>
            </a:r>
            <a:r>
              <a:rPr sz="2200" spc="4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	the high  pass filter passes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6409690" algn="l"/>
                <a:tab pos="6877684" algn="l"/>
              </a:tabLst>
            </a:pPr>
            <a:r>
              <a:rPr sz="2200" spc="-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high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attenuates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frequencies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low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pass filter passes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209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</a:t>
            </a:r>
            <a:r>
              <a:rPr dirty="0"/>
              <a:t>DEAL </a:t>
            </a:r>
            <a:r>
              <a:rPr spc="5" dirty="0"/>
              <a:t>HIGH </a:t>
            </a:r>
            <a:r>
              <a:rPr spc="-50" dirty="0"/>
              <a:t>PASS</a:t>
            </a:r>
            <a:r>
              <a:rPr spc="330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2312035"/>
            <a:ext cx="1936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is defined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91154"/>
            <a:ext cx="1630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147701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H(u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,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v)=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28769"/>
            <a:ext cx="5838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Ideal high pass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shows significant ringing</a:t>
            </a:r>
            <a:r>
              <a:rPr sz="2200" spc="9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artifacts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28194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76200" y="1066800"/>
                </a:moveTo>
                <a:lnTo>
                  <a:pt x="61352" y="1066307"/>
                </a:lnTo>
                <a:lnTo>
                  <a:pt x="49244" y="1064958"/>
                </a:lnTo>
                <a:lnTo>
                  <a:pt x="41088" y="1062942"/>
                </a:lnTo>
                <a:lnTo>
                  <a:pt x="38100" y="1060450"/>
                </a:lnTo>
                <a:lnTo>
                  <a:pt x="38100" y="539750"/>
                </a:lnTo>
                <a:lnTo>
                  <a:pt x="35111" y="537257"/>
                </a:lnTo>
                <a:lnTo>
                  <a:pt x="26955" y="535241"/>
                </a:lnTo>
                <a:lnTo>
                  <a:pt x="14847" y="533892"/>
                </a:lnTo>
                <a:lnTo>
                  <a:pt x="0" y="533400"/>
                </a:lnTo>
                <a:lnTo>
                  <a:pt x="14847" y="532907"/>
                </a:lnTo>
                <a:lnTo>
                  <a:pt x="26955" y="531558"/>
                </a:lnTo>
                <a:lnTo>
                  <a:pt x="35111" y="529542"/>
                </a:lnTo>
                <a:lnTo>
                  <a:pt x="38100" y="527050"/>
                </a:lnTo>
                <a:lnTo>
                  <a:pt x="38100" y="6350"/>
                </a:lnTo>
                <a:lnTo>
                  <a:pt x="41088" y="3857"/>
                </a:lnTo>
                <a:lnTo>
                  <a:pt x="49244" y="1841"/>
                </a:lnTo>
                <a:lnTo>
                  <a:pt x="61352" y="492"/>
                </a:lnTo>
                <a:lnTo>
                  <a:pt x="76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3082" y="2891154"/>
            <a:ext cx="235585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95"/>
              </a:spcBef>
              <a:tabLst>
                <a:tab pos="675005" algn="l"/>
                <a:tab pos="1971039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if	D(u ,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v)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&lt;	</a:t>
            </a:r>
            <a:r>
              <a:rPr sz="3300" i="1" spc="307" baseline="1262" dirty="0">
                <a:latin typeface="Times New Roman"/>
                <a:cs typeface="Times New Roman"/>
              </a:rPr>
              <a:t>D</a:t>
            </a:r>
            <a:r>
              <a:rPr sz="1875" spc="307" baseline="-22222" dirty="0">
                <a:latin typeface="Times New Roman"/>
                <a:cs typeface="Times New Roman"/>
              </a:rPr>
              <a:t>0</a:t>
            </a:r>
            <a:endParaRPr sz="1875" baseline="-2222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  <a:tabLst>
                <a:tab pos="456565" algn="l"/>
                <a:tab pos="752475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0	if	D(u , v) &gt;</a:t>
            </a:r>
            <a:r>
              <a:rPr sz="2200" i="1" spc="114" dirty="0">
                <a:latin typeface="Times New Roman"/>
                <a:cs typeface="Times New Roman"/>
              </a:rPr>
              <a:t> </a:t>
            </a:r>
            <a:r>
              <a:rPr sz="3300" i="1" spc="89" baseline="-3787" dirty="0">
                <a:latin typeface="Times New Roman"/>
                <a:cs typeface="Times New Roman"/>
              </a:rPr>
              <a:t>D</a:t>
            </a:r>
            <a:r>
              <a:rPr sz="1875" spc="89" baseline="-31111" dirty="0">
                <a:latin typeface="Times New Roman"/>
                <a:cs typeface="Times New Roman"/>
              </a:rPr>
              <a:t>0</a:t>
            </a:r>
            <a:endParaRPr sz="1875" baseline="-311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143000"/>
            <a:ext cx="70866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5819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B</a:t>
            </a:r>
            <a:r>
              <a:rPr spc="-15" dirty="0"/>
              <a:t>UTTERWORTH </a:t>
            </a:r>
            <a:r>
              <a:rPr spc="5" dirty="0"/>
              <a:t>HIGH </a:t>
            </a:r>
            <a:r>
              <a:rPr spc="-50" dirty="0"/>
              <a:t>PASS</a:t>
            </a:r>
            <a:r>
              <a:rPr spc="525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32533"/>
            <a:ext cx="4102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0" dirty="0">
                <a:latin typeface="Times New Roman"/>
                <a:cs typeface="Times New Roman"/>
              </a:rPr>
              <a:t>Transformation </a:t>
            </a:r>
            <a:r>
              <a:rPr sz="2200" spc="-5" dirty="0">
                <a:latin typeface="Times New Roman"/>
                <a:cs typeface="Times New Roman"/>
              </a:rPr>
              <a:t>function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BHPF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49648"/>
            <a:ext cx="6296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BHPF shows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sharp edges with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minor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ringing</a:t>
            </a:r>
            <a:r>
              <a:rPr sz="2200" spc="8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artifacts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5783" y="3121552"/>
            <a:ext cx="2489835" cy="0"/>
          </a:xfrm>
          <a:custGeom>
            <a:avLst/>
            <a:gdLst/>
            <a:ahLst/>
            <a:cxnLst/>
            <a:rect l="l" t="t" r="r" b="b"/>
            <a:pathLst>
              <a:path w="2489835">
                <a:moveTo>
                  <a:pt x="0" y="0"/>
                </a:moveTo>
                <a:lnTo>
                  <a:pt x="2489749" y="0"/>
                </a:lnTo>
              </a:path>
            </a:pathLst>
          </a:custGeom>
          <a:ln w="11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08349" y="2882441"/>
            <a:ext cx="38989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75" spc="-419" baseline="-20947" dirty="0">
                <a:latin typeface="Symbol"/>
                <a:cs typeface="Symbol"/>
              </a:rPr>
              <a:t></a:t>
            </a:r>
            <a:r>
              <a:rPr sz="1300" spc="265" dirty="0">
                <a:latin typeface="Times New Roman"/>
                <a:cs typeface="Times New Roman"/>
              </a:rPr>
              <a:t>2</a:t>
            </a:r>
            <a:r>
              <a:rPr sz="1300" i="1" spc="15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727596" y="2895806"/>
            <a:ext cx="174561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00" dirty="0">
                <a:latin typeface="Times New Roman"/>
                <a:cs typeface="Times New Roman"/>
              </a:rPr>
              <a:t>H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u</a:t>
            </a:r>
            <a:r>
              <a:rPr sz="2200" spc="220" dirty="0">
                <a:latin typeface="Times New Roman"/>
                <a:cs typeface="Times New Roman"/>
              </a:rPr>
              <a:t>,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i="1" spc="250" dirty="0">
                <a:latin typeface="Times New Roman"/>
                <a:cs typeface="Times New Roman"/>
              </a:rPr>
              <a:t>v</a:t>
            </a:r>
            <a:r>
              <a:rPr sz="2200" spc="250" dirty="0">
                <a:latin typeface="Times New Roman"/>
                <a:cs typeface="Times New Roman"/>
              </a:rPr>
              <a:t>)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305" dirty="0">
                <a:latin typeface="Symbol"/>
                <a:cs typeface="Symbol"/>
              </a:rPr>
              <a:t>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395" dirty="0">
                <a:latin typeface="Times New Roman"/>
                <a:cs typeface="Times New Roman"/>
              </a:rPr>
              <a:t>1</a:t>
            </a:r>
            <a:r>
              <a:rPr sz="2200" spc="395" dirty="0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8742" y="3324223"/>
            <a:ext cx="12763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0340" y="2717109"/>
            <a:ext cx="20066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27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7998" y="3030281"/>
            <a:ext cx="202692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395" dirty="0">
                <a:latin typeface="Times New Roman"/>
                <a:cs typeface="Times New Roman"/>
              </a:rPr>
              <a:t>1</a:t>
            </a:r>
            <a:r>
              <a:rPr sz="2200" spc="395" dirty="0">
                <a:latin typeface="Symbol"/>
                <a:cs typeface="Symbol"/>
              </a:rPr>
              <a:t>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3050" spc="195" dirty="0">
                <a:latin typeface="Symbol"/>
                <a:cs typeface="Symbol"/>
              </a:rPr>
              <a:t></a:t>
            </a:r>
            <a:r>
              <a:rPr sz="2200" i="1" spc="195" dirty="0">
                <a:latin typeface="Times New Roman"/>
                <a:cs typeface="Times New Roman"/>
              </a:rPr>
              <a:t>D</a:t>
            </a:r>
            <a:r>
              <a:rPr sz="2200" spc="195" dirty="0">
                <a:latin typeface="Times New Roman"/>
                <a:cs typeface="Times New Roman"/>
              </a:rPr>
              <a:t>(</a:t>
            </a:r>
            <a:r>
              <a:rPr sz="2200" i="1" spc="195" dirty="0">
                <a:latin typeface="Times New Roman"/>
                <a:cs typeface="Times New Roman"/>
              </a:rPr>
              <a:t>u</a:t>
            </a:r>
            <a:r>
              <a:rPr sz="2200" spc="195" dirty="0">
                <a:latin typeface="Times New Roman"/>
                <a:cs typeface="Times New Roman"/>
              </a:rPr>
              <a:t>,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i="1" spc="250" dirty="0">
                <a:latin typeface="Times New Roman"/>
                <a:cs typeface="Times New Roman"/>
              </a:rPr>
              <a:t>v</a:t>
            </a:r>
            <a:r>
              <a:rPr sz="2200" spc="250" dirty="0">
                <a:latin typeface="Times New Roman"/>
                <a:cs typeface="Times New Roman"/>
              </a:rPr>
              <a:t>)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/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4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143000"/>
            <a:ext cx="7077456" cy="4283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4909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G</a:t>
            </a:r>
            <a:r>
              <a:rPr dirty="0"/>
              <a:t>AUSSIAN </a:t>
            </a:r>
            <a:r>
              <a:rPr spc="5" dirty="0"/>
              <a:t>HIGH </a:t>
            </a:r>
            <a:r>
              <a:rPr spc="-50" dirty="0"/>
              <a:t>PASS</a:t>
            </a:r>
            <a:r>
              <a:rPr spc="475" dirty="0"/>
              <a:t> </a:t>
            </a:r>
            <a:r>
              <a:rPr spc="-40" dirty="0"/>
              <a:t>FILTER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732533"/>
            <a:ext cx="7346950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12420" algn="l"/>
              </a:tabLst>
            </a:pPr>
            <a:r>
              <a:rPr sz="2200" spc="-10" dirty="0">
                <a:latin typeface="Times New Roman"/>
                <a:cs typeface="Times New Roman"/>
              </a:rPr>
              <a:t>Transformation </a:t>
            </a:r>
            <a:r>
              <a:rPr sz="2200" spc="-5" dirty="0">
                <a:latin typeface="Times New Roman"/>
                <a:cs typeface="Times New Roman"/>
              </a:rPr>
              <a:t>function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GHPF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000">
              <a:latin typeface="Times New Roman"/>
              <a:cs typeface="Times New Roman"/>
            </a:endParaRPr>
          </a:p>
          <a:p>
            <a:pPr marL="4379595">
              <a:lnSpc>
                <a:spcPts val="265"/>
              </a:lnSpc>
              <a:tabLst>
                <a:tab pos="5538470" algn="l"/>
              </a:tabLst>
            </a:pPr>
            <a:r>
              <a:rPr sz="1350" spc="100" dirty="0">
                <a:latin typeface="Times New Roman"/>
                <a:cs typeface="Times New Roman"/>
              </a:rPr>
              <a:t>2	2</a:t>
            </a:r>
            <a:endParaRPr sz="1350">
              <a:latin typeface="Times New Roman"/>
              <a:cs typeface="Times New Roman"/>
            </a:endParaRPr>
          </a:p>
          <a:p>
            <a:pPr marR="291465" algn="ctr">
              <a:lnSpc>
                <a:spcPts val="2605"/>
              </a:lnSpc>
              <a:tabLst>
                <a:tab pos="2965450" algn="l"/>
              </a:tabLst>
            </a:pPr>
            <a:r>
              <a:rPr sz="4950" i="1" spc="390" baseline="-25252" dirty="0">
                <a:latin typeface="Times New Roman"/>
                <a:cs typeface="Times New Roman"/>
              </a:rPr>
              <a:t>H</a:t>
            </a:r>
            <a:r>
              <a:rPr sz="4950" spc="390" baseline="-25252" dirty="0">
                <a:latin typeface="Times New Roman"/>
                <a:cs typeface="Times New Roman"/>
              </a:rPr>
              <a:t>(</a:t>
            </a:r>
            <a:r>
              <a:rPr sz="4950" i="1" spc="390" baseline="-25252" dirty="0">
                <a:latin typeface="Times New Roman"/>
                <a:cs typeface="Times New Roman"/>
              </a:rPr>
              <a:t>u</a:t>
            </a:r>
            <a:r>
              <a:rPr sz="4950" spc="390" baseline="-25252" dirty="0">
                <a:latin typeface="Times New Roman"/>
                <a:cs typeface="Times New Roman"/>
              </a:rPr>
              <a:t>,</a:t>
            </a:r>
            <a:r>
              <a:rPr sz="4950" i="1" spc="390" baseline="-25252" dirty="0">
                <a:latin typeface="Times New Roman"/>
                <a:cs typeface="Times New Roman"/>
              </a:rPr>
              <a:t>v</a:t>
            </a:r>
            <a:r>
              <a:rPr sz="4950" spc="390" baseline="-25252" dirty="0">
                <a:latin typeface="Times New Roman"/>
                <a:cs typeface="Times New Roman"/>
              </a:rPr>
              <a:t>)</a:t>
            </a:r>
            <a:r>
              <a:rPr sz="4950" spc="-157" baseline="-25252" dirty="0">
                <a:latin typeface="Times New Roman"/>
                <a:cs typeface="Times New Roman"/>
              </a:rPr>
              <a:t> </a:t>
            </a:r>
            <a:r>
              <a:rPr sz="4950" spc="555" baseline="-25252" dirty="0">
                <a:latin typeface="Symbol"/>
                <a:cs typeface="Symbol"/>
              </a:rPr>
              <a:t></a:t>
            </a:r>
            <a:r>
              <a:rPr sz="4950" spc="555" baseline="-25252" dirty="0">
                <a:latin typeface="Times New Roman"/>
                <a:cs typeface="Times New Roman"/>
              </a:rPr>
              <a:t>1</a:t>
            </a:r>
            <a:r>
              <a:rPr sz="4950" spc="555" baseline="-25252" dirty="0">
                <a:latin typeface="Symbol"/>
                <a:cs typeface="Symbol"/>
              </a:rPr>
              <a:t></a:t>
            </a:r>
            <a:r>
              <a:rPr sz="4950" spc="-652" baseline="-25252" dirty="0">
                <a:latin typeface="Times New Roman"/>
                <a:cs typeface="Times New Roman"/>
              </a:rPr>
              <a:t> </a:t>
            </a:r>
            <a:r>
              <a:rPr sz="4950" i="1" spc="367" baseline="-25252" dirty="0">
                <a:latin typeface="Times New Roman"/>
                <a:cs typeface="Times New Roman"/>
              </a:rPr>
              <a:t>e</a:t>
            </a:r>
            <a:r>
              <a:rPr sz="1900" spc="245" dirty="0">
                <a:latin typeface="Symbol"/>
                <a:cs typeface="Symbol"/>
              </a:rPr>
              <a:t></a:t>
            </a:r>
            <a:r>
              <a:rPr sz="1900" i="1" spc="245" dirty="0">
                <a:latin typeface="Times New Roman"/>
                <a:cs typeface="Times New Roman"/>
              </a:rPr>
              <a:t>D	</a:t>
            </a:r>
            <a:r>
              <a:rPr sz="1900" spc="170" dirty="0">
                <a:latin typeface="Times New Roman"/>
                <a:cs typeface="Times New Roman"/>
              </a:rPr>
              <a:t>(</a:t>
            </a:r>
            <a:r>
              <a:rPr sz="1900" i="1" spc="170" dirty="0">
                <a:latin typeface="Times New Roman"/>
                <a:cs typeface="Times New Roman"/>
              </a:rPr>
              <a:t>u</a:t>
            </a:r>
            <a:r>
              <a:rPr sz="1900" spc="170" dirty="0">
                <a:latin typeface="Times New Roman"/>
                <a:cs typeface="Times New Roman"/>
              </a:rPr>
              <a:t>,</a:t>
            </a:r>
            <a:r>
              <a:rPr sz="1900" i="1" spc="170" dirty="0">
                <a:latin typeface="Times New Roman"/>
                <a:cs typeface="Times New Roman"/>
              </a:rPr>
              <a:t>v</a:t>
            </a:r>
            <a:r>
              <a:rPr sz="1900" spc="170" dirty="0">
                <a:latin typeface="Times New Roman"/>
                <a:cs typeface="Times New Roman"/>
              </a:rPr>
              <a:t>)/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2</a:t>
            </a:r>
            <a:r>
              <a:rPr sz="2050" i="1" spc="60" dirty="0">
                <a:latin typeface="Symbol"/>
                <a:cs typeface="Symbol"/>
              </a:rPr>
              <a:t></a:t>
            </a:r>
            <a:endParaRPr sz="20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Symbol"/>
              <a:cs typeface="Symbol"/>
            </a:endParaRPr>
          </a:p>
          <a:p>
            <a:pPr marL="311785" marR="17780" indent="-274320">
              <a:lnSpc>
                <a:spcPct val="1500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312420" algn="l"/>
                <a:tab pos="1510030" algn="l"/>
                <a:tab pos="2182495" algn="l"/>
                <a:tab pos="2837815" algn="l"/>
                <a:tab pos="3663950" algn="l"/>
                <a:tab pos="4537075" algn="l"/>
                <a:tab pos="5208270" algn="l"/>
                <a:tab pos="6466840" algn="l"/>
              </a:tabLst>
            </a:pPr>
            <a:r>
              <a:rPr sz="2200" spc="-5" dirty="0">
                <a:latin typeface="Times New Roman"/>
                <a:cs typeface="Times New Roman"/>
              </a:rPr>
              <a:t>Gaussian	high	pass	filters	sh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ws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h</a:t>
            </a:r>
            <a:r>
              <a:rPr sz="2200" spc="-20" dirty="0">
                <a:solidFill>
                  <a:srgbClr val="E75C00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gh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sharpness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witho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t  ringing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artifacts.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655" y="990600"/>
            <a:ext cx="7028688" cy="458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544" y="1752600"/>
            <a:ext cx="4789969" cy="4144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7259955" cy="195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88235" algn="l"/>
              </a:tabLst>
            </a:pPr>
            <a:r>
              <a:rPr sz="3200" dirty="0"/>
              <a:t>M</a:t>
            </a:r>
            <a:r>
              <a:rPr dirty="0"/>
              <a:t>ECHANISM	</a:t>
            </a:r>
            <a:r>
              <a:rPr spc="5" dirty="0"/>
              <a:t>OF </a:t>
            </a:r>
            <a:r>
              <a:rPr spc="-55" dirty="0"/>
              <a:t>SPATIAL</a:t>
            </a:r>
            <a:r>
              <a:rPr spc="114" dirty="0"/>
              <a:t> </a:t>
            </a:r>
            <a:r>
              <a:rPr spc="-25" dirty="0"/>
              <a:t>FILTERING</a:t>
            </a:r>
            <a:endParaRPr sz="3200"/>
          </a:p>
          <a:p>
            <a:pPr marL="5271135" marR="5080" algn="just">
              <a:lnSpc>
                <a:spcPct val="150100"/>
              </a:lnSpc>
              <a:spcBef>
                <a:spcPts val="555"/>
              </a:spcBef>
            </a:pPr>
            <a:r>
              <a:rPr sz="2000" b="0" dirty="0">
                <a:latin typeface="Times New Roman"/>
                <a:cs typeface="Times New Roman"/>
              </a:rPr>
              <a:t>This process</a:t>
            </a:r>
            <a:r>
              <a:rPr sz="2000" b="0" spc="-1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shows  </a:t>
            </a:r>
            <a:r>
              <a:rPr sz="2000" b="0" spc="-5" dirty="0">
                <a:latin typeface="Times New Roman"/>
                <a:cs typeface="Times New Roman"/>
              </a:rPr>
              <a:t>moving filter mask  </a:t>
            </a:r>
            <a:r>
              <a:rPr sz="2000" b="0" dirty="0">
                <a:latin typeface="Times New Roman"/>
                <a:cs typeface="Times New Roman"/>
              </a:rPr>
              <a:t>point to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point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390596"/>
            <a:ext cx="210502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 </a:t>
            </a:r>
            <a:r>
              <a:rPr sz="2000" dirty="0">
                <a:solidFill>
                  <a:srgbClr val="E75C00"/>
                </a:solidFill>
                <a:latin typeface="Times New Roman"/>
                <a:cs typeface="Times New Roman"/>
              </a:rPr>
              <a:t>at each point  (x , y) are</a:t>
            </a:r>
            <a:r>
              <a:rPr sz="2000" spc="-8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E75C00"/>
                </a:solidFill>
                <a:latin typeface="Times New Roman"/>
                <a:cs typeface="Times New Roman"/>
              </a:rPr>
              <a:t>calculated  </a:t>
            </a:r>
            <a:r>
              <a:rPr sz="2000" dirty="0">
                <a:solidFill>
                  <a:srgbClr val="E75C00"/>
                </a:solidFill>
                <a:latin typeface="Times New Roman"/>
                <a:cs typeface="Times New Roman"/>
              </a:rPr>
              <a:t>by predefined  </a:t>
            </a:r>
            <a:r>
              <a:rPr sz="2000" spc="-5" dirty="0">
                <a:solidFill>
                  <a:srgbClr val="E75C00"/>
                </a:solidFill>
                <a:latin typeface="Times New Roman"/>
                <a:cs typeface="Times New Roman"/>
              </a:rPr>
              <a:t>relationship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3"/>
            <a:ext cx="68751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684270" algn="l"/>
              </a:tabLst>
            </a:pPr>
            <a:r>
              <a:rPr sz="2800" spc="-5" dirty="0"/>
              <a:t>P</a:t>
            </a:r>
            <a:r>
              <a:rPr sz="2250" spc="-5" dirty="0"/>
              <a:t>ERSPECTIVE PLOT </a:t>
            </a:r>
            <a:r>
              <a:rPr sz="2800" spc="-5" dirty="0"/>
              <a:t>, </a:t>
            </a:r>
            <a:r>
              <a:rPr sz="2250" spc="-10" dirty="0"/>
              <a:t>IMAGE </a:t>
            </a:r>
            <a:r>
              <a:rPr sz="2250" spc="-30" dirty="0"/>
              <a:t>REPRESENTATION  </a:t>
            </a:r>
            <a:r>
              <a:rPr sz="2250" spc="-10" dirty="0"/>
              <a:t>AND </a:t>
            </a:r>
            <a:r>
              <a:rPr sz="2250" spc="-5" dirty="0"/>
              <a:t>CROSS</a:t>
            </a:r>
            <a:r>
              <a:rPr sz="2250" spc="250" dirty="0"/>
              <a:t> </a:t>
            </a:r>
            <a:r>
              <a:rPr sz="2250" spc="-5" dirty="0"/>
              <a:t>SECTION</a:t>
            </a:r>
            <a:r>
              <a:rPr sz="2250" spc="125" dirty="0"/>
              <a:t> </a:t>
            </a:r>
            <a:r>
              <a:rPr sz="2250" spc="-10" dirty="0"/>
              <a:t>OF	</a:t>
            </a:r>
            <a:r>
              <a:rPr sz="2800" spc="-45" dirty="0"/>
              <a:t>IHPF,BHPF,GHPF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57400" y="1905000"/>
            <a:ext cx="41148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868295"/>
            <a:ext cx="281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THANK</a:t>
            </a:r>
            <a:r>
              <a:rPr sz="3600" spc="-190" dirty="0"/>
              <a:t> </a:t>
            </a:r>
            <a:r>
              <a:rPr sz="3600" spc="-5" dirty="0"/>
              <a:t>YOU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048" y="858138"/>
            <a:ext cx="4685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</a:t>
            </a:r>
            <a:r>
              <a:rPr dirty="0"/>
              <a:t>INEAR </a:t>
            </a:r>
            <a:r>
              <a:rPr spc="-55" dirty="0"/>
              <a:t>SPATIAL</a:t>
            </a:r>
            <a:r>
              <a:rPr spc="190" dirty="0"/>
              <a:t> </a:t>
            </a:r>
            <a:r>
              <a:rPr spc="-25" dirty="0"/>
              <a:t>FILTERING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32533"/>
            <a:ext cx="6814820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Linear spatial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filtering,</a:t>
            </a:r>
            <a:endParaRPr sz="2200">
              <a:latin typeface="Times New Roman"/>
              <a:cs typeface="Times New Roman"/>
            </a:endParaRPr>
          </a:p>
          <a:p>
            <a:pPr marL="286385" marR="688975" indent="-27432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220408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Result 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sum</a:t>
            </a:r>
            <a:r>
              <a:rPr sz="2200" spc="2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of	product of filter coefficient and the  corresponding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image</a:t>
            </a:r>
            <a:r>
              <a:rPr sz="2200" spc="1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pixels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dirty="0">
                <a:latin typeface="Times New Roman"/>
                <a:cs typeface="Times New Roman"/>
              </a:rPr>
              <a:t>above figure </a:t>
            </a:r>
            <a:r>
              <a:rPr sz="2200" spc="-5" dirty="0">
                <a:latin typeface="Times New Roman"/>
                <a:cs typeface="Times New Roman"/>
              </a:rPr>
              <a:t>Response 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935"/>
              </a:spcBef>
            </a:pPr>
            <a:r>
              <a:rPr sz="1800" spc="680" dirty="0">
                <a:latin typeface="Times New Roman"/>
                <a:cs typeface="Times New Roman"/>
              </a:rPr>
              <a:t>R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560" dirty="0">
                <a:latin typeface="Symbol"/>
                <a:cs typeface="Symbol"/>
              </a:rPr>
              <a:t>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i="1" spc="400" dirty="0">
                <a:latin typeface="Times New Roman"/>
                <a:cs typeface="Times New Roman"/>
              </a:rPr>
              <a:t>w</a:t>
            </a:r>
            <a:r>
              <a:rPr sz="1800" spc="400" dirty="0">
                <a:latin typeface="Times New Roman"/>
                <a:cs typeface="Times New Roman"/>
              </a:rPr>
              <a:t>(</a:t>
            </a:r>
            <a:r>
              <a:rPr sz="1800" spc="400" dirty="0">
                <a:latin typeface="Symbol"/>
                <a:cs typeface="Symbol"/>
              </a:rPr>
              <a:t></a:t>
            </a:r>
            <a:r>
              <a:rPr sz="1800" spc="400" dirty="0">
                <a:latin typeface="Times New Roman"/>
                <a:cs typeface="Times New Roman"/>
              </a:rPr>
              <a:t>1,</a:t>
            </a:r>
            <a:r>
              <a:rPr sz="1800" spc="400" dirty="0">
                <a:latin typeface="Symbol"/>
                <a:cs typeface="Symbol"/>
              </a:rPr>
              <a:t></a:t>
            </a:r>
            <a:r>
              <a:rPr sz="1800" spc="400" dirty="0">
                <a:latin typeface="Times New Roman"/>
                <a:cs typeface="Times New Roman"/>
              </a:rPr>
              <a:t>1)f(x-1,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509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15" dirty="0">
                <a:latin typeface="Times New Roman"/>
                <a:cs typeface="Times New Roman"/>
              </a:rPr>
              <a:t>-1)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60" dirty="0">
                <a:latin typeface="Symbol"/>
                <a:cs typeface="Symbol"/>
              </a:rPr>
              <a:t>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i="1" spc="400" dirty="0">
                <a:latin typeface="Times New Roman"/>
                <a:cs typeface="Times New Roman"/>
              </a:rPr>
              <a:t>w</a:t>
            </a:r>
            <a:r>
              <a:rPr sz="1800" spc="400" dirty="0">
                <a:latin typeface="Times New Roman"/>
                <a:cs typeface="Times New Roman"/>
              </a:rPr>
              <a:t>(-1,0)f(x-1,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415" dirty="0">
                <a:latin typeface="Times New Roman"/>
                <a:cs typeface="Times New Roman"/>
              </a:rPr>
              <a:t>y)</a:t>
            </a:r>
            <a:endParaRPr sz="18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885"/>
              </a:spcBef>
            </a:pPr>
            <a:r>
              <a:rPr sz="1800" spc="580" dirty="0">
                <a:latin typeface="Symbol"/>
                <a:cs typeface="Symbol"/>
              </a:rPr>
              <a:t></a:t>
            </a:r>
            <a:r>
              <a:rPr sz="1800" spc="580" dirty="0">
                <a:latin typeface="Times New Roman"/>
                <a:cs typeface="Times New Roman"/>
              </a:rPr>
              <a:t>..</a:t>
            </a:r>
            <a:r>
              <a:rPr sz="1800" spc="580" dirty="0">
                <a:latin typeface="Symbol"/>
                <a:cs typeface="Symbol"/>
              </a:rPr>
              <a:t>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i="1" spc="409" dirty="0">
                <a:latin typeface="Times New Roman"/>
                <a:cs typeface="Times New Roman"/>
              </a:rPr>
              <a:t>w</a:t>
            </a:r>
            <a:r>
              <a:rPr sz="1800" spc="409" dirty="0">
                <a:latin typeface="Times New Roman"/>
                <a:cs typeface="Times New Roman"/>
              </a:rPr>
              <a:t>(0,0)f(x,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420" dirty="0">
                <a:latin typeface="Times New Roman"/>
                <a:cs typeface="Times New Roman"/>
              </a:rPr>
              <a:t>y)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560" dirty="0">
                <a:latin typeface="Symbol"/>
                <a:cs typeface="Symbol"/>
              </a:rPr>
              <a:t>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555" dirty="0">
                <a:latin typeface="Symbol"/>
                <a:cs typeface="Symbol"/>
              </a:rPr>
              <a:t></a:t>
            </a:r>
            <a:r>
              <a:rPr sz="1800" spc="555" dirty="0">
                <a:latin typeface="Times New Roman"/>
                <a:cs typeface="Times New Roman"/>
              </a:rPr>
              <a:t>.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560" dirty="0">
                <a:latin typeface="Symbol"/>
                <a:cs typeface="Symbol"/>
              </a:rPr>
              <a:t>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i="1" spc="440" dirty="0">
                <a:latin typeface="Times New Roman"/>
                <a:cs typeface="Times New Roman"/>
              </a:rPr>
              <a:t>w</a:t>
            </a:r>
            <a:r>
              <a:rPr sz="1800" spc="440" dirty="0">
                <a:latin typeface="Times New Roman"/>
                <a:cs typeface="Times New Roman"/>
              </a:rPr>
              <a:t>(1,1)f(x</a:t>
            </a:r>
            <a:r>
              <a:rPr sz="1800" spc="440" dirty="0">
                <a:latin typeface="Symbol"/>
                <a:cs typeface="Symbol"/>
              </a:rPr>
              <a:t></a:t>
            </a:r>
            <a:r>
              <a:rPr sz="1800" spc="440" dirty="0">
                <a:latin typeface="Times New Roman"/>
                <a:cs typeface="Times New Roman"/>
              </a:rPr>
              <a:t>1,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09" dirty="0">
                <a:latin typeface="Times New Roman"/>
                <a:cs typeface="Times New Roman"/>
              </a:rPr>
              <a:t>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09" dirty="0">
                <a:latin typeface="Symbol"/>
                <a:cs typeface="Symbol"/>
              </a:rPr>
              <a:t></a:t>
            </a:r>
            <a:r>
              <a:rPr sz="1800" spc="509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w(0,0) -indicates </a:t>
            </a:r>
            <a:r>
              <a:rPr sz="2200" spc="-10" dirty="0">
                <a:latin typeface="Times New Roman"/>
                <a:cs typeface="Times New Roman"/>
              </a:rPr>
              <a:t>mask </a:t>
            </a:r>
            <a:r>
              <a:rPr sz="2200" spc="-5" dirty="0">
                <a:latin typeface="Times New Roman"/>
                <a:cs typeface="Times New Roman"/>
              </a:rPr>
              <a:t>is centered at x 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3633" y="5701994"/>
            <a:ext cx="4318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R=result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response of 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linear</a:t>
            </a:r>
            <a:r>
              <a:rPr sz="2200" spc="5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filtering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048" y="858138"/>
            <a:ext cx="4685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</a:t>
            </a:r>
            <a:r>
              <a:rPr dirty="0"/>
              <a:t>INEAR </a:t>
            </a:r>
            <a:r>
              <a:rPr spc="-55" dirty="0"/>
              <a:t>SPATIAL</a:t>
            </a:r>
            <a:r>
              <a:rPr spc="190" dirty="0"/>
              <a:t> </a:t>
            </a:r>
            <a:r>
              <a:rPr spc="-25" dirty="0"/>
              <a:t>FILTERING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903"/>
            <a:ext cx="731075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1384300" algn="l"/>
              </a:tabLst>
            </a:pPr>
            <a:r>
              <a:rPr sz="2200" spc="-5" dirty="0">
                <a:latin typeface="Times New Roman"/>
                <a:cs typeface="Times New Roman"/>
              </a:rPr>
              <a:t>Linear </a:t>
            </a:r>
            <a:r>
              <a:rPr sz="2200" dirty="0">
                <a:latin typeface="Times New Roman"/>
                <a:cs typeface="Times New Roman"/>
              </a:rPr>
              <a:t>filter of </a:t>
            </a:r>
            <a:r>
              <a:rPr sz="2200" spc="-5" dirty="0">
                <a:latin typeface="Times New Roman"/>
                <a:cs typeface="Times New Roman"/>
              </a:rPr>
              <a:t>an image f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size M×N with a filter mask size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×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	is given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the expression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9182" y="3528396"/>
            <a:ext cx="24574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229" dirty="0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9047" y="3557187"/>
            <a:ext cx="127000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755" algn="l"/>
              </a:tabLst>
            </a:pPr>
            <a:r>
              <a:rPr sz="2100" i="1" spc="160" dirty="0">
                <a:latin typeface="Times New Roman"/>
                <a:cs typeface="Times New Roman"/>
              </a:rPr>
              <a:t>g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i="1" spc="300" dirty="0">
                <a:latin typeface="Times New Roman"/>
                <a:cs typeface="Times New Roman"/>
              </a:rPr>
              <a:t>x</a:t>
            </a:r>
            <a:r>
              <a:rPr sz="2100" spc="80" dirty="0">
                <a:latin typeface="Times New Roman"/>
                <a:cs typeface="Times New Roman"/>
              </a:rPr>
              <a:t>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145" dirty="0">
                <a:latin typeface="Times New Roman"/>
                <a:cs typeface="Times New Roman"/>
              </a:rPr>
              <a:t>y</a:t>
            </a:r>
            <a:r>
              <a:rPr sz="2100" i="1" spc="-30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7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0351" y="3266550"/>
            <a:ext cx="17970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16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2584" y="3313908"/>
            <a:ext cx="17970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160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4997" y="3819950"/>
            <a:ext cx="147891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i="1" spc="290" dirty="0">
                <a:latin typeface="Times New Roman"/>
                <a:cs typeface="Times New Roman"/>
              </a:rPr>
              <a:t>s</a:t>
            </a:r>
            <a:r>
              <a:rPr sz="2100" spc="290" dirty="0">
                <a:latin typeface="Symbol"/>
                <a:cs typeface="Symbol"/>
              </a:rPr>
              <a:t></a:t>
            </a:r>
            <a:r>
              <a:rPr sz="2100" i="1" spc="290" dirty="0">
                <a:latin typeface="Times New Roman"/>
                <a:cs typeface="Times New Roman"/>
              </a:rPr>
              <a:t>a</a:t>
            </a:r>
            <a:r>
              <a:rPr sz="2100" i="1" spc="-325" dirty="0">
                <a:latin typeface="Times New Roman"/>
                <a:cs typeface="Times New Roman"/>
              </a:rPr>
              <a:t> </a:t>
            </a:r>
            <a:r>
              <a:rPr sz="3150" i="1" spc="135" baseline="-10582" dirty="0">
                <a:latin typeface="Times New Roman"/>
                <a:cs typeface="Times New Roman"/>
              </a:rPr>
              <a:t>t </a:t>
            </a:r>
            <a:r>
              <a:rPr sz="3150" spc="382" baseline="-10582" dirty="0">
                <a:latin typeface="Symbol"/>
                <a:cs typeface="Symbol"/>
              </a:rPr>
              <a:t></a:t>
            </a:r>
            <a:r>
              <a:rPr sz="3150" i="1" spc="382" baseline="-10582" dirty="0">
                <a:latin typeface="Times New Roman"/>
                <a:cs typeface="Times New Roman"/>
              </a:rPr>
              <a:t>b</a:t>
            </a:r>
            <a:endParaRPr sz="3150" baseline="-1058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646" y="3557188"/>
            <a:ext cx="266446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345" baseline="-3968" dirty="0">
                <a:latin typeface="Symbol"/>
                <a:cs typeface="Symbol"/>
              </a:rPr>
              <a:t></a:t>
            </a:r>
            <a:r>
              <a:rPr sz="3150" spc="-322" baseline="-3968" dirty="0">
                <a:latin typeface="Times New Roman"/>
                <a:cs typeface="Times New Roman"/>
              </a:rPr>
              <a:t> </a:t>
            </a:r>
            <a:r>
              <a:rPr sz="2100" i="1" spc="210" dirty="0">
                <a:latin typeface="Times New Roman"/>
                <a:cs typeface="Times New Roman"/>
              </a:rPr>
              <a:t>w</a:t>
            </a:r>
            <a:r>
              <a:rPr sz="2100" spc="210" dirty="0">
                <a:latin typeface="Times New Roman"/>
                <a:cs typeface="Times New Roman"/>
              </a:rPr>
              <a:t>(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i="1" spc="165" dirty="0">
                <a:latin typeface="Times New Roman"/>
                <a:cs typeface="Times New Roman"/>
              </a:rPr>
              <a:t>s</a:t>
            </a:r>
            <a:r>
              <a:rPr sz="2100" spc="165" dirty="0">
                <a:latin typeface="Times New Roman"/>
                <a:cs typeface="Times New Roman"/>
              </a:rPr>
              <a:t>,</a:t>
            </a:r>
            <a:r>
              <a:rPr sz="2100" i="1" spc="165" dirty="0">
                <a:latin typeface="Times New Roman"/>
                <a:cs typeface="Times New Roman"/>
              </a:rPr>
              <a:t>t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)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i="1" spc="90" dirty="0">
                <a:latin typeface="Times New Roman"/>
                <a:cs typeface="Times New Roman"/>
              </a:rPr>
              <a:t>f</a:t>
            </a:r>
            <a:r>
              <a:rPr sz="2100" i="1" spc="1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i="1" spc="240" dirty="0">
                <a:latin typeface="Times New Roman"/>
                <a:cs typeface="Times New Roman"/>
              </a:rPr>
              <a:t>x</a:t>
            </a:r>
            <a:r>
              <a:rPr sz="2100" spc="240" dirty="0">
                <a:latin typeface="Symbol"/>
                <a:cs typeface="Symbol"/>
              </a:rPr>
              <a:t>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2100" i="1" spc="185" dirty="0">
                <a:latin typeface="Times New Roman"/>
                <a:cs typeface="Times New Roman"/>
              </a:rPr>
              <a:t>s</a:t>
            </a:r>
            <a:r>
              <a:rPr sz="2100" spc="185" dirty="0">
                <a:latin typeface="Times New Roman"/>
                <a:cs typeface="Times New Roman"/>
              </a:rPr>
              <a:t>,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i="1" spc="145" dirty="0">
                <a:latin typeface="Times New Roman"/>
                <a:cs typeface="Times New Roman"/>
              </a:rPr>
              <a:t>y</a:t>
            </a:r>
            <a:r>
              <a:rPr sz="2100" i="1" spc="-32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</a:t>
            </a:r>
            <a:r>
              <a:rPr sz="2100" i="1" spc="185" dirty="0">
                <a:latin typeface="Times New Roman"/>
                <a:cs typeface="Times New Roman"/>
              </a:rPr>
              <a:t>t</a:t>
            </a:r>
            <a:r>
              <a:rPr sz="2100" i="1" spc="-25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048" y="858138"/>
            <a:ext cx="4685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</a:t>
            </a:r>
            <a:r>
              <a:rPr dirty="0"/>
              <a:t>INEAR </a:t>
            </a:r>
            <a:r>
              <a:rPr spc="-55" dirty="0"/>
              <a:t>SPATIAL</a:t>
            </a:r>
            <a:r>
              <a:rPr spc="190" dirty="0"/>
              <a:t> </a:t>
            </a:r>
            <a:r>
              <a:rPr spc="-25" dirty="0"/>
              <a:t>FILTERING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32533"/>
            <a:ext cx="5362575" cy="322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a </a:t>
            </a:r>
            <a:r>
              <a:rPr sz="2200" spc="-10" dirty="0">
                <a:latin typeface="Times New Roman"/>
                <a:cs typeface="Times New Roman"/>
              </a:rPr>
              <a:t>mask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size=m ×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0" dirty="0">
                <a:latin typeface="Times New Roman"/>
                <a:cs typeface="Times New Roman"/>
              </a:rPr>
              <a:t>Assume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endParaRPr sz="2200">
              <a:latin typeface="Times New Roman"/>
              <a:cs typeface="Times New Roman"/>
            </a:endParaRPr>
          </a:p>
          <a:p>
            <a:pPr marL="996950" lvl="1" indent="-253365">
              <a:lnSpc>
                <a:spcPct val="100000"/>
              </a:lnSpc>
              <a:spcBef>
                <a:spcPts val="1845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97585" algn="l"/>
              </a:tabLst>
            </a:pPr>
            <a:r>
              <a:rPr sz="2200" spc="-10" dirty="0">
                <a:latin typeface="Times New Roman"/>
                <a:cs typeface="Times New Roman"/>
              </a:rPr>
              <a:t>m=2a+1</a:t>
            </a:r>
            <a:endParaRPr sz="2200">
              <a:latin typeface="Times New Roman"/>
              <a:cs typeface="Times New Roman"/>
            </a:endParaRPr>
          </a:p>
          <a:p>
            <a:pPr marL="996950" lvl="1" indent="-25336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97585" algn="l"/>
              </a:tabLst>
            </a:pPr>
            <a:r>
              <a:rPr sz="2200" spc="-5" dirty="0">
                <a:latin typeface="Times New Roman"/>
                <a:cs typeface="Times New Roman"/>
              </a:rPr>
              <a:t>n=2b+1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5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Where a and b are nonnegative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integers</a:t>
            </a:r>
            <a:endParaRPr sz="2200">
              <a:latin typeface="Times New Roman"/>
              <a:cs typeface="Times New Roman"/>
            </a:endParaRPr>
          </a:p>
          <a:p>
            <a:pPr marL="927100" lvl="1" indent="-183515">
              <a:lnSpc>
                <a:spcPct val="100000"/>
              </a:lnSpc>
              <a:spcBef>
                <a:spcPts val="1845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Then m and n are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odd.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8138"/>
            <a:ext cx="2571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</a:t>
            </a:r>
            <a:r>
              <a:rPr dirty="0"/>
              <a:t>O</a:t>
            </a:r>
            <a:r>
              <a:rPr spc="5" dirty="0"/>
              <a:t>N</a:t>
            </a:r>
            <a:r>
              <a:rPr spc="-45" dirty="0"/>
              <a:t>V</a:t>
            </a:r>
            <a:r>
              <a:rPr dirty="0"/>
              <a:t>OL</a:t>
            </a:r>
            <a:r>
              <a:rPr spc="10" dirty="0"/>
              <a:t>U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312035"/>
            <a:ext cx="730821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494919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process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linear filtering is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	</a:t>
            </a:r>
            <a:r>
              <a:rPr sz="2200" dirty="0">
                <a:solidFill>
                  <a:srgbClr val="E75C00"/>
                </a:solidFill>
                <a:latin typeface="Times New Roman"/>
                <a:cs typeface="Times New Roman"/>
              </a:rPr>
              <a:t>convolution.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linear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spatial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filtering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referred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“convolving</a:t>
            </a:r>
            <a:r>
              <a:rPr sz="2200" spc="12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a</a:t>
            </a:r>
            <a:r>
              <a:rPr sz="2200" spc="12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E75C00"/>
                </a:solidFill>
                <a:latin typeface="Times New Roman"/>
                <a:cs typeface="Times New Roman"/>
              </a:rPr>
              <a:t>mask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with an</a:t>
            </a:r>
            <a:r>
              <a:rPr sz="2200" spc="10" dirty="0">
                <a:solidFill>
                  <a:srgbClr val="E75C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75C00"/>
                </a:solidFill>
                <a:latin typeface="Times New Roman"/>
                <a:cs typeface="Times New Roman"/>
              </a:rPr>
              <a:t>image.”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1185</Words>
  <Application>Microsoft Office PowerPoint</Application>
  <PresentationFormat>On-screen Show (4:3)</PresentationFormat>
  <Paragraphs>282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Wingdings</vt:lpstr>
      <vt:lpstr>Office Theme</vt:lpstr>
      <vt:lpstr>DIGITAL IMAGE PROCESSING</vt:lpstr>
      <vt:lpstr>INTRODUCTION TO DIP</vt:lpstr>
      <vt:lpstr>FILTERING</vt:lpstr>
      <vt:lpstr>SPATIAL DOMAIN FILTERS</vt:lpstr>
      <vt:lpstr>MECHANISM OF SPATIAL FILTERING This process shows  moving filter mask  point to point</vt:lpstr>
      <vt:lpstr>LINEAR SPATIAL FILTERING</vt:lpstr>
      <vt:lpstr>LINEAR SPATIAL FILTERING</vt:lpstr>
      <vt:lpstr>LINEAR SPATIAL FILTERING</vt:lpstr>
      <vt:lpstr>CONVOLUTION</vt:lpstr>
      <vt:lpstr>PowerPoint Presentation</vt:lpstr>
      <vt:lpstr>PowerPoint Presentation</vt:lpstr>
      <vt:lpstr>SMOOTHING SPATIAL FILTERS</vt:lpstr>
      <vt:lpstr>PowerPoint Presentation</vt:lpstr>
      <vt:lpstr>SMOOTHING LINEAR FILTERS</vt:lpstr>
      <vt:lpstr>PowerPoint Presentation</vt:lpstr>
      <vt:lpstr>AVERAGING FILTER</vt:lpstr>
      <vt:lpstr>1  9</vt:lpstr>
      <vt:lpstr>AVERAGING FILTER</vt:lpstr>
      <vt:lpstr>WEIGHTED AVERAGING FILTER</vt:lpstr>
      <vt:lpstr>WEIGHTED AVERAGE</vt:lpstr>
      <vt:lpstr>PowerPoint Presentation</vt:lpstr>
      <vt:lpstr>EXAMPLE OF WEIGHTED AVERAGING  FILTER</vt:lpstr>
      <vt:lpstr>ORDER STATISTICS FILTERS</vt:lpstr>
      <vt:lpstr>MEDIAN FILTER</vt:lpstr>
      <vt:lpstr>EXAMPLE FOR MEDIAN FILTER</vt:lpstr>
      <vt:lpstr>FREQUENCY DOMAIN FILTERS</vt:lpstr>
      <vt:lpstr>SMOOTHING FREQUENCY DOMAIN FILTERS</vt:lpstr>
      <vt:lpstr>SMOOTHING FREQUENCY DOMAIN FILTERS</vt:lpstr>
      <vt:lpstr>IDEAL LOW PASS FILTER</vt:lpstr>
      <vt:lpstr>PowerPoint Presentation</vt:lpstr>
      <vt:lpstr>VISUALIZATION</vt:lpstr>
      <vt:lpstr>PowerPoint Presentation</vt:lpstr>
      <vt:lpstr>PowerPoint Presentation</vt:lpstr>
      <vt:lpstr>APPLYING ILPF TO A IMAGE IN DIFFERENT  FREQUENCIES</vt:lpstr>
      <vt:lpstr>BUTTERWORTH FILTER</vt:lpstr>
      <vt:lpstr>BUTTERWORTH LOW PASS FILTER</vt:lpstr>
      <vt:lpstr>APPLYING BLPF IN AN IMAGE IN  DIFFERENT FREQUENCIES</vt:lpstr>
      <vt:lpstr>GAUSSIAN IMAGE FILTERING</vt:lpstr>
      <vt:lpstr>GAUSSIAN LOW PASS FILTERS</vt:lpstr>
      <vt:lpstr>APPLYING GLPF IN AN IMAGE IN  DIFFERENT FREQUENCIES</vt:lpstr>
      <vt:lpstr>SHARPENING FREQUENCY DOMAIN  FILTERS</vt:lpstr>
      <vt:lpstr>PowerPoint Presentation</vt:lpstr>
      <vt:lpstr>PowerPoint Presentation</vt:lpstr>
      <vt:lpstr>IDEAL HIGH PASS FILTER</vt:lpstr>
      <vt:lpstr>PowerPoint Presentation</vt:lpstr>
      <vt:lpstr>BUTTERWORTH HIGH PASS FILTER</vt:lpstr>
      <vt:lpstr>PowerPoint Presentation</vt:lpstr>
      <vt:lpstr>GAUSSIAN HIGH PASS FILTER</vt:lpstr>
      <vt:lpstr>PowerPoint Presentation</vt:lpstr>
      <vt:lpstr>PERSPECTIVE PLOT , IMAGE REPRESENTATION  AND CROSS SECTION OF IHPF,BHPF,GHPF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Advik</dc:creator>
  <cp:lastModifiedBy>CP03PC17</cp:lastModifiedBy>
  <cp:revision>1</cp:revision>
  <dcterms:created xsi:type="dcterms:W3CDTF">2020-09-08T15:18:24Z</dcterms:created>
  <dcterms:modified xsi:type="dcterms:W3CDTF">2020-12-28T10:07:14Z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2020-09-08T00:00:00Z</vt:filetime>
  </property>
</Properties>
</file>