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6" r:id="rId47"/>
    <p:sldId id="307" r:id="rId48"/>
    <p:sldId id="310" r:id="rId49"/>
    <p:sldId id="311" r:id="rId5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22702" y="903173"/>
            <a:ext cx="4498594" cy="6369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1655"/>
              </a:lnSpc>
            </a:pPr>
            <a:r>
              <a:rPr spc="-10" dirty="0"/>
              <a:t>10/22/2014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marL="40640">
              <a:lnSpc>
                <a:spcPts val="189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1655"/>
              </a:lnSpc>
            </a:pPr>
            <a:r>
              <a:rPr spc="-10" dirty="0"/>
              <a:t>10/22/2014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marL="40640">
              <a:lnSpc>
                <a:spcPts val="189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2400" y="1393316"/>
            <a:ext cx="8839200" cy="4995545"/>
          </a:xfrm>
          <a:custGeom>
            <a:avLst/>
            <a:gdLst/>
            <a:ahLst/>
            <a:cxnLst/>
            <a:rect l="l" t="t" r="r" b="b"/>
            <a:pathLst>
              <a:path w="8839200" h="4995545">
                <a:moveTo>
                  <a:pt x="0" y="4995062"/>
                </a:moveTo>
                <a:lnTo>
                  <a:pt x="8839200" y="4995062"/>
                </a:lnTo>
                <a:lnTo>
                  <a:pt x="8839200" y="0"/>
                </a:lnTo>
                <a:lnTo>
                  <a:pt x="0" y="0"/>
                </a:lnTo>
                <a:lnTo>
                  <a:pt x="0" y="4995062"/>
                </a:lnTo>
                <a:close/>
              </a:path>
            </a:pathLst>
          </a:custGeom>
          <a:solidFill>
            <a:srgbClr val="ACCA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2400" y="6697941"/>
            <a:ext cx="8839200" cy="8255"/>
          </a:xfrm>
          <a:custGeom>
            <a:avLst/>
            <a:gdLst/>
            <a:ahLst/>
            <a:cxnLst/>
            <a:rect l="l" t="t" r="r" b="b"/>
            <a:pathLst>
              <a:path w="8839200" h="8254">
                <a:moveTo>
                  <a:pt x="0" y="7658"/>
                </a:moveTo>
                <a:lnTo>
                  <a:pt x="8839200" y="7658"/>
                </a:lnTo>
                <a:lnTo>
                  <a:pt x="8839200" y="0"/>
                </a:lnTo>
                <a:lnTo>
                  <a:pt x="0" y="0"/>
                </a:lnTo>
                <a:lnTo>
                  <a:pt x="0" y="7658"/>
                </a:lnTo>
                <a:close/>
              </a:path>
            </a:pathLst>
          </a:custGeom>
          <a:solidFill>
            <a:srgbClr val="ACCA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7055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0"/>
                </a:move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8991600" y="0"/>
                </a:lnTo>
                <a:lnTo>
                  <a:pt x="152400" y="0"/>
                </a:lnTo>
                <a:lnTo>
                  <a:pt x="0" y="0"/>
                </a:lnTo>
                <a:lnTo>
                  <a:pt x="0" y="1393317"/>
                </a:lnTo>
                <a:lnTo>
                  <a:pt x="0" y="6858000"/>
                </a:lnTo>
                <a:lnTo>
                  <a:pt x="152400" y="6858000"/>
                </a:lnTo>
                <a:lnTo>
                  <a:pt x="152400" y="1393317"/>
                </a:lnTo>
                <a:lnTo>
                  <a:pt x="8991600" y="1393317"/>
                </a:lnTo>
                <a:lnTo>
                  <a:pt x="8991600" y="6858000"/>
                </a:lnTo>
                <a:lnTo>
                  <a:pt x="9144000" y="6858000"/>
                </a:lnTo>
                <a:lnTo>
                  <a:pt x="9144000" y="1393317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9352" y="6388379"/>
            <a:ext cx="8833485" cy="309880"/>
          </a:xfrm>
          <a:custGeom>
            <a:avLst/>
            <a:gdLst/>
            <a:ahLst/>
            <a:cxnLst/>
            <a:rect l="l" t="t" r="r" b="b"/>
            <a:pathLst>
              <a:path w="8833485" h="309879">
                <a:moveTo>
                  <a:pt x="8833104" y="0"/>
                </a:moveTo>
                <a:lnTo>
                  <a:pt x="0" y="0"/>
                </a:lnTo>
                <a:lnTo>
                  <a:pt x="0" y="309562"/>
                </a:lnTo>
                <a:lnTo>
                  <a:pt x="8833104" y="309562"/>
                </a:lnTo>
                <a:lnTo>
                  <a:pt x="8833104" y="0"/>
                </a:lnTo>
                <a:close/>
              </a:path>
            </a:pathLst>
          </a:custGeom>
          <a:solidFill>
            <a:srgbClr val="7E8F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52400" y="155448"/>
            <a:ext cx="8833485" cy="6547484"/>
          </a:xfrm>
          <a:custGeom>
            <a:avLst/>
            <a:gdLst/>
            <a:ahLst/>
            <a:cxnLst/>
            <a:rect l="l" t="t" r="r" b="b"/>
            <a:pathLst>
              <a:path w="8833485" h="6547484">
                <a:moveTo>
                  <a:pt x="0" y="6547104"/>
                </a:moveTo>
                <a:lnTo>
                  <a:pt x="8833104" y="6547104"/>
                </a:lnTo>
                <a:lnTo>
                  <a:pt x="8833104" y="0"/>
                </a:lnTo>
                <a:lnTo>
                  <a:pt x="0" y="0"/>
                </a:lnTo>
                <a:lnTo>
                  <a:pt x="0" y="6547104"/>
                </a:lnTo>
                <a:close/>
              </a:path>
            </a:pathLst>
          </a:custGeom>
          <a:ln w="12699">
            <a:solidFill>
              <a:srgbClr val="6E7C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52400" y="1276731"/>
            <a:ext cx="8833485" cy="0"/>
          </a:xfrm>
          <a:custGeom>
            <a:avLst/>
            <a:gdLst/>
            <a:ahLst/>
            <a:cxnLst/>
            <a:rect l="l" t="t" r="r" b="b"/>
            <a:pathLst>
              <a:path w="8833485">
                <a:moveTo>
                  <a:pt x="0" y="0"/>
                </a:moveTo>
                <a:lnTo>
                  <a:pt x="8833104" y="0"/>
                </a:lnTo>
              </a:path>
            </a:pathLst>
          </a:custGeom>
          <a:ln w="12700">
            <a:solidFill>
              <a:srgbClr val="6E7C9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4267200" y="956055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609600" y="304800"/>
                </a:moveTo>
                <a:lnTo>
                  <a:pt x="605599" y="255346"/>
                </a:lnTo>
                <a:lnTo>
                  <a:pt x="594042" y="208445"/>
                </a:lnTo>
                <a:lnTo>
                  <a:pt x="575564" y="164706"/>
                </a:lnTo>
                <a:lnTo>
                  <a:pt x="550760" y="124764"/>
                </a:lnTo>
                <a:lnTo>
                  <a:pt x="520293" y="89255"/>
                </a:lnTo>
                <a:lnTo>
                  <a:pt x="484771" y="58801"/>
                </a:lnTo>
                <a:lnTo>
                  <a:pt x="444842" y="34010"/>
                </a:lnTo>
                <a:lnTo>
                  <a:pt x="401116" y="15544"/>
                </a:lnTo>
                <a:lnTo>
                  <a:pt x="354215" y="3987"/>
                </a:lnTo>
                <a:lnTo>
                  <a:pt x="304800" y="0"/>
                </a:lnTo>
                <a:lnTo>
                  <a:pt x="255371" y="3987"/>
                </a:lnTo>
                <a:lnTo>
                  <a:pt x="208470" y="15544"/>
                </a:lnTo>
                <a:lnTo>
                  <a:pt x="164744" y="34010"/>
                </a:lnTo>
                <a:lnTo>
                  <a:pt x="124815" y="58801"/>
                </a:lnTo>
                <a:lnTo>
                  <a:pt x="89293" y="89255"/>
                </a:lnTo>
                <a:lnTo>
                  <a:pt x="58826" y="124764"/>
                </a:lnTo>
                <a:lnTo>
                  <a:pt x="34023" y="164706"/>
                </a:lnTo>
                <a:lnTo>
                  <a:pt x="15544" y="208445"/>
                </a:lnTo>
                <a:lnTo>
                  <a:pt x="3987" y="255346"/>
                </a:lnTo>
                <a:lnTo>
                  <a:pt x="0" y="304800"/>
                </a:lnTo>
                <a:lnTo>
                  <a:pt x="3987" y="354228"/>
                </a:lnTo>
                <a:lnTo>
                  <a:pt x="15544" y="401129"/>
                </a:lnTo>
                <a:lnTo>
                  <a:pt x="34023" y="444855"/>
                </a:lnTo>
                <a:lnTo>
                  <a:pt x="58826" y="484784"/>
                </a:lnTo>
                <a:lnTo>
                  <a:pt x="89293" y="520306"/>
                </a:lnTo>
                <a:lnTo>
                  <a:pt x="124815" y="550773"/>
                </a:lnTo>
                <a:lnTo>
                  <a:pt x="164744" y="575576"/>
                </a:lnTo>
                <a:lnTo>
                  <a:pt x="208483" y="594055"/>
                </a:lnTo>
                <a:lnTo>
                  <a:pt x="255371" y="605612"/>
                </a:lnTo>
                <a:lnTo>
                  <a:pt x="304800" y="609600"/>
                </a:lnTo>
                <a:lnTo>
                  <a:pt x="354215" y="605612"/>
                </a:lnTo>
                <a:lnTo>
                  <a:pt x="401104" y="594055"/>
                </a:lnTo>
                <a:lnTo>
                  <a:pt x="444842" y="575576"/>
                </a:lnTo>
                <a:lnTo>
                  <a:pt x="484771" y="550773"/>
                </a:lnTo>
                <a:lnTo>
                  <a:pt x="520293" y="520306"/>
                </a:lnTo>
                <a:lnTo>
                  <a:pt x="550760" y="484784"/>
                </a:lnTo>
                <a:lnTo>
                  <a:pt x="575564" y="444855"/>
                </a:lnTo>
                <a:lnTo>
                  <a:pt x="594055" y="401129"/>
                </a:lnTo>
                <a:lnTo>
                  <a:pt x="605599" y="354228"/>
                </a:lnTo>
                <a:lnTo>
                  <a:pt x="60960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4336288" y="1025397"/>
            <a:ext cx="471805" cy="471170"/>
          </a:xfrm>
          <a:custGeom>
            <a:avLst/>
            <a:gdLst/>
            <a:ahLst/>
            <a:cxnLst/>
            <a:rect l="l" t="t" r="r" b="b"/>
            <a:pathLst>
              <a:path w="471804" h="471169">
                <a:moveTo>
                  <a:pt x="234441" y="0"/>
                </a:moveTo>
                <a:lnTo>
                  <a:pt x="187071" y="5080"/>
                </a:lnTo>
                <a:lnTo>
                  <a:pt x="142875" y="19050"/>
                </a:lnTo>
                <a:lnTo>
                  <a:pt x="102997" y="41910"/>
                </a:lnTo>
                <a:lnTo>
                  <a:pt x="68325" y="69850"/>
                </a:lnTo>
                <a:lnTo>
                  <a:pt x="39624" y="105410"/>
                </a:lnTo>
                <a:lnTo>
                  <a:pt x="18161" y="146050"/>
                </a:lnTo>
                <a:lnTo>
                  <a:pt x="4572" y="190500"/>
                </a:lnTo>
                <a:lnTo>
                  <a:pt x="0" y="237490"/>
                </a:lnTo>
                <a:lnTo>
                  <a:pt x="1397" y="261620"/>
                </a:lnTo>
                <a:lnTo>
                  <a:pt x="11049" y="307340"/>
                </a:lnTo>
                <a:lnTo>
                  <a:pt x="29083" y="349250"/>
                </a:lnTo>
                <a:lnTo>
                  <a:pt x="54610" y="387350"/>
                </a:lnTo>
                <a:lnTo>
                  <a:pt x="86740" y="419100"/>
                </a:lnTo>
                <a:lnTo>
                  <a:pt x="124460" y="444500"/>
                </a:lnTo>
                <a:lnTo>
                  <a:pt x="166877" y="462280"/>
                </a:lnTo>
                <a:lnTo>
                  <a:pt x="212978" y="471170"/>
                </a:lnTo>
                <a:lnTo>
                  <a:pt x="261112" y="471170"/>
                </a:lnTo>
                <a:lnTo>
                  <a:pt x="284352" y="467360"/>
                </a:lnTo>
                <a:lnTo>
                  <a:pt x="307086" y="461010"/>
                </a:lnTo>
                <a:lnTo>
                  <a:pt x="322507" y="454660"/>
                </a:lnTo>
                <a:lnTo>
                  <a:pt x="236092" y="454660"/>
                </a:lnTo>
                <a:lnTo>
                  <a:pt x="213740" y="453390"/>
                </a:lnTo>
                <a:lnTo>
                  <a:pt x="171069" y="445770"/>
                </a:lnTo>
                <a:lnTo>
                  <a:pt x="131825" y="429260"/>
                </a:lnTo>
                <a:lnTo>
                  <a:pt x="96900" y="405130"/>
                </a:lnTo>
                <a:lnTo>
                  <a:pt x="67183" y="375920"/>
                </a:lnTo>
                <a:lnTo>
                  <a:pt x="43561" y="340360"/>
                </a:lnTo>
                <a:lnTo>
                  <a:pt x="26924" y="302260"/>
                </a:lnTo>
                <a:lnTo>
                  <a:pt x="18034" y="259080"/>
                </a:lnTo>
                <a:lnTo>
                  <a:pt x="16954" y="237490"/>
                </a:lnTo>
                <a:lnTo>
                  <a:pt x="16958" y="234950"/>
                </a:lnTo>
                <a:lnTo>
                  <a:pt x="21336" y="193040"/>
                </a:lnTo>
                <a:lnTo>
                  <a:pt x="34036" y="151130"/>
                </a:lnTo>
                <a:lnTo>
                  <a:pt x="54101" y="114300"/>
                </a:lnTo>
                <a:lnTo>
                  <a:pt x="80772" y="81280"/>
                </a:lnTo>
                <a:lnTo>
                  <a:pt x="113157" y="54610"/>
                </a:lnTo>
                <a:lnTo>
                  <a:pt x="150240" y="34290"/>
                </a:lnTo>
                <a:lnTo>
                  <a:pt x="191262" y="21590"/>
                </a:lnTo>
                <a:lnTo>
                  <a:pt x="235331" y="17780"/>
                </a:lnTo>
                <a:lnTo>
                  <a:pt x="323160" y="17780"/>
                </a:lnTo>
                <a:lnTo>
                  <a:pt x="304546" y="10160"/>
                </a:lnTo>
                <a:lnTo>
                  <a:pt x="281939" y="5080"/>
                </a:lnTo>
                <a:lnTo>
                  <a:pt x="258445" y="1270"/>
                </a:lnTo>
                <a:lnTo>
                  <a:pt x="234441" y="0"/>
                </a:lnTo>
                <a:close/>
              </a:path>
              <a:path w="471804" h="471169">
                <a:moveTo>
                  <a:pt x="323160" y="17780"/>
                </a:moveTo>
                <a:lnTo>
                  <a:pt x="235331" y="17780"/>
                </a:lnTo>
                <a:lnTo>
                  <a:pt x="257683" y="19050"/>
                </a:lnTo>
                <a:lnTo>
                  <a:pt x="279400" y="21590"/>
                </a:lnTo>
                <a:lnTo>
                  <a:pt x="320548" y="34290"/>
                </a:lnTo>
                <a:lnTo>
                  <a:pt x="357759" y="54610"/>
                </a:lnTo>
                <a:lnTo>
                  <a:pt x="390144" y="81280"/>
                </a:lnTo>
                <a:lnTo>
                  <a:pt x="416940" y="113030"/>
                </a:lnTo>
                <a:lnTo>
                  <a:pt x="437134" y="151130"/>
                </a:lnTo>
                <a:lnTo>
                  <a:pt x="449961" y="191770"/>
                </a:lnTo>
                <a:lnTo>
                  <a:pt x="454469" y="234950"/>
                </a:lnTo>
                <a:lnTo>
                  <a:pt x="454465" y="237490"/>
                </a:lnTo>
                <a:lnTo>
                  <a:pt x="450088" y="279400"/>
                </a:lnTo>
                <a:lnTo>
                  <a:pt x="437514" y="321310"/>
                </a:lnTo>
                <a:lnTo>
                  <a:pt x="417322" y="358140"/>
                </a:lnTo>
                <a:lnTo>
                  <a:pt x="390778" y="391160"/>
                </a:lnTo>
                <a:lnTo>
                  <a:pt x="358394" y="417830"/>
                </a:lnTo>
                <a:lnTo>
                  <a:pt x="321310" y="438150"/>
                </a:lnTo>
                <a:lnTo>
                  <a:pt x="280162" y="450850"/>
                </a:lnTo>
                <a:lnTo>
                  <a:pt x="236092" y="454660"/>
                </a:lnTo>
                <a:lnTo>
                  <a:pt x="322507" y="454660"/>
                </a:lnTo>
                <a:lnTo>
                  <a:pt x="368553" y="430530"/>
                </a:lnTo>
                <a:lnTo>
                  <a:pt x="403351" y="401320"/>
                </a:lnTo>
                <a:lnTo>
                  <a:pt x="431800" y="367030"/>
                </a:lnTo>
                <a:lnTo>
                  <a:pt x="453389" y="326390"/>
                </a:lnTo>
                <a:lnTo>
                  <a:pt x="466851" y="281940"/>
                </a:lnTo>
                <a:lnTo>
                  <a:pt x="471424" y="234950"/>
                </a:lnTo>
                <a:lnTo>
                  <a:pt x="470026" y="210820"/>
                </a:lnTo>
                <a:lnTo>
                  <a:pt x="460501" y="165100"/>
                </a:lnTo>
                <a:lnTo>
                  <a:pt x="442340" y="123190"/>
                </a:lnTo>
                <a:lnTo>
                  <a:pt x="416813" y="85090"/>
                </a:lnTo>
                <a:lnTo>
                  <a:pt x="384683" y="53340"/>
                </a:lnTo>
                <a:lnTo>
                  <a:pt x="347090" y="27940"/>
                </a:lnTo>
                <a:lnTo>
                  <a:pt x="326263" y="19050"/>
                </a:lnTo>
                <a:lnTo>
                  <a:pt x="323160" y="17780"/>
                </a:lnTo>
                <a:close/>
              </a:path>
              <a:path w="471804" h="471169">
                <a:moveTo>
                  <a:pt x="236092" y="34290"/>
                </a:moveTo>
                <a:lnTo>
                  <a:pt x="195452" y="38100"/>
                </a:lnTo>
                <a:lnTo>
                  <a:pt x="157607" y="49530"/>
                </a:lnTo>
                <a:lnTo>
                  <a:pt x="123189" y="68580"/>
                </a:lnTo>
                <a:lnTo>
                  <a:pt x="93217" y="92710"/>
                </a:lnTo>
                <a:lnTo>
                  <a:pt x="68579" y="123190"/>
                </a:lnTo>
                <a:lnTo>
                  <a:pt x="49911" y="157480"/>
                </a:lnTo>
                <a:lnTo>
                  <a:pt x="38100" y="195580"/>
                </a:lnTo>
                <a:lnTo>
                  <a:pt x="33968" y="234950"/>
                </a:lnTo>
                <a:lnTo>
                  <a:pt x="33964" y="237490"/>
                </a:lnTo>
                <a:lnTo>
                  <a:pt x="34798" y="256540"/>
                </a:lnTo>
                <a:lnTo>
                  <a:pt x="42799" y="295910"/>
                </a:lnTo>
                <a:lnTo>
                  <a:pt x="58038" y="331470"/>
                </a:lnTo>
                <a:lnTo>
                  <a:pt x="79628" y="364490"/>
                </a:lnTo>
                <a:lnTo>
                  <a:pt x="107061" y="391160"/>
                </a:lnTo>
                <a:lnTo>
                  <a:pt x="139191" y="414020"/>
                </a:lnTo>
                <a:lnTo>
                  <a:pt x="175387" y="429260"/>
                </a:lnTo>
                <a:lnTo>
                  <a:pt x="214629" y="436880"/>
                </a:lnTo>
                <a:lnTo>
                  <a:pt x="235331" y="438150"/>
                </a:lnTo>
                <a:lnTo>
                  <a:pt x="255904" y="436880"/>
                </a:lnTo>
                <a:lnTo>
                  <a:pt x="275971" y="434340"/>
                </a:lnTo>
                <a:lnTo>
                  <a:pt x="295401" y="429260"/>
                </a:lnTo>
                <a:lnTo>
                  <a:pt x="313944" y="422910"/>
                </a:lnTo>
                <a:lnTo>
                  <a:pt x="316465" y="421640"/>
                </a:lnTo>
                <a:lnTo>
                  <a:pt x="234441" y="421640"/>
                </a:lnTo>
                <a:lnTo>
                  <a:pt x="215391" y="420370"/>
                </a:lnTo>
                <a:lnTo>
                  <a:pt x="162687" y="406400"/>
                </a:lnTo>
                <a:lnTo>
                  <a:pt x="117221" y="378460"/>
                </a:lnTo>
                <a:lnTo>
                  <a:pt x="81661" y="337820"/>
                </a:lnTo>
                <a:lnTo>
                  <a:pt x="58674" y="289560"/>
                </a:lnTo>
                <a:lnTo>
                  <a:pt x="50800" y="234950"/>
                </a:lnTo>
                <a:lnTo>
                  <a:pt x="51815" y="215900"/>
                </a:lnTo>
                <a:lnTo>
                  <a:pt x="65786" y="162560"/>
                </a:lnTo>
                <a:lnTo>
                  <a:pt x="93725" y="118110"/>
                </a:lnTo>
                <a:lnTo>
                  <a:pt x="133350" y="82550"/>
                </a:lnTo>
                <a:lnTo>
                  <a:pt x="181863" y="59690"/>
                </a:lnTo>
                <a:lnTo>
                  <a:pt x="236982" y="50800"/>
                </a:lnTo>
                <a:lnTo>
                  <a:pt x="314706" y="50800"/>
                </a:lnTo>
                <a:lnTo>
                  <a:pt x="296163" y="43180"/>
                </a:lnTo>
                <a:lnTo>
                  <a:pt x="276860" y="38100"/>
                </a:lnTo>
                <a:lnTo>
                  <a:pt x="256794" y="35560"/>
                </a:lnTo>
                <a:lnTo>
                  <a:pt x="236092" y="34290"/>
                </a:lnTo>
                <a:close/>
              </a:path>
              <a:path w="471804" h="471169">
                <a:moveTo>
                  <a:pt x="314706" y="50800"/>
                </a:moveTo>
                <a:lnTo>
                  <a:pt x="236982" y="50800"/>
                </a:lnTo>
                <a:lnTo>
                  <a:pt x="256032" y="52070"/>
                </a:lnTo>
                <a:lnTo>
                  <a:pt x="291973" y="59690"/>
                </a:lnTo>
                <a:lnTo>
                  <a:pt x="340106" y="83820"/>
                </a:lnTo>
                <a:lnTo>
                  <a:pt x="379222" y="119380"/>
                </a:lnTo>
                <a:lnTo>
                  <a:pt x="406653" y="165100"/>
                </a:lnTo>
                <a:lnTo>
                  <a:pt x="419862" y="218440"/>
                </a:lnTo>
                <a:lnTo>
                  <a:pt x="420624" y="237490"/>
                </a:lnTo>
                <a:lnTo>
                  <a:pt x="419608" y="256540"/>
                </a:lnTo>
                <a:lnTo>
                  <a:pt x="405638" y="309880"/>
                </a:lnTo>
                <a:lnTo>
                  <a:pt x="377698" y="354330"/>
                </a:lnTo>
                <a:lnTo>
                  <a:pt x="338200" y="389890"/>
                </a:lnTo>
                <a:lnTo>
                  <a:pt x="271779" y="417830"/>
                </a:lnTo>
                <a:lnTo>
                  <a:pt x="234441" y="421640"/>
                </a:lnTo>
                <a:lnTo>
                  <a:pt x="316465" y="421640"/>
                </a:lnTo>
                <a:lnTo>
                  <a:pt x="363854" y="392430"/>
                </a:lnTo>
                <a:lnTo>
                  <a:pt x="391287" y="364490"/>
                </a:lnTo>
                <a:lnTo>
                  <a:pt x="413003" y="332740"/>
                </a:lnTo>
                <a:lnTo>
                  <a:pt x="428371" y="297180"/>
                </a:lnTo>
                <a:lnTo>
                  <a:pt x="436499" y="257810"/>
                </a:lnTo>
                <a:lnTo>
                  <a:pt x="437459" y="234950"/>
                </a:lnTo>
                <a:lnTo>
                  <a:pt x="436625" y="215900"/>
                </a:lnTo>
                <a:lnTo>
                  <a:pt x="428625" y="176530"/>
                </a:lnTo>
                <a:lnTo>
                  <a:pt x="413512" y="139700"/>
                </a:lnTo>
                <a:lnTo>
                  <a:pt x="391795" y="107950"/>
                </a:lnTo>
                <a:lnTo>
                  <a:pt x="364489" y="81280"/>
                </a:lnTo>
                <a:lnTo>
                  <a:pt x="332359" y="58420"/>
                </a:lnTo>
                <a:lnTo>
                  <a:pt x="314706" y="50800"/>
                </a:lnTo>
                <a:close/>
              </a:path>
            </a:pathLst>
          </a:custGeom>
          <a:solidFill>
            <a:srgbClr val="6E7C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4563109" y="1575689"/>
            <a:ext cx="8890" cy="4819650"/>
          </a:xfrm>
          <a:custGeom>
            <a:avLst/>
            <a:gdLst/>
            <a:ahLst/>
            <a:cxnLst/>
            <a:rect l="l" t="t" r="r" b="b"/>
            <a:pathLst>
              <a:path w="8889" h="4819650">
                <a:moveTo>
                  <a:pt x="0" y="4819523"/>
                </a:moveTo>
                <a:lnTo>
                  <a:pt x="8889" y="0"/>
                </a:lnTo>
              </a:path>
            </a:pathLst>
          </a:custGeom>
          <a:ln w="12700">
            <a:solidFill>
              <a:srgbClr val="232852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0491" y="1502740"/>
            <a:ext cx="3906520" cy="4219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1655"/>
              </a:lnSpc>
            </a:pPr>
            <a:r>
              <a:rPr spc="-10" dirty="0"/>
              <a:t>10/22/2014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marL="40640">
              <a:lnSpc>
                <a:spcPts val="189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1655"/>
              </a:lnSpc>
            </a:pPr>
            <a:r>
              <a:rPr spc="-10" dirty="0"/>
              <a:t>10/22/2014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marL="40640">
              <a:lnSpc>
                <a:spcPts val="189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1655"/>
              </a:lnSpc>
            </a:pPr>
            <a:r>
              <a:rPr spc="-10" dirty="0"/>
              <a:t>10/22/2014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marL="40640">
              <a:lnSpc>
                <a:spcPts val="189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2400" y="1393316"/>
            <a:ext cx="8839200" cy="4995545"/>
          </a:xfrm>
          <a:custGeom>
            <a:avLst/>
            <a:gdLst/>
            <a:ahLst/>
            <a:cxnLst/>
            <a:rect l="l" t="t" r="r" b="b"/>
            <a:pathLst>
              <a:path w="8839200" h="4995545">
                <a:moveTo>
                  <a:pt x="0" y="4995062"/>
                </a:moveTo>
                <a:lnTo>
                  <a:pt x="8839200" y="4995062"/>
                </a:lnTo>
                <a:lnTo>
                  <a:pt x="8839200" y="0"/>
                </a:lnTo>
                <a:lnTo>
                  <a:pt x="0" y="0"/>
                </a:lnTo>
                <a:lnTo>
                  <a:pt x="0" y="4995062"/>
                </a:lnTo>
                <a:close/>
              </a:path>
            </a:pathLst>
          </a:custGeom>
          <a:solidFill>
            <a:srgbClr val="ACCA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2400" y="6697941"/>
            <a:ext cx="8839200" cy="8255"/>
          </a:xfrm>
          <a:custGeom>
            <a:avLst/>
            <a:gdLst/>
            <a:ahLst/>
            <a:cxnLst/>
            <a:rect l="l" t="t" r="r" b="b"/>
            <a:pathLst>
              <a:path w="8839200" h="8254">
                <a:moveTo>
                  <a:pt x="0" y="7658"/>
                </a:moveTo>
                <a:lnTo>
                  <a:pt x="8839200" y="7658"/>
                </a:lnTo>
                <a:lnTo>
                  <a:pt x="8839200" y="0"/>
                </a:lnTo>
                <a:lnTo>
                  <a:pt x="0" y="0"/>
                </a:lnTo>
                <a:lnTo>
                  <a:pt x="0" y="7658"/>
                </a:lnTo>
                <a:close/>
              </a:path>
            </a:pathLst>
          </a:custGeom>
          <a:solidFill>
            <a:srgbClr val="ACCA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705600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0"/>
                </a:move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8991600" y="0"/>
                </a:lnTo>
                <a:lnTo>
                  <a:pt x="152400" y="0"/>
                </a:lnTo>
                <a:lnTo>
                  <a:pt x="0" y="0"/>
                </a:lnTo>
                <a:lnTo>
                  <a:pt x="0" y="1393317"/>
                </a:lnTo>
                <a:lnTo>
                  <a:pt x="0" y="6858000"/>
                </a:lnTo>
                <a:lnTo>
                  <a:pt x="152400" y="6858000"/>
                </a:lnTo>
                <a:lnTo>
                  <a:pt x="152400" y="1393317"/>
                </a:lnTo>
                <a:lnTo>
                  <a:pt x="8991600" y="1393317"/>
                </a:lnTo>
                <a:lnTo>
                  <a:pt x="8991600" y="6858000"/>
                </a:lnTo>
                <a:lnTo>
                  <a:pt x="9144000" y="6858000"/>
                </a:lnTo>
                <a:lnTo>
                  <a:pt x="9144000" y="1393317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9352" y="6388379"/>
            <a:ext cx="8833485" cy="309880"/>
          </a:xfrm>
          <a:custGeom>
            <a:avLst/>
            <a:gdLst/>
            <a:ahLst/>
            <a:cxnLst/>
            <a:rect l="l" t="t" r="r" b="b"/>
            <a:pathLst>
              <a:path w="8833485" h="309879">
                <a:moveTo>
                  <a:pt x="8833104" y="0"/>
                </a:moveTo>
                <a:lnTo>
                  <a:pt x="0" y="0"/>
                </a:lnTo>
                <a:lnTo>
                  <a:pt x="0" y="309562"/>
                </a:lnTo>
                <a:lnTo>
                  <a:pt x="8833104" y="309562"/>
                </a:lnTo>
                <a:lnTo>
                  <a:pt x="8833104" y="0"/>
                </a:lnTo>
                <a:close/>
              </a:path>
            </a:pathLst>
          </a:custGeom>
          <a:solidFill>
            <a:srgbClr val="7E8F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52400" y="155448"/>
            <a:ext cx="8833485" cy="6547484"/>
          </a:xfrm>
          <a:custGeom>
            <a:avLst/>
            <a:gdLst/>
            <a:ahLst/>
            <a:cxnLst/>
            <a:rect l="l" t="t" r="r" b="b"/>
            <a:pathLst>
              <a:path w="8833485" h="6547484">
                <a:moveTo>
                  <a:pt x="0" y="6547104"/>
                </a:moveTo>
                <a:lnTo>
                  <a:pt x="8833104" y="6547104"/>
                </a:lnTo>
                <a:lnTo>
                  <a:pt x="8833104" y="0"/>
                </a:lnTo>
                <a:lnTo>
                  <a:pt x="0" y="0"/>
                </a:lnTo>
                <a:lnTo>
                  <a:pt x="0" y="6547104"/>
                </a:lnTo>
                <a:close/>
              </a:path>
            </a:pathLst>
          </a:custGeom>
          <a:ln w="12699">
            <a:solidFill>
              <a:srgbClr val="6E7C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52400" y="1276731"/>
            <a:ext cx="8833485" cy="0"/>
          </a:xfrm>
          <a:custGeom>
            <a:avLst/>
            <a:gdLst/>
            <a:ahLst/>
            <a:cxnLst/>
            <a:rect l="l" t="t" r="r" b="b"/>
            <a:pathLst>
              <a:path w="8833485">
                <a:moveTo>
                  <a:pt x="0" y="0"/>
                </a:moveTo>
                <a:lnTo>
                  <a:pt x="8833104" y="0"/>
                </a:lnTo>
              </a:path>
            </a:pathLst>
          </a:custGeom>
          <a:ln w="12700">
            <a:solidFill>
              <a:srgbClr val="6E7C93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4267200" y="956055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609600" y="304800"/>
                </a:moveTo>
                <a:lnTo>
                  <a:pt x="605599" y="255346"/>
                </a:lnTo>
                <a:lnTo>
                  <a:pt x="594042" y="208445"/>
                </a:lnTo>
                <a:lnTo>
                  <a:pt x="575564" y="164706"/>
                </a:lnTo>
                <a:lnTo>
                  <a:pt x="550760" y="124764"/>
                </a:lnTo>
                <a:lnTo>
                  <a:pt x="520293" y="89255"/>
                </a:lnTo>
                <a:lnTo>
                  <a:pt x="484771" y="58801"/>
                </a:lnTo>
                <a:lnTo>
                  <a:pt x="444842" y="34010"/>
                </a:lnTo>
                <a:lnTo>
                  <a:pt x="401116" y="15544"/>
                </a:lnTo>
                <a:lnTo>
                  <a:pt x="354215" y="3987"/>
                </a:lnTo>
                <a:lnTo>
                  <a:pt x="304800" y="0"/>
                </a:lnTo>
                <a:lnTo>
                  <a:pt x="255371" y="3987"/>
                </a:lnTo>
                <a:lnTo>
                  <a:pt x="208470" y="15544"/>
                </a:lnTo>
                <a:lnTo>
                  <a:pt x="164744" y="34010"/>
                </a:lnTo>
                <a:lnTo>
                  <a:pt x="124815" y="58801"/>
                </a:lnTo>
                <a:lnTo>
                  <a:pt x="89293" y="89255"/>
                </a:lnTo>
                <a:lnTo>
                  <a:pt x="58826" y="124764"/>
                </a:lnTo>
                <a:lnTo>
                  <a:pt x="34023" y="164706"/>
                </a:lnTo>
                <a:lnTo>
                  <a:pt x="15544" y="208445"/>
                </a:lnTo>
                <a:lnTo>
                  <a:pt x="3987" y="255346"/>
                </a:lnTo>
                <a:lnTo>
                  <a:pt x="0" y="304800"/>
                </a:lnTo>
                <a:lnTo>
                  <a:pt x="3987" y="354228"/>
                </a:lnTo>
                <a:lnTo>
                  <a:pt x="15544" y="401129"/>
                </a:lnTo>
                <a:lnTo>
                  <a:pt x="34023" y="444855"/>
                </a:lnTo>
                <a:lnTo>
                  <a:pt x="58826" y="484784"/>
                </a:lnTo>
                <a:lnTo>
                  <a:pt x="89293" y="520306"/>
                </a:lnTo>
                <a:lnTo>
                  <a:pt x="124815" y="550773"/>
                </a:lnTo>
                <a:lnTo>
                  <a:pt x="164744" y="575576"/>
                </a:lnTo>
                <a:lnTo>
                  <a:pt x="208483" y="594055"/>
                </a:lnTo>
                <a:lnTo>
                  <a:pt x="255371" y="605612"/>
                </a:lnTo>
                <a:lnTo>
                  <a:pt x="304800" y="609600"/>
                </a:lnTo>
                <a:lnTo>
                  <a:pt x="354215" y="605612"/>
                </a:lnTo>
                <a:lnTo>
                  <a:pt x="401104" y="594055"/>
                </a:lnTo>
                <a:lnTo>
                  <a:pt x="444842" y="575576"/>
                </a:lnTo>
                <a:lnTo>
                  <a:pt x="484771" y="550773"/>
                </a:lnTo>
                <a:lnTo>
                  <a:pt x="520293" y="520306"/>
                </a:lnTo>
                <a:lnTo>
                  <a:pt x="550760" y="484784"/>
                </a:lnTo>
                <a:lnTo>
                  <a:pt x="575564" y="444855"/>
                </a:lnTo>
                <a:lnTo>
                  <a:pt x="594055" y="401129"/>
                </a:lnTo>
                <a:lnTo>
                  <a:pt x="605599" y="354228"/>
                </a:lnTo>
                <a:lnTo>
                  <a:pt x="609600" y="3048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4336288" y="1025397"/>
            <a:ext cx="471805" cy="471170"/>
          </a:xfrm>
          <a:custGeom>
            <a:avLst/>
            <a:gdLst/>
            <a:ahLst/>
            <a:cxnLst/>
            <a:rect l="l" t="t" r="r" b="b"/>
            <a:pathLst>
              <a:path w="471804" h="471169">
                <a:moveTo>
                  <a:pt x="234441" y="0"/>
                </a:moveTo>
                <a:lnTo>
                  <a:pt x="187071" y="5080"/>
                </a:lnTo>
                <a:lnTo>
                  <a:pt x="142875" y="19050"/>
                </a:lnTo>
                <a:lnTo>
                  <a:pt x="102997" y="41910"/>
                </a:lnTo>
                <a:lnTo>
                  <a:pt x="68325" y="69850"/>
                </a:lnTo>
                <a:lnTo>
                  <a:pt x="39624" y="105410"/>
                </a:lnTo>
                <a:lnTo>
                  <a:pt x="18161" y="146050"/>
                </a:lnTo>
                <a:lnTo>
                  <a:pt x="4572" y="190500"/>
                </a:lnTo>
                <a:lnTo>
                  <a:pt x="0" y="237490"/>
                </a:lnTo>
                <a:lnTo>
                  <a:pt x="1397" y="261620"/>
                </a:lnTo>
                <a:lnTo>
                  <a:pt x="11049" y="307340"/>
                </a:lnTo>
                <a:lnTo>
                  <a:pt x="29083" y="349250"/>
                </a:lnTo>
                <a:lnTo>
                  <a:pt x="54610" y="387350"/>
                </a:lnTo>
                <a:lnTo>
                  <a:pt x="86740" y="419100"/>
                </a:lnTo>
                <a:lnTo>
                  <a:pt x="124460" y="444500"/>
                </a:lnTo>
                <a:lnTo>
                  <a:pt x="166877" y="462280"/>
                </a:lnTo>
                <a:lnTo>
                  <a:pt x="212978" y="471170"/>
                </a:lnTo>
                <a:lnTo>
                  <a:pt x="261112" y="471170"/>
                </a:lnTo>
                <a:lnTo>
                  <a:pt x="284352" y="467360"/>
                </a:lnTo>
                <a:lnTo>
                  <a:pt x="307086" y="461010"/>
                </a:lnTo>
                <a:lnTo>
                  <a:pt x="322507" y="454660"/>
                </a:lnTo>
                <a:lnTo>
                  <a:pt x="236092" y="454660"/>
                </a:lnTo>
                <a:lnTo>
                  <a:pt x="213740" y="453390"/>
                </a:lnTo>
                <a:lnTo>
                  <a:pt x="171069" y="445770"/>
                </a:lnTo>
                <a:lnTo>
                  <a:pt x="131825" y="429260"/>
                </a:lnTo>
                <a:lnTo>
                  <a:pt x="96900" y="405130"/>
                </a:lnTo>
                <a:lnTo>
                  <a:pt x="67183" y="375920"/>
                </a:lnTo>
                <a:lnTo>
                  <a:pt x="43561" y="340360"/>
                </a:lnTo>
                <a:lnTo>
                  <a:pt x="26924" y="302260"/>
                </a:lnTo>
                <a:lnTo>
                  <a:pt x="18034" y="259080"/>
                </a:lnTo>
                <a:lnTo>
                  <a:pt x="16954" y="237490"/>
                </a:lnTo>
                <a:lnTo>
                  <a:pt x="16958" y="234950"/>
                </a:lnTo>
                <a:lnTo>
                  <a:pt x="21336" y="193040"/>
                </a:lnTo>
                <a:lnTo>
                  <a:pt x="34036" y="151130"/>
                </a:lnTo>
                <a:lnTo>
                  <a:pt x="54101" y="114300"/>
                </a:lnTo>
                <a:lnTo>
                  <a:pt x="80772" y="81280"/>
                </a:lnTo>
                <a:lnTo>
                  <a:pt x="113157" y="54610"/>
                </a:lnTo>
                <a:lnTo>
                  <a:pt x="150240" y="34290"/>
                </a:lnTo>
                <a:lnTo>
                  <a:pt x="191262" y="21590"/>
                </a:lnTo>
                <a:lnTo>
                  <a:pt x="235331" y="17780"/>
                </a:lnTo>
                <a:lnTo>
                  <a:pt x="323160" y="17780"/>
                </a:lnTo>
                <a:lnTo>
                  <a:pt x="304546" y="10160"/>
                </a:lnTo>
                <a:lnTo>
                  <a:pt x="281939" y="5080"/>
                </a:lnTo>
                <a:lnTo>
                  <a:pt x="258445" y="1270"/>
                </a:lnTo>
                <a:lnTo>
                  <a:pt x="234441" y="0"/>
                </a:lnTo>
                <a:close/>
              </a:path>
              <a:path w="471804" h="471169">
                <a:moveTo>
                  <a:pt x="323160" y="17780"/>
                </a:moveTo>
                <a:lnTo>
                  <a:pt x="235331" y="17780"/>
                </a:lnTo>
                <a:lnTo>
                  <a:pt x="257683" y="19050"/>
                </a:lnTo>
                <a:lnTo>
                  <a:pt x="279400" y="21590"/>
                </a:lnTo>
                <a:lnTo>
                  <a:pt x="320548" y="34290"/>
                </a:lnTo>
                <a:lnTo>
                  <a:pt x="357759" y="54610"/>
                </a:lnTo>
                <a:lnTo>
                  <a:pt x="390144" y="81280"/>
                </a:lnTo>
                <a:lnTo>
                  <a:pt x="416940" y="113030"/>
                </a:lnTo>
                <a:lnTo>
                  <a:pt x="437134" y="151130"/>
                </a:lnTo>
                <a:lnTo>
                  <a:pt x="449961" y="191770"/>
                </a:lnTo>
                <a:lnTo>
                  <a:pt x="454469" y="234950"/>
                </a:lnTo>
                <a:lnTo>
                  <a:pt x="454465" y="237490"/>
                </a:lnTo>
                <a:lnTo>
                  <a:pt x="450088" y="279400"/>
                </a:lnTo>
                <a:lnTo>
                  <a:pt x="437514" y="321310"/>
                </a:lnTo>
                <a:lnTo>
                  <a:pt x="417322" y="358140"/>
                </a:lnTo>
                <a:lnTo>
                  <a:pt x="390778" y="391160"/>
                </a:lnTo>
                <a:lnTo>
                  <a:pt x="358394" y="417830"/>
                </a:lnTo>
                <a:lnTo>
                  <a:pt x="321310" y="438150"/>
                </a:lnTo>
                <a:lnTo>
                  <a:pt x="280162" y="450850"/>
                </a:lnTo>
                <a:lnTo>
                  <a:pt x="236092" y="454660"/>
                </a:lnTo>
                <a:lnTo>
                  <a:pt x="322507" y="454660"/>
                </a:lnTo>
                <a:lnTo>
                  <a:pt x="368553" y="430530"/>
                </a:lnTo>
                <a:lnTo>
                  <a:pt x="403351" y="401320"/>
                </a:lnTo>
                <a:lnTo>
                  <a:pt x="431800" y="367030"/>
                </a:lnTo>
                <a:lnTo>
                  <a:pt x="453389" y="326390"/>
                </a:lnTo>
                <a:lnTo>
                  <a:pt x="466851" y="281940"/>
                </a:lnTo>
                <a:lnTo>
                  <a:pt x="471424" y="234950"/>
                </a:lnTo>
                <a:lnTo>
                  <a:pt x="470026" y="210820"/>
                </a:lnTo>
                <a:lnTo>
                  <a:pt x="460501" y="165100"/>
                </a:lnTo>
                <a:lnTo>
                  <a:pt x="442340" y="123190"/>
                </a:lnTo>
                <a:lnTo>
                  <a:pt x="416813" y="85090"/>
                </a:lnTo>
                <a:lnTo>
                  <a:pt x="384683" y="53340"/>
                </a:lnTo>
                <a:lnTo>
                  <a:pt x="347090" y="27940"/>
                </a:lnTo>
                <a:lnTo>
                  <a:pt x="326263" y="19050"/>
                </a:lnTo>
                <a:lnTo>
                  <a:pt x="323160" y="17780"/>
                </a:lnTo>
                <a:close/>
              </a:path>
              <a:path w="471804" h="471169">
                <a:moveTo>
                  <a:pt x="236092" y="34290"/>
                </a:moveTo>
                <a:lnTo>
                  <a:pt x="195452" y="38100"/>
                </a:lnTo>
                <a:lnTo>
                  <a:pt x="157607" y="49530"/>
                </a:lnTo>
                <a:lnTo>
                  <a:pt x="123189" y="68580"/>
                </a:lnTo>
                <a:lnTo>
                  <a:pt x="93217" y="92710"/>
                </a:lnTo>
                <a:lnTo>
                  <a:pt x="68579" y="123190"/>
                </a:lnTo>
                <a:lnTo>
                  <a:pt x="49911" y="157480"/>
                </a:lnTo>
                <a:lnTo>
                  <a:pt x="38100" y="195580"/>
                </a:lnTo>
                <a:lnTo>
                  <a:pt x="33968" y="234950"/>
                </a:lnTo>
                <a:lnTo>
                  <a:pt x="33964" y="237490"/>
                </a:lnTo>
                <a:lnTo>
                  <a:pt x="34798" y="256540"/>
                </a:lnTo>
                <a:lnTo>
                  <a:pt x="42799" y="295910"/>
                </a:lnTo>
                <a:lnTo>
                  <a:pt x="58038" y="331470"/>
                </a:lnTo>
                <a:lnTo>
                  <a:pt x="79628" y="364490"/>
                </a:lnTo>
                <a:lnTo>
                  <a:pt x="107061" y="391160"/>
                </a:lnTo>
                <a:lnTo>
                  <a:pt x="139191" y="414020"/>
                </a:lnTo>
                <a:lnTo>
                  <a:pt x="175387" y="429260"/>
                </a:lnTo>
                <a:lnTo>
                  <a:pt x="214629" y="436880"/>
                </a:lnTo>
                <a:lnTo>
                  <a:pt x="235331" y="438150"/>
                </a:lnTo>
                <a:lnTo>
                  <a:pt x="255904" y="436880"/>
                </a:lnTo>
                <a:lnTo>
                  <a:pt x="275971" y="434340"/>
                </a:lnTo>
                <a:lnTo>
                  <a:pt x="295401" y="429260"/>
                </a:lnTo>
                <a:lnTo>
                  <a:pt x="313944" y="422910"/>
                </a:lnTo>
                <a:lnTo>
                  <a:pt x="316465" y="421640"/>
                </a:lnTo>
                <a:lnTo>
                  <a:pt x="234441" y="421640"/>
                </a:lnTo>
                <a:lnTo>
                  <a:pt x="215391" y="420370"/>
                </a:lnTo>
                <a:lnTo>
                  <a:pt x="162687" y="406400"/>
                </a:lnTo>
                <a:lnTo>
                  <a:pt x="117221" y="378460"/>
                </a:lnTo>
                <a:lnTo>
                  <a:pt x="81661" y="337820"/>
                </a:lnTo>
                <a:lnTo>
                  <a:pt x="58674" y="289560"/>
                </a:lnTo>
                <a:lnTo>
                  <a:pt x="50800" y="234950"/>
                </a:lnTo>
                <a:lnTo>
                  <a:pt x="51815" y="215900"/>
                </a:lnTo>
                <a:lnTo>
                  <a:pt x="65786" y="162560"/>
                </a:lnTo>
                <a:lnTo>
                  <a:pt x="93725" y="118110"/>
                </a:lnTo>
                <a:lnTo>
                  <a:pt x="133350" y="82550"/>
                </a:lnTo>
                <a:lnTo>
                  <a:pt x="181863" y="59690"/>
                </a:lnTo>
                <a:lnTo>
                  <a:pt x="236982" y="50800"/>
                </a:lnTo>
                <a:lnTo>
                  <a:pt x="314706" y="50800"/>
                </a:lnTo>
                <a:lnTo>
                  <a:pt x="296163" y="43180"/>
                </a:lnTo>
                <a:lnTo>
                  <a:pt x="276860" y="38100"/>
                </a:lnTo>
                <a:lnTo>
                  <a:pt x="256794" y="35560"/>
                </a:lnTo>
                <a:lnTo>
                  <a:pt x="236092" y="34290"/>
                </a:lnTo>
                <a:close/>
              </a:path>
              <a:path w="471804" h="471169">
                <a:moveTo>
                  <a:pt x="314706" y="50800"/>
                </a:moveTo>
                <a:lnTo>
                  <a:pt x="236982" y="50800"/>
                </a:lnTo>
                <a:lnTo>
                  <a:pt x="256032" y="52070"/>
                </a:lnTo>
                <a:lnTo>
                  <a:pt x="291973" y="59690"/>
                </a:lnTo>
                <a:lnTo>
                  <a:pt x="340106" y="83820"/>
                </a:lnTo>
                <a:lnTo>
                  <a:pt x="379222" y="119380"/>
                </a:lnTo>
                <a:lnTo>
                  <a:pt x="406653" y="165100"/>
                </a:lnTo>
                <a:lnTo>
                  <a:pt x="419862" y="218440"/>
                </a:lnTo>
                <a:lnTo>
                  <a:pt x="420624" y="237490"/>
                </a:lnTo>
                <a:lnTo>
                  <a:pt x="419608" y="256540"/>
                </a:lnTo>
                <a:lnTo>
                  <a:pt x="405638" y="309880"/>
                </a:lnTo>
                <a:lnTo>
                  <a:pt x="377698" y="354330"/>
                </a:lnTo>
                <a:lnTo>
                  <a:pt x="338200" y="389890"/>
                </a:lnTo>
                <a:lnTo>
                  <a:pt x="271779" y="417830"/>
                </a:lnTo>
                <a:lnTo>
                  <a:pt x="234441" y="421640"/>
                </a:lnTo>
                <a:lnTo>
                  <a:pt x="316465" y="421640"/>
                </a:lnTo>
                <a:lnTo>
                  <a:pt x="363854" y="392430"/>
                </a:lnTo>
                <a:lnTo>
                  <a:pt x="391287" y="364490"/>
                </a:lnTo>
                <a:lnTo>
                  <a:pt x="413003" y="332740"/>
                </a:lnTo>
                <a:lnTo>
                  <a:pt x="428371" y="297180"/>
                </a:lnTo>
                <a:lnTo>
                  <a:pt x="436499" y="257810"/>
                </a:lnTo>
                <a:lnTo>
                  <a:pt x="437459" y="234950"/>
                </a:lnTo>
                <a:lnTo>
                  <a:pt x="436625" y="215900"/>
                </a:lnTo>
                <a:lnTo>
                  <a:pt x="428625" y="176530"/>
                </a:lnTo>
                <a:lnTo>
                  <a:pt x="413512" y="139700"/>
                </a:lnTo>
                <a:lnTo>
                  <a:pt x="391795" y="107950"/>
                </a:lnTo>
                <a:lnTo>
                  <a:pt x="364489" y="81280"/>
                </a:lnTo>
                <a:lnTo>
                  <a:pt x="332359" y="58420"/>
                </a:lnTo>
                <a:lnTo>
                  <a:pt x="314706" y="50800"/>
                </a:lnTo>
                <a:close/>
              </a:path>
            </a:pathLst>
          </a:custGeom>
          <a:solidFill>
            <a:srgbClr val="6E7C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2437" y="253110"/>
            <a:ext cx="5431790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72938" y="1748473"/>
            <a:ext cx="3993515" cy="17926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805166" y="6457638"/>
            <a:ext cx="954404" cy="226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marL="12700">
              <a:lnSpc>
                <a:spcPts val="1655"/>
              </a:lnSpc>
            </a:pPr>
            <a:r>
              <a:rPr spc="-10" dirty="0"/>
              <a:t>10/22/2014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419853" y="6424558"/>
            <a:ext cx="303529" cy="2578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marL="40640">
              <a:lnSpc>
                <a:spcPts val="189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jpg"/><Relationship Id="rId7" Type="http://schemas.openxmlformats.org/officeDocument/2006/relationships/image" Target="../media/image40.pn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jpg"/><Relationship Id="rId4" Type="http://schemas.openxmlformats.org/officeDocument/2006/relationships/image" Target="../media/image50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jpg"/><Relationship Id="rId4" Type="http://schemas.openxmlformats.org/officeDocument/2006/relationships/image" Target="../media/image54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jpg"/><Relationship Id="rId4" Type="http://schemas.openxmlformats.org/officeDocument/2006/relationships/image" Target="../media/image58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g"/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jpg"/><Relationship Id="rId4" Type="http://schemas.openxmlformats.org/officeDocument/2006/relationships/image" Target="../media/image64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jpg"/><Relationship Id="rId4" Type="http://schemas.openxmlformats.org/officeDocument/2006/relationships/image" Target="../media/image6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g"/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g"/><Relationship Id="rId2" Type="http://schemas.openxmlformats.org/officeDocument/2006/relationships/image" Target="../media/image7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jpg"/><Relationship Id="rId4" Type="http://schemas.openxmlformats.org/officeDocument/2006/relationships/image" Target="../media/image75.jp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2309622" y="1505153"/>
            <a:ext cx="48501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solidFill>
                  <a:srgbClr val="001F5F"/>
                </a:solidFill>
                <a:latin typeface="Times New Roman"/>
                <a:cs typeface="Times New Roman"/>
              </a:rPr>
              <a:t>Image</a:t>
            </a:r>
            <a:r>
              <a:rPr sz="4800" b="1" spc="-110" dirty="0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sz="4800" b="1" dirty="0">
                <a:solidFill>
                  <a:srgbClr val="001F5F"/>
                </a:solidFill>
                <a:latin typeface="Times New Roman"/>
                <a:cs typeface="Times New Roman"/>
              </a:rPr>
              <a:t>Restoration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33646" y="1106805"/>
            <a:ext cx="113664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solidFill>
                  <a:srgbClr val="6E7C93"/>
                </a:solidFill>
                <a:latin typeface="Georgia"/>
                <a:cs typeface="Georgia"/>
              </a:rPr>
              <a:t>1</a:t>
            </a:r>
            <a:endParaRPr sz="1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491" y="402081"/>
            <a:ext cx="2257425" cy="530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300" spc="5" dirty="0"/>
              <a:t>Going</a:t>
            </a:r>
            <a:r>
              <a:rPr sz="3300" spc="-140" dirty="0"/>
              <a:t> </a:t>
            </a:r>
            <a:r>
              <a:rPr sz="3300" dirty="0"/>
              <a:t>On….!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4457446" y="1120597"/>
            <a:ext cx="229870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spc="5" dirty="0">
                <a:solidFill>
                  <a:srgbClr val="6E7C93"/>
                </a:solidFill>
                <a:latin typeface="Georgia"/>
                <a:cs typeface="Georgia"/>
              </a:rPr>
              <a:t>14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87020" indent="-274955">
              <a:lnSpc>
                <a:spcPct val="100000"/>
              </a:lnSpc>
              <a:spcBef>
                <a:spcPts val="110"/>
              </a:spcBef>
              <a:buClr>
                <a:srgbClr val="619DD1"/>
              </a:buClr>
              <a:buSzPct val="84090"/>
              <a:buFont typeface="Arial"/>
              <a:buChar char=""/>
              <a:tabLst>
                <a:tab pos="287020" algn="l"/>
                <a:tab pos="287655" algn="l"/>
              </a:tabLst>
            </a:pPr>
            <a:r>
              <a:rPr dirty="0"/>
              <a:t>What is Image</a:t>
            </a:r>
            <a:r>
              <a:rPr spc="-100" dirty="0"/>
              <a:t> </a:t>
            </a:r>
            <a:r>
              <a:rPr dirty="0"/>
              <a:t>Restoration.</a:t>
            </a:r>
          </a:p>
          <a:p>
            <a:pPr marL="287020" indent="-274955">
              <a:lnSpc>
                <a:spcPct val="100000"/>
              </a:lnSpc>
              <a:spcBef>
                <a:spcPts val="1850"/>
              </a:spcBef>
              <a:buClr>
                <a:srgbClr val="619DD1"/>
              </a:buClr>
              <a:buSzPct val="84090"/>
              <a:buFont typeface="Arial"/>
              <a:buChar char=""/>
              <a:tabLst>
                <a:tab pos="287020" algn="l"/>
                <a:tab pos="287655" algn="l"/>
              </a:tabLst>
            </a:pPr>
            <a:r>
              <a:rPr dirty="0"/>
              <a:t>Image </a:t>
            </a:r>
            <a:r>
              <a:rPr spc="-5" dirty="0"/>
              <a:t>Enhancement</a:t>
            </a:r>
            <a:r>
              <a:rPr spc="-45" dirty="0"/>
              <a:t> </a:t>
            </a:r>
            <a:r>
              <a:rPr dirty="0"/>
              <a:t>vs.</a:t>
            </a:r>
          </a:p>
          <a:p>
            <a:pPr marL="287020">
              <a:lnSpc>
                <a:spcPct val="100000"/>
              </a:lnSpc>
              <a:spcBef>
                <a:spcPts val="1320"/>
              </a:spcBef>
            </a:pPr>
            <a:r>
              <a:rPr dirty="0"/>
              <a:t>Image</a:t>
            </a:r>
            <a:r>
              <a:rPr spc="-40" dirty="0"/>
              <a:t> </a:t>
            </a:r>
            <a:r>
              <a:rPr dirty="0"/>
              <a:t>Restoration.</a:t>
            </a:r>
          </a:p>
          <a:p>
            <a:pPr marL="287020" indent="-274955">
              <a:lnSpc>
                <a:spcPct val="100000"/>
              </a:lnSpc>
              <a:spcBef>
                <a:spcPts val="1850"/>
              </a:spcBef>
              <a:buClr>
                <a:srgbClr val="619DD1"/>
              </a:buClr>
              <a:buSzPct val="84090"/>
              <a:buFont typeface="Arial"/>
              <a:buChar char=""/>
              <a:tabLst>
                <a:tab pos="287020" algn="l"/>
                <a:tab pos="287655" algn="l"/>
              </a:tabLst>
            </a:pPr>
            <a:r>
              <a:rPr dirty="0"/>
              <a:t>Image Degradation</a:t>
            </a:r>
            <a:r>
              <a:rPr spc="-90" dirty="0"/>
              <a:t> </a:t>
            </a:r>
            <a:r>
              <a:rPr dirty="0"/>
              <a:t>Model.</a:t>
            </a:r>
          </a:p>
          <a:p>
            <a:pPr marL="287020" indent="-274955">
              <a:lnSpc>
                <a:spcPct val="100000"/>
              </a:lnSpc>
              <a:spcBef>
                <a:spcPts val="1850"/>
              </a:spcBef>
              <a:buClr>
                <a:srgbClr val="619DD1"/>
              </a:buClr>
              <a:buSzPct val="84090"/>
              <a:buFont typeface="Arial"/>
              <a:buChar char=""/>
              <a:tabLst>
                <a:tab pos="287020" algn="l"/>
                <a:tab pos="287655" algn="l"/>
              </a:tabLst>
            </a:pPr>
            <a:r>
              <a:rPr b="1" spc="5" dirty="0">
                <a:solidFill>
                  <a:srgbClr val="C00000"/>
                </a:solidFill>
                <a:latin typeface="Comic Sans MS"/>
                <a:cs typeface="Comic Sans MS"/>
              </a:rPr>
              <a:t>Noise</a:t>
            </a:r>
            <a:r>
              <a:rPr b="1" spc="-60" dirty="0">
                <a:solidFill>
                  <a:srgbClr val="C00000"/>
                </a:solidFill>
                <a:latin typeface="Comic Sans MS"/>
                <a:cs typeface="Comic Sans MS"/>
              </a:rPr>
              <a:t> </a:t>
            </a:r>
            <a:r>
              <a:rPr b="1" dirty="0">
                <a:solidFill>
                  <a:srgbClr val="C00000"/>
                </a:solidFill>
                <a:latin typeface="Comic Sans MS"/>
                <a:cs typeface="Comic Sans MS"/>
              </a:rPr>
              <a:t>Models.</a:t>
            </a:r>
          </a:p>
          <a:p>
            <a:pPr marL="287020" indent="-274955">
              <a:lnSpc>
                <a:spcPct val="100000"/>
              </a:lnSpc>
              <a:spcBef>
                <a:spcPts val="1850"/>
              </a:spcBef>
              <a:buClr>
                <a:srgbClr val="619DD1"/>
              </a:buClr>
              <a:buSzPct val="84090"/>
              <a:buFont typeface="Arial"/>
              <a:buChar char=""/>
              <a:tabLst>
                <a:tab pos="287020" algn="l"/>
                <a:tab pos="287655" algn="l"/>
              </a:tabLst>
            </a:pPr>
            <a:r>
              <a:rPr dirty="0"/>
              <a:t>Estimation of</a:t>
            </a:r>
            <a:r>
              <a:rPr spc="-45" dirty="0"/>
              <a:t> </a:t>
            </a:r>
            <a:r>
              <a:rPr dirty="0"/>
              <a:t>Degradation</a:t>
            </a:r>
          </a:p>
          <a:p>
            <a:pPr marL="287020">
              <a:lnSpc>
                <a:spcPct val="100000"/>
              </a:lnSpc>
              <a:spcBef>
                <a:spcPts val="1325"/>
              </a:spcBef>
            </a:pPr>
            <a:r>
              <a:rPr dirty="0"/>
              <a:t>Model.</a:t>
            </a:r>
          </a:p>
          <a:p>
            <a:pPr marL="287020" indent="-274955">
              <a:lnSpc>
                <a:spcPct val="100000"/>
              </a:lnSpc>
              <a:spcBef>
                <a:spcPts val="1845"/>
              </a:spcBef>
              <a:buClr>
                <a:srgbClr val="619DD1"/>
              </a:buClr>
              <a:buSzPct val="84090"/>
              <a:buFont typeface="Arial"/>
              <a:buChar char=""/>
              <a:tabLst>
                <a:tab pos="287020" algn="l"/>
                <a:tab pos="287655" algn="l"/>
              </a:tabLst>
            </a:pPr>
            <a:r>
              <a:rPr dirty="0"/>
              <a:t>Restoration</a:t>
            </a:r>
            <a:r>
              <a:rPr spc="-65" dirty="0"/>
              <a:t> </a:t>
            </a:r>
            <a:r>
              <a:rPr dirty="0"/>
              <a:t>Techniques.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24527" y="1502740"/>
            <a:ext cx="4126865" cy="23583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10"/>
              </a:spcBef>
              <a:buClr>
                <a:srgbClr val="619DD1"/>
              </a:buClr>
              <a:buSzPct val="84090"/>
              <a:buFont typeface="Arial"/>
              <a:buChar char=""/>
              <a:tabLst>
                <a:tab pos="286385" algn="l"/>
                <a:tab pos="287020" algn="l"/>
              </a:tabLst>
            </a:pPr>
            <a:r>
              <a:rPr sz="2200" spc="-5" dirty="0">
                <a:latin typeface="Comic Sans MS"/>
                <a:cs typeface="Comic Sans MS"/>
              </a:rPr>
              <a:t>Some </a:t>
            </a:r>
            <a:r>
              <a:rPr sz="2200" dirty="0">
                <a:latin typeface="Comic Sans MS"/>
                <a:cs typeface="Comic Sans MS"/>
              </a:rPr>
              <a:t>Basics</a:t>
            </a:r>
            <a:r>
              <a:rPr sz="2200" spc="-7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Filter</a:t>
            </a:r>
            <a:endParaRPr sz="2200">
              <a:latin typeface="Comic Sans MS"/>
              <a:cs typeface="Comic Sans MS"/>
            </a:endParaRPr>
          </a:p>
          <a:p>
            <a:pPr marL="287020" indent="-274320">
              <a:lnSpc>
                <a:spcPct val="100000"/>
              </a:lnSpc>
              <a:spcBef>
                <a:spcPts val="1850"/>
              </a:spcBef>
              <a:buClr>
                <a:srgbClr val="619DD1"/>
              </a:buClr>
              <a:buSzPct val="84090"/>
              <a:buFont typeface="Arial"/>
              <a:buChar char=""/>
              <a:tabLst>
                <a:tab pos="286385" algn="l"/>
                <a:tab pos="287020" algn="l"/>
              </a:tabLst>
            </a:pPr>
            <a:r>
              <a:rPr sz="2200" dirty="0">
                <a:latin typeface="Comic Sans MS"/>
                <a:cs typeface="Comic Sans MS"/>
              </a:rPr>
              <a:t>Advanced </a:t>
            </a:r>
            <a:r>
              <a:rPr sz="2200" spc="-5" dirty="0">
                <a:latin typeface="Comic Sans MS"/>
                <a:cs typeface="Comic Sans MS"/>
              </a:rPr>
              <a:t>Image</a:t>
            </a:r>
            <a:r>
              <a:rPr sz="2200" spc="-9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Restoration.</a:t>
            </a:r>
            <a:endParaRPr sz="2200">
              <a:latin typeface="Comic Sans MS"/>
              <a:cs typeface="Comic Sans MS"/>
            </a:endParaRPr>
          </a:p>
          <a:p>
            <a:pPr marL="287020" indent="-274320">
              <a:lnSpc>
                <a:spcPct val="100000"/>
              </a:lnSpc>
              <a:spcBef>
                <a:spcPts val="1019"/>
              </a:spcBef>
              <a:buClr>
                <a:srgbClr val="619DD1"/>
              </a:buClr>
              <a:buSzPct val="84000"/>
              <a:buFont typeface="Arial"/>
              <a:buChar char=""/>
              <a:tabLst>
                <a:tab pos="287020" algn="l"/>
              </a:tabLst>
            </a:pPr>
            <a:r>
              <a:rPr sz="2500" spc="-5" dirty="0">
                <a:latin typeface="Comic Sans MS"/>
                <a:cs typeface="Comic Sans MS"/>
              </a:rPr>
              <a:t>Conclusions.</a:t>
            </a:r>
            <a:endParaRPr sz="2500">
              <a:latin typeface="Comic Sans MS"/>
              <a:cs typeface="Comic Sans MS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619DD1"/>
              </a:buClr>
              <a:buSzPct val="84000"/>
              <a:buFont typeface="Arial"/>
              <a:buChar char=""/>
              <a:tabLst>
                <a:tab pos="287020" algn="l"/>
              </a:tabLst>
            </a:pPr>
            <a:r>
              <a:rPr sz="2500" dirty="0">
                <a:latin typeface="Comic Sans MS"/>
                <a:cs typeface="Comic Sans MS"/>
              </a:rPr>
              <a:t>Tools </a:t>
            </a:r>
            <a:r>
              <a:rPr sz="2500" spc="-5" dirty="0">
                <a:latin typeface="Comic Sans MS"/>
                <a:cs typeface="Comic Sans MS"/>
              </a:rPr>
              <a:t>for</a:t>
            </a:r>
            <a:r>
              <a:rPr sz="2500" spc="-45" dirty="0">
                <a:latin typeface="Comic Sans MS"/>
                <a:cs typeface="Comic Sans MS"/>
              </a:rPr>
              <a:t> </a:t>
            </a:r>
            <a:r>
              <a:rPr sz="2500" spc="-5" dirty="0">
                <a:latin typeface="Comic Sans MS"/>
                <a:cs typeface="Comic Sans MS"/>
              </a:rPr>
              <a:t>DIP.</a:t>
            </a:r>
            <a:endParaRPr sz="2500">
              <a:latin typeface="Comic Sans MS"/>
              <a:cs typeface="Comic Sans MS"/>
            </a:endParaRPr>
          </a:p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619DD1"/>
              </a:buClr>
              <a:buSzPct val="84000"/>
              <a:buFont typeface="Arial"/>
              <a:buChar char=""/>
              <a:tabLst>
                <a:tab pos="287020" algn="l"/>
              </a:tabLst>
            </a:pPr>
            <a:r>
              <a:rPr sz="2500" spc="-10" dirty="0">
                <a:latin typeface="Comic Sans MS"/>
                <a:cs typeface="Comic Sans MS"/>
              </a:rPr>
              <a:t>Applications.</a:t>
            </a:r>
            <a:endParaRPr sz="25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491" y="402081"/>
            <a:ext cx="5553710" cy="530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300" spc="5" dirty="0"/>
              <a:t>Noise Models and </a:t>
            </a:r>
            <a:r>
              <a:rPr sz="3300" spc="10" dirty="0"/>
              <a:t>Their</a:t>
            </a:r>
            <a:r>
              <a:rPr sz="3300" spc="-265" dirty="0"/>
              <a:t> </a:t>
            </a:r>
            <a:r>
              <a:rPr sz="3300" spc="10" dirty="0"/>
              <a:t>PDF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4481829" y="1106805"/>
            <a:ext cx="22288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5" dirty="0">
                <a:solidFill>
                  <a:srgbClr val="6E7C93"/>
                </a:solidFill>
                <a:latin typeface="Georgia"/>
                <a:cs typeface="Georgia"/>
              </a:rPr>
              <a:t>15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0491" y="1512258"/>
            <a:ext cx="3663315" cy="4307205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960"/>
              </a:spcBef>
              <a:buClr>
                <a:srgbClr val="619DD1"/>
              </a:buClr>
              <a:buSzPct val="83333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1800" spc="-10" dirty="0">
                <a:latin typeface="Comic Sans MS"/>
                <a:cs typeface="Comic Sans MS"/>
              </a:rPr>
              <a:t>Different models for the</a:t>
            </a:r>
            <a:r>
              <a:rPr sz="1800" spc="3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image</a:t>
            </a:r>
            <a:endParaRPr sz="1800">
              <a:latin typeface="Comic Sans MS"/>
              <a:cs typeface="Comic Sans MS"/>
            </a:endParaRPr>
          </a:p>
          <a:p>
            <a:pPr marL="287020">
              <a:lnSpc>
                <a:spcPct val="100000"/>
              </a:lnSpc>
              <a:spcBef>
                <a:spcPts val="869"/>
              </a:spcBef>
            </a:pPr>
            <a:r>
              <a:rPr sz="1800" spc="-5" dirty="0">
                <a:latin typeface="Comic Sans MS"/>
                <a:cs typeface="Comic Sans MS"/>
              </a:rPr>
              <a:t>noise term </a:t>
            </a:r>
            <a:r>
              <a:rPr sz="1800" spc="-10" dirty="0">
                <a:latin typeface="Comic Sans MS"/>
                <a:cs typeface="Comic Sans MS"/>
              </a:rPr>
              <a:t>η(x,</a:t>
            </a:r>
            <a:r>
              <a:rPr sz="1800" spc="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y)</a:t>
            </a:r>
            <a:endParaRPr sz="1800">
              <a:latin typeface="Comic Sans MS"/>
              <a:cs typeface="Comic Sans MS"/>
            </a:endParaRPr>
          </a:p>
          <a:p>
            <a:pPr marL="561340" lvl="1" indent="-274955">
              <a:lnSpc>
                <a:spcPct val="100000"/>
              </a:lnSpc>
              <a:spcBef>
                <a:spcPts val="1295"/>
              </a:spcBef>
              <a:buClr>
                <a:srgbClr val="297ED4"/>
              </a:buClr>
              <a:buSzPct val="69444"/>
              <a:buFont typeface="Wingdings"/>
              <a:buChar char=""/>
              <a:tabLst>
                <a:tab pos="561340" algn="l"/>
                <a:tab pos="561975" algn="l"/>
              </a:tabLst>
            </a:pPr>
            <a:r>
              <a:rPr sz="1800" spc="-5" dirty="0">
                <a:latin typeface="Comic Sans MS"/>
                <a:cs typeface="Comic Sans MS"/>
              </a:rPr>
              <a:t>Gaussian</a:t>
            </a:r>
            <a:endParaRPr sz="1800">
              <a:latin typeface="Comic Sans MS"/>
              <a:cs typeface="Comic Sans MS"/>
            </a:endParaRPr>
          </a:p>
          <a:p>
            <a:pPr marL="607060">
              <a:lnSpc>
                <a:spcPct val="100000"/>
              </a:lnSpc>
              <a:spcBef>
                <a:spcPts val="1300"/>
              </a:spcBef>
            </a:pPr>
            <a:r>
              <a:rPr sz="1350" spc="245" dirty="0">
                <a:solidFill>
                  <a:srgbClr val="7E8FA9"/>
                </a:solidFill>
                <a:latin typeface="Arial"/>
                <a:cs typeface="Arial"/>
              </a:rPr>
              <a:t> </a:t>
            </a:r>
            <a:r>
              <a:rPr sz="1800" spc="-5" dirty="0">
                <a:solidFill>
                  <a:srgbClr val="C00000"/>
                </a:solidFill>
                <a:latin typeface="Comic Sans MS"/>
                <a:cs typeface="Comic Sans MS"/>
              </a:rPr>
              <a:t>Most </a:t>
            </a:r>
            <a:r>
              <a:rPr sz="1800" spc="-10" dirty="0">
                <a:solidFill>
                  <a:srgbClr val="C00000"/>
                </a:solidFill>
                <a:latin typeface="Comic Sans MS"/>
                <a:cs typeface="Comic Sans MS"/>
              </a:rPr>
              <a:t>common</a:t>
            </a:r>
            <a:r>
              <a:rPr sz="1800" spc="-25" dirty="0">
                <a:solidFill>
                  <a:srgbClr val="C00000"/>
                </a:solidFill>
                <a:latin typeface="Comic Sans MS"/>
                <a:cs typeface="Comic Sans MS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Comic Sans MS"/>
                <a:cs typeface="Comic Sans MS"/>
              </a:rPr>
              <a:t>model</a:t>
            </a:r>
            <a:endParaRPr sz="1800">
              <a:latin typeface="Comic Sans MS"/>
              <a:cs typeface="Comic Sans MS"/>
            </a:endParaRPr>
          </a:p>
          <a:p>
            <a:pPr marL="561340" lvl="1" indent="-274955">
              <a:lnSpc>
                <a:spcPct val="100000"/>
              </a:lnSpc>
              <a:spcBef>
                <a:spcPts val="1295"/>
              </a:spcBef>
              <a:buClr>
                <a:srgbClr val="297ED4"/>
              </a:buClr>
              <a:buSzPct val="69444"/>
              <a:buFont typeface="Wingdings"/>
              <a:buChar char=""/>
              <a:tabLst>
                <a:tab pos="561340" algn="l"/>
                <a:tab pos="561975" algn="l"/>
              </a:tabLst>
            </a:pPr>
            <a:r>
              <a:rPr sz="1800" spc="-5" dirty="0">
                <a:latin typeface="Comic Sans MS"/>
                <a:cs typeface="Comic Sans MS"/>
              </a:rPr>
              <a:t>Rayleigh</a:t>
            </a:r>
            <a:endParaRPr sz="1800">
              <a:latin typeface="Comic Sans MS"/>
              <a:cs typeface="Comic Sans MS"/>
            </a:endParaRPr>
          </a:p>
          <a:p>
            <a:pPr marL="561340" lvl="1" indent="-274955">
              <a:lnSpc>
                <a:spcPct val="100000"/>
              </a:lnSpc>
              <a:spcBef>
                <a:spcPts val="1295"/>
              </a:spcBef>
              <a:buClr>
                <a:srgbClr val="297ED4"/>
              </a:buClr>
              <a:buSzPct val="69444"/>
              <a:buFont typeface="Wingdings"/>
              <a:buChar char=""/>
              <a:tabLst>
                <a:tab pos="561340" algn="l"/>
                <a:tab pos="561975" algn="l"/>
              </a:tabLst>
            </a:pPr>
            <a:r>
              <a:rPr sz="1800" spc="-5" dirty="0">
                <a:latin typeface="Comic Sans MS"/>
                <a:cs typeface="Comic Sans MS"/>
              </a:rPr>
              <a:t>Erlang </a:t>
            </a:r>
            <a:r>
              <a:rPr sz="1800" spc="-10" dirty="0">
                <a:latin typeface="Comic Sans MS"/>
                <a:cs typeface="Comic Sans MS"/>
              </a:rPr>
              <a:t>or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spc="-10" dirty="0">
                <a:latin typeface="Comic Sans MS"/>
                <a:cs typeface="Comic Sans MS"/>
              </a:rPr>
              <a:t>Gamma</a:t>
            </a:r>
            <a:endParaRPr sz="1800">
              <a:latin typeface="Comic Sans MS"/>
              <a:cs typeface="Comic Sans MS"/>
            </a:endParaRPr>
          </a:p>
          <a:p>
            <a:pPr marL="561340" lvl="1" indent="-274955">
              <a:lnSpc>
                <a:spcPct val="100000"/>
              </a:lnSpc>
              <a:spcBef>
                <a:spcPts val="1300"/>
              </a:spcBef>
              <a:buClr>
                <a:srgbClr val="297ED4"/>
              </a:buClr>
              <a:buSzPct val="69444"/>
              <a:buFont typeface="Wingdings"/>
              <a:buChar char=""/>
              <a:tabLst>
                <a:tab pos="561340" algn="l"/>
                <a:tab pos="561975" algn="l"/>
              </a:tabLst>
            </a:pPr>
            <a:r>
              <a:rPr sz="1800" spc="-10" dirty="0">
                <a:latin typeface="Comic Sans MS"/>
                <a:cs typeface="Comic Sans MS"/>
              </a:rPr>
              <a:t>Exponential</a:t>
            </a:r>
            <a:endParaRPr sz="1800">
              <a:latin typeface="Comic Sans MS"/>
              <a:cs typeface="Comic Sans MS"/>
            </a:endParaRPr>
          </a:p>
          <a:p>
            <a:pPr marL="561340" lvl="1" indent="-274955">
              <a:lnSpc>
                <a:spcPct val="100000"/>
              </a:lnSpc>
              <a:spcBef>
                <a:spcPts val="1300"/>
              </a:spcBef>
              <a:buClr>
                <a:srgbClr val="297ED4"/>
              </a:buClr>
              <a:buSzPct val="69444"/>
              <a:buFont typeface="Wingdings"/>
              <a:buChar char=""/>
              <a:tabLst>
                <a:tab pos="561340" algn="l"/>
                <a:tab pos="561975" algn="l"/>
              </a:tabLst>
            </a:pPr>
            <a:r>
              <a:rPr sz="1800" spc="-10" dirty="0">
                <a:latin typeface="Comic Sans MS"/>
                <a:cs typeface="Comic Sans MS"/>
              </a:rPr>
              <a:t>Uniform</a:t>
            </a:r>
            <a:endParaRPr sz="1800">
              <a:latin typeface="Comic Sans MS"/>
              <a:cs typeface="Comic Sans MS"/>
            </a:endParaRPr>
          </a:p>
          <a:p>
            <a:pPr marL="561340" lvl="1" indent="-274955">
              <a:lnSpc>
                <a:spcPct val="100000"/>
              </a:lnSpc>
              <a:spcBef>
                <a:spcPts val="1295"/>
              </a:spcBef>
              <a:buClr>
                <a:srgbClr val="297ED4"/>
              </a:buClr>
              <a:buSzPct val="69444"/>
              <a:buFont typeface="Wingdings"/>
              <a:buChar char=""/>
              <a:tabLst>
                <a:tab pos="561340" algn="l"/>
                <a:tab pos="561975" algn="l"/>
              </a:tabLst>
            </a:pPr>
            <a:r>
              <a:rPr sz="1800" spc="-5" dirty="0">
                <a:latin typeface="Comic Sans MS"/>
                <a:cs typeface="Comic Sans MS"/>
              </a:rPr>
              <a:t>Impulse</a:t>
            </a:r>
            <a:endParaRPr sz="1800">
              <a:latin typeface="Comic Sans MS"/>
              <a:cs typeface="Comic Sans MS"/>
            </a:endParaRPr>
          </a:p>
          <a:p>
            <a:pPr marL="607060">
              <a:lnSpc>
                <a:spcPct val="100000"/>
              </a:lnSpc>
              <a:spcBef>
                <a:spcPts val="1300"/>
              </a:spcBef>
            </a:pPr>
            <a:r>
              <a:rPr sz="1350" spc="245" dirty="0">
                <a:solidFill>
                  <a:srgbClr val="7E8FA9"/>
                </a:solidFill>
                <a:latin typeface="Arial"/>
                <a:cs typeface="Arial"/>
              </a:rPr>
              <a:t> </a:t>
            </a:r>
            <a:r>
              <a:rPr sz="1800" spc="-5" dirty="0">
                <a:solidFill>
                  <a:srgbClr val="C00000"/>
                </a:solidFill>
                <a:latin typeface="Comic Sans MS"/>
                <a:cs typeface="Comic Sans MS"/>
              </a:rPr>
              <a:t>Salt </a:t>
            </a:r>
            <a:r>
              <a:rPr sz="1800" spc="-10" dirty="0">
                <a:solidFill>
                  <a:srgbClr val="C00000"/>
                </a:solidFill>
                <a:latin typeface="Comic Sans MS"/>
                <a:cs typeface="Comic Sans MS"/>
              </a:rPr>
              <a:t>and </a:t>
            </a:r>
            <a:r>
              <a:rPr sz="1800" spc="-5" dirty="0">
                <a:solidFill>
                  <a:srgbClr val="C00000"/>
                </a:solidFill>
                <a:latin typeface="Comic Sans MS"/>
                <a:cs typeface="Comic Sans MS"/>
              </a:rPr>
              <a:t>pepper</a:t>
            </a:r>
            <a:r>
              <a:rPr sz="1800" spc="-40" dirty="0">
                <a:solidFill>
                  <a:srgbClr val="C00000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Comic Sans MS"/>
                <a:cs typeface="Comic Sans MS"/>
              </a:rPr>
              <a:t>noise</a:t>
            </a:r>
            <a:endParaRPr sz="1800">
              <a:latin typeface="Comic Sans MS"/>
              <a:cs typeface="Comic Sans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869688" y="1529486"/>
            <a:ext cx="3964304" cy="4792980"/>
            <a:chOff x="4869688" y="1529486"/>
            <a:chExt cx="3964304" cy="4792980"/>
          </a:xfrm>
        </p:grpSpPr>
        <p:sp>
          <p:nvSpPr>
            <p:cNvPr id="6" name="object 6"/>
            <p:cNvSpPr/>
            <p:nvPr/>
          </p:nvSpPr>
          <p:spPr>
            <a:xfrm>
              <a:off x="4882388" y="1542186"/>
              <a:ext cx="3938523" cy="476732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76038" y="1535836"/>
              <a:ext cx="3951604" cy="4780280"/>
            </a:xfrm>
            <a:custGeom>
              <a:avLst/>
              <a:gdLst/>
              <a:ahLst/>
              <a:cxnLst/>
              <a:rect l="l" t="t" r="r" b="b"/>
              <a:pathLst>
                <a:path w="3951604" h="4780280">
                  <a:moveTo>
                    <a:pt x="0" y="4780026"/>
                  </a:moveTo>
                  <a:lnTo>
                    <a:pt x="3951350" y="4780026"/>
                  </a:lnTo>
                  <a:lnTo>
                    <a:pt x="3951350" y="0"/>
                  </a:lnTo>
                  <a:lnTo>
                    <a:pt x="0" y="0"/>
                  </a:lnTo>
                  <a:lnTo>
                    <a:pt x="0" y="478002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155563" y="1983613"/>
            <a:ext cx="749300" cy="21272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">
              <a:lnSpc>
                <a:spcPts val="1655"/>
              </a:lnSpc>
            </a:pPr>
            <a:r>
              <a:rPr sz="1400" spc="-10" dirty="0">
                <a:latin typeface="Arial"/>
                <a:cs typeface="Arial"/>
              </a:rPr>
              <a:t>G</a:t>
            </a:r>
            <a:r>
              <a:rPr sz="1400" spc="-15" dirty="0">
                <a:latin typeface="Arial"/>
                <a:cs typeface="Arial"/>
              </a:rPr>
              <a:t>au</a:t>
            </a:r>
            <a:r>
              <a:rPr sz="1400" spc="-5" dirty="0">
                <a:latin typeface="Arial"/>
                <a:cs typeface="Arial"/>
              </a:rPr>
              <a:t>ssian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68514" y="1908936"/>
            <a:ext cx="690880" cy="21272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540">
              <a:lnSpc>
                <a:spcPts val="1655"/>
              </a:lnSpc>
            </a:pPr>
            <a:r>
              <a:rPr sz="1400" spc="-10" dirty="0">
                <a:latin typeface="Arial"/>
                <a:cs typeface="Arial"/>
              </a:rPr>
              <a:t>Ra</a:t>
            </a:r>
            <a:r>
              <a:rPr sz="1400" spc="-60" dirty="0">
                <a:latin typeface="Arial"/>
                <a:cs typeface="Arial"/>
              </a:rPr>
              <a:t>y</a:t>
            </a:r>
            <a:r>
              <a:rPr sz="1400" spc="-5" dirty="0">
                <a:latin typeface="Arial"/>
                <a:cs typeface="Arial"/>
              </a:rPr>
              <a:t>lei</a:t>
            </a:r>
            <a:r>
              <a:rPr sz="1400" spc="-15" dirty="0">
                <a:latin typeface="Arial"/>
                <a:cs typeface="Arial"/>
              </a:rPr>
              <a:t>g</a:t>
            </a:r>
            <a:r>
              <a:rPr sz="1400" spc="-5" dirty="0">
                <a:latin typeface="Arial"/>
                <a:cs typeface="Arial"/>
              </a:rPr>
              <a:t>h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49214" y="3494913"/>
            <a:ext cx="513080" cy="21272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">
              <a:lnSpc>
                <a:spcPts val="1660"/>
              </a:lnSpc>
            </a:pPr>
            <a:r>
              <a:rPr sz="1400" spc="-5" dirty="0">
                <a:latin typeface="Arial"/>
                <a:cs typeface="Arial"/>
              </a:rPr>
              <a:t>E</a:t>
            </a:r>
            <a:r>
              <a:rPr sz="1400" spc="-15" dirty="0">
                <a:latin typeface="Arial"/>
                <a:cs typeface="Arial"/>
              </a:rPr>
              <a:t>r</a:t>
            </a:r>
            <a:r>
              <a:rPr sz="1400" spc="-5" dirty="0">
                <a:latin typeface="Arial"/>
                <a:cs typeface="Arial"/>
              </a:rPr>
              <a:t>l</a:t>
            </a:r>
            <a:r>
              <a:rPr sz="1400" spc="-10" dirty="0">
                <a:latin typeface="Arial"/>
                <a:cs typeface="Arial"/>
              </a:rPr>
              <a:t>a</a:t>
            </a:r>
            <a:r>
              <a:rPr sz="1400" spc="-15" dirty="0">
                <a:latin typeface="Arial"/>
                <a:cs typeface="Arial"/>
              </a:rPr>
              <a:t>n</a:t>
            </a:r>
            <a:r>
              <a:rPr sz="1400" spc="-5" dirty="0">
                <a:latin typeface="Arial"/>
                <a:cs typeface="Arial"/>
              </a:rPr>
              <a:t>g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08088" y="3505961"/>
            <a:ext cx="927100" cy="21272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">
              <a:lnSpc>
                <a:spcPts val="1660"/>
              </a:lnSpc>
            </a:pPr>
            <a:r>
              <a:rPr sz="1400" spc="-15" dirty="0">
                <a:latin typeface="Arial"/>
                <a:cs typeface="Arial"/>
              </a:rPr>
              <a:t>Exponential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71463" y="5210936"/>
            <a:ext cx="621030" cy="21272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905">
              <a:lnSpc>
                <a:spcPts val="1664"/>
              </a:lnSpc>
            </a:pPr>
            <a:r>
              <a:rPr sz="1400" spc="-5" dirty="0">
                <a:latin typeface="Arial"/>
                <a:cs typeface="Arial"/>
              </a:rPr>
              <a:t>Unif</a:t>
            </a:r>
            <a:r>
              <a:rPr sz="1400" spc="-15" dirty="0">
                <a:latin typeface="Arial"/>
                <a:cs typeface="Arial"/>
              </a:rPr>
              <a:t>or</a:t>
            </a:r>
            <a:r>
              <a:rPr sz="1400" spc="-10" dirty="0">
                <a:latin typeface="Arial"/>
                <a:cs typeface="Arial"/>
              </a:rPr>
              <a:t>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200263" y="5257038"/>
            <a:ext cx="621030" cy="212725"/>
          </a:xfrm>
          <a:custGeom>
            <a:avLst/>
            <a:gdLst/>
            <a:ahLst/>
            <a:cxnLst/>
            <a:rect l="l" t="t" r="r" b="b"/>
            <a:pathLst>
              <a:path w="621029" h="212725">
                <a:moveTo>
                  <a:pt x="0" y="212725"/>
                </a:moveTo>
                <a:lnTo>
                  <a:pt x="620712" y="212725"/>
                </a:lnTo>
                <a:lnTo>
                  <a:pt x="620712" y="0"/>
                </a:lnTo>
                <a:lnTo>
                  <a:pt x="0" y="0"/>
                </a:lnTo>
                <a:lnTo>
                  <a:pt x="0" y="21272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206613" y="5263388"/>
            <a:ext cx="624205" cy="20002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75"/>
              </a:lnSpc>
            </a:pPr>
            <a:r>
              <a:rPr sz="1400" spc="-35" dirty="0">
                <a:latin typeface="Arial"/>
                <a:cs typeface="Arial"/>
              </a:rPr>
              <a:t>I</a:t>
            </a:r>
            <a:r>
              <a:rPr sz="1400" spc="5" dirty="0">
                <a:latin typeface="Arial"/>
                <a:cs typeface="Arial"/>
              </a:rPr>
              <a:t>m</a:t>
            </a:r>
            <a:r>
              <a:rPr sz="1400" spc="-15" dirty="0">
                <a:latin typeface="Arial"/>
                <a:cs typeface="Arial"/>
              </a:rPr>
              <a:t>pu</a:t>
            </a:r>
            <a:r>
              <a:rPr sz="1400" spc="-5" dirty="0">
                <a:latin typeface="Arial"/>
                <a:cs typeface="Arial"/>
              </a:rPr>
              <a:t>lse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491" y="402081"/>
            <a:ext cx="4309745" cy="530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300" spc="5" dirty="0"/>
              <a:t>Noise Models</a:t>
            </a:r>
            <a:r>
              <a:rPr sz="3300" spc="-165" dirty="0"/>
              <a:t> </a:t>
            </a:r>
            <a:r>
              <a:rPr sz="3300" spc="5" dirty="0"/>
              <a:t>Effects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4475734" y="1106805"/>
            <a:ext cx="230504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5" dirty="0">
                <a:solidFill>
                  <a:srgbClr val="6E7C93"/>
                </a:solidFill>
                <a:latin typeface="Georgia"/>
                <a:cs typeface="Georgia"/>
              </a:rPr>
              <a:t>16</a:t>
            </a:r>
            <a:endParaRPr sz="1600">
              <a:latin typeface="Georgia"/>
              <a:cs typeface="Georg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72973" y="2145385"/>
            <a:ext cx="7589520" cy="3444240"/>
            <a:chOff x="472973" y="2145385"/>
            <a:chExt cx="7589520" cy="3444240"/>
          </a:xfrm>
        </p:grpSpPr>
        <p:sp>
          <p:nvSpPr>
            <p:cNvPr id="5" name="object 5"/>
            <p:cNvSpPr/>
            <p:nvPr/>
          </p:nvSpPr>
          <p:spPr>
            <a:xfrm>
              <a:off x="472973" y="2145385"/>
              <a:ext cx="3522979" cy="344385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47716" y="2303779"/>
              <a:ext cx="3208655" cy="3197225"/>
            </a:xfrm>
            <a:custGeom>
              <a:avLst/>
              <a:gdLst/>
              <a:ahLst/>
              <a:cxnLst/>
              <a:rect l="l" t="t" r="r" b="b"/>
              <a:pathLst>
                <a:path w="3208654" h="3197225">
                  <a:moveTo>
                    <a:pt x="0" y="3196844"/>
                  </a:moveTo>
                  <a:lnTo>
                    <a:pt x="3208146" y="3196844"/>
                  </a:lnTo>
                  <a:lnTo>
                    <a:pt x="3208146" y="0"/>
                  </a:lnTo>
                  <a:lnTo>
                    <a:pt x="0" y="0"/>
                  </a:lnTo>
                  <a:lnTo>
                    <a:pt x="0" y="319684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383403" y="3779673"/>
            <a:ext cx="2141220" cy="260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14"/>
              </a:lnSpc>
            </a:pPr>
            <a:r>
              <a:rPr sz="1800" spc="-5" dirty="0">
                <a:latin typeface="Georgia"/>
                <a:cs typeface="Georgia"/>
              </a:rPr>
              <a:t>Histogram to go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here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797044" y="2222119"/>
            <a:ext cx="3321050" cy="3284854"/>
            <a:chOff x="4797044" y="2222119"/>
            <a:chExt cx="3321050" cy="3284854"/>
          </a:xfrm>
        </p:grpSpPr>
        <p:sp>
          <p:nvSpPr>
            <p:cNvPr id="9" name="object 9"/>
            <p:cNvSpPr/>
            <p:nvPr/>
          </p:nvSpPr>
          <p:spPr>
            <a:xfrm>
              <a:off x="4803394" y="2228469"/>
              <a:ext cx="3308350" cy="3272154"/>
            </a:xfrm>
            <a:custGeom>
              <a:avLst/>
              <a:gdLst/>
              <a:ahLst/>
              <a:cxnLst/>
              <a:rect l="l" t="t" r="r" b="b"/>
              <a:pathLst>
                <a:path w="3308350" h="3272154">
                  <a:moveTo>
                    <a:pt x="3307842" y="0"/>
                  </a:moveTo>
                  <a:lnTo>
                    <a:pt x="0" y="0"/>
                  </a:lnTo>
                  <a:lnTo>
                    <a:pt x="0" y="3272154"/>
                  </a:lnTo>
                  <a:lnTo>
                    <a:pt x="3307842" y="3272154"/>
                  </a:lnTo>
                  <a:lnTo>
                    <a:pt x="33078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03394" y="2228469"/>
              <a:ext cx="3308350" cy="3272154"/>
            </a:xfrm>
            <a:custGeom>
              <a:avLst/>
              <a:gdLst/>
              <a:ahLst/>
              <a:cxnLst/>
              <a:rect l="l" t="t" r="r" b="b"/>
              <a:pathLst>
                <a:path w="3308350" h="3272154">
                  <a:moveTo>
                    <a:pt x="0" y="3272154"/>
                  </a:moveTo>
                  <a:lnTo>
                    <a:pt x="3307842" y="3272154"/>
                  </a:lnTo>
                  <a:lnTo>
                    <a:pt x="3307842" y="0"/>
                  </a:lnTo>
                  <a:lnTo>
                    <a:pt x="0" y="0"/>
                  </a:lnTo>
                  <a:lnTo>
                    <a:pt x="0" y="327215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62779" y="2698623"/>
              <a:ext cx="2933700" cy="2802255"/>
            </a:xfrm>
            <a:custGeom>
              <a:avLst/>
              <a:gdLst/>
              <a:ahLst/>
              <a:cxnLst/>
              <a:rect l="l" t="t" r="r" b="b"/>
              <a:pathLst>
                <a:path w="2933700" h="2802254">
                  <a:moveTo>
                    <a:pt x="0" y="2802001"/>
                  </a:moveTo>
                  <a:lnTo>
                    <a:pt x="0" y="0"/>
                  </a:lnTo>
                </a:path>
                <a:path w="2933700" h="2802254">
                  <a:moveTo>
                    <a:pt x="1465834" y="2802001"/>
                  </a:moveTo>
                  <a:lnTo>
                    <a:pt x="1465834" y="244475"/>
                  </a:lnTo>
                </a:path>
                <a:path w="2933700" h="2802254">
                  <a:moveTo>
                    <a:pt x="2933700" y="2802001"/>
                  </a:moveTo>
                  <a:lnTo>
                    <a:pt x="2933700" y="432562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338833" y="5662676"/>
            <a:ext cx="2051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Fig: Original</a:t>
            </a:r>
            <a:r>
              <a:rPr sz="1800" spc="-120" dirty="0">
                <a:latin typeface="Comic Sans MS"/>
                <a:cs typeface="Comic Sans MS"/>
              </a:rPr>
              <a:t> </a:t>
            </a:r>
            <a:r>
              <a:rPr sz="1800" spc="-10" dirty="0">
                <a:latin typeface="Comic Sans MS"/>
                <a:cs typeface="Comic Sans MS"/>
              </a:rPr>
              <a:t>Image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49697" y="5651703"/>
            <a:ext cx="3179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Fig: Original </a:t>
            </a:r>
            <a:r>
              <a:rPr sz="1800" spc="-10" dirty="0">
                <a:latin typeface="Comic Sans MS"/>
                <a:cs typeface="Comic Sans MS"/>
              </a:rPr>
              <a:t>Image</a:t>
            </a:r>
            <a:r>
              <a:rPr sz="1800" spc="-9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histogram</a:t>
            </a:r>
            <a:endParaRPr sz="1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0491" y="402081"/>
            <a:ext cx="6008370" cy="530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300" spc="5" dirty="0">
                <a:latin typeface="Comic Sans MS"/>
                <a:cs typeface="Comic Sans MS"/>
              </a:rPr>
              <a:t>Noise Models Effects</a:t>
            </a:r>
            <a:r>
              <a:rPr sz="3300" spc="-165" dirty="0">
                <a:latin typeface="Comic Sans MS"/>
                <a:cs typeface="Comic Sans MS"/>
              </a:rPr>
              <a:t> </a:t>
            </a:r>
            <a:r>
              <a:rPr sz="3300" dirty="0">
                <a:latin typeface="Comic Sans MS"/>
                <a:cs typeface="Comic Sans MS"/>
              </a:rPr>
              <a:t>contd1…</a:t>
            </a:r>
            <a:endParaRPr sz="33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81829" y="1106805"/>
            <a:ext cx="21717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5" dirty="0">
                <a:solidFill>
                  <a:srgbClr val="6E7C93"/>
                </a:solidFill>
                <a:latin typeface="Georgia"/>
                <a:cs typeface="Georgia"/>
              </a:rPr>
              <a:t>17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0621" y="1632673"/>
            <a:ext cx="8419846" cy="44606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0491" y="402081"/>
            <a:ext cx="6075680" cy="530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300" spc="5" dirty="0">
                <a:latin typeface="Comic Sans MS"/>
                <a:cs typeface="Comic Sans MS"/>
              </a:rPr>
              <a:t>Noise Models Effects</a:t>
            </a:r>
            <a:r>
              <a:rPr sz="3300" spc="-165" dirty="0">
                <a:latin typeface="Comic Sans MS"/>
                <a:cs typeface="Comic Sans MS"/>
              </a:rPr>
              <a:t> </a:t>
            </a:r>
            <a:r>
              <a:rPr sz="3300" dirty="0">
                <a:latin typeface="Comic Sans MS"/>
                <a:cs typeface="Comic Sans MS"/>
              </a:rPr>
              <a:t>contd2…</a:t>
            </a:r>
            <a:endParaRPr sz="33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72685" y="1106805"/>
            <a:ext cx="23622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5" dirty="0">
                <a:solidFill>
                  <a:srgbClr val="6E7C93"/>
                </a:solidFill>
                <a:latin typeface="Georgia"/>
                <a:cs typeface="Georgia"/>
              </a:rPr>
              <a:t>18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0558" y="1632673"/>
            <a:ext cx="8275955" cy="4604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491" y="402081"/>
            <a:ext cx="2257425" cy="530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300" spc="5" dirty="0"/>
              <a:t>Going</a:t>
            </a:r>
            <a:r>
              <a:rPr sz="3300" spc="-135" dirty="0"/>
              <a:t> </a:t>
            </a:r>
            <a:r>
              <a:rPr sz="3300" dirty="0"/>
              <a:t>On….!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4457446" y="1120597"/>
            <a:ext cx="230504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spc="5" dirty="0">
                <a:solidFill>
                  <a:srgbClr val="6E7C93"/>
                </a:solidFill>
                <a:latin typeface="Georgia"/>
                <a:cs typeface="Georgia"/>
              </a:rPr>
              <a:t>19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87020" indent="-274955">
              <a:lnSpc>
                <a:spcPct val="100000"/>
              </a:lnSpc>
              <a:spcBef>
                <a:spcPts val="110"/>
              </a:spcBef>
              <a:buClr>
                <a:srgbClr val="619DD1"/>
              </a:buClr>
              <a:buSzPct val="84090"/>
              <a:buFont typeface="Arial"/>
              <a:buChar char=""/>
              <a:tabLst>
                <a:tab pos="287020" algn="l"/>
                <a:tab pos="287655" algn="l"/>
              </a:tabLst>
            </a:pPr>
            <a:r>
              <a:rPr dirty="0"/>
              <a:t>What is Image</a:t>
            </a:r>
            <a:r>
              <a:rPr spc="-100" dirty="0"/>
              <a:t> </a:t>
            </a:r>
            <a:r>
              <a:rPr dirty="0"/>
              <a:t>Restoration.</a:t>
            </a:r>
          </a:p>
          <a:p>
            <a:pPr marL="287020" indent="-274955">
              <a:lnSpc>
                <a:spcPct val="100000"/>
              </a:lnSpc>
              <a:spcBef>
                <a:spcPts val="1850"/>
              </a:spcBef>
              <a:buClr>
                <a:srgbClr val="619DD1"/>
              </a:buClr>
              <a:buSzPct val="84090"/>
              <a:buFont typeface="Arial"/>
              <a:buChar char=""/>
              <a:tabLst>
                <a:tab pos="287020" algn="l"/>
                <a:tab pos="287655" algn="l"/>
              </a:tabLst>
            </a:pPr>
            <a:r>
              <a:rPr dirty="0"/>
              <a:t>Image </a:t>
            </a:r>
            <a:r>
              <a:rPr spc="-5" dirty="0"/>
              <a:t>Enhancement</a:t>
            </a:r>
            <a:r>
              <a:rPr spc="-45" dirty="0"/>
              <a:t> </a:t>
            </a:r>
            <a:r>
              <a:rPr dirty="0"/>
              <a:t>vs.</a:t>
            </a:r>
          </a:p>
          <a:p>
            <a:pPr marL="287020">
              <a:lnSpc>
                <a:spcPct val="100000"/>
              </a:lnSpc>
              <a:spcBef>
                <a:spcPts val="1320"/>
              </a:spcBef>
            </a:pPr>
            <a:r>
              <a:rPr dirty="0"/>
              <a:t>Image</a:t>
            </a:r>
            <a:r>
              <a:rPr spc="-40" dirty="0"/>
              <a:t> </a:t>
            </a:r>
            <a:r>
              <a:rPr dirty="0"/>
              <a:t>Restoration.</a:t>
            </a:r>
          </a:p>
          <a:p>
            <a:pPr marL="287020" indent="-274955">
              <a:lnSpc>
                <a:spcPct val="100000"/>
              </a:lnSpc>
              <a:spcBef>
                <a:spcPts val="1850"/>
              </a:spcBef>
              <a:buClr>
                <a:srgbClr val="619DD1"/>
              </a:buClr>
              <a:buSzPct val="84090"/>
              <a:buFont typeface="Arial"/>
              <a:buChar char=""/>
              <a:tabLst>
                <a:tab pos="287020" algn="l"/>
                <a:tab pos="287655" algn="l"/>
              </a:tabLst>
            </a:pPr>
            <a:r>
              <a:rPr dirty="0"/>
              <a:t>Image Degradation</a:t>
            </a:r>
            <a:r>
              <a:rPr spc="-90" dirty="0"/>
              <a:t> </a:t>
            </a:r>
            <a:r>
              <a:rPr dirty="0"/>
              <a:t>Model.</a:t>
            </a:r>
          </a:p>
          <a:p>
            <a:pPr marL="287020" indent="-274955">
              <a:lnSpc>
                <a:spcPct val="100000"/>
              </a:lnSpc>
              <a:spcBef>
                <a:spcPts val="1850"/>
              </a:spcBef>
              <a:buClr>
                <a:srgbClr val="619DD1"/>
              </a:buClr>
              <a:buSzPct val="84090"/>
              <a:buFont typeface="Arial"/>
              <a:buChar char=""/>
              <a:tabLst>
                <a:tab pos="287020" algn="l"/>
                <a:tab pos="287655" algn="l"/>
              </a:tabLst>
            </a:pPr>
            <a:r>
              <a:rPr dirty="0"/>
              <a:t>Noise</a:t>
            </a:r>
            <a:r>
              <a:rPr spc="-40" dirty="0"/>
              <a:t> </a:t>
            </a:r>
            <a:r>
              <a:rPr dirty="0"/>
              <a:t>Models.</a:t>
            </a:r>
          </a:p>
          <a:p>
            <a:pPr marL="287020" indent="-274955">
              <a:lnSpc>
                <a:spcPct val="100000"/>
              </a:lnSpc>
              <a:spcBef>
                <a:spcPts val="1850"/>
              </a:spcBef>
              <a:buClr>
                <a:srgbClr val="619DD1"/>
              </a:buClr>
              <a:buSzPct val="84090"/>
              <a:buFont typeface="Arial"/>
              <a:buChar char=""/>
              <a:tabLst>
                <a:tab pos="287020" algn="l"/>
                <a:tab pos="287655" algn="l"/>
              </a:tabLst>
            </a:pPr>
            <a:r>
              <a:rPr b="1" dirty="0">
                <a:solidFill>
                  <a:srgbClr val="C00000"/>
                </a:solidFill>
                <a:latin typeface="Comic Sans MS"/>
                <a:cs typeface="Comic Sans MS"/>
              </a:rPr>
              <a:t>Estimation of</a:t>
            </a:r>
            <a:r>
              <a:rPr b="1" spc="-90" dirty="0">
                <a:solidFill>
                  <a:srgbClr val="C00000"/>
                </a:solidFill>
                <a:latin typeface="Comic Sans MS"/>
                <a:cs typeface="Comic Sans MS"/>
              </a:rPr>
              <a:t> </a:t>
            </a:r>
            <a:r>
              <a:rPr b="1" dirty="0">
                <a:solidFill>
                  <a:srgbClr val="C00000"/>
                </a:solidFill>
                <a:latin typeface="Comic Sans MS"/>
                <a:cs typeface="Comic Sans MS"/>
              </a:rPr>
              <a:t>Degradation</a:t>
            </a:r>
          </a:p>
          <a:p>
            <a:pPr marL="287020">
              <a:lnSpc>
                <a:spcPct val="100000"/>
              </a:lnSpc>
              <a:spcBef>
                <a:spcPts val="1325"/>
              </a:spcBef>
            </a:pPr>
            <a:r>
              <a:rPr b="1" spc="-5" dirty="0">
                <a:solidFill>
                  <a:srgbClr val="C00000"/>
                </a:solidFill>
                <a:latin typeface="Comic Sans MS"/>
                <a:cs typeface="Comic Sans MS"/>
              </a:rPr>
              <a:t>Model.</a:t>
            </a:r>
          </a:p>
          <a:p>
            <a:pPr marL="287020" indent="-274955">
              <a:lnSpc>
                <a:spcPct val="100000"/>
              </a:lnSpc>
              <a:spcBef>
                <a:spcPts val="1845"/>
              </a:spcBef>
              <a:buClr>
                <a:srgbClr val="619DD1"/>
              </a:buClr>
              <a:buSzPct val="84090"/>
              <a:buFont typeface="Arial"/>
              <a:buChar char=""/>
              <a:tabLst>
                <a:tab pos="287020" algn="l"/>
                <a:tab pos="287655" algn="l"/>
              </a:tabLst>
            </a:pPr>
            <a:r>
              <a:rPr dirty="0"/>
              <a:t>Restoration</a:t>
            </a:r>
            <a:r>
              <a:rPr spc="-65" dirty="0"/>
              <a:t> </a:t>
            </a:r>
            <a:r>
              <a:rPr dirty="0"/>
              <a:t>Techniques.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24527" y="1502740"/>
            <a:ext cx="4126865" cy="23583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10"/>
              </a:spcBef>
              <a:buClr>
                <a:srgbClr val="619DD1"/>
              </a:buClr>
              <a:buSzPct val="84090"/>
              <a:buFont typeface="Arial"/>
              <a:buChar char=""/>
              <a:tabLst>
                <a:tab pos="286385" algn="l"/>
                <a:tab pos="287020" algn="l"/>
              </a:tabLst>
            </a:pPr>
            <a:r>
              <a:rPr sz="2200" spc="-5" dirty="0">
                <a:latin typeface="Comic Sans MS"/>
                <a:cs typeface="Comic Sans MS"/>
              </a:rPr>
              <a:t>Some </a:t>
            </a:r>
            <a:r>
              <a:rPr sz="2200" dirty="0">
                <a:latin typeface="Comic Sans MS"/>
                <a:cs typeface="Comic Sans MS"/>
              </a:rPr>
              <a:t>Basics</a:t>
            </a:r>
            <a:r>
              <a:rPr sz="2200" spc="-7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Filter</a:t>
            </a:r>
            <a:endParaRPr sz="2200">
              <a:latin typeface="Comic Sans MS"/>
              <a:cs typeface="Comic Sans MS"/>
            </a:endParaRPr>
          </a:p>
          <a:p>
            <a:pPr marL="287020" indent="-274320">
              <a:lnSpc>
                <a:spcPct val="100000"/>
              </a:lnSpc>
              <a:spcBef>
                <a:spcPts val="1850"/>
              </a:spcBef>
              <a:buClr>
                <a:srgbClr val="619DD1"/>
              </a:buClr>
              <a:buSzPct val="84090"/>
              <a:buFont typeface="Arial"/>
              <a:buChar char=""/>
              <a:tabLst>
                <a:tab pos="286385" algn="l"/>
                <a:tab pos="287020" algn="l"/>
              </a:tabLst>
            </a:pPr>
            <a:r>
              <a:rPr sz="2200" dirty="0">
                <a:latin typeface="Comic Sans MS"/>
                <a:cs typeface="Comic Sans MS"/>
              </a:rPr>
              <a:t>Advanced </a:t>
            </a:r>
            <a:r>
              <a:rPr sz="2200" spc="-5" dirty="0">
                <a:latin typeface="Comic Sans MS"/>
                <a:cs typeface="Comic Sans MS"/>
              </a:rPr>
              <a:t>Image</a:t>
            </a:r>
            <a:r>
              <a:rPr sz="2200" spc="-9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Restoration.</a:t>
            </a:r>
            <a:endParaRPr sz="2200">
              <a:latin typeface="Comic Sans MS"/>
              <a:cs typeface="Comic Sans MS"/>
            </a:endParaRPr>
          </a:p>
          <a:p>
            <a:pPr marL="287020" indent="-274320">
              <a:lnSpc>
                <a:spcPct val="100000"/>
              </a:lnSpc>
              <a:spcBef>
                <a:spcPts val="1019"/>
              </a:spcBef>
              <a:buClr>
                <a:srgbClr val="619DD1"/>
              </a:buClr>
              <a:buSzPct val="84000"/>
              <a:buFont typeface="Arial"/>
              <a:buChar char=""/>
              <a:tabLst>
                <a:tab pos="287020" algn="l"/>
              </a:tabLst>
            </a:pPr>
            <a:r>
              <a:rPr sz="2500" spc="-5" dirty="0">
                <a:latin typeface="Comic Sans MS"/>
                <a:cs typeface="Comic Sans MS"/>
              </a:rPr>
              <a:t>Conclusions.</a:t>
            </a:r>
            <a:endParaRPr sz="2500">
              <a:latin typeface="Comic Sans MS"/>
              <a:cs typeface="Comic Sans MS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619DD1"/>
              </a:buClr>
              <a:buSzPct val="84000"/>
              <a:buFont typeface="Arial"/>
              <a:buChar char=""/>
              <a:tabLst>
                <a:tab pos="287020" algn="l"/>
              </a:tabLst>
            </a:pPr>
            <a:r>
              <a:rPr sz="2500" dirty="0">
                <a:latin typeface="Comic Sans MS"/>
                <a:cs typeface="Comic Sans MS"/>
              </a:rPr>
              <a:t>Tools </a:t>
            </a:r>
            <a:r>
              <a:rPr sz="2500" spc="-5" dirty="0">
                <a:latin typeface="Comic Sans MS"/>
                <a:cs typeface="Comic Sans MS"/>
              </a:rPr>
              <a:t>for</a:t>
            </a:r>
            <a:r>
              <a:rPr sz="2500" spc="-45" dirty="0">
                <a:latin typeface="Comic Sans MS"/>
                <a:cs typeface="Comic Sans MS"/>
              </a:rPr>
              <a:t> </a:t>
            </a:r>
            <a:r>
              <a:rPr sz="2500" spc="-5" dirty="0">
                <a:latin typeface="Comic Sans MS"/>
                <a:cs typeface="Comic Sans MS"/>
              </a:rPr>
              <a:t>DIP.</a:t>
            </a:r>
            <a:endParaRPr sz="2500">
              <a:latin typeface="Comic Sans MS"/>
              <a:cs typeface="Comic Sans MS"/>
            </a:endParaRPr>
          </a:p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619DD1"/>
              </a:buClr>
              <a:buSzPct val="84000"/>
              <a:buFont typeface="Arial"/>
              <a:buChar char=""/>
              <a:tabLst>
                <a:tab pos="287020" algn="l"/>
              </a:tabLst>
            </a:pPr>
            <a:r>
              <a:rPr sz="2500" spc="-10" dirty="0">
                <a:latin typeface="Comic Sans MS"/>
                <a:cs typeface="Comic Sans MS"/>
              </a:rPr>
              <a:t>Applications.</a:t>
            </a:r>
            <a:endParaRPr sz="25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491" y="402081"/>
            <a:ext cx="6590665" cy="530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300" spc="5" dirty="0"/>
              <a:t>Estimation </a:t>
            </a:r>
            <a:r>
              <a:rPr sz="3300" spc="10" dirty="0"/>
              <a:t>of </a:t>
            </a:r>
            <a:r>
              <a:rPr sz="3300" spc="5" dirty="0"/>
              <a:t>Degradation</a:t>
            </a:r>
            <a:r>
              <a:rPr sz="3300" spc="-260" dirty="0"/>
              <a:t> </a:t>
            </a:r>
            <a:r>
              <a:rPr sz="3300" spc="5" dirty="0"/>
              <a:t>Model.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380491" y="1106805"/>
            <a:ext cx="8347709" cy="4554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4295" algn="ctr">
              <a:lnSpc>
                <a:spcPct val="100000"/>
              </a:lnSpc>
              <a:spcBef>
                <a:spcPts val="105"/>
              </a:spcBef>
            </a:pPr>
            <a:r>
              <a:rPr sz="1600" spc="-15" dirty="0">
                <a:solidFill>
                  <a:srgbClr val="6E7C93"/>
                </a:solidFill>
                <a:latin typeface="Georgia"/>
                <a:cs typeface="Georgia"/>
              </a:rPr>
              <a:t>20</a:t>
            </a:r>
            <a:endParaRPr sz="16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2000">
              <a:latin typeface="Georgia"/>
              <a:cs typeface="Georgia"/>
            </a:endParaRPr>
          </a:p>
          <a:p>
            <a:pPr marL="287020" indent="-274955">
              <a:lnSpc>
                <a:spcPct val="100000"/>
              </a:lnSpc>
              <a:buClr>
                <a:srgbClr val="619DD1"/>
              </a:buClr>
              <a:buSzPct val="83333"/>
              <a:buFont typeface="Arial"/>
              <a:buChar char=""/>
              <a:tabLst>
                <a:tab pos="287020" algn="l"/>
                <a:tab pos="287655" algn="l"/>
              </a:tabLst>
            </a:pPr>
            <a:r>
              <a:rPr sz="1800" spc="-10" dirty="0">
                <a:latin typeface="Comic Sans MS"/>
                <a:cs typeface="Comic Sans MS"/>
              </a:rPr>
              <a:t>Weather the </a:t>
            </a:r>
            <a:r>
              <a:rPr sz="1800" spc="-5" dirty="0">
                <a:latin typeface="Comic Sans MS"/>
                <a:cs typeface="Comic Sans MS"/>
              </a:rPr>
              <a:t>spatial or frequency </a:t>
            </a:r>
            <a:r>
              <a:rPr sz="1800" spc="-10" dirty="0">
                <a:latin typeface="Comic Sans MS"/>
                <a:cs typeface="Comic Sans MS"/>
              </a:rPr>
              <a:t>domain </a:t>
            </a:r>
            <a:r>
              <a:rPr sz="1800" spc="-5" dirty="0">
                <a:latin typeface="Comic Sans MS"/>
                <a:cs typeface="Comic Sans MS"/>
              </a:rPr>
              <a:t>or Matrix, in </a:t>
            </a:r>
            <a:r>
              <a:rPr sz="1800" dirty="0">
                <a:latin typeface="Comic Sans MS"/>
                <a:cs typeface="Comic Sans MS"/>
              </a:rPr>
              <a:t>all cases</a:t>
            </a:r>
            <a:r>
              <a:rPr sz="1800" spc="23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knowledge</a:t>
            </a:r>
            <a:endParaRPr sz="1800">
              <a:latin typeface="Comic Sans MS"/>
              <a:cs typeface="Comic Sans MS"/>
            </a:endParaRPr>
          </a:p>
          <a:p>
            <a:pPr marL="28702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Comic Sans MS"/>
                <a:cs typeface="Comic Sans MS"/>
              </a:rPr>
              <a:t>of </a:t>
            </a:r>
            <a:r>
              <a:rPr sz="1800" spc="-10" dirty="0">
                <a:latin typeface="Comic Sans MS"/>
                <a:cs typeface="Comic Sans MS"/>
              </a:rPr>
              <a:t>degradation </a:t>
            </a:r>
            <a:r>
              <a:rPr sz="1800" spc="-5" dirty="0">
                <a:latin typeface="Comic Sans MS"/>
                <a:cs typeface="Comic Sans MS"/>
              </a:rPr>
              <a:t>function is</a:t>
            </a:r>
            <a:r>
              <a:rPr sz="1800" spc="45" dirty="0">
                <a:latin typeface="Comic Sans MS"/>
                <a:cs typeface="Comic Sans MS"/>
              </a:rPr>
              <a:t> </a:t>
            </a:r>
            <a:r>
              <a:rPr sz="1800" spc="-10" dirty="0">
                <a:latin typeface="Comic Sans MS"/>
                <a:cs typeface="Comic Sans MS"/>
              </a:rPr>
              <a:t>important.</a:t>
            </a:r>
            <a:endParaRPr sz="1800">
              <a:latin typeface="Comic Sans MS"/>
              <a:cs typeface="Comic Sans MS"/>
            </a:endParaRPr>
          </a:p>
          <a:p>
            <a:pPr marL="287020" indent="-274955">
              <a:lnSpc>
                <a:spcPct val="100000"/>
              </a:lnSpc>
              <a:spcBef>
                <a:spcPts val="1515"/>
              </a:spcBef>
              <a:buClr>
                <a:srgbClr val="619DD1"/>
              </a:buClr>
              <a:buSzPct val="83333"/>
              <a:buFont typeface="Arial"/>
              <a:buChar char=""/>
              <a:tabLst>
                <a:tab pos="287020" algn="l"/>
                <a:tab pos="287655" algn="l"/>
              </a:tabLst>
            </a:pPr>
            <a:r>
              <a:rPr sz="1800" spc="-5" dirty="0">
                <a:latin typeface="Comic Sans MS"/>
                <a:cs typeface="Comic Sans MS"/>
              </a:rPr>
              <a:t>Estimation of </a:t>
            </a:r>
            <a:r>
              <a:rPr sz="1800" dirty="0">
                <a:latin typeface="Comic Sans MS"/>
                <a:cs typeface="Comic Sans MS"/>
              </a:rPr>
              <a:t>H </a:t>
            </a:r>
            <a:r>
              <a:rPr sz="1800" spc="-5" dirty="0">
                <a:latin typeface="Comic Sans MS"/>
                <a:cs typeface="Comic Sans MS"/>
              </a:rPr>
              <a:t>is </a:t>
            </a:r>
            <a:r>
              <a:rPr sz="1800" spc="-10" dirty="0">
                <a:latin typeface="Comic Sans MS"/>
                <a:cs typeface="Comic Sans MS"/>
              </a:rPr>
              <a:t>important </a:t>
            </a:r>
            <a:r>
              <a:rPr sz="1800" spc="-5" dirty="0">
                <a:latin typeface="Comic Sans MS"/>
                <a:cs typeface="Comic Sans MS"/>
              </a:rPr>
              <a:t>in image</a:t>
            </a:r>
            <a:r>
              <a:rPr sz="1800" spc="75" dirty="0">
                <a:latin typeface="Comic Sans MS"/>
                <a:cs typeface="Comic Sans MS"/>
              </a:rPr>
              <a:t> </a:t>
            </a:r>
            <a:r>
              <a:rPr sz="1800" spc="-10" dirty="0">
                <a:latin typeface="Comic Sans MS"/>
                <a:cs typeface="Comic Sans MS"/>
              </a:rPr>
              <a:t>restoration.</a:t>
            </a:r>
            <a:endParaRPr sz="1800">
              <a:latin typeface="Comic Sans MS"/>
              <a:cs typeface="Comic Sans MS"/>
            </a:endParaRPr>
          </a:p>
          <a:p>
            <a:pPr marL="287020" indent="-274955">
              <a:lnSpc>
                <a:spcPct val="100000"/>
              </a:lnSpc>
              <a:spcBef>
                <a:spcPts val="1515"/>
              </a:spcBef>
              <a:buClr>
                <a:srgbClr val="619DD1"/>
              </a:buClr>
              <a:buSzPct val="83333"/>
              <a:buFont typeface="Arial"/>
              <a:buChar char=""/>
              <a:tabLst>
                <a:tab pos="287020" algn="l"/>
                <a:tab pos="287655" algn="l"/>
              </a:tabLst>
            </a:pPr>
            <a:r>
              <a:rPr sz="1800" spc="-5" dirty="0">
                <a:latin typeface="Comic Sans MS"/>
                <a:cs typeface="Comic Sans MS"/>
              </a:rPr>
              <a:t>There are mainly three </a:t>
            </a:r>
            <a:r>
              <a:rPr sz="1800" dirty="0">
                <a:latin typeface="Comic Sans MS"/>
                <a:cs typeface="Comic Sans MS"/>
              </a:rPr>
              <a:t>ways </a:t>
            </a:r>
            <a:r>
              <a:rPr sz="1800" spc="-5" dirty="0">
                <a:latin typeface="Comic Sans MS"/>
                <a:cs typeface="Comic Sans MS"/>
              </a:rPr>
              <a:t>to estimate </a:t>
            </a:r>
            <a:r>
              <a:rPr sz="1800" spc="-10" dirty="0">
                <a:latin typeface="Comic Sans MS"/>
                <a:cs typeface="Comic Sans MS"/>
              </a:rPr>
              <a:t>the </a:t>
            </a:r>
            <a:r>
              <a:rPr sz="1800" dirty="0">
                <a:latin typeface="Comic Sans MS"/>
                <a:cs typeface="Comic Sans MS"/>
              </a:rPr>
              <a:t>H </a:t>
            </a:r>
            <a:r>
              <a:rPr sz="1800" spc="-5" dirty="0">
                <a:latin typeface="Comic Sans MS"/>
                <a:cs typeface="Comic Sans MS"/>
              </a:rPr>
              <a:t>as</a:t>
            </a:r>
            <a:r>
              <a:rPr sz="1800" spc="135" dirty="0">
                <a:latin typeface="Comic Sans MS"/>
                <a:cs typeface="Comic Sans MS"/>
              </a:rPr>
              <a:t> </a:t>
            </a:r>
            <a:r>
              <a:rPr sz="1800" spc="-10" dirty="0">
                <a:latin typeface="Comic Sans MS"/>
                <a:cs typeface="Comic Sans MS"/>
              </a:rPr>
              <a:t>follows-</a:t>
            </a:r>
            <a:endParaRPr sz="1800">
              <a:latin typeface="Comic Sans MS"/>
              <a:cs typeface="Comic Sans MS"/>
            </a:endParaRPr>
          </a:p>
          <a:p>
            <a:pPr marL="561340" lvl="1" indent="-274955">
              <a:lnSpc>
                <a:spcPct val="100000"/>
              </a:lnSpc>
              <a:spcBef>
                <a:spcPts val="1515"/>
              </a:spcBef>
              <a:buClr>
                <a:srgbClr val="297ED4"/>
              </a:buClr>
              <a:buSzPct val="69444"/>
              <a:buFont typeface="Wingdings"/>
              <a:buChar char=""/>
              <a:tabLst>
                <a:tab pos="561340" algn="l"/>
                <a:tab pos="561975" algn="l"/>
              </a:tabLst>
            </a:pPr>
            <a:r>
              <a:rPr sz="1800" spc="-5" dirty="0">
                <a:solidFill>
                  <a:srgbClr val="C00000"/>
                </a:solidFill>
                <a:latin typeface="Comic Sans MS"/>
                <a:cs typeface="Comic Sans MS"/>
              </a:rPr>
              <a:t>By</a:t>
            </a:r>
            <a:r>
              <a:rPr sz="1800" spc="-20" dirty="0">
                <a:solidFill>
                  <a:srgbClr val="C00000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Comic Sans MS"/>
                <a:cs typeface="Comic Sans MS"/>
              </a:rPr>
              <a:t>Observation</a:t>
            </a:r>
            <a:endParaRPr sz="1800">
              <a:latin typeface="Comic Sans MS"/>
              <a:cs typeface="Comic Sans MS"/>
            </a:endParaRPr>
          </a:p>
          <a:p>
            <a:pPr marL="561340" lvl="1" indent="-274955">
              <a:lnSpc>
                <a:spcPct val="100000"/>
              </a:lnSpc>
              <a:spcBef>
                <a:spcPts val="1510"/>
              </a:spcBef>
              <a:buClr>
                <a:srgbClr val="297ED4"/>
              </a:buClr>
              <a:buSzPct val="69444"/>
              <a:buFont typeface="Wingdings"/>
              <a:buChar char=""/>
              <a:tabLst>
                <a:tab pos="561340" algn="l"/>
                <a:tab pos="561975" algn="l"/>
              </a:tabLst>
            </a:pPr>
            <a:r>
              <a:rPr sz="1800" spc="-5" dirty="0">
                <a:solidFill>
                  <a:srgbClr val="C00000"/>
                </a:solidFill>
                <a:latin typeface="Comic Sans MS"/>
                <a:cs typeface="Comic Sans MS"/>
              </a:rPr>
              <a:t>By</a:t>
            </a:r>
            <a:r>
              <a:rPr sz="1800" spc="-20" dirty="0">
                <a:solidFill>
                  <a:srgbClr val="C00000"/>
                </a:solidFill>
                <a:latin typeface="Comic Sans MS"/>
                <a:cs typeface="Comic Sans MS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Comic Sans MS"/>
                <a:cs typeface="Comic Sans MS"/>
              </a:rPr>
              <a:t>Experimentation.</a:t>
            </a:r>
            <a:endParaRPr sz="1800">
              <a:latin typeface="Comic Sans MS"/>
              <a:cs typeface="Comic Sans MS"/>
            </a:endParaRPr>
          </a:p>
          <a:p>
            <a:pPr marL="561340" lvl="1" indent="-274955">
              <a:lnSpc>
                <a:spcPct val="100000"/>
              </a:lnSpc>
              <a:spcBef>
                <a:spcPts val="1515"/>
              </a:spcBef>
              <a:buClr>
                <a:srgbClr val="297ED4"/>
              </a:buClr>
              <a:buSzPct val="69444"/>
              <a:buFont typeface="Wingdings"/>
              <a:buChar char=""/>
              <a:tabLst>
                <a:tab pos="561340" algn="l"/>
                <a:tab pos="561975" algn="l"/>
              </a:tabLst>
            </a:pPr>
            <a:r>
              <a:rPr sz="1800" spc="-5" dirty="0">
                <a:solidFill>
                  <a:srgbClr val="C00000"/>
                </a:solidFill>
                <a:latin typeface="Comic Sans MS"/>
                <a:cs typeface="Comic Sans MS"/>
              </a:rPr>
              <a:t>Mathematical</a:t>
            </a:r>
            <a:r>
              <a:rPr sz="1800" spc="20" dirty="0">
                <a:solidFill>
                  <a:srgbClr val="C00000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Comic Sans MS"/>
                <a:cs typeface="Comic Sans MS"/>
              </a:rPr>
              <a:t>Modeling</a:t>
            </a:r>
            <a:endParaRPr sz="1800">
              <a:latin typeface="Comic Sans MS"/>
              <a:cs typeface="Comic Sans MS"/>
            </a:endParaRPr>
          </a:p>
          <a:p>
            <a:pPr marL="287020" marR="5080" indent="-274955">
              <a:lnSpc>
                <a:spcPct val="158000"/>
              </a:lnSpc>
              <a:spcBef>
                <a:spcPts val="260"/>
              </a:spcBef>
              <a:buClr>
                <a:srgbClr val="619DD1"/>
              </a:buClr>
              <a:buSzPct val="83333"/>
              <a:buFont typeface="Arial"/>
              <a:buChar char="•"/>
              <a:tabLst>
                <a:tab pos="287020" algn="l"/>
                <a:tab pos="287655" algn="l"/>
                <a:tab pos="1067435" algn="l"/>
                <a:tab pos="2195830" algn="l"/>
                <a:tab pos="2720340" algn="l"/>
                <a:tab pos="3241675" algn="l"/>
                <a:tab pos="4668520" algn="l"/>
                <a:tab pos="5927725" algn="l"/>
                <a:tab pos="6369685" algn="l"/>
                <a:tab pos="7070725" algn="l"/>
                <a:tab pos="7589520" algn="l"/>
              </a:tabLst>
            </a:pPr>
            <a:r>
              <a:rPr sz="1800" spc="-20" dirty="0">
                <a:latin typeface="Comic Sans MS"/>
                <a:cs typeface="Comic Sans MS"/>
              </a:rPr>
              <a:t>A</a:t>
            </a:r>
            <a:r>
              <a:rPr sz="1800" spc="-5" dirty="0">
                <a:latin typeface="Comic Sans MS"/>
                <a:cs typeface="Comic Sans MS"/>
              </a:rPr>
              <a:t>fte</a:t>
            </a:r>
            <a:r>
              <a:rPr sz="1800" dirty="0">
                <a:latin typeface="Comic Sans MS"/>
                <a:cs typeface="Comic Sans MS"/>
              </a:rPr>
              <a:t>r	</a:t>
            </a:r>
            <a:r>
              <a:rPr sz="1800" spc="-10" dirty="0">
                <a:latin typeface="Comic Sans MS"/>
                <a:cs typeface="Comic Sans MS"/>
              </a:rPr>
              <a:t>a</a:t>
            </a:r>
            <a:r>
              <a:rPr sz="1800" dirty="0">
                <a:latin typeface="Comic Sans MS"/>
                <a:cs typeface="Comic Sans MS"/>
              </a:rPr>
              <a:t>pp</a:t>
            </a:r>
            <a:r>
              <a:rPr sz="1800" spc="20" dirty="0">
                <a:latin typeface="Comic Sans MS"/>
                <a:cs typeface="Comic Sans MS"/>
              </a:rPr>
              <a:t>r</a:t>
            </a:r>
            <a:r>
              <a:rPr sz="1800" spc="-10" dirty="0">
                <a:latin typeface="Comic Sans MS"/>
                <a:cs typeface="Comic Sans MS"/>
              </a:rPr>
              <a:t>o</a:t>
            </a:r>
            <a:r>
              <a:rPr sz="1800" spc="-5" dirty="0">
                <a:latin typeface="Comic Sans MS"/>
                <a:cs typeface="Comic Sans MS"/>
              </a:rPr>
              <a:t>xi</a:t>
            </a:r>
            <a:r>
              <a:rPr sz="1800" spc="15" dirty="0">
                <a:latin typeface="Comic Sans MS"/>
                <a:cs typeface="Comic Sans MS"/>
              </a:rPr>
              <a:t>m</a:t>
            </a:r>
            <a:r>
              <a:rPr sz="1800" spc="-10" dirty="0">
                <a:latin typeface="Comic Sans MS"/>
                <a:cs typeface="Comic Sans MS"/>
              </a:rPr>
              <a:t>a</a:t>
            </a:r>
            <a:r>
              <a:rPr sz="1800" spc="-5" dirty="0">
                <a:latin typeface="Comic Sans MS"/>
                <a:cs typeface="Comic Sans MS"/>
              </a:rPr>
              <a:t>t</a:t>
            </a:r>
            <a:r>
              <a:rPr sz="1800" spc="15" dirty="0">
                <a:latin typeface="Comic Sans MS"/>
                <a:cs typeface="Comic Sans MS"/>
              </a:rPr>
              <a:t>i</a:t>
            </a:r>
            <a:r>
              <a:rPr sz="1800" spc="-10" dirty="0">
                <a:latin typeface="Comic Sans MS"/>
                <a:cs typeface="Comic Sans MS"/>
              </a:rPr>
              <a:t>o</a:t>
            </a:r>
            <a:r>
              <a:rPr sz="1800" dirty="0">
                <a:latin typeface="Comic Sans MS"/>
                <a:cs typeface="Comic Sans MS"/>
              </a:rPr>
              <a:t>n	</a:t>
            </a:r>
            <a:r>
              <a:rPr sz="1800" spc="15" dirty="0">
                <a:latin typeface="Comic Sans MS"/>
                <a:cs typeface="Comic Sans MS"/>
              </a:rPr>
              <a:t>t</a:t>
            </a:r>
            <a:r>
              <a:rPr sz="1800" spc="-5" dirty="0">
                <a:latin typeface="Comic Sans MS"/>
                <a:cs typeface="Comic Sans MS"/>
              </a:rPr>
              <a:t>h</a:t>
            </a:r>
            <a:r>
              <a:rPr sz="1800" dirty="0">
                <a:latin typeface="Comic Sans MS"/>
                <a:cs typeface="Comic Sans MS"/>
              </a:rPr>
              <a:t>e	</a:t>
            </a:r>
            <a:r>
              <a:rPr sz="1800" spc="20" dirty="0">
                <a:latin typeface="Comic Sans MS"/>
                <a:cs typeface="Comic Sans MS"/>
              </a:rPr>
              <a:t>d</a:t>
            </a:r>
            <a:r>
              <a:rPr sz="1800" dirty="0">
                <a:latin typeface="Comic Sans MS"/>
                <a:cs typeface="Comic Sans MS"/>
              </a:rPr>
              <a:t>e</a:t>
            </a:r>
            <a:r>
              <a:rPr sz="1800" spc="5" dirty="0">
                <a:latin typeface="Comic Sans MS"/>
                <a:cs typeface="Comic Sans MS"/>
              </a:rPr>
              <a:t>g</a:t>
            </a:r>
            <a:r>
              <a:rPr sz="1800" spc="-5" dirty="0">
                <a:latin typeface="Comic Sans MS"/>
                <a:cs typeface="Comic Sans MS"/>
              </a:rPr>
              <a:t>rad</a:t>
            </a:r>
            <a:r>
              <a:rPr sz="1800" spc="-15" dirty="0">
                <a:latin typeface="Comic Sans MS"/>
                <a:cs typeface="Comic Sans MS"/>
              </a:rPr>
              <a:t>a</a:t>
            </a:r>
            <a:r>
              <a:rPr sz="1800" spc="-5" dirty="0">
                <a:latin typeface="Comic Sans MS"/>
                <a:cs typeface="Comic Sans MS"/>
              </a:rPr>
              <a:t>t</a:t>
            </a:r>
            <a:r>
              <a:rPr sz="1800" spc="15" dirty="0">
                <a:latin typeface="Comic Sans MS"/>
                <a:cs typeface="Comic Sans MS"/>
              </a:rPr>
              <a:t>i</a:t>
            </a:r>
            <a:r>
              <a:rPr sz="1800" spc="-10" dirty="0">
                <a:latin typeface="Comic Sans MS"/>
                <a:cs typeface="Comic Sans MS"/>
              </a:rPr>
              <a:t>o</a:t>
            </a:r>
            <a:r>
              <a:rPr sz="1800" dirty="0">
                <a:latin typeface="Comic Sans MS"/>
                <a:cs typeface="Comic Sans MS"/>
              </a:rPr>
              <a:t>n	</a:t>
            </a:r>
            <a:r>
              <a:rPr sz="1800" spc="-5" dirty="0">
                <a:latin typeface="Comic Sans MS"/>
                <a:cs typeface="Comic Sans MS"/>
              </a:rPr>
              <a:t>fun</a:t>
            </a:r>
            <a:r>
              <a:rPr sz="1800" spc="10" dirty="0">
                <a:latin typeface="Comic Sans MS"/>
                <a:cs typeface="Comic Sans MS"/>
              </a:rPr>
              <a:t>c</a:t>
            </a:r>
            <a:r>
              <a:rPr sz="1800" spc="-5" dirty="0">
                <a:latin typeface="Comic Sans MS"/>
                <a:cs typeface="Comic Sans MS"/>
              </a:rPr>
              <a:t>t</a:t>
            </a:r>
            <a:r>
              <a:rPr sz="1800" spc="15" dirty="0">
                <a:latin typeface="Comic Sans MS"/>
                <a:cs typeface="Comic Sans MS"/>
              </a:rPr>
              <a:t>i</a:t>
            </a:r>
            <a:r>
              <a:rPr sz="1800" spc="-10" dirty="0">
                <a:latin typeface="Comic Sans MS"/>
                <a:cs typeface="Comic Sans MS"/>
              </a:rPr>
              <a:t>o</a:t>
            </a:r>
            <a:r>
              <a:rPr sz="1800" spc="-5" dirty="0">
                <a:latin typeface="Comic Sans MS"/>
                <a:cs typeface="Comic Sans MS"/>
              </a:rPr>
              <a:t>n</a:t>
            </a:r>
            <a:r>
              <a:rPr sz="1800" dirty="0">
                <a:latin typeface="Comic Sans MS"/>
                <a:cs typeface="Comic Sans MS"/>
              </a:rPr>
              <a:t>,	</a:t>
            </a:r>
            <a:r>
              <a:rPr sz="1800" spc="15" dirty="0">
                <a:latin typeface="Comic Sans MS"/>
                <a:cs typeface="Comic Sans MS"/>
              </a:rPr>
              <a:t>w</a:t>
            </a:r>
            <a:r>
              <a:rPr sz="1800" dirty="0">
                <a:latin typeface="Comic Sans MS"/>
                <a:cs typeface="Comic Sans MS"/>
              </a:rPr>
              <a:t>e	</a:t>
            </a:r>
            <a:r>
              <a:rPr sz="1800" spc="10" dirty="0">
                <a:latin typeface="Comic Sans MS"/>
                <a:cs typeface="Comic Sans MS"/>
              </a:rPr>
              <a:t>a</a:t>
            </a:r>
            <a:r>
              <a:rPr sz="1800" dirty="0">
                <a:latin typeface="Comic Sans MS"/>
                <a:cs typeface="Comic Sans MS"/>
              </a:rPr>
              <a:t>pp</a:t>
            </a:r>
            <a:r>
              <a:rPr sz="1800" spc="10" dirty="0">
                <a:latin typeface="Comic Sans MS"/>
                <a:cs typeface="Comic Sans MS"/>
              </a:rPr>
              <a:t>l</a:t>
            </a:r>
            <a:r>
              <a:rPr sz="1800" dirty="0">
                <a:latin typeface="Comic Sans MS"/>
                <a:cs typeface="Comic Sans MS"/>
              </a:rPr>
              <a:t>y	</a:t>
            </a:r>
            <a:r>
              <a:rPr sz="1800" spc="-10" dirty="0">
                <a:latin typeface="Comic Sans MS"/>
                <a:cs typeface="Comic Sans MS"/>
              </a:rPr>
              <a:t>th</a:t>
            </a:r>
            <a:r>
              <a:rPr sz="1800" dirty="0">
                <a:latin typeface="Comic Sans MS"/>
                <a:cs typeface="Comic Sans MS"/>
              </a:rPr>
              <a:t>e	</a:t>
            </a:r>
            <a:r>
              <a:rPr sz="1800" spc="15" dirty="0">
                <a:solidFill>
                  <a:srgbClr val="C00000"/>
                </a:solidFill>
                <a:latin typeface="Comic Sans MS"/>
                <a:cs typeface="Comic Sans MS"/>
              </a:rPr>
              <a:t>B</a:t>
            </a:r>
            <a:r>
              <a:rPr sz="1800" dirty="0">
                <a:solidFill>
                  <a:srgbClr val="C00000"/>
                </a:solidFill>
                <a:latin typeface="Comic Sans MS"/>
                <a:cs typeface="Comic Sans MS"/>
              </a:rPr>
              <a:t>LIND  CONVOLUTION	</a:t>
            </a:r>
            <a:r>
              <a:rPr sz="1800" spc="-5" dirty="0">
                <a:latin typeface="Comic Sans MS"/>
                <a:cs typeface="Comic Sans MS"/>
              </a:rPr>
              <a:t>to restore </a:t>
            </a:r>
            <a:r>
              <a:rPr sz="1800" spc="-10" dirty="0">
                <a:latin typeface="Comic Sans MS"/>
                <a:cs typeface="Comic Sans MS"/>
              </a:rPr>
              <a:t>the </a:t>
            </a:r>
            <a:r>
              <a:rPr sz="1800" spc="-5" dirty="0">
                <a:latin typeface="Comic Sans MS"/>
                <a:cs typeface="Comic Sans MS"/>
              </a:rPr>
              <a:t>original</a:t>
            </a:r>
            <a:r>
              <a:rPr sz="1800" spc="3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image</a:t>
            </a:r>
            <a:r>
              <a:rPr sz="2300" spc="-5" dirty="0">
                <a:latin typeface="Comic Sans MS"/>
                <a:cs typeface="Comic Sans MS"/>
              </a:rPr>
              <a:t>.</a:t>
            </a:r>
            <a:endParaRPr sz="23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491" y="405129"/>
            <a:ext cx="2428240" cy="530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300" dirty="0"/>
              <a:t>Obs</a:t>
            </a:r>
            <a:r>
              <a:rPr sz="3300" spc="10" dirty="0"/>
              <a:t>e</a:t>
            </a:r>
            <a:r>
              <a:rPr sz="3300" dirty="0"/>
              <a:t>rva</a:t>
            </a:r>
            <a:r>
              <a:rPr sz="3300" spc="5" dirty="0"/>
              <a:t>ti</a:t>
            </a:r>
            <a:r>
              <a:rPr sz="3300" spc="15" dirty="0"/>
              <a:t>o</a:t>
            </a:r>
            <a:r>
              <a:rPr sz="3300" spc="5" dirty="0"/>
              <a:t>n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380491" y="1106805"/>
            <a:ext cx="8003540" cy="1711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7195" algn="ctr">
              <a:lnSpc>
                <a:spcPct val="100000"/>
              </a:lnSpc>
              <a:spcBef>
                <a:spcPts val="105"/>
              </a:spcBef>
            </a:pPr>
            <a:r>
              <a:rPr sz="1600" spc="-15" dirty="0">
                <a:solidFill>
                  <a:srgbClr val="6E7C93"/>
                </a:solidFill>
                <a:latin typeface="Georgia"/>
                <a:cs typeface="Georgia"/>
              </a:rPr>
              <a:t>21</a:t>
            </a:r>
            <a:endParaRPr sz="16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2000">
              <a:latin typeface="Georgia"/>
              <a:cs typeface="Georgia"/>
            </a:endParaRPr>
          </a:p>
          <a:p>
            <a:pPr marL="287020" indent="-274955">
              <a:lnSpc>
                <a:spcPct val="100000"/>
              </a:lnSpc>
              <a:buClr>
                <a:srgbClr val="619DD1"/>
              </a:buClr>
              <a:buSzPct val="83333"/>
              <a:buFont typeface="Arial"/>
              <a:buChar char=""/>
              <a:tabLst>
                <a:tab pos="287020" algn="l"/>
                <a:tab pos="287655" algn="l"/>
              </a:tabLst>
            </a:pPr>
            <a:r>
              <a:rPr sz="1800" dirty="0">
                <a:latin typeface="Comic Sans MS"/>
                <a:cs typeface="Comic Sans MS"/>
              </a:rPr>
              <a:t>No </a:t>
            </a:r>
            <a:r>
              <a:rPr sz="1800" spc="-5" dirty="0">
                <a:latin typeface="Comic Sans MS"/>
                <a:cs typeface="Comic Sans MS"/>
              </a:rPr>
              <a:t>knowledge of degraded function </a:t>
            </a:r>
            <a:r>
              <a:rPr sz="1800" dirty="0">
                <a:latin typeface="Comic Sans MS"/>
                <a:cs typeface="Comic Sans MS"/>
              </a:rPr>
              <a:t>is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given.</a:t>
            </a:r>
            <a:endParaRPr sz="1800">
              <a:latin typeface="Comic Sans MS"/>
              <a:cs typeface="Comic Sans MS"/>
            </a:endParaRPr>
          </a:p>
          <a:p>
            <a:pPr marL="287020" marR="5080" indent="-274955">
              <a:lnSpc>
                <a:spcPct val="150000"/>
              </a:lnSpc>
              <a:spcBef>
                <a:spcPts val="434"/>
              </a:spcBef>
              <a:buClr>
                <a:srgbClr val="619DD1"/>
              </a:buClr>
              <a:buSzPct val="83333"/>
              <a:buFont typeface="Arial"/>
              <a:buChar char=""/>
              <a:tabLst>
                <a:tab pos="287020" algn="l"/>
                <a:tab pos="287655" algn="l"/>
              </a:tabLst>
            </a:pPr>
            <a:r>
              <a:rPr sz="1800" dirty="0">
                <a:latin typeface="Comic Sans MS"/>
                <a:cs typeface="Comic Sans MS"/>
              </a:rPr>
              <a:t>Observing </a:t>
            </a:r>
            <a:r>
              <a:rPr sz="1800" spc="-5" dirty="0">
                <a:latin typeface="Comic Sans MS"/>
                <a:cs typeface="Comic Sans MS"/>
              </a:rPr>
              <a:t>on g(x,y), try </a:t>
            </a:r>
            <a:r>
              <a:rPr sz="1800" spc="5" dirty="0">
                <a:latin typeface="Comic Sans MS"/>
                <a:cs typeface="Comic Sans MS"/>
              </a:rPr>
              <a:t>to </a:t>
            </a:r>
            <a:r>
              <a:rPr sz="1800" spc="-5" dirty="0">
                <a:latin typeface="Comic Sans MS"/>
                <a:cs typeface="Comic Sans MS"/>
              </a:rPr>
              <a:t>estimate </a:t>
            </a:r>
            <a:r>
              <a:rPr sz="1800" spc="-10" dirty="0">
                <a:latin typeface="Comic Sans MS"/>
                <a:cs typeface="Comic Sans MS"/>
              </a:rPr>
              <a:t>the </a:t>
            </a:r>
            <a:r>
              <a:rPr sz="1800" spc="-5" dirty="0">
                <a:latin typeface="Comic Sans MS"/>
                <a:cs typeface="Comic Sans MS"/>
              </a:rPr>
              <a:t>degraded function </a:t>
            </a:r>
            <a:r>
              <a:rPr sz="1800" dirty="0">
                <a:latin typeface="Comic Sans MS"/>
                <a:cs typeface="Comic Sans MS"/>
              </a:rPr>
              <a:t>in </a:t>
            </a:r>
            <a:r>
              <a:rPr sz="1800" spc="-10" dirty="0">
                <a:latin typeface="Comic Sans MS"/>
                <a:cs typeface="Comic Sans MS"/>
              </a:rPr>
              <a:t>the </a:t>
            </a:r>
            <a:r>
              <a:rPr sz="1800" spc="-5" dirty="0">
                <a:latin typeface="Comic Sans MS"/>
                <a:cs typeface="Comic Sans MS"/>
              </a:rPr>
              <a:t>region  </a:t>
            </a:r>
            <a:r>
              <a:rPr sz="1800" dirty="0">
                <a:latin typeface="Comic Sans MS"/>
                <a:cs typeface="Comic Sans MS"/>
              </a:rPr>
              <a:t>which </a:t>
            </a:r>
            <a:r>
              <a:rPr sz="1800" spc="-10" dirty="0">
                <a:latin typeface="Comic Sans MS"/>
                <a:cs typeface="Comic Sans MS"/>
              </a:rPr>
              <a:t>have </a:t>
            </a:r>
            <a:r>
              <a:rPr sz="1800" dirty="0">
                <a:latin typeface="Comic Sans MS"/>
                <a:cs typeface="Comic Sans MS"/>
              </a:rPr>
              <a:t>simpler</a:t>
            </a:r>
            <a:r>
              <a:rPr sz="1800" spc="-6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structure.</a:t>
            </a:r>
            <a:endParaRPr sz="1800">
              <a:latin typeface="Comic Sans MS"/>
              <a:cs typeface="Comic Sans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80872" y="3152602"/>
            <a:ext cx="5224780" cy="1885950"/>
            <a:chOff x="880872" y="3152602"/>
            <a:chExt cx="5224780" cy="1885950"/>
          </a:xfrm>
        </p:grpSpPr>
        <p:sp>
          <p:nvSpPr>
            <p:cNvPr id="5" name="object 5"/>
            <p:cNvSpPr/>
            <p:nvPr/>
          </p:nvSpPr>
          <p:spPr>
            <a:xfrm>
              <a:off x="880872" y="3563111"/>
              <a:ext cx="1911095" cy="14691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71600" y="3649598"/>
              <a:ext cx="1728215" cy="129616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71600" y="3649598"/>
              <a:ext cx="1728470" cy="1296670"/>
            </a:xfrm>
            <a:custGeom>
              <a:avLst/>
              <a:gdLst/>
              <a:ahLst/>
              <a:cxnLst/>
              <a:rect l="l" t="t" r="r" b="b"/>
              <a:pathLst>
                <a:path w="1728470" h="1296670">
                  <a:moveTo>
                    <a:pt x="0" y="1296162"/>
                  </a:moveTo>
                  <a:lnTo>
                    <a:pt x="1728215" y="1296162"/>
                  </a:lnTo>
                  <a:lnTo>
                    <a:pt x="1728215" y="0"/>
                  </a:lnTo>
                  <a:lnTo>
                    <a:pt x="0" y="0"/>
                  </a:lnTo>
                  <a:lnTo>
                    <a:pt x="0" y="129616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86711" y="3989831"/>
              <a:ext cx="368807" cy="3688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63038" y="4056633"/>
              <a:ext cx="216026" cy="21602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63038" y="4056633"/>
              <a:ext cx="216535" cy="216535"/>
            </a:xfrm>
            <a:custGeom>
              <a:avLst/>
              <a:gdLst/>
              <a:ahLst/>
              <a:cxnLst/>
              <a:rect l="l" t="t" r="r" b="b"/>
              <a:pathLst>
                <a:path w="216535" h="216535">
                  <a:moveTo>
                    <a:pt x="0" y="216026"/>
                  </a:moveTo>
                  <a:lnTo>
                    <a:pt x="216026" y="216026"/>
                  </a:lnTo>
                  <a:lnTo>
                    <a:pt x="216026" y="0"/>
                  </a:lnTo>
                  <a:lnTo>
                    <a:pt x="0" y="0"/>
                  </a:lnTo>
                  <a:lnTo>
                    <a:pt x="0" y="216026"/>
                  </a:lnTo>
                  <a:close/>
                </a:path>
              </a:pathLst>
            </a:custGeom>
            <a:ln w="12700">
              <a:solidFill>
                <a:srgbClr val="619D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20895" y="3569207"/>
              <a:ext cx="1984248" cy="146913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11955" y="3655186"/>
              <a:ext cx="1800225" cy="129616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11955" y="3655186"/>
              <a:ext cx="1800225" cy="1296670"/>
            </a:xfrm>
            <a:custGeom>
              <a:avLst/>
              <a:gdLst/>
              <a:ahLst/>
              <a:cxnLst/>
              <a:rect l="l" t="t" r="r" b="b"/>
              <a:pathLst>
                <a:path w="1800225" h="1296670">
                  <a:moveTo>
                    <a:pt x="0" y="1296162"/>
                  </a:moveTo>
                  <a:lnTo>
                    <a:pt x="1800225" y="1296162"/>
                  </a:lnTo>
                  <a:lnTo>
                    <a:pt x="1800225" y="0"/>
                  </a:lnTo>
                  <a:lnTo>
                    <a:pt x="0" y="0"/>
                  </a:lnTo>
                  <a:lnTo>
                    <a:pt x="0" y="1296162"/>
                  </a:lnTo>
                  <a:close/>
                </a:path>
              </a:pathLst>
            </a:custGeom>
            <a:ln w="12700">
              <a:solidFill>
                <a:srgbClr val="619D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35002" y="3162127"/>
              <a:ext cx="2133600" cy="866140"/>
            </a:xfrm>
            <a:custGeom>
              <a:avLst/>
              <a:gdLst/>
              <a:ahLst/>
              <a:cxnLst/>
              <a:rect l="l" t="t" r="r" b="b"/>
              <a:pathLst>
                <a:path w="2133600" h="866139">
                  <a:moveTo>
                    <a:pt x="1230249" y="0"/>
                  </a:moveTo>
                  <a:lnTo>
                    <a:pt x="1175706" y="304"/>
                  </a:lnTo>
                  <a:lnTo>
                    <a:pt x="1120676" y="2449"/>
                  </a:lnTo>
                  <a:lnTo>
                    <a:pt x="1065250" y="6460"/>
                  </a:lnTo>
                  <a:lnTo>
                    <a:pt x="1009517" y="12364"/>
                  </a:lnTo>
                  <a:lnTo>
                    <a:pt x="951519" y="20481"/>
                  </a:lnTo>
                  <a:lnTo>
                    <a:pt x="894551" y="30462"/>
                  </a:lnTo>
                  <a:lnTo>
                    <a:pt x="838682" y="42247"/>
                  </a:lnTo>
                  <a:lnTo>
                    <a:pt x="783982" y="55779"/>
                  </a:lnTo>
                  <a:lnTo>
                    <a:pt x="730521" y="70998"/>
                  </a:lnTo>
                  <a:lnTo>
                    <a:pt x="678369" y="87844"/>
                  </a:lnTo>
                  <a:lnTo>
                    <a:pt x="627594" y="106260"/>
                  </a:lnTo>
                  <a:lnTo>
                    <a:pt x="578266" y="126186"/>
                  </a:lnTo>
                  <a:lnTo>
                    <a:pt x="530455" y="147563"/>
                  </a:lnTo>
                  <a:lnTo>
                    <a:pt x="484232" y="170332"/>
                  </a:lnTo>
                  <a:lnTo>
                    <a:pt x="439664" y="194435"/>
                  </a:lnTo>
                  <a:lnTo>
                    <a:pt x="396822" y="219812"/>
                  </a:lnTo>
                  <a:lnTo>
                    <a:pt x="355775" y="246404"/>
                  </a:lnTo>
                  <a:lnTo>
                    <a:pt x="316594" y="274153"/>
                  </a:lnTo>
                  <a:lnTo>
                    <a:pt x="279347" y="302999"/>
                  </a:lnTo>
                  <a:lnTo>
                    <a:pt x="244104" y="332883"/>
                  </a:lnTo>
                  <a:lnTo>
                    <a:pt x="210936" y="363747"/>
                  </a:lnTo>
                  <a:lnTo>
                    <a:pt x="179910" y="395532"/>
                  </a:lnTo>
                  <a:lnTo>
                    <a:pt x="151098" y="428178"/>
                  </a:lnTo>
                  <a:lnTo>
                    <a:pt x="124568" y="461627"/>
                  </a:lnTo>
                  <a:lnTo>
                    <a:pt x="100390" y="495820"/>
                  </a:lnTo>
                  <a:lnTo>
                    <a:pt x="78634" y="530697"/>
                  </a:lnTo>
                  <a:lnTo>
                    <a:pt x="59370" y="566200"/>
                  </a:lnTo>
                  <a:lnTo>
                    <a:pt x="42666" y="602270"/>
                  </a:lnTo>
                  <a:lnTo>
                    <a:pt x="28593" y="638848"/>
                  </a:lnTo>
                  <a:lnTo>
                    <a:pt x="17221" y="675874"/>
                  </a:lnTo>
                  <a:lnTo>
                    <a:pt x="8618" y="713291"/>
                  </a:lnTo>
                  <a:lnTo>
                    <a:pt x="2854" y="751038"/>
                  </a:lnTo>
                  <a:lnTo>
                    <a:pt x="0" y="789058"/>
                  </a:lnTo>
                  <a:lnTo>
                    <a:pt x="124" y="827290"/>
                  </a:lnTo>
                  <a:lnTo>
                    <a:pt x="3296" y="865677"/>
                  </a:lnTo>
                  <a:lnTo>
                    <a:pt x="208782" y="840404"/>
                  </a:lnTo>
                  <a:lnTo>
                    <a:pt x="206585" y="798893"/>
                  </a:lnTo>
                  <a:lnTo>
                    <a:pt x="210069" y="757289"/>
                  </a:lnTo>
                  <a:lnTo>
                    <a:pt x="219102" y="715779"/>
                  </a:lnTo>
                  <a:lnTo>
                    <a:pt x="233556" y="674552"/>
                  </a:lnTo>
                  <a:lnTo>
                    <a:pt x="253300" y="633793"/>
                  </a:lnTo>
                  <a:lnTo>
                    <a:pt x="278203" y="593691"/>
                  </a:lnTo>
                  <a:lnTo>
                    <a:pt x="308136" y="554433"/>
                  </a:lnTo>
                  <a:lnTo>
                    <a:pt x="342969" y="516206"/>
                  </a:lnTo>
                  <a:lnTo>
                    <a:pt x="382571" y="479198"/>
                  </a:lnTo>
                  <a:lnTo>
                    <a:pt x="426813" y="443597"/>
                  </a:lnTo>
                  <a:lnTo>
                    <a:pt x="475564" y="409589"/>
                  </a:lnTo>
                  <a:lnTo>
                    <a:pt x="528695" y="377362"/>
                  </a:lnTo>
                  <a:lnTo>
                    <a:pt x="571519" y="354390"/>
                  </a:lnTo>
                  <a:lnTo>
                    <a:pt x="615719" y="333060"/>
                  </a:lnTo>
                  <a:lnTo>
                    <a:pt x="661162" y="313375"/>
                  </a:lnTo>
                  <a:lnTo>
                    <a:pt x="707718" y="295338"/>
                  </a:lnTo>
                  <a:lnTo>
                    <a:pt x="755255" y="278954"/>
                  </a:lnTo>
                  <a:lnTo>
                    <a:pt x="803642" y="264225"/>
                  </a:lnTo>
                  <a:lnTo>
                    <a:pt x="852747" y="251156"/>
                  </a:lnTo>
                  <a:lnTo>
                    <a:pt x="902439" y="239749"/>
                  </a:lnTo>
                  <a:lnTo>
                    <a:pt x="952588" y="230009"/>
                  </a:lnTo>
                  <a:lnTo>
                    <a:pt x="1003061" y="221939"/>
                  </a:lnTo>
                  <a:lnTo>
                    <a:pt x="1053728" y="215543"/>
                  </a:lnTo>
                  <a:lnTo>
                    <a:pt x="1104457" y="210823"/>
                  </a:lnTo>
                  <a:lnTo>
                    <a:pt x="1155116" y="207784"/>
                  </a:lnTo>
                  <a:lnTo>
                    <a:pt x="1205576" y="206430"/>
                  </a:lnTo>
                  <a:lnTo>
                    <a:pt x="1939632" y="206430"/>
                  </a:lnTo>
                  <a:lnTo>
                    <a:pt x="1929775" y="199129"/>
                  </a:lnTo>
                  <a:lnTo>
                    <a:pt x="1893169" y="174859"/>
                  </a:lnTo>
                  <a:lnTo>
                    <a:pt x="1854745" y="152051"/>
                  </a:lnTo>
                  <a:lnTo>
                    <a:pt x="1814592" y="130728"/>
                  </a:lnTo>
                  <a:lnTo>
                    <a:pt x="1772800" y="110917"/>
                  </a:lnTo>
                  <a:lnTo>
                    <a:pt x="1729456" y="92642"/>
                  </a:lnTo>
                  <a:lnTo>
                    <a:pt x="1684650" y="75930"/>
                  </a:lnTo>
                  <a:lnTo>
                    <a:pt x="1638471" y="60805"/>
                  </a:lnTo>
                  <a:lnTo>
                    <a:pt x="1591007" y="47293"/>
                  </a:lnTo>
                  <a:lnTo>
                    <a:pt x="1542347" y="35419"/>
                  </a:lnTo>
                  <a:lnTo>
                    <a:pt x="1492580" y="25209"/>
                  </a:lnTo>
                  <a:lnTo>
                    <a:pt x="1441795" y="16687"/>
                  </a:lnTo>
                  <a:lnTo>
                    <a:pt x="1390081" y="9881"/>
                  </a:lnTo>
                  <a:lnTo>
                    <a:pt x="1337526" y="4813"/>
                  </a:lnTo>
                  <a:lnTo>
                    <a:pt x="1284219" y="1511"/>
                  </a:lnTo>
                  <a:lnTo>
                    <a:pt x="1230249" y="0"/>
                  </a:lnTo>
                  <a:close/>
                </a:path>
                <a:path w="2133600" h="866139">
                  <a:moveTo>
                    <a:pt x="1939632" y="206430"/>
                  </a:moveTo>
                  <a:lnTo>
                    <a:pt x="1205576" y="206430"/>
                  </a:lnTo>
                  <a:lnTo>
                    <a:pt x="1255704" y="206763"/>
                  </a:lnTo>
                  <a:lnTo>
                    <a:pt x="1305368" y="208788"/>
                  </a:lnTo>
                  <a:lnTo>
                    <a:pt x="1354439" y="212507"/>
                  </a:lnTo>
                  <a:lnTo>
                    <a:pt x="1402784" y="217925"/>
                  </a:lnTo>
                  <a:lnTo>
                    <a:pt x="1450272" y="225045"/>
                  </a:lnTo>
                  <a:lnTo>
                    <a:pt x="1496773" y="233871"/>
                  </a:lnTo>
                  <a:lnTo>
                    <a:pt x="1542153" y="244406"/>
                  </a:lnTo>
                  <a:lnTo>
                    <a:pt x="1586284" y="256654"/>
                  </a:lnTo>
                  <a:lnTo>
                    <a:pt x="1629032" y="270617"/>
                  </a:lnTo>
                  <a:lnTo>
                    <a:pt x="1670268" y="286301"/>
                  </a:lnTo>
                  <a:lnTo>
                    <a:pt x="1709858" y="303708"/>
                  </a:lnTo>
                  <a:lnTo>
                    <a:pt x="1747674" y="322842"/>
                  </a:lnTo>
                  <a:lnTo>
                    <a:pt x="1783582" y="343707"/>
                  </a:lnTo>
                  <a:lnTo>
                    <a:pt x="1722622" y="351200"/>
                  </a:lnTo>
                  <a:lnTo>
                    <a:pt x="2089398" y="609899"/>
                  </a:lnTo>
                  <a:lnTo>
                    <a:pt x="2132109" y="310306"/>
                  </a:lnTo>
                  <a:lnTo>
                    <a:pt x="2056251" y="310306"/>
                  </a:lnTo>
                  <a:lnTo>
                    <a:pt x="2027802" y="280448"/>
                  </a:lnTo>
                  <a:lnTo>
                    <a:pt x="1997181" y="251948"/>
                  </a:lnTo>
                  <a:lnTo>
                    <a:pt x="1964476" y="224834"/>
                  </a:lnTo>
                  <a:lnTo>
                    <a:pt x="1939632" y="206430"/>
                  </a:lnTo>
                  <a:close/>
                </a:path>
                <a:path w="2133600" h="866139">
                  <a:moveTo>
                    <a:pt x="2133467" y="300781"/>
                  </a:moveTo>
                  <a:lnTo>
                    <a:pt x="2056251" y="310306"/>
                  </a:lnTo>
                  <a:lnTo>
                    <a:pt x="2132109" y="310306"/>
                  </a:lnTo>
                  <a:lnTo>
                    <a:pt x="2133467" y="300781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135002" y="3162127"/>
              <a:ext cx="2133600" cy="866140"/>
            </a:xfrm>
            <a:custGeom>
              <a:avLst/>
              <a:gdLst/>
              <a:ahLst/>
              <a:cxnLst/>
              <a:rect l="l" t="t" r="r" b="b"/>
              <a:pathLst>
                <a:path w="2133600" h="866139">
                  <a:moveTo>
                    <a:pt x="3296" y="865677"/>
                  </a:moveTo>
                  <a:lnTo>
                    <a:pt x="124" y="827290"/>
                  </a:lnTo>
                  <a:lnTo>
                    <a:pt x="0" y="789058"/>
                  </a:lnTo>
                  <a:lnTo>
                    <a:pt x="2854" y="751038"/>
                  </a:lnTo>
                  <a:lnTo>
                    <a:pt x="8618" y="713291"/>
                  </a:lnTo>
                  <a:lnTo>
                    <a:pt x="17221" y="675874"/>
                  </a:lnTo>
                  <a:lnTo>
                    <a:pt x="28593" y="638848"/>
                  </a:lnTo>
                  <a:lnTo>
                    <a:pt x="42666" y="602270"/>
                  </a:lnTo>
                  <a:lnTo>
                    <a:pt x="59370" y="566200"/>
                  </a:lnTo>
                  <a:lnTo>
                    <a:pt x="78634" y="530697"/>
                  </a:lnTo>
                  <a:lnTo>
                    <a:pt x="100390" y="495820"/>
                  </a:lnTo>
                  <a:lnTo>
                    <a:pt x="124568" y="461627"/>
                  </a:lnTo>
                  <a:lnTo>
                    <a:pt x="151098" y="428178"/>
                  </a:lnTo>
                  <a:lnTo>
                    <a:pt x="179910" y="395532"/>
                  </a:lnTo>
                  <a:lnTo>
                    <a:pt x="210936" y="363747"/>
                  </a:lnTo>
                  <a:lnTo>
                    <a:pt x="244104" y="332883"/>
                  </a:lnTo>
                  <a:lnTo>
                    <a:pt x="279347" y="302999"/>
                  </a:lnTo>
                  <a:lnTo>
                    <a:pt x="316594" y="274153"/>
                  </a:lnTo>
                  <a:lnTo>
                    <a:pt x="355775" y="246404"/>
                  </a:lnTo>
                  <a:lnTo>
                    <a:pt x="396822" y="219812"/>
                  </a:lnTo>
                  <a:lnTo>
                    <a:pt x="439664" y="194435"/>
                  </a:lnTo>
                  <a:lnTo>
                    <a:pt x="484232" y="170332"/>
                  </a:lnTo>
                  <a:lnTo>
                    <a:pt x="530455" y="147563"/>
                  </a:lnTo>
                  <a:lnTo>
                    <a:pt x="578266" y="126186"/>
                  </a:lnTo>
                  <a:lnTo>
                    <a:pt x="627594" y="106260"/>
                  </a:lnTo>
                  <a:lnTo>
                    <a:pt x="678369" y="87844"/>
                  </a:lnTo>
                  <a:lnTo>
                    <a:pt x="730521" y="70998"/>
                  </a:lnTo>
                  <a:lnTo>
                    <a:pt x="783982" y="55779"/>
                  </a:lnTo>
                  <a:lnTo>
                    <a:pt x="838682" y="42247"/>
                  </a:lnTo>
                  <a:lnTo>
                    <a:pt x="894551" y="30462"/>
                  </a:lnTo>
                  <a:lnTo>
                    <a:pt x="951519" y="20481"/>
                  </a:lnTo>
                  <a:lnTo>
                    <a:pt x="1009517" y="12364"/>
                  </a:lnTo>
                  <a:lnTo>
                    <a:pt x="1065250" y="6460"/>
                  </a:lnTo>
                  <a:lnTo>
                    <a:pt x="1120676" y="2449"/>
                  </a:lnTo>
                  <a:lnTo>
                    <a:pt x="1175706" y="304"/>
                  </a:lnTo>
                  <a:lnTo>
                    <a:pt x="1230249" y="0"/>
                  </a:lnTo>
                  <a:lnTo>
                    <a:pt x="1284219" y="1511"/>
                  </a:lnTo>
                  <a:lnTo>
                    <a:pt x="1337526" y="4813"/>
                  </a:lnTo>
                  <a:lnTo>
                    <a:pt x="1390081" y="9881"/>
                  </a:lnTo>
                  <a:lnTo>
                    <a:pt x="1441795" y="16687"/>
                  </a:lnTo>
                  <a:lnTo>
                    <a:pt x="1492580" y="25209"/>
                  </a:lnTo>
                  <a:lnTo>
                    <a:pt x="1542347" y="35419"/>
                  </a:lnTo>
                  <a:lnTo>
                    <a:pt x="1591007" y="47293"/>
                  </a:lnTo>
                  <a:lnTo>
                    <a:pt x="1638471" y="60805"/>
                  </a:lnTo>
                  <a:lnTo>
                    <a:pt x="1684650" y="75930"/>
                  </a:lnTo>
                  <a:lnTo>
                    <a:pt x="1729456" y="92642"/>
                  </a:lnTo>
                  <a:lnTo>
                    <a:pt x="1772800" y="110917"/>
                  </a:lnTo>
                  <a:lnTo>
                    <a:pt x="1814592" y="130728"/>
                  </a:lnTo>
                  <a:lnTo>
                    <a:pt x="1854745" y="152051"/>
                  </a:lnTo>
                  <a:lnTo>
                    <a:pt x="1893169" y="174859"/>
                  </a:lnTo>
                  <a:lnTo>
                    <a:pt x="1929775" y="199129"/>
                  </a:lnTo>
                  <a:lnTo>
                    <a:pt x="1964476" y="224834"/>
                  </a:lnTo>
                  <a:lnTo>
                    <a:pt x="1997181" y="251948"/>
                  </a:lnTo>
                  <a:lnTo>
                    <a:pt x="2027802" y="280448"/>
                  </a:lnTo>
                  <a:lnTo>
                    <a:pt x="2056251" y="310306"/>
                  </a:lnTo>
                  <a:lnTo>
                    <a:pt x="2133467" y="300781"/>
                  </a:lnTo>
                  <a:lnTo>
                    <a:pt x="2089398" y="609899"/>
                  </a:lnTo>
                  <a:lnTo>
                    <a:pt x="1722622" y="351200"/>
                  </a:lnTo>
                  <a:lnTo>
                    <a:pt x="1783582" y="343707"/>
                  </a:lnTo>
                  <a:lnTo>
                    <a:pt x="1747674" y="322842"/>
                  </a:lnTo>
                  <a:lnTo>
                    <a:pt x="1709858" y="303708"/>
                  </a:lnTo>
                  <a:lnTo>
                    <a:pt x="1670268" y="286301"/>
                  </a:lnTo>
                  <a:lnTo>
                    <a:pt x="1629032" y="270617"/>
                  </a:lnTo>
                  <a:lnTo>
                    <a:pt x="1586284" y="256654"/>
                  </a:lnTo>
                  <a:lnTo>
                    <a:pt x="1542153" y="244406"/>
                  </a:lnTo>
                  <a:lnTo>
                    <a:pt x="1496773" y="233871"/>
                  </a:lnTo>
                  <a:lnTo>
                    <a:pt x="1450272" y="225045"/>
                  </a:lnTo>
                  <a:lnTo>
                    <a:pt x="1402784" y="217925"/>
                  </a:lnTo>
                  <a:lnTo>
                    <a:pt x="1354439" y="212507"/>
                  </a:lnTo>
                  <a:lnTo>
                    <a:pt x="1305368" y="208788"/>
                  </a:lnTo>
                  <a:lnTo>
                    <a:pt x="1255704" y="206763"/>
                  </a:lnTo>
                  <a:lnTo>
                    <a:pt x="1205576" y="206430"/>
                  </a:lnTo>
                  <a:lnTo>
                    <a:pt x="1155116" y="207784"/>
                  </a:lnTo>
                  <a:lnTo>
                    <a:pt x="1104457" y="210823"/>
                  </a:lnTo>
                  <a:lnTo>
                    <a:pt x="1053728" y="215543"/>
                  </a:lnTo>
                  <a:lnTo>
                    <a:pt x="1003061" y="221939"/>
                  </a:lnTo>
                  <a:lnTo>
                    <a:pt x="952588" y="230009"/>
                  </a:lnTo>
                  <a:lnTo>
                    <a:pt x="902439" y="239749"/>
                  </a:lnTo>
                  <a:lnTo>
                    <a:pt x="852747" y="251156"/>
                  </a:lnTo>
                  <a:lnTo>
                    <a:pt x="803642" y="264225"/>
                  </a:lnTo>
                  <a:lnTo>
                    <a:pt x="755255" y="278954"/>
                  </a:lnTo>
                  <a:lnTo>
                    <a:pt x="707718" y="295338"/>
                  </a:lnTo>
                  <a:lnTo>
                    <a:pt x="661162" y="313375"/>
                  </a:lnTo>
                  <a:lnTo>
                    <a:pt x="615719" y="333060"/>
                  </a:lnTo>
                  <a:lnTo>
                    <a:pt x="571519" y="354390"/>
                  </a:lnTo>
                  <a:lnTo>
                    <a:pt x="528695" y="377362"/>
                  </a:lnTo>
                  <a:lnTo>
                    <a:pt x="475564" y="409589"/>
                  </a:lnTo>
                  <a:lnTo>
                    <a:pt x="426813" y="443597"/>
                  </a:lnTo>
                  <a:lnTo>
                    <a:pt x="382571" y="479198"/>
                  </a:lnTo>
                  <a:lnTo>
                    <a:pt x="342969" y="516206"/>
                  </a:lnTo>
                  <a:lnTo>
                    <a:pt x="308136" y="554433"/>
                  </a:lnTo>
                  <a:lnTo>
                    <a:pt x="278203" y="593691"/>
                  </a:lnTo>
                  <a:lnTo>
                    <a:pt x="253300" y="633793"/>
                  </a:lnTo>
                  <a:lnTo>
                    <a:pt x="233556" y="674552"/>
                  </a:lnTo>
                  <a:lnTo>
                    <a:pt x="219102" y="715779"/>
                  </a:lnTo>
                  <a:lnTo>
                    <a:pt x="210069" y="757289"/>
                  </a:lnTo>
                  <a:lnTo>
                    <a:pt x="206585" y="798893"/>
                  </a:lnTo>
                  <a:lnTo>
                    <a:pt x="208782" y="840404"/>
                  </a:lnTo>
                  <a:lnTo>
                    <a:pt x="3296" y="865677"/>
                  </a:lnTo>
                  <a:close/>
                </a:path>
              </a:pathLst>
            </a:custGeom>
            <a:ln w="19049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111605" y="5114366"/>
            <a:ext cx="1894205" cy="880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spc="465" dirty="0">
                <a:latin typeface="Georgia"/>
                <a:cs typeface="Georgia"/>
              </a:rPr>
              <a:t>g</a:t>
            </a:r>
            <a:r>
              <a:rPr sz="2025" spc="697" baseline="-20576" dirty="0">
                <a:latin typeface="Georgia"/>
                <a:cs typeface="Georgia"/>
              </a:rPr>
              <a:t>s</a:t>
            </a:r>
            <a:r>
              <a:rPr sz="2000" spc="465" dirty="0">
                <a:latin typeface="Georgia"/>
                <a:cs typeface="Georgia"/>
              </a:rPr>
              <a:t>(x,y)</a:t>
            </a:r>
            <a:r>
              <a:rPr sz="2000" spc="465" dirty="0">
                <a:latin typeface="Wingdings"/>
                <a:cs typeface="Wingdings"/>
              </a:rPr>
              <a:t>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495" dirty="0">
                <a:latin typeface="Georgia"/>
                <a:cs typeface="Georgia"/>
              </a:rPr>
              <a:t>G</a:t>
            </a:r>
            <a:r>
              <a:rPr sz="2025" spc="-742" baseline="-20576" dirty="0">
                <a:latin typeface="Georgia"/>
                <a:cs typeface="Georgia"/>
              </a:rPr>
              <a:t>s</a:t>
            </a:r>
            <a:r>
              <a:rPr sz="2000" spc="-495" dirty="0">
                <a:latin typeface="Georgia"/>
                <a:cs typeface="Georgia"/>
              </a:rPr>
              <a:t>(u,v</a:t>
            </a:r>
            <a:r>
              <a:rPr sz="1800" spc="-495" dirty="0">
                <a:latin typeface="Georgia"/>
                <a:cs typeface="Georgia"/>
              </a:rPr>
              <a:t>)</a:t>
            </a:r>
            <a:endParaRPr sz="1800">
              <a:latin typeface="Georgia"/>
              <a:cs typeface="Georgia"/>
            </a:endParaRPr>
          </a:p>
          <a:p>
            <a:pPr marL="38100">
              <a:lnSpc>
                <a:spcPct val="100000"/>
              </a:lnSpc>
              <a:spcBef>
                <a:spcPts val="2170"/>
              </a:spcBef>
            </a:pPr>
            <a:r>
              <a:rPr sz="1800" spc="425" dirty="0">
                <a:latin typeface="Georgia"/>
                <a:cs typeface="Georgia"/>
              </a:rPr>
              <a:t>f</a:t>
            </a:r>
            <a:r>
              <a:rPr sz="1800" spc="637" baseline="-20833" dirty="0">
                <a:latin typeface="Georgia"/>
                <a:cs typeface="Georgia"/>
              </a:rPr>
              <a:t>s</a:t>
            </a:r>
            <a:r>
              <a:rPr sz="1800" spc="425" dirty="0">
                <a:latin typeface="Georgia"/>
                <a:cs typeface="Georgia"/>
              </a:rPr>
              <a:t>(x,y)</a:t>
            </a:r>
            <a:r>
              <a:rPr sz="1800" spc="425" dirty="0">
                <a:latin typeface="Wingdings"/>
                <a:cs typeface="Wingdings"/>
              </a:rPr>
              <a:t>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-170" dirty="0">
                <a:latin typeface="Georgia"/>
                <a:cs typeface="Georgia"/>
              </a:rPr>
              <a:t>F</a:t>
            </a:r>
            <a:r>
              <a:rPr sz="1800" spc="-254" baseline="-20833" dirty="0">
                <a:latin typeface="Georgia"/>
                <a:cs typeface="Georgia"/>
              </a:rPr>
              <a:t>s</a:t>
            </a:r>
            <a:r>
              <a:rPr sz="1800" spc="-170" dirty="0">
                <a:latin typeface="Georgia"/>
                <a:cs typeface="Georgia"/>
              </a:rPr>
              <a:t>(u,v)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99839" y="5558738"/>
            <a:ext cx="2561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eorgia"/>
                <a:cs typeface="Georgia"/>
              </a:rPr>
              <a:t>H</a:t>
            </a:r>
            <a:r>
              <a:rPr sz="1800" spc="-7" baseline="-20833" dirty="0">
                <a:latin typeface="Georgia"/>
                <a:cs typeface="Georgia"/>
              </a:rPr>
              <a:t>s</a:t>
            </a:r>
            <a:r>
              <a:rPr sz="1800" spc="-5" dirty="0">
                <a:latin typeface="Georgia"/>
                <a:cs typeface="Georgia"/>
              </a:rPr>
              <a:t>(u,v)= G</a:t>
            </a:r>
            <a:r>
              <a:rPr sz="1800" spc="-7" baseline="-20833" dirty="0">
                <a:latin typeface="Georgia"/>
                <a:cs typeface="Georgia"/>
              </a:rPr>
              <a:t>s</a:t>
            </a:r>
            <a:r>
              <a:rPr sz="1800" spc="-5" dirty="0">
                <a:latin typeface="Georgia"/>
                <a:cs typeface="Georgia"/>
              </a:rPr>
              <a:t>(u,v)/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F</a:t>
            </a:r>
            <a:r>
              <a:rPr sz="1800" spc="-7" baseline="-20833" dirty="0">
                <a:latin typeface="Georgia"/>
                <a:cs typeface="Georgia"/>
              </a:rPr>
              <a:t>s</a:t>
            </a:r>
            <a:r>
              <a:rPr sz="1800" spc="-5" dirty="0">
                <a:latin typeface="Georgia"/>
                <a:cs typeface="Georgia"/>
              </a:rPr>
              <a:t>(u,v)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491" y="405129"/>
            <a:ext cx="3929379" cy="530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300" spc="5" dirty="0"/>
              <a:t>Observation</a:t>
            </a:r>
            <a:r>
              <a:rPr sz="3300" spc="-175" dirty="0"/>
              <a:t> </a:t>
            </a:r>
            <a:r>
              <a:rPr sz="3300" spc="5" dirty="0"/>
              <a:t>contd…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4466590" y="1106805"/>
            <a:ext cx="25146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15" dirty="0">
                <a:solidFill>
                  <a:srgbClr val="6E7C93"/>
                </a:solidFill>
                <a:latin typeface="Georgia"/>
                <a:cs typeface="Georgia"/>
              </a:rPr>
              <a:t>22</a:t>
            </a:r>
            <a:endParaRPr sz="1600">
              <a:latin typeface="Georgia"/>
              <a:cs typeface="Georg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31594" y="2276855"/>
            <a:ext cx="2386965" cy="3096895"/>
            <a:chOff x="1331594" y="2276855"/>
            <a:chExt cx="2386965" cy="3096895"/>
          </a:xfrm>
        </p:grpSpPr>
        <p:sp>
          <p:nvSpPr>
            <p:cNvPr id="5" name="object 5"/>
            <p:cNvSpPr/>
            <p:nvPr/>
          </p:nvSpPr>
          <p:spPr>
            <a:xfrm>
              <a:off x="1350644" y="2276855"/>
              <a:ext cx="1771650" cy="1143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31594" y="4221098"/>
              <a:ext cx="1790700" cy="11525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44952" y="2474975"/>
              <a:ext cx="673608" cy="5334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22294" y="2551810"/>
              <a:ext cx="513588" cy="3600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22294" y="2551810"/>
              <a:ext cx="513715" cy="360045"/>
            </a:xfrm>
            <a:custGeom>
              <a:avLst/>
              <a:gdLst/>
              <a:ahLst/>
              <a:cxnLst/>
              <a:rect l="l" t="t" r="r" b="b"/>
              <a:pathLst>
                <a:path w="513714" h="360044">
                  <a:moveTo>
                    <a:pt x="0" y="90042"/>
                  </a:moveTo>
                  <a:lnTo>
                    <a:pt x="333629" y="90042"/>
                  </a:lnTo>
                  <a:lnTo>
                    <a:pt x="333629" y="0"/>
                  </a:lnTo>
                  <a:lnTo>
                    <a:pt x="513588" y="179959"/>
                  </a:lnTo>
                  <a:lnTo>
                    <a:pt x="333629" y="360044"/>
                  </a:lnTo>
                  <a:lnTo>
                    <a:pt x="333629" y="270001"/>
                  </a:lnTo>
                  <a:lnTo>
                    <a:pt x="0" y="270001"/>
                  </a:lnTo>
                  <a:lnTo>
                    <a:pt x="0" y="9004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44952" y="4538472"/>
              <a:ext cx="673608" cy="5334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22294" y="4617338"/>
              <a:ext cx="513588" cy="36004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22294" y="4617338"/>
              <a:ext cx="513715" cy="360045"/>
            </a:xfrm>
            <a:custGeom>
              <a:avLst/>
              <a:gdLst/>
              <a:ahLst/>
              <a:cxnLst/>
              <a:rect l="l" t="t" r="r" b="b"/>
              <a:pathLst>
                <a:path w="513714" h="360045">
                  <a:moveTo>
                    <a:pt x="0" y="90043"/>
                  </a:moveTo>
                  <a:lnTo>
                    <a:pt x="333629" y="90043"/>
                  </a:lnTo>
                  <a:lnTo>
                    <a:pt x="333629" y="0"/>
                  </a:lnTo>
                  <a:lnTo>
                    <a:pt x="513588" y="179959"/>
                  </a:lnTo>
                  <a:lnTo>
                    <a:pt x="333629" y="360044"/>
                  </a:lnTo>
                  <a:lnTo>
                    <a:pt x="333629" y="270002"/>
                  </a:lnTo>
                  <a:lnTo>
                    <a:pt x="0" y="270002"/>
                  </a:lnTo>
                  <a:lnTo>
                    <a:pt x="0" y="90043"/>
                  </a:lnTo>
                  <a:close/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884933" y="5506008"/>
            <a:ext cx="677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eorgia"/>
                <a:cs typeface="Georgia"/>
              </a:rPr>
              <a:t>f</a:t>
            </a:r>
            <a:r>
              <a:rPr sz="1800" spc="-7" baseline="-20833" dirty="0">
                <a:latin typeface="Georgia"/>
                <a:cs typeface="Georgia"/>
              </a:rPr>
              <a:t>s</a:t>
            </a:r>
            <a:r>
              <a:rPr sz="1800" spc="-5" dirty="0">
                <a:latin typeface="Georgia"/>
                <a:cs typeface="Georgia"/>
              </a:rPr>
              <a:t>(x,y)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69105" y="4646421"/>
            <a:ext cx="756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eorgia"/>
                <a:cs typeface="Georgia"/>
              </a:rPr>
              <a:t>F</a:t>
            </a:r>
            <a:r>
              <a:rPr sz="1800" spc="-7" baseline="-20833" dirty="0">
                <a:latin typeface="Georgia"/>
                <a:cs typeface="Georgia"/>
              </a:rPr>
              <a:t>s</a:t>
            </a:r>
            <a:r>
              <a:rPr sz="1800" spc="-5" dirty="0">
                <a:latin typeface="Georgia"/>
                <a:cs typeface="Georgia"/>
              </a:rPr>
              <a:t>(u,v)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401311" y="2353055"/>
            <a:ext cx="1450975" cy="2771140"/>
            <a:chOff x="4401311" y="2353055"/>
            <a:chExt cx="1450975" cy="2771140"/>
          </a:xfrm>
        </p:grpSpPr>
        <p:sp>
          <p:nvSpPr>
            <p:cNvPr id="16" name="object 16"/>
            <p:cNvSpPr/>
            <p:nvPr/>
          </p:nvSpPr>
          <p:spPr>
            <a:xfrm>
              <a:off x="4437887" y="2353055"/>
              <a:ext cx="1414272" cy="107899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22469" y="2432719"/>
              <a:ext cx="1243583" cy="91271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22469" y="2432719"/>
              <a:ext cx="1243965" cy="913130"/>
            </a:xfrm>
            <a:custGeom>
              <a:avLst/>
              <a:gdLst/>
              <a:ahLst/>
              <a:cxnLst/>
              <a:rect l="l" t="t" r="r" b="b"/>
              <a:pathLst>
                <a:path w="1243964" h="913129">
                  <a:moveTo>
                    <a:pt x="826896" y="183226"/>
                  </a:moveTo>
                  <a:lnTo>
                    <a:pt x="776231" y="154762"/>
                  </a:lnTo>
                  <a:lnTo>
                    <a:pt x="725132" y="130144"/>
                  </a:lnTo>
                  <a:lnTo>
                    <a:pt x="673874" y="109361"/>
                  </a:lnTo>
                  <a:lnTo>
                    <a:pt x="622726" y="92401"/>
                  </a:lnTo>
                  <a:lnTo>
                    <a:pt x="571962" y="79253"/>
                  </a:lnTo>
                  <a:lnTo>
                    <a:pt x="521852" y="69905"/>
                  </a:lnTo>
                  <a:lnTo>
                    <a:pt x="472668" y="64345"/>
                  </a:lnTo>
                  <a:lnTo>
                    <a:pt x="424683" y="62562"/>
                  </a:lnTo>
                  <a:lnTo>
                    <a:pt x="378167" y="64545"/>
                  </a:lnTo>
                  <a:lnTo>
                    <a:pt x="333393" y="70282"/>
                  </a:lnTo>
                  <a:lnTo>
                    <a:pt x="290633" y="79762"/>
                  </a:lnTo>
                  <a:lnTo>
                    <a:pt x="250157" y="92973"/>
                  </a:lnTo>
                  <a:lnTo>
                    <a:pt x="212239" y="109904"/>
                  </a:lnTo>
                  <a:lnTo>
                    <a:pt x="177148" y="130543"/>
                  </a:lnTo>
                  <a:lnTo>
                    <a:pt x="145159" y="154879"/>
                  </a:lnTo>
                  <a:lnTo>
                    <a:pt x="116541" y="182900"/>
                  </a:lnTo>
                  <a:lnTo>
                    <a:pt x="91566" y="214595"/>
                  </a:lnTo>
                  <a:lnTo>
                    <a:pt x="0" y="151603"/>
                  </a:lnTo>
                  <a:lnTo>
                    <a:pt x="23691" y="121355"/>
                  </a:lnTo>
                  <a:lnTo>
                    <a:pt x="50654" y="94459"/>
                  </a:lnTo>
                  <a:lnTo>
                    <a:pt x="80653" y="70916"/>
                  </a:lnTo>
                  <a:lnTo>
                    <a:pt x="113455" y="50725"/>
                  </a:lnTo>
                  <a:lnTo>
                    <a:pt x="148823" y="33888"/>
                  </a:lnTo>
                  <a:lnTo>
                    <a:pt x="186524" y="20403"/>
                  </a:lnTo>
                  <a:lnTo>
                    <a:pt x="226322" y="10272"/>
                  </a:lnTo>
                  <a:lnTo>
                    <a:pt x="267983" y="3494"/>
                  </a:lnTo>
                  <a:lnTo>
                    <a:pt x="311272" y="70"/>
                  </a:lnTo>
                  <a:lnTo>
                    <a:pt x="355955" y="0"/>
                  </a:lnTo>
                  <a:lnTo>
                    <a:pt x="401796" y="3284"/>
                  </a:lnTo>
                  <a:lnTo>
                    <a:pt x="448561" y="9922"/>
                  </a:lnTo>
                  <a:lnTo>
                    <a:pt x="496015" y="19915"/>
                  </a:lnTo>
                  <a:lnTo>
                    <a:pt x="543923" y="33263"/>
                  </a:lnTo>
                  <a:lnTo>
                    <a:pt x="592052" y="49966"/>
                  </a:lnTo>
                  <a:lnTo>
                    <a:pt x="640165" y="70024"/>
                  </a:lnTo>
                  <a:lnTo>
                    <a:pt x="688028" y="93438"/>
                  </a:lnTo>
                  <a:lnTo>
                    <a:pt x="735406" y="120207"/>
                  </a:lnTo>
                  <a:lnTo>
                    <a:pt x="782065" y="150333"/>
                  </a:lnTo>
                  <a:lnTo>
                    <a:pt x="873505" y="213325"/>
                  </a:lnTo>
                  <a:lnTo>
                    <a:pt x="917555" y="245559"/>
                  </a:lnTo>
                  <a:lnTo>
                    <a:pt x="958952" y="279731"/>
                  </a:lnTo>
                  <a:lnTo>
                    <a:pt x="997585" y="315624"/>
                  </a:lnTo>
                  <a:lnTo>
                    <a:pt x="1033343" y="353025"/>
                  </a:lnTo>
                  <a:lnTo>
                    <a:pt x="1066116" y="391717"/>
                  </a:lnTo>
                  <a:lnTo>
                    <a:pt x="1095792" y="431486"/>
                  </a:lnTo>
                  <a:lnTo>
                    <a:pt x="1122261" y="472116"/>
                  </a:lnTo>
                  <a:lnTo>
                    <a:pt x="1145413" y="513394"/>
                  </a:lnTo>
                  <a:lnTo>
                    <a:pt x="1165135" y="555103"/>
                  </a:lnTo>
                  <a:lnTo>
                    <a:pt x="1181317" y="597028"/>
                  </a:lnTo>
                  <a:lnTo>
                    <a:pt x="1193848" y="638955"/>
                  </a:lnTo>
                  <a:lnTo>
                    <a:pt x="1202618" y="680669"/>
                  </a:lnTo>
                  <a:lnTo>
                    <a:pt x="1207515" y="721954"/>
                  </a:lnTo>
                  <a:lnTo>
                    <a:pt x="1208429" y="762595"/>
                  </a:lnTo>
                  <a:lnTo>
                    <a:pt x="1205249" y="802377"/>
                  </a:lnTo>
                  <a:lnTo>
                    <a:pt x="1197864" y="841086"/>
                  </a:lnTo>
                  <a:lnTo>
                    <a:pt x="1243583" y="872582"/>
                  </a:lnTo>
                  <a:lnTo>
                    <a:pt x="1105915" y="912714"/>
                  </a:lnTo>
                  <a:lnTo>
                    <a:pt x="1060577" y="746598"/>
                  </a:lnTo>
                  <a:lnTo>
                    <a:pt x="1106296" y="778094"/>
                  </a:lnTo>
                  <a:lnTo>
                    <a:pt x="1113682" y="739385"/>
                  </a:lnTo>
                  <a:lnTo>
                    <a:pt x="1116863" y="699603"/>
                  </a:lnTo>
                  <a:lnTo>
                    <a:pt x="1115949" y="658962"/>
                  </a:lnTo>
                  <a:lnTo>
                    <a:pt x="1111053" y="617677"/>
                  </a:lnTo>
                  <a:lnTo>
                    <a:pt x="1102285" y="575963"/>
                  </a:lnTo>
                  <a:lnTo>
                    <a:pt x="1089756" y="534036"/>
                  </a:lnTo>
                  <a:lnTo>
                    <a:pt x="1073578" y="492111"/>
                  </a:lnTo>
                  <a:lnTo>
                    <a:pt x="1053861" y="450402"/>
                  </a:lnTo>
                  <a:lnTo>
                    <a:pt x="1030717" y="409124"/>
                  </a:lnTo>
                  <a:lnTo>
                    <a:pt x="1004256" y="368494"/>
                  </a:lnTo>
                  <a:lnTo>
                    <a:pt x="974590" y="328725"/>
                  </a:lnTo>
                  <a:lnTo>
                    <a:pt x="941830" y="290033"/>
                  </a:lnTo>
                  <a:lnTo>
                    <a:pt x="906086" y="252632"/>
                  </a:lnTo>
                  <a:lnTo>
                    <a:pt x="867470" y="216739"/>
                  </a:lnTo>
                  <a:lnTo>
                    <a:pt x="826093" y="182567"/>
                  </a:lnTo>
                  <a:lnTo>
                    <a:pt x="782065" y="15033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01311" y="3700272"/>
              <a:ext cx="1383791" cy="142341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86401" y="3785997"/>
              <a:ext cx="1211469" cy="125101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86401" y="3785997"/>
              <a:ext cx="1211580" cy="1251585"/>
            </a:xfrm>
            <a:custGeom>
              <a:avLst/>
              <a:gdLst/>
              <a:ahLst/>
              <a:cxnLst/>
              <a:rect l="l" t="t" r="r" b="b"/>
              <a:pathLst>
                <a:path w="1211579" h="1251585">
                  <a:moveTo>
                    <a:pt x="946912" y="913764"/>
                  </a:moveTo>
                  <a:lnTo>
                    <a:pt x="977680" y="870628"/>
                  </a:lnTo>
                  <a:lnTo>
                    <a:pt x="1005469" y="826461"/>
                  </a:lnTo>
                  <a:lnTo>
                    <a:pt x="1030253" y="781445"/>
                  </a:lnTo>
                  <a:lnTo>
                    <a:pt x="1052010" y="735761"/>
                  </a:lnTo>
                  <a:lnTo>
                    <a:pt x="1070714" y="689591"/>
                  </a:lnTo>
                  <a:lnTo>
                    <a:pt x="1086341" y="643117"/>
                  </a:lnTo>
                  <a:lnTo>
                    <a:pt x="1098867" y="596521"/>
                  </a:lnTo>
                  <a:lnTo>
                    <a:pt x="1108268" y="549985"/>
                  </a:lnTo>
                  <a:lnTo>
                    <a:pt x="1114520" y="503689"/>
                  </a:lnTo>
                  <a:lnTo>
                    <a:pt x="1117598" y="457817"/>
                  </a:lnTo>
                  <a:lnTo>
                    <a:pt x="1117479" y="412550"/>
                  </a:lnTo>
                  <a:lnTo>
                    <a:pt x="1114138" y="368070"/>
                  </a:lnTo>
                  <a:lnTo>
                    <a:pt x="1107551" y="324558"/>
                  </a:lnTo>
                  <a:lnTo>
                    <a:pt x="1097693" y="282196"/>
                  </a:lnTo>
                  <a:lnTo>
                    <a:pt x="1084541" y="241166"/>
                  </a:lnTo>
                  <a:lnTo>
                    <a:pt x="1068071" y="201650"/>
                  </a:lnTo>
                  <a:lnTo>
                    <a:pt x="1048258" y="163829"/>
                  </a:lnTo>
                  <a:lnTo>
                    <a:pt x="1001268" y="216788"/>
                  </a:lnTo>
                  <a:lnTo>
                    <a:pt x="1004443" y="0"/>
                  </a:lnTo>
                  <a:lnTo>
                    <a:pt x="1188847" y="5079"/>
                  </a:lnTo>
                  <a:lnTo>
                    <a:pt x="1141984" y="58038"/>
                  </a:lnTo>
                  <a:lnTo>
                    <a:pt x="1162263" y="96834"/>
                  </a:lnTo>
                  <a:lnTo>
                    <a:pt x="1179016" y="137357"/>
                  </a:lnTo>
                  <a:lnTo>
                    <a:pt x="1192275" y="179415"/>
                  </a:lnTo>
                  <a:lnTo>
                    <a:pt x="1202077" y="222812"/>
                  </a:lnTo>
                  <a:lnTo>
                    <a:pt x="1208456" y="267356"/>
                  </a:lnTo>
                  <a:lnTo>
                    <a:pt x="1211448" y="312852"/>
                  </a:lnTo>
                  <a:lnTo>
                    <a:pt x="1211088" y="359108"/>
                  </a:lnTo>
                  <a:lnTo>
                    <a:pt x="1207410" y="405928"/>
                  </a:lnTo>
                  <a:lnTo>
                    <a:pt x="1200451" y="453120"/>
                  </a:lnTo>
                  <a:lnTo>
                    <a:pt x="1190245" y="500489"/>
                  </a:lnTo>
                  <a:lnTo>
                    <a:pt x="1176828" y="547842"/>
                  </a:lnTo>
                  <a:lnTo>
                    <a:pt x="1160234" y="594985"/>
                  </a:lnTo>
                  <a:lnTo>
                    <a:pt x="1140499" y="641724"/>
                  </a:lnTo>
                  <a:lnTo>
                    <a:pt x="1117657" y="687866"/>
                  </a:lnTo>
                  <a:lnTo>
                    <a:pt x="1091745" y="733217"/>
                  </a:lnTo>
                  <a:lnTo>
                    <a:pt x="1062797" y="777583"/>
                  </a:lnTo>
                  <a:lnTo>
                    <a:pt x="1030848" y="820769"/>
                  </a:lnTo>
                  <a:lnTo>
                    <a:pt x="995934" y="862583"/>
                  </a:lnTo>
                  <a:lnTo>
                    <a:pt x="902081" y="968501"/>
                  </a:lnTo>
                  <a:lnTo>
                    <a:pt x="865189" y="1007803"/>
                  </a:lnTo>
                  <a:lnTo>
                    <a:pt x="826743" y="1044290"/>
                  </a:lnTo>
                  <a:lnTo>
                    <a:pt x="786917" y="1077932"/>
                  </a:lnTo>
                  <a:lnTo>
                    <a:pt x="745886" y="1108696"/>
                  </a:lnTo>
                  <a:lnTo>
                    <a:pt x="703823" y="1136550"/>
                  </a:lnTo>
                  <a:lnTo>
                    <a:pt x="660904" y="1161462"/>
                  </a:lnTo>
                  <a:lnTo>
                    <a:pt x="617303" y="1183400"/>
                  </a:lnTo>
                  <a:lnTo>
                    <a:pt x="573193" y="1202332"/>
                  </a:lnTo>
                  <a:lnTo>
                    <a:pt x="528751" y="1218226"/>
                  </a:lnTo>
                  <a:lnTo>
                    <a:pt x="484149" y="1231051"/>
                  </a:lnTo>
                  <a:lnTo>
                    <a:pt x="439562" y="1240774"/>
                  </a:lnTo>
                  <a:lnTo>
                    <a:pt x="395166" y="1247363"/>
                  </a:lnTo>
                  <a:lnTo>
                    <a:pt x="351133" y="1250786"/>
                  </a:lnTo>
                  <a:lnTo>
                    <a:pt x="307639" y="1251011"/>
                  </a:lnTo>
                  <a:lnTo>
                    <a:pt x="264857" y="1248007"/>
                  </a:lnTo>
                  <a:lnTo>
                    <a:pt x="222964" y="1241741"/>
                  </a:lnTo>
                  <a:lnTo>
                    <a:pt x="182131" y="1232181"/>
                  </a:lnTo>
                  <a:lnTo>
                    <a:pt x="142535" y="1219295"/>
                  </a:lnTo>
                  <a:lnTo>
                    <a:pt x="104349" y="1203052"/>
                  </a:lnTo>
                  <a:lnTo>
                    <a:pt x="67749" y="1183419"/>
                  </a:lnTo>
                  <a:lnTo>
                    <a:pt x="32907" y="1160364"/>
                  </a:lnTo>
                  <a:lnTo>
                    <a:pt x="0" y="1133855"/>
                  </a:lnTo>
                  <a:lnTo>
                    <a:pt x="93725" y="1027938"/>
                  </a:lnTo>
                  <a:lnTo>
                    <a:pt x="126633" y="1054446"/>
                  </a:lnTo>
                  <a:lnTo>
                    <a:pt x="161475" y="1077501"/>
                  </a:lnTo>
                  <a:lnTo>
                    <a:pt x="198076" y="1097134"/>
                  </a:lnTo>
                  <a:lnTo>
                    <a:pt x="236262" y="1113377"/>
                  </a:lnTo>
                  <a:lnTo>
                    <a:pt x="275859" y="1126263"/>
                  </a:lnTo>
                  <a:lnTo>
                    <a:pt x="316692" y="1135823"/>
                  </a:lnTo>
                  <a:lnTo>
                    <a:pt x="358588" y="1142089"/>
                  </a:lnTo>
                  <a:lnTo>
                    <a:pt x="401371" y="1145093"/>
                  </a:lnTo>
                  <a:lnTo>
                    <a:pt x="444868" y="1144868"/>
                  </a:lnTo>
                  <a:lnTo>
                    <a:pt x="488904" y="1141445"/>
                  </a:lnTo>
                  <a:lnTo>
                    <a:pt x="533304" y="1134856"/>
                  </a:lnTo>
                  <a:lnTo>
                    <a:pt x="577895" y="1125133"/>
                  </a:lnTo>
                  <a:lnTo>
                    <a:pt x="622503" y="1112308"/>
                  </a:lnTo>
                  <a:lnTo>
                    <a:pt x="666952" y="1096414"/>
                  </a:lnTo>
                  <a:lnTo>
                    <a:pt x="711069" y="1077482"/>
                  </a:lnTo>
                  <a:lnTo>
                    <a:pt x="754679" y="1055544"/>
                  </a:lnTo>
                  <a:lnTo>
                    <a:pt x="797608" y="1030632"/>
                  </a:lnTo>
                  <a:lnTo>
                    <a:pt x="839681" y="1002778"/>
                  </a:lnTo>
                  <a:lnTo>
                    <a:pt x="880725" y="972014"/>
                  </a:lnTo>
                  <a:lnTo>
                    <a:pt x="920564" y="938372"/>
                  </a:lnTo>
                  <a:lnTo>
                    <a:pt x="959025" y="901885"/>
                  </a:lnTo>
                  <a:lnTo>
                    <a:pt x="995934" y="862583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838705" y="1876805"/>
            <a:ext cx="5939155" cy="1808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eorgia"/>
                <a:cs typeface="Georgia"/>
              </a:rPr>
              <a:t>g</a:t>
            </a:r>
            <a:r>
              <a:rPr sz="1800" spc="-7" baseline="-20833" dirty="0">
                <a:latin typeface="Georgia"/>
                <a:cs typeface="Georgia"/>
              </a:rPr>
              <a:t>s</a:t>
            </a:r>
            <a:r>
              <a:rPr sz="1800" spc="-5" dirty="0">
                <a:latin typeface="Georgia"/>
                <a:cs typeface="Georgia"/>
              </a:rPr>
              <a:t>(x,y)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00">
              <a:latin typeface="Georgia"/>
              <a:cs typeface="Georgia"/>
            </a:endParaRPr>
          </a:p>
          <a:p>
            <a:pPr marL="1894205">
              <a:lnSpc>
                <a:spcPct val="100000"/>
              </a:lnSpc>
            </a:pPr>
            <a:r>
              <a:rPr sz="1800" spc="-5" dirty="0">
                <a:latin typeface="Georgia"/>
                <a:cs typeface="Georgia"/>
              </a:rPr>
              <a:t>G</a:t>
            </a:r>
            <a:r>
              <a:rPr sz="1800" spc="-7" baseline="-20833" dirty="0">
                <a:latin typeface="Georgia"/>
                <a:cs typeface="Georgia"/>
              </a:rPr>
              <a:t>s</a:t>
            </a:r>
            <a:r>
              <a:rPr sz="1800" spc="-5" dirty="0">
                <a:latin typeface="Georgia"/>
                <a:cs typeface="Georgia"/>
              </a:rPr>
              <a:t>(u,v)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2300">
              <a:latin typeface="Georgia"/>
              <a:cs typeface="Georgia"/>
            </a:endParaRPr>
          </a:p>
          <a:p>
            <a:pPr marL="3402329">
              <a:lnSpc>
                <a:spcPct val="100000"/>
              </a:lnSpc>
              <a:spcBef>
                <a:spcPts val="1525"/>
              </a:spcBef>
            </a:pPr>
            <a:r>
              <a:rPr sz="1800" spc="-5" dirty="0">
                <a:latin typeface="Georgia"/>
                <a:cs typeface="Georgia"/>
              </a:rPr>
              <a:t>H</a:t>
            </a:r>
            <a:r>
              <a:rPr sz="1800" spc="-7" baseline="-20833" dirty="0">
                <a:latin typeface="Georgia"/>
                <a:cs typeface="Georgia"/>
              </a:rPr>
              <a:t>s</a:t>
            </a:r>
            <a:r>
              <a:rPr sz="1800" spc="-5" dirty="0">
                <a:latin typeface="Georgia"/>
                <a:cs typeface="Georgia"/>
              </a:rPr>
              <a:t>(u,v)= G</a:t>
            </a:r>
            <a:r>
              <a:rPr sz="1800" spc="-7" baseline="-20833" dirty="0">
                <a:latin typeface="Georgia"/>
                <a:cs typeface="Georgia"/>
              </a:rPr>
              <a:t>s</a:t>
            </a:r>
            <a:r>
              <a:rPr sz="1800" spc="-5" dirty="0">
                <a:latin typeface="Georgia"/>
                <a:cs typeface="Georgia"/>
              </a:rPr>
              <a:t>(u,v)/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F</a:t>
            </a:r>
            <a:r>
              <a:rPr sz="1800" spc="-7" baseline="-20833" dirty="0">
                <a:latin typeface="Georgia"/>
                <a:cs typeface="Georgia"/>
              </a:rPr>
              <a:t>s</a:t>
            </a:r>
            <a:r>
              <a:rPr sz="1800" spc="-5" dirty="0">
                <a:latin typeface="Georgia"/>
                <a:cs typeface="Georgia"/>
              </a:rPr>
              <a:t>(u,v)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491" y="423418"/>
            <a:ext cx="314833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5" dirty="0"/>
              <a:t>Experimentation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80491" y="1106805"/>
            <a:ext cx="8174990" cy="2178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6379" algn="ctr">
              <a:lnSpc>
                <a:spcPct val="100000"/>
              </a:lnSpc>
              <a:spcBef>
                <a:spcPts val="105"/>
              </a:spcBef>
            </a:pPr>
            <a:r>
              <a:rPr sz="1600" spc="-15" dirty="0">
                <a:solidFill>
                  <a:srgbClr val="6E7C93"/>
                </a:solidFill>
                <a:latin typeface="Georgia"/>
                <a:cs typeface="Georgia"/>
              </a:rPr>
              <a:t>23</a:t>
            </a:r>
            <a:endParaRPr sz="16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2000">
              <a:latin typeface="Georgia"/>
              <a:cs typeface="Georgia"/>
            </a:endParaRPr>
          </a:p>
          <a:p>
            <a:pPr marL="287020" indent="-274955">
              <a:lnSpc>
                <a:spcPct val="100000"/>
              </a:lnSpc>
              <a:buClr>
                <a:srgbClr val="619DD1"/>
              </a:buClr>
              <a:buSzPct val="83333"/>
              <a:buFont typeface="Arial"/>
              <a:buChar char="•"/>
              <a:tabLst>
                <a:tab pos="287020" algn="l"/>
                <a:tab pos="287655" algn="l"/>
              </a:tabLst>
            </a:pPr>
            <a:r>
              <a:rPr sz="1800" dirty="0">
                <a:latin typeface="Comic Sans MS"/>
                <a:cs typeface="Comic Sans MS"/>
              </a:rPr>
              <a:t>Try </a:t>
            </a:r>
            <a:r>
              <a:rPr sz="1800" spc="-5" dirty="0">
                <a:latin typeface="Comic Sans MS"/>
                <a:cs typeface="Comic Sans MS"/>
              </a:rPr>
              <a:t>to imaging set-up similar to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original.</a:t>
            </a:r>
            <a:endParaRPr sz="1800">
              <a:latin typeface="Comic Sans MS"/>
              <a:cs typeface="Comic Sans MS"/>
            </a:endParaRPr>
          </a:p>
          <a:p>
            <a:pPr marL="561340" lvl="1" indent="-274955">
              <a:lnSpc>
                <a:spcPct val="100000"/>
              </a:lnSpc>
              <a:spcBef>
                <a:spcPts val="1515"/>
              </a:spcBef>
              <a:buClr>
                <a:srgbClr val="297ED4"/>
              </a:buClr>
              <a:buSzPct val="69444"/>
              <a:buFont typeface="Wingdings"/>
              <a:buChar char=""/>
              <a:tabLst>
                <a:tab pos="561340" algn="l"/>
                <a:tab pos="561975" algn="l"/>
              </a:tabLst>
            </a:pPr>
            <a:r>
              <a:rPr sz="1800" dirty="0">
                <a:solidFill>
                  <a:srgbClr val="C00000"/>
                </a:solidFill>
                <a:latin typeface="Comic Sans MS"/>
                <a:cs typeface="Comic Sans MS"/>
              </a:rPr>
              <a:t>Impulse </a:t>
            </a:r>
            <a:r>
              <a:rPr sz="1800" spc="-5" dirty="0">
                <a:solidFill>
                  <a:srgbClr val="C00000"/>
                </a:solidFill>
                <a:latin typeface="Comic Sans MS"/>
                <a:cs typeface="Comic Sans MS"/>
              </a:rPr>
              <a:t>response and </a:t>
            </a:r>
            <a:r>
              <a:rPr sz="1800" dirty="0">
                <a:solidFill>
                  <a:srgbClr val="C00000"/>
                </a:solidFill>
                <a:latin typeface="Comic Sans MS"/>
                <a:cs typeface="Comic Sans MS"/>
              </a:rPr>
              <a:t>impulse</a:t>
            </a:r>
            <a:r>
              <a:rPr sz="1800" spc="-40" dirty="0">
                <a:solidFill>
                  <a:srgbClr val="C00000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Comic Sans MS"/>
                <a:cs typeface="Comic Sans MS"/>
              </a:rPr>
              <a:t>simulation.</a:t>
            </a:r>
            <a:endParaRPr sz="1800">
              <a:latin typeface="Comic Sans MS"/>
              <a:cs typeface="Comic Sans MS"/>
            </a:endParaRPr>
          </a:p>
          <a:p>
            <a:pPr marL="561340" lvl="1" indent="-274955">
              <a:lnSpc>
                <a:spcPct val="100000"/>
              </a:lnSpc>
              <a:spcBef>
                <a:spcPts val="1515"/>
              </a:spcBef>
              <a:buClr>
                <a:srgbClr val="297ED4"/>
              </a:buClr>
              <a:buSzPct val="69444"/>
              <a:buFont typeface="Wingdings"/>
              <a:buChar char=""/>
              <a:tabLst>
                <a:tab pos="561340" algn="l"/>
                <a:tab pos="561975" algn="l"/>
              </a:tabLst>
            </a:pPr>
            <a:r>
              <a:rPr sz="1800" spc="-5" dirty="0">
                <a:solidFill>
                  <a:srgbClr val="C00000"/>
                </a:solidFill>
                <a:latin typeface="Comic Sans MS"/>
                <a:cs typeface="Comic Sans MS"/>
              </a:rPr>
              <a:t>Objective to find </a:t>
            </a:r>
            <a:r>
              <a:rPr sz="1800" dirty="0">
                <a:solidFill>
                  <a:srgbClr val="C00000"/>
                </a:solidFill>
                <a:latin typeface="Comic Sans MS"/>
                <a:cs typeface="Comic Sans MS"/>
              </a:rPr>
              <a:t>H which </a:t>
            </a:r>
            <a:r>
              <a:rPr sz="1800" spc="-10" dirty="0">
                <a:solidFill>
                  <a:srgbClr val="C00000"/>
                </a:solidFill>
                <a:latin typeface="Comic Sans MS"/>
                <a:cs typeface="Comic Sans MS"/>
              </a:rPr>
              <a:t>have </a:t>
            </a:r>
            <a:r>
              <a:rPr sz="1800" spc="-5" dirty="0">
                <a:solidFill>
                  <a:srgbClr val="C00000"/>
                </a:solidFill>
                <a:latin typeface="Comic Sans MS"/>
                <a:cs typeface="Comic Sans MS"/>
              </a:rPr>
              <a:t>similar </a:t>
            </a:r>
            <a:r>
              <a:rPr sz="1800" dirty="0">
                <a:solidFill>
                  <a:srgbClr val="C00000"/>
                </a:solidFill>
                <a:latin typeface="Comic Sans MS"/>
                <a:cs typeface="Comic Sans MS"/>
              </a:rPr>
              <a:t>result </a:t>
            </a:r>
            <a:r>
              <a:rPr sz="1800" spc="-5" dirty="0">
                <a:solidFill>
                  <a:srgbClr val="C00000"/>
                </a:solidFill>
                <a:latin typeface="Comic Sans MS"/>
                <a:cs typeface="Comic Sans MS"/>
              </a:rPr>
              <a:t>of </a:t>
            </a:r>
            <a:r>
              <a:rPr sz="1800" spc="-10" dirty="0">
                <a:solidFill>
                  <a:srgbClr val="C00000"/>
                </a:solidFill>
                <a:latin typeface="Comic Sans MS"/>
                <a:cs typeface="Comic Sans MS"/>
              </a:rPr>
              <a:t>degradation </a:t>
            </a:r>
            <a:r>
              <a:rPr sz="1800" spc="-5" dirty="0">
                <a:solidFill>
                  <a:srgbClr val="C00000"/>
                </a:solidFill>
                <a:latin typeface="Comic Sans MS"/>
                <a:cs typeface="Comic Sans MS"/>
              </a:rPr>
              <a:t>as</a:t>
            </a:r>
            <a:r>
              <a:rPr sz="1800" spc="114" dirty="0">
                <a:solidFill>
                  <a:srgbClr val="C00000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Comic Sans MS"/>
                <a:cs typeface="Comic Sans MS"/>
              </a:rPr>
              <a:t>original</a:t>
            </a:r>
            <a:endParaRPr sz="1800">
              <a:latin typeface="Comic Sans MS"/>
              <a:cs typeface="Comic Sans MS"/>
            </a:endParaRPr>
          </a:p>
          <a:p>
            <a:pPr marL="561340">
              <a:lnSpc>
                <a:spcPct val="100000"/>
              </a:lnSpc>
              <a:spcBef>
                <a:spcPts val="1080"/>
              </a:spcBef>
            </a:pPr>
            <a:r>
              <a:rPr sz="1800" spc="-10" dirty="0">
                <a:solidFill>
                  <a:srgbClr val="C00000"/>
                </a:solidFill>
                <a:latin typeface="Comic Sans MS"/>
                <a:cs typeface="Comic Sans MS"/>
              </a:rPr>
              <a:t>one.</a:t>
            </a:r>
            <a:endParaRPr sz="1800">
              <a:latin typeface="Comic Sans MS"/>
              <a:cs typeface="Comic Sans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62075" y="3849319"/>
            <a:ext cx="5852160" cy="1965960"/>
            <a:chOff x="962075" y="3849319"/>
            <a:chExt cx="5852160" cy="1965960"/>
          </a:xfrm>
        </p:grpSpPr>
        <p:sp>
          <p:nvSpPr>
            <p:cNvPr id="5" name="object 5"/>
            <p:cNvSpPr/>
            <p:nvPr/>
          </p:nvSpPr>
          <p:spPr>
            <a:xfrm>
              <a:off x="971600" y="3861016"/>
              <a:ext cx="2304415" cy="1944370"/>
            </a:xfrm>
            <a:custGeom>
              <a:avLst/>
              <a:gdLst/>
              <a:ahLst/>
              <a:cxnLst/>
              <a:rect l="l" t="t" r="r" b="b"/>
              <a:pathLst>
                <a:path w="2304415" h="1944370">
                  <a:moveTo>
                    <a:pt x="2304288" y="0"/>
                  </a:moveTo>
                  <a:lnTo>
                    <a:pt x="0" y="0"/>
                  </a:lnTo>
                  <a:lnTo>
                    <a:pt x="0" y="1944243"/>
                  </a:lnTo>
                  <a:lnTo>
                    <a:pt x="2304288" y="1944243"/>
                  </a:lnTo>
                  <a:lnTo>
                    <a:pt x="23042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71600" y="3861016"/>
              <a:ext cx="2304415" cy="1944370"/>
            </a:xfrm>
            <a:custGeom>
              <a:avLst/>
              <a:gdLst/>
              <a:ahLst/>
              <a:cxnLst/>
              <a:rect l="l" t="t" r="r" b="b"/>
              <a:pathLst>
                <a:path w="2304415" h="1944370">
                  <a:moveTo>
                    <a:pt x="0" y="1944243"/>
                  </a:moveTo>
                  <a:lnTo>
                    <a:pt x="2304288" y="1944243"/>
                  </a:lnTo>
                  <a:lnTo>
                    <a:pt x="2304288" y="0"/>
                  </a:lnTo>
                  <a:lnTo>
                    <a:pt x="0" y="0"/>
                  </a:lnTo>
                  <a:lnTo>
                    <a:pt x="0" y="1944243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42159" y="4869307"/>
              <a:ext cx="91058" cy="6476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99990" y="3858844"/>
              <a:ext cx="2304415" cy="1944370"/>
            </a:xfrm>
            <a:custGeom>
              <a:avLst/>
              <a:gdLst/>
              <a:ahLst/>
              <a:cxnLst/>
              <a:rect l="l" t="t" r="r" b="b"/>
              <a:pathLst>
                <a:path w="2304415" h="1944370">
                  <a:moveTo>
                    <a:pt x="2304288" y="0"/>
                  </a:moveTo>
                  <a:lnTo>
                    <a:pt x="0" y="0"/>
                  </a:lnTo>
                  <a:lnTo>
                    <a:pt x="0" y="1944243"/>
                  </a:lnTo>
                  <a:lnTo>
                    <a:pt x="2304288" y="1944243"/>
                  </a:lnTo>
                  <a:lnTo>
                    <a:pt x="23042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99990" y="3858844"/>
              <a:ext cx="2304415" cy="1944370"/>
            </a:xfrm>
            <a:custGeom>
              <a:avLst/>
              <a:gdLst/>
              <a:ahLst/>
              <a:cxnLst/>
              <a:rect l="l" t="t" r="r" b="b"/>
              <a:pathLst>
                <a:path w="2304415" h="1944370">
                  <a:moveTo>
                    <a:pt x="0" y="1944243"/>
                  </a:moveTo>
                  <a:lnTo>
                    <a:pt x="2304288" y="1944243"/>
                  </a:lnTo>
                  <a:lnTo>
                    <a:pt x="2304288" y="0"/>
                  </a:lnTo>
                  <a:lnTo>
                    <a:pt x="0" y="0"/>
                  </a:lnTo>
                  <a:lnTo>
                    <a:pt x="0" y="1944243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55005" y="4412107"/>
              <a:ext cx="1047750" cy="93345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779522" y="5900724"/>
            <a:ext cx="24974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Fig: Impulse</a:t>
            </a:r>
            <a:r>
              <a:rPr sz="1800" spc="-85" dirty="0">
                <a:latin typeface="Comic Sans MS"/>
                <a:cs typeface="Comic Sans MS"/>
              </a:rPr>
              <a:t> </a:t>
            </a:r>
            <a:r>
              <a:rPr sz="1800" spc="-10" dirty="0">
                <a:latin typeface="Comic Sans MS"/>
                <a:cs typeface="Comic Sans MS"/>
              </a:rPr>
              <a:t>Simulation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46529" y="3379470"/>
            <a:ext cx="869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Impulse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86427" y="3419982"/>
            <a:ext cx="1911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Impulse</a:t>
            </a:r>
            <a:r>
              <a:rPr sz="1800" spc="-9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Response</a:t>
            </a:r>
            <a:endParaRPr sz="1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491" y="402081"/>
            <a:ext cx="1668780" cy="530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300" dirty="0"/>
              <a:t>Outlines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4503165" y="1120597"/>
            <a:ext cx="141605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spc="5" dirty="0">
                <a:solidFill>
                  <a:srgbClr val="6E7C93"/>
                </a:solidFill>
                <a:latin typeface="Georgia"/>
                <a:cs typeface="Georgia"/>
              </a:rPr>
              <a:t>6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87020" indent="-274955">
              <a:lnSpc>
                <a:spcPct val="100000"/>
              </a:lnSpc>
              <a:spcBef>
                <a:spcPts val="110"/>
              </a:spcBef>
              <a:buClr>
                <a:srgbClr val="619DD1"/>
              </a:buClr>
              <a:buSzPct val="84090"/>
              <a:buFont typeface="Arial"/>
              <a:buChar char=""/>
              <a:tabLst>
                <a:tab pos="287020" algn="l"/>
                <a:tab pos="287655" algn="l"/>
              </a:tabLst>
            </a:pPr>
            <a:r>
              <a:rPr dirty="0"/>
              <a:t>What is Image</a:t>
            </a:r>
            <a:r>
              <a:rPr spc="-100" dirty="0"/>
              <a:t> </a:t>
            </a:r>
            <a:r>
              <a:rPr dirty="0"/>
              <a:t>Restoration.</a:t>
            </a:r>
          </a:p>
          <a:p>
            <a:pPr marL="287020" indent="-274955">
              <a:lnSpc>
                <a:spcPct val="100000"/>
              </a:lnSpc>
              <a:spcBef>
                <a:spcPts val="1850"/>
              </a:spcBef>
              <a:buClr>
                <a:srgbClr val="619DD1"/>
              </a:buClr>
              <a:buSzPct val="84090"/>
              <a:buFont typeface="Arial"/>
              <a:buChar char=""/>
              <a:tabLst>
                <a:tab pos="287020" algn="l"/>
                <a:tab pos="287655" algn="l"/>
              </a:tabLst>
            </a:pPr>
            <a:r>
              <a:rPr dirty="0"/>
              <a:t>Image </a:t>
            </a:r>
            <a:r>
              <a:rPr spc="-5" dirty="0"/>
              <a:t>Enhancement</a:t>
            </a:r>
            <a:r>
              <a:rPr spc="-45" dirty="0"/>
              <a:t> </a:t>
            </a:r>
            <a:r>
              <a:rPr dirty="0"/>
              <a:t>vs.</a:t>
            </a:r>
          </a:p>
          <a:p>
            <a:pPr marL="287020">
              <a:lnSpc>
                <a:spcPct val="100000"/>
              </a:lnSpc>
              <a:spcBef>
                <a:spcPts val="1320"/>
              </a:spcBef>
            </a:pPr>
            <a:r>
              <a:rPr dirty="0"/>
              <a:t>Image</a:t>
            </a:r>
            <a:r>
              <a:rPr spc="-40" dirty="0"/>
              <a:t> </a:t>
            </a:r>
            <a:r>
              <a:rPr dirty="0"/>
              <a:t>Restoration.</a:t>
            </a:r>
          </a:p>
          <a:p>
            <a:pPr marL="287020" indent="-274955">
              <a:lnSpc>
                <a:spcPct val="100000"/>
              </a:lnSpc>
              <a:spcBef>
                <a:spcPts val="1850"/>
              </a:spcBef>
              <a:buClr>
                <a:srgbClr val="619DD1"/>
              </a:buClr>
              <a:buSzPct val="84090"/>
              <a:buFont typeface="Arial"/>
              <a:buChar char=""/>
              <a:tabLst>
                <a:tab pos="287020" algn="l"/>
                <a:tab pos="287655" algn="l"/>
              </a:tabLst>
            </a:pPr>
            <a:r>
              <a:rPr dirty="0"/>
              <a:t>Image Degradation</a:t>
            </a:r>
            <a:r>
              <a:rPr spc="-90" dirty="0"/>
              <a:t> </a:t>
            </a:r>
            <a:r>
              <a:rPr dirty="0"/>
              <a:t>Model.</a:t>
            </a:r>
          </a:p>
          <a:p>
            <a:pPr marL="287020" indent="-274955">
              <a:lnSpc>
                <a:spcPct val="100000"/>
              </a:lnSpc>
              <a:spcBef>
                <a:spcPts val="1850"/>
              </a:spcBef>
              <a:buClr>
                <a:srgbClr val="619DD1"/>
              </a:buClr>
              <a:buSzPct val="84090"/>
              <a:buFont typeface="Arial"/>
              <a:buChar char=""/>
              <a:tabLst>
                <a:tab pos="287020" algn="l"/>
                <a:tab pos="287655" algn="l"/>
              </a:tabLst>
            </a:pPr>
            <a:r>
              <a:rPr dirty="0"/>
              <a:t>Noise</a:t>
            </a:r>
            <a:r>
              <a:rPr spc="-40" dirty="0"/>
              <a:t> </a:t>
            </a:r>
            <a:r>
              <a:rPr dirty="0"/>
              <a:t>Models.</a:t>
            </a:r>
          </a:p>
          <a:p>
            <a:pPr marL="287020" indent="-274955">
              <a:lnSpc>
                <a:spcPct val="100000"/>
              </a:lnSpc>
              <a:spcBef>
                <a:spcPts val="1850"/>
              </a:spcBef>
              <a:buClr>
                <a:srgbClr val="619DD1"/>
              </a:buClr>
              <a:buSzPct val="84090"/>
              <a:buFont typeface="Arial"/>
              <a:buChar char=""/>
              <a:tabLst>
                <a:tab pos="287020" algn="l"/>
                <a:tab pos="287655" algn="l"/>
              </a:tabLst>
            </a:pPr>
            <a:r>
              <a:rPr dirty="0"/>
              <a:t>Estimation of</a:t>
            </a:r>
            <a:r>
              <a:rPr spc="-45" dirty="0"/>
              <a:t> </a:t>
            </a:r>
            <a:r>
              <a:rPr dirty="0"/>
              <a:t>Degradation</a:t>
            </a:r>
          </a:p>
          <a:p>
            <a:pPr marL="287020">
              <a:lnSpc>
                <a:spcPct val="100000"/>
              </a:lnSpc>
              <a:spcBef>
                <a:spcPts val="1325"/>
              </a:spcBef>
            </a:pPr>
            <a:r>
              <a:rPr dirty="0"/>
              <a:t>Model.</a:t>
            </a:r>
          </a:p>
          <a:p>
            <a:pPr marL="287020" indent="-274955">
              <a:lnSpc>
                <a:spcPct val="100000"/>
              </a:lnSpc>
              <a:spcBef>
                <a:spcPts val="1845"/>
              </a:spcBef>
              <a:buClr>
                <a:srgbClr val="619DD1"/>
              </a:buClr>
              <a:buSzPct val="84090"/>
              <a:buFont typeface="Arial"/>
              <a:buChar char=""/>
              <a:tabLst>
                <a:tab pos="287020" algn="l"/>
                <a:tab pos="287655" algn="l"/>
              </a:tabLst>
            </a:pPr>
            <a:r>
              <a:rPr dirty="0"/>
              <a:t>Restoration</a:t>
            </a:r>
            <a:r>
              <a:rPr spc="-65" dirty="0"/>
              <a:t> </a:t>
            </a:r>
            <a:r>
              <a:rPr dirty="0"/>
              <a:t>Techniques.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24527" y="1502740"/>
            <a:ext cx="4126865" cy="23583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10"/>
              </a:spcBef>
              <a:buClr>
                <a:srgbClr val="619DD1"/>
              </a:buClr>
              <a:buSzPct val="84090"/>
              <a:buFont typeface="Arial"/>
              <a:buChar char=""/>
              <a:tabLst>
                <a:tab pos="286385" algn="l"/>
                <a:tab pos="287020" algn="l"/>
              </a:tabLst>
            </a:pPr>
            <a:r>
              <a:rPr sz="2200" spc="-5" dirty="0">
                <a:latin typeface="Comic Sans MS"/>
                <a:cs typeface="Comic Sans MS"/>
              </a:rPr>
              <a:t>Some </a:t>
            </a:r>
            <a:r>
              <a:rPr sz="2200" dirty="0">
                <a:latin typeface="Comic Sans MS"/>
                <a:cs typeface="Comic Sans MS"/>
              </a:rPr>
              <a:t>Basics</a:t>
            </a:r>
            <a:r>
              <a:rPr sz="2200" spc="-7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Filter</a:t>
            </a:r>
            <a:endParaRPr sz="2200">
              <a:latin typeface="Comic Sans MS"/>
              <a:cs typeface="Comic Sans MS"/>
            </a:endParaRPr>
          </a:p>
          <a:p>
            <a:pPr marL="287020" indent="-274320">
              <a:lnSpc>
                <a:spcPct val="100000"/>
              </a:lnSpc>
              <a:spcBef>
                <a:spcPts val="1850"/>
              </a:spcBef>
              <a:buClr>
                <a:srgbClr val="619DD1"/>
              </a:buClr>
              <a:buSzPct val="84090"/>
              <a:buFont typeface="Arial"/>
              <a:buChar char=""/>
              <a:tabLst>
                <a:tab pos="286385" algn="l"/>
                <a:tab pos="287020" algn="l"/>
              </a:tabLst>
            </a:pPr>
            <a:r>
              <a:rPr sz="2200" dirty="0">
                <a:latin typeface="Comic Sans MS"/>
                <a:cs typeface="Comic Sans MS"/>
              </a:rPr>
              <a:t>Advanced </a:t>
            </a:r>
            <a:r>
              <a:rPr sz="2200" spc="-5" dirty="0">
                <a:latin typeface="Comic Sans MS"/>
                <a:cs typeface="Comic Sans MS"/>
              </a:rPr>
              <a:t>Image</a:t>
            </a:r>
            <a:r>
              <a:rPr sz="2200" spc="-9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Restoration.</a:t>
            </a:r>
            <a:endParaRPr sz="2200">
              <a:latin typeface="Comic Sans MS"/>
              <a:cs typeface="Comic Sans MS"/>
            </a:endParaRPr>
          </a:p>
          <a:p>
            <a:pPr marL="287020" indent="-274320">
              <a:lnSpc>
                <a:spcPct val="100000"/>
              </a:lnSpc>
              <a:spcBef>
                <a:spcPts val="1019"/>
              </a:spcBef>
              <a:buClr>
                <a:srgbClr val="619DD1"/>
              </a:buClr>
              <a:buSzPct val="84000"/>
              <a:buFont typeface="Arial"/>
              <a:buChar char=""/>
              <a:tabLst>
                <a:tab pos="287020" algn="l"/>
              </a:tabLst>
            </a:pPr>
            <a:r>
              <a:rPr sz="2500" spc="-5" dirty="0">
                <a:latin typeface="Comic Sans MS"/>
                <a:cs typeface="Comic Sans MS"/>
              </a:rPr>
              <a:t>Conclusions.</a:t>
            </a:r>
            <a:endParaRPr sz="2500">
              <a:latin typeface="Comic Sans MS"/>
              <a:cs typeface="Comic Sans MS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619DD1"/>
              </a:buClr>
              <a:buSzPct val="84000"/>
              <a:buFont typeface="Arial"/>
              <a:buChar char=""/>
              <a:tabLst>
                <a:tab pos="287020" algn="l"/>
              </a:tabLst>
            </a:pPr>
            <a:r>
              <a:rPr sz="2500" dirty="0">
                <a:latin typeface="Comic Sans MS"/>
                <a:cs typeface="Comic Sans MS"/>
              </a:rPr>
              <a:t>Tools </a:t>
            </a:r>
            <a:r>
              <a:rPr sz="2500" spc="-5" dirty="0">
                <a:latin typeface="Comic Sans MS"/>
                <a:cs typeface="Comic Sans MS"/>
              </a:rPr>
              <a:t>for</a:t>
            </a:r>
            <a:r>
              <a:rPr sz="2500" spc="-45" dirty="0">
                <a:latin typeface="Comic Sans MS"/>
                <a:cs typeface="Comic Sans MS"/>
              </a:rPr>
              <a:t> </a:t>
            </a:r>
            <a:r>
              <a:rPr sz="2500" spc="-5" dirty="0">
                <a:latin typeface="Comic Sans MS"/>
                <a:cs typeface="Comic Sans MS"/>
              </a:rPr>
              <a:t>DIP.</a:t>
            </a:r>
            <a:endParaRPr sz="2500">
              <a:latin typeface="Comic Sans MS"/>
              <a:cs typeface="Comic Sans MS"/>
            </a:endParaRPr>
          </a:p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619DD1"/>
              </a:buClr>
              <a:buSzPct val="84000"/>
              <a:buFont typeface="Arial"/>
              <a:buChar char=""/>
              <a:tabLst>
                <a:tab pos="287020" algn="l"/>
              </a:tabLst>
            </a:pPr>
            <a:r>
              <a:rPr sz="2500" spc="-10" dirty="0">
                <a:latin typeface="Comic Sans MS"/>
                <a:cs typeface="Comic Sans MS"/>
              </a:rPr>
              <a:t>Applications.</a:t>
            </a:r>
            <a:endParaRPr sz="25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491" y="402081"/>
            <a:ext cx="4758055" cy="530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300" dirty="0"/>
              <a:t>Experimentation</a:t>
            </a:r>
            <a:r>
              <a:rPr sz="3300" spc="-125" dirty="0"/>
              <a:t> </a:t>
            </a:r>
            <a:r>
              <a:rPr sz="3300" dirty="0"/>
              <a:t>contd…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380491" y="1106805"/>
            <a:ext cx="8121650" cy="45110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6545" algn="ctr">
              <a:lnSpc>
                <a:spcPct val="100000"/>
              </a:lnSpc>
              <a:spcBef>
                <a:spcPts val="105"/>
              </a:spcBef>
            </a:pPr>
            <a:r>
              <a:rPr sz="1600" spc="-15" dirty="0">
                <a:solidFill>
                  <a:srgbClr val="6E7C93"/>
                </a:solidFill>
                <a:latin typeface="Georgia"/>
                <a:cs typeface="Georgia"/>
              </a:rPr>
              <a:t>24</a:t>
            </a:r>
            <a:endParaRPr sz="16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2000">
              <a:latin typeface="Georgia"/>
              <a:cs typeface="Georgia"/>
            </a:endParaRPr>
          </a:p>
          <a:p>
            <a:pPr marL="287020" indent="-274955">
              <a:lnSpc>
                <a:spcPct val="100000"/>
              </a:lnSpc>
              <a:buClr>
                <a:srgbClr val="619DD1"/>
              </a:buClr>
              <a:buSzPct val="83333"/>
              <a:buFont typeface="Arial"/>
              <a:buChar char=""/>
              <a:tabLst>
                <a:tab pos="287020" algn="l"/>
                <a:tab pos="287655" algn="l"/>
              </a:tabLst>
            </a:pPr>
            <a:r>
              <a:rPr sz="1800" dirty="0">
                <a:latin typeface="Comic Sans MS"/>
                <a:cs typeface="Comic Sans MS"/>
              </a:rPr>
              <a:t>Here </a:t>
            </a:r>
            <a:r>
              <a:rPr sz="1800" spc="-10" dirty="0">
                <a:latin typeface="Comic Sans MS"/>
                <a:cs typeface="Comic Sans MS"/>
              </a:rPr>
              <a:t>f(x,y) </a:t>
            </a:r>
            <a:r>
              <a:rPr sz="1800" spc="-5" dirty="0">
                <a:latin typeface="Comic Sans MS"/>
                <a:cs typeface="Comic Sans MS"/>
              </a:rPr>
              <a:t>is</a:t>
            </a:r>
            <a:r>
              <a:rPr sz="1800" spc="-6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impulse.</a:t>
            </a:r>
            <a:endParaRPr sz="1800">
              <a:latin typeface="Comic Sans MS"/>
              <a:cs typeface="Comic Sans MS"/>
            </a:endParaRPr>
          </a:p>
          <a:p>
            <a:pPr marL="287020" indent="-274955">
              <a:lnSpc>
                <a:spcPct val="100000"/>
              </a:lnSpc>
              <a:spcBef>
                <a:spcPts val="1515"/>
              </a:spcBef>
              <a:buClr>
                <a:srgbClr val="619DD1"/>
              </a:buClr>
              <a:buSzPct val="83333"/>
              <a:buFont typeface="Arial"/>
              <a:buChar char=""/>
              <a:tabLst>
                <a:tab pos="287020" algn="l"/>
                <a:tab pos="287655" algn="l"/>
              </a:tabLst>
            </a:pPr>
            <a:r>
              <a:rPr sz="1800" spc="-5" dirty="0">
                <a:latin typeface="Comic Sans MS"/>
                <a:cs typeface="Comic Sans MS"/>
              </a:rPr>
              <a:t>F(u,v)=&gt;A (a</a:t>
            </a:r>
            <a:r>
              <a:rPr sz="1800" spc="-7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constant).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515"/>
              </a:spcBef>
              <a:tabLst>
                <a:tab pos="287020" algn="l"/>
              </a:tabLst>
            </a:pPr>
            <a:r>
              <a:rPr sz="1500" spc="-365" dirty="0">
                <a:solidFill>
                  <a:srgbClr val="619DD1"/>
                </a:solidFill>
                <a:latin typeface="Arial"/>
                <a:cs typeface="Arial"/>
              </a:rPr>
              <a:t>	</a:t>
            </a:r>
            <a:r>
              <a:rPr sz="1800" spc="-10" dirty="0">
                <a:latin typeface="Comic Sans MS"/>
                <a:cs typeface="Comic Sans MS"/>
              </a:rPr>
              <a:t>G(u,v)=H(u,v)F(u,v).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510"/>
              </a:spcBef>
              <a:tabLst>
                <a:tab pos="287020" algn="l"/>
              </a:tabLst>
            </a:pPr>
            <a:r>
              <a:rPr sz="1500" spc="-365" dirty="0">
                <a:solidFill>
                  <a:srgbClr val="619DD1"/>
                </a:solidFill>
                <a:latin typeface="Arial"/>
                <a:cs typeface="Arial"/>
              </a:rPr>
              <a:t>	</a:t>
            </a:r>
            <a:r>
              <a:rPr sz="1800" spc="-10" dirty="0">
                <a:latin typeface="Comic Sans MS"/>
                <a:cs typeface="Comic Sans MS"/>
              </a:rPr>
              <a:t>H(u,v)=G(u,v)</a:t>
            </a:r>
            <a:r>
              <a:rPr sz="1800" spc="-10" dirty="0">
                <a:solidFill>
                  <a:srgbClr val="C00000"/>
                </a:solidFill>
                <a:latin typeface="Comic Sans MS"/>
                <a:cs typeface="Comic Sans MS"/>
              </a:rPr>
              <a:t>/</a:t>
            </a:r>
            <a:r>
              <a:rPr sz="1800" spc="-10" dirty="0">
                <a:latin typeface="Comic Sans MS"/>
                <a:cs typeface="Comic Sans MS"/>
              </a:rPr>
              <a:t>A.</a:t>
            </a:r>
            <a:endParaRPr sz="1800">
              <a:latin typeface="Comic Sans MS"/>
              <a:cs typeface="Comic Sans MS"/>
            </a:endParaRPr>
          </a:p>
          <a:p>
            <a:pPr marL="287020" indent="-274955">
              <a:lnSpc>
                <a:spcPct val="100000"/>
              </a:lnSpc>
              <a:spcBef>
                <a:spcPts val="1515"/>
              </a:spcBef>
              <a:buClr>
                <a:srgbClr val="619DD1"/>
              </a:buClr>
              <a:buSzPct val="83333"/>
              <a:buFont typeface="Arial"/>
              <a:buChar char=""/>
              <a:tabLst>
                <a:tab pos="287020" algn="l"/>
                <a:tab pos="287655" algn="l"/>
              </a:tabLst>
            </a:pPr>
            <a:r>
              <a:rPr sz="1800" spc="-5" dirty="0">
                <a:latin typeface="Comic Sans MS"/>
                <a:cs typeface="Comic Sans MS"/>
              </a:rPr>
              <a:t>Objective is </a:t>
            </a:r>
            <a:r>
              <a:rPr sz="1800" spc="-10" dirty="0">
                <a:solidFill>
                  <a:srgbClr val="C00000"/>
                </a:solidFill>
                <a:latin typeface="Comic Sans MS"/>
                <a:cs typeface="Comic Sans MS"/>
              </a:rPr>
              <a:t>training </a:t>
            </a:r>
            <a:r>
              <a:rPr sz="1800" spc="-5" dirty="0">
                <a:solidFill>
                  <a:srgbClr val="C00000"/>
                </a:solidFill>
                <a:latin typeface="Comic Sans MS"/>
                <a:cs typeface="Comic Sans MS"/>
              </a:rPr>
              <a:t>and</a:t>
            </a:r>
            <a:r>
              <a:rPr sz="1800" spc="-10" dirty="0">
                <a:solidFill>
                  <a:srgbClr val="C00000"/>
                </a:solidFill>
                <a:latin typeface="Comic Sans MS"/>
                <a:cs typeface="Comic Sans MS"/>
              </a:rPr>
              <a:t> testing</a:t>
            </a:r>
            <a:r>
              <a:rPr sz="1800" spc="-10" dirty="0">
                <a:latin typeface="Comic Sans MS"/>
                <a:cs typeface="Comic Sans MS"/>
              </a:rPr>
              <a:t>.</a:t>
            </a:r>
            <a:endParaRPr sz="1800">
              <a:latin typeface="Comic Sans MS"/>
              <a:cs typeface="Comic Sans MS"/>
            </a:endParaRPr>
          </a:p>
          <a:p>
            <a:pPr marL="287020" indent="-274955">
              <a:lnSpc>
                <a:spcPct val="100000"/>
              </a:lnSpc>
              <a:spcBef>
                <a:spcPts val="1515"/>
              </a:spcBef>
              <a:buClr>
                <a:srgbClr val="619DD1"/>
              </a:buClr>
              <a:buSzPct val="83333"/>
              <a:buFont typeface="Arial"/>
              <a:buChar char=""/>
              <a:tabLst>
                <a:tab pos="287020" algn="l"/>
                <a:tab pos="287655" algn="l"/>
              </a:tabLst>
            </a:pPr>
            <a:r>
              <a:rPr sz="1800" spc="-5" dirty="0">
                <a:latin typeface="Comic Sans MS"/>
                <a:cs typeface="Comic Sans MS"/>
              </a:rPr>
              <a:t>Never testing on </a:t>
            </a:r>
            <a:r>
              <a:rPr sz="1800" spc="-10" dirty="0">
                <a:latin typeface="Comic Sans MS"/>
                <a:cs typeface="Comic Sans MS"/>
              </a:rPr>
              <a:t>training</a:t>
            </a:r>
            <a:r>
              <a:rPr sz="1800" spc="20" dirty="0">
                <a:latin typeface="Comic Sans MS"/>
                <a:cs typeface="Comic Sans MS"/>
              </a:rPr>
              <a:t> </a:t>
            </a:r>
            <a:r>
              <a:rPr sz="1800" spc="-10" dirty="0">
                <a:latin typeface="Comic Sans MS"/>
                <a:cs typeface="Comic Sans MS"/>
              </a:rPr>
              <a:t>data.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7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C00000"/>
                </a:solidFill>
                <a:latin typeface="Comic Sans MS"/>
                <a:cs typeface="Comic Sans MS"/>
              </a:rPr>
              <a:t>Note: </a:t>
            </a:r>
            <a:r>
              <a:rPr sz="1800" spc="-5" dirty="0">
                <a:latin typeface="Comic Sans MS"/>
                <a:cs typeface="Comic Sans MS"/>
              </a:rPr>
              <a:t>The intensity of </a:t>
            </a:r>
            <a:r>
              <a:rPr sz="1800" dirty="0">
                <a:latin typeface="Comic Sans MS"/>
                <a:cs typeface="Comic Sans MS"/>
              </a:rPr>
              <a:t>impulse </a:t>
            </a:r>
            <a:r>
              <a:rPr sz="1800" spc="-5" dirty="0">
                <a:latin typeface="Comic Sans MS"/>
                <a:cs typeface="Comic Sans MS"/>
              </a:rPr>
              <a:t>is very high, </a:t>
            </a:r>
            <a:r>
              <a:rPr sz="1800" dirty="0">
                <a:latin typeface="Comic Sans MS"/>
                <a:cs typeface="Comic Sans MS"/>
              </a:rPr>
              <a:t>otherwise </a:t>
            </a:r>
            <a:r>
              <a:rPr sz="1800" spc="-5" dirty="0">
                <a:latin typeface="Comic Sans MS"/>
                <a:cs typeface="Comic Sans MS"/>
              </a:rPr>
              <a:t>noise </a:t>
            </a:r>
            <a:r>
              <a:rPr sz="1800" dirty="0">
                <a:latin typeface="Comic Sans MS"/>
                <a:cs typeface="Comic Sans MS"/>
              </a:rPr>
              <a:t>can </a:t>
            </a:r>
            <a:r>
              <a:rPr sz="1800" spc="-10" dirty="0">
                <a:latin typeface="Comic Sans MS"/>
                <a:cs typeface="Comic Sans MS"/>
              </a:rPr>
              <a:t>dominate</a:t>
            </a:r>
            <a:r>
              <a:rPr sz="1800" spc="10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to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Comic Sans MS"/>
                <a:cs typeface="Comic Sans MS"/>
              </a:rPr>
              <a:t>impulse.</a:t>
            </a:r>
            <a:endParaRPr sz="1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491" y="402081"/>
            <a:ext cx="4552950" cy="530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300" dirty="0"/>
              <a:t>Mathematical</a:t>
            </a:r>
            <a:r>
              <a:rPr sz="3300" spc="-125" dirty="0"/>
              <a:t> </a:t>
            </a:r>
            <a:r>
              <a:rPr sz="3300" spc="5" dirty="0"/>
              <a:t>Modeling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380491" y="1106805"/>
            <a:ext cx="8241665" cy="32137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1610" algn="ctr">
              <a:lnSpc>
                <a:spcPct val="100000"/>
              </a:lnSpc>
              <a:spcBef>
                <a:spcPts val="105"/>
              </a:spcBef>
            </a:pPr>
            <a:r>
              <a:rPr sz="1600" spc="-15" dirty="0">
                <a:solidFill>
                  <a:srgbClr val="6E7C93"/>
                </a:solidFill>
                <a:latin typeface="Georgia"/>
                <a:cs typeface="Georgia"/>
              </a:rPr>
              <a:t>25</a:t>
            </a:r>
            <a:endParaRPr sz="16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2000">
              <a:latin typeface="Georgia"/>
              <a:cs typeface="Georgia"/>
            </a:endParaRPr>
          </a:p>
          <a:p>
            <a:pPr marL="287020" indent="-274955">
              <a:lnSpc>
                <a:spcPct val="100000"/>
              </a:lnSpc>
              <a:buClr>
                <a:srgbClr val="619DD1"/>
              </a:buClr>
              <a:buSzPct val="83333"/>
              <a:buFont typeface="Arial"/>
              <a:buChar char=""/>
              <a:tabLst>
                <a:tab pos="287020" algn="l"/>
                <a:tab pos="287655" algn="l"/>
              </a:tabLst>
            </a:pPr>
            <a:r>
              <a:rPr sz="1800" spc="-5" dirty="0">
                <a:latin typeface="Comic Sans MS"/>
                <a:cs typeface="Comic Sans MS"/>
              </a:rPr>
              <a:t>If you </a:t>
            </a:r>
            <a:r>
              <a:rPr sz="1800" spc="-10" dirty="0">
                <a:latin typeface="Comic Sans MS"/>
                <a:cs typeface="Comic Sans MS"/>
              </a:rPr>
              <a:t>have the </a:t>
            </a:r>
            <a:r>
              <a:rPr sz="1800" spc="-5" dirty="0">
                <a:latin typeface="Comic Sans MS"/>
                <a:cs typeface="Comic Sans MS"/>
              </a:rPr>
              <a:t>mathematical model, you </a:t>
            </a:r>
            <a:r>
              <a:rPr sz="1800" spc="-10" dirty="0">
                <a:latin typeface="Comic Sans MS"/>
                <a:cs typeface="Comic Sans MS"/>
              </a:rPr>
              <a:t>have </a:t>
            </a:r>
            <a:r>
              <a:rPr sz="1800" spc="-5" dirty="0">
                <a:latin typeface="Comic Sans MS"/>
                <a:cs typeface="Comic Sans MS"/>
              </a:rPr>
              <a:t>inside </a:t>
            </a:r>
            <a:r>
              <a:rPr sz="1800" spc="-10" dirty="0">
                <a:latin typeface="Comic Sans MS"/>
                <a:cs typeface="Comic Sans MS"/>
              </a:rPr>
              <a:t>the</a:t>
            </a:r>
            <a:r>
              <a:rPr sz="1800" spc="23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degradation</a:t>
            </a:r>
            <a:endParaRPr sz="1800">
              <a:latin typeface="Comic Sans MS"/>
              <a:cs typeface="Comic Sans MS"/>
            </a:endParaRPr>
          </a:p>
          <a:p>
            <a:pPr marL="28702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Comic Sans MS"/>
                <a:cs typeface="Comic Sans MS"/>
              </a:rPr>
              <a:t>process.</a:t>
            </a:r>
            <a:endParaRPr sz="1800">
              <a:latin typeface="Comic Sans MS"/>
              <a:cs typeface="Comic Sans MS"/>
            </a:endParaRPr>
          </a:p>
          <a:p>
            <a:pPr marL="287020" indent="-274955">
              <a:lnSpc>
                <a:spcPct val="100000"/>
              </a:lnSpc>
              <a:spcBef>
                <a:spcPts val="1515"/>
              </a:spcBef>
              <a:buClr>
                <a:srgbClr val="619DD1"/>
              </a:buClr>
              <a:buSzPct val="83333"/>
              <a:buFont typeface="Arial"/>
              <a:buChar char=""/>
              <a:tabLst>
                <a:tab pos="287020" algn="l"/>
                <a:tab pos="287655" algn="l"/>
              </a:tabLst>
            </a:pPr>
            <a:r>
              <a:rPr sz="1800" spc="-5" dirty="0">
                <a:latin typeface="Comic Sans MS"/>
                <a:cs typeface="Comic Sans MS"/>
              </a:rPr>
              <a:t>Atmospheric </a:t>
            </a:r>
            <a:r>
              <a:rPr sz="1800" dirty="0">
                <a:latin typeface="Comic Sans MS"/>
                <a:cs typeface="Comic Sans MS"/>
              </a:rPr>
              <a:t>turbulence can </a:t>
            </a:r>
            <a:r>
              <a:rPr sz="1800" spc="5" dirty="0">
                <a:latin typeface="Comic Sans MS"/>
                <a:cs typeface="Comic Sans MS"/>
              </a:rPr>
              <a:t>be </a:t>
            </a:r>
            <a:r>
              <a:rPr sz="1800" dirty="0">
                <a:latin typeface="Comic Sans MS"/>
                <a:cs typeface="Comic Sans MS"/>
              </a:rPr>
              <a:t>possible </a:t>
            </a:r>
            <a:r>
              <a:rPr sz="1800" spc="-5" dirty="0">
                <a:latin typeface="Comic Sans MS"/>
                <a:cs typeface="Comic Sans MS"/>
              </a:rPr>
              <a:t>to mapping in </a:t>
            </a:r>
            <a:r>
              <a:rPr sz="1800" spc="-10" dirty="0">
                <a:latin typeface="Comic Sans MS"/>
                <a:cs typeface="Comic Sans MS"/>
              </a:rPr>
              <a:t>mathematical</a:t>
            </a:r>
            <a:r>
              <a:rPr sz="1800" spc="6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model.</a:t>
            </a:r>
            <a:endParaRPr sz="1800">
              <a:latin typeface="Comic Sans MS"/>
              <a:cs typeface="Comic Sans MS"/>
            </a:endParaRPr>
          </a:p>
          <a:p>
            <a:pPr marL="287020" indent="-274955">
              <a:lnSpc>
                <a:spcPct val="100000"/>
              </a:lnSpc>
              <a:spcBef>
                <a:spcPts val="1515"/>
              </a:spcBef>
              <a:buClr>
                <a:srgbClr val="619DD1"/>
              </a:buClr>
              <a:buSzPct val="83333"/>
              <a:buFont typeface="Arial"/>
              <a:buChar char=""/>
              <a:tabLst>
                <a:tab pos="287020" algn="l"/>
                <a:tab pos="287655" algn="l"/>
              </a:tabLst>
            </a:pPr>
            <a:r>
              <a:rPr sz="1800" spc="-5" dirty="0">
                <a:latin typeface="Comic Sans MS"/>
                <a:cs typeface="Comic Sans MS"/>
              </a:rPr>
              <a:t>One e.g. of mathematical</a:t>
            </a:r>
            <a:r>
              <a:rPr sz="1800" spc="80" dirty="0">
                <a:latin typeface="Comic Sans MS"/>
                <a:cs typeface="Comic Sans MS"/>
              </a:rPr>
              <a:t> </a:t>
            </a:r>
            <a:r>
              <a:rPr sz="1800" spc="-10" dirty="0">
                <a:latin typeface="Comic Sans MS"/>
                <a:cs typeface="Comic Sans MS"/>
              </a:rPr>
              <a:t>model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619DD1"/>
              </a:buClr>
              <a:buFont typeface="Arial"/>
              <a:buChar char=""/>
            </a:pPr>
            <a:endParaRPr sz="3500">
              <a:latin typeface="Comic Sans MS"/>
              <a:cs typeface="Comic Sans MS"/>
            </a:endParaRPr>
          </a:p>
          <a:p>
            <a:pPr marL="287020" indent="-274955">
              <a:lnSpc>
                <a:spcPct val="100000"/>
              </a:lnSpc>
              <a:spcBef>
                <a:spcPts val="5"/>
              </a:spcBef>
              <a:buClr>
                <a:srgbClr val="619DD1"/>
              </a:buClr>
              <a:buSzPct val="83333"/>
              <a:buFont typeface="Arial"/>
              <a:buChar char=""/>
              <a:tabLst>
                <a:tab pos="287020" algn="l"/>
                <a:tab pos="287655" algn="l"/>
              </a:tabLst>
            </a:pPr>
            <a:r>
              <a:rPr sz="1800" dirty="0">
                <a:latin typeface="Comic Sans MS"/>
                <a:cs typeface="Comic Sans MS"/>
              </a:rPr>
              <a:t>k </a:t>
            </a:r>
            <a:r>
              <a:rPr sz="1800" spc="-5" dirty="0">
                <a:latin typeface="Comic Sans MS"/>
                <a:cs typeface="Comic Sans MS"/>
              </a:rPr>
              <a:t>gives </a:t>
            </a:r>
            <a:r>
              <a:rPr sz="1800" spc="-10" dirty="0">
                <a:latin typeface="Comic Sans MS"/>
                <a:cs typeface="Comic Sans MS"/>
              </a:rPr>
              <a:t>the nature </a:t>
            </a:r>
            <a:r>
              <a:rPr sz="1800" spc="-5" dirty="0">
                <a:latin typeface="Comic Sans MS"/>
                <a:cs typeface="Comic Sans MS"/>
              </a:rPr>
              <a:t>of</a:t>
            </a:r>
            <a:r>
              <a:rPr sz="1800" spc="6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turbulence</a:t>
            </a:r>
            <a:r>
              <a:rPr sz="2700" spc="-5" dirty="0">
                <a:latin typeface="Georgia"/>
                <a:cs typeface="Georgia"/>
              </a:rPr>
              <a:t>.</a:t>
            </a:r>
            <a:endParaRPr sz="27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42564" y="3276485"/>
            <a:ext cx="2588387" cy="6480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Mathematical Modeling</a:t>
            </a:r>
            <a:r>
              <a:rPr spc="-30" dirty="0"/>
              <a:t> </a:t>
            </a:r>
            <a:r>
              <a:rPr spc="-5" dirty="0"/>
              <a:t>contd..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2437" y="609425"/>
            <a:ext cx="4629785" cy="768350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2000" spc="-10" dirty="0">
                <a:solidFill>
                  <a:srgbClr val="C00000"/>
                </a:solidFill>
                <a:latin typeface="Comic Sans MS"/>
                <a:cs typeface="Comic Sans MS"/>
              </a:rPr>
              <a:t>Atmospheric Turbulence blur</a:t>
            </a:r>
            <a:r>
              <a:rPr sz="2000" spc="135" dirty="0">
                <a:solidFill>
                  <a:srgbClr val="C00000"/>
                </a:solidFill>
                <a:latin typeface="Comic Sans MS"/>
                <a:cs typeface="Comic Sans MS"/>
              </a:rPr>
              <a:t> </a:t>
            </a:r>
            <a:r>
              <a:rPr sz="2000" spc="-15" dirty="0">
                <a:solidFill>
                  <a:srgbClr val="C00000"/>
                </a:solidFill>
                <a:latin typeface="Comic Sans MS"/>
                <a:cs typeface="Comic Sans MS"/>
              </a:rPr>
              <a:t>examples</a:t>
            </a:r>
            <a:endParaRPr sz="2000">
              <a:latin typeface="Comic Sans MS"/>
              <a:cs typeface="Comic Sans MS"/>
            </a:endParaRPr>
          </a:p>
          <a:p>
            <a:pPr marR="320675" algn="r">
              <a:lnSpc>
                <a:spcPct val="100000"/>
              </a:lnSpc>
              <a:spcBef>
                <a:spcPts val="690"/>
              </a:spcBef>
            </a:pPr>
            <a:r>
              <a:rPr sz="1600" spc="-15" dirty="0">
                <a:solidFill>
                  <a:srgbClr val="6E7C93"/>
                </a:solidFill>
                <a:latin typeface="Georgia"/>
                <a:cs typeface="Georgia"/>
              </a:rPr>
              <a:t>26</a:t>
            </a:r>
            <a:endParaRPr sz="1600">
              <a:latin typeface="Georgia"/>
              <a:cs typeface="Georg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85329" y="1449577"/>
            <a:ext cx="7243445" cy="4441825"/>
            <a:chOff x="785329" y="1449577"/>
            <a:chExt cx="7243445" cy="4441825"/>
          </a:xfrm>
        </p:grpSpPr>
        <p:sp>
          <p:nvSpPr>
            <p:cNvPr id="5" name="object 5"/>
            <p:cNvSpPr/>
            <p:nvPr/>
          </p:nvSpPr>
          <p:spPr>
            <a:xfrm>
              <a:off x="785329" y="1484756"/>
              <a:ext cx="3210560" cy="194424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04054" y="1449577"/>
              <a:ext cx="3024378" cy="197942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95997" y="3861015"/>
              <a:ext cx="3199892" cy="202984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04054" y="3861015"/>
              <a:ext cx="3024378" cy="20298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184554" y="3451301"/>
            <a:ext cx="28016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Fig: </a:t>
            </a:r>
            <a:r>
              <a:rPr sz="1800" dirty="0">
                <a:latin typeface="Comic Sans MS"/>
                <a:cs typeface="Comic Sans MS"/>
              </a:rPr>
              <a:t>Negligible</a:t>
            </a:r>
            <a:r>
              <a:rPr sz="1800" spc="-17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Turbulence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84445" y="3470909"/>
            <a:ext cx="3616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Fig: Severe </a:t>
            </a:r>
            <a:r>
              <a:rPr sz="1800" dirty="0">
                <a:latin typeface="Comic Sans MS"/>
                <a:cs typeface="Comic Sans MS"/>
              </a:rPr>
              <a:t>Turbulence,</a:t>
            </a:r>
            <a:r>
              <a:rPr sz="1800" spc="-90" dirty="0">
                <a:latin typeface="Comic Sans MS"/>
                <a:cs typeface="Comic Sans MS"/>
              </a:rPr>
              <a:t> </a:t>
            </a:r>
            <a:r>
              <a:rPr sz="1800" spc="-10" dirty="0">
                <a:latin typeface="Comic Sans MS"/>
                <a:cs typeface="Comic Sans MS"/>
              </a:rPr>
              <a:t>k=0.0025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24534" y="5920232"/>
            <a:ext cx="3083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Fig: Mid </a:t>
            </a:r>
            <a:r>
              <a:rPr sz="1800" dirty="0">
                <a:latin typeface="Comic Sans MS"/>
                <a:cs typeface="Comic Sans MS"/>
              </a:rPr>
              <a:t>Turbulence,</a:t>
            </a:r>
            <a:r>
              <a:rPr sz="1800" spc="-125" dirty="0">
                <a:latin typeface="Comic Sans MS"/>
                <a:cs typeface="Comic Sans MS"/>
              </a:rPr>
              <a:t> </a:t>
            </a:r>
            <a:r>
              <a:rPr sz="1800" spc="-10" dirty="0">
                <a:latin typeface="Comic Sans MS"/>
                <a:cs typeface="Comic Sans MS"/>
              </a:rPr>
              <a:t>k=0.001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90871" y="5925718"/>
            <a:ext cx="34105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Fig: </a:t>
            </a:r>
            <a:r>
              <a:rPr sz="1800" spc="-10" dirty="0">
                <a:latin typeface="Comic Sans MS"/>
                <a:cs typeface="Comic Sans MS"/>
              </a:rPr>
              <a:t>Low </a:t>
            </a:r>
            <a:r>
              <a:rPr sz="1800" dirty="0">
                <a:latin typeface="Comic Sans MS"/>
                <a:cs typeface="Comic Sans MS"/>
              </a:rPr>
              <a:t>Turbulence,</a:t>
            </a:r>
            <a:r>
              <a:rPr sz="1800" spc="-9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k=0.00025</a:t>
            </a:r>
            <a:endParaRPr sz="1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491" y="402081"/>
            <a:ext cx="3176270" cy="530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300" spc="5" dirty="0"/>
              <a:t>Present</a:t>
            </a:r>
            <a:r>
              <a:rPr sz="3300" spc="-110" dirty="0"/>
              <a:t> </a:t>
            </a:r>
            <a:r>
              <a:rPr sz="3300" spc="5" dirty="0"/>
              <a:t>Position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4451350" y="1120597"/>
            <a:ext cx="240029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spc="-10" dirty="0">
                <a:solidFill>
                  <a:srgbClr val="6E7C93"/>
                </a:solidFill>
                <a:latin typeface="Georgia"/>
                <a:cs typeface="Georgia"/>
              </a:rPr>
              <a:t>27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87020" indent="-274955">
              <a:lnSpc>
                <a:spcPct val="100000"/>
              </a:lnSpc>
              <a:spcBef>
                <a:spcPts val="110"/>
              </a:spcBef>
              <a:buClr>
                <a:srgbClr val="619DD1"/>
              </a:buClr>
              <a:buSzPct val="84090"/>
              <a:buFont typeface="Arial"/>
              <a:buChar char=""/>
              <a:tabLst>
                <a:tab pos="287020" algn="l"/>
                <a:tab pos="287655" algn="l"/>
              </a:tabLst>
            </a:pPr>
            <a:r>
              <a:rPr dirty="0"/>
              <a:t>What is Image</a:t>
            </a:r>
            <a:r>
              <a:rPr spc="-100" dirty="0"/>
              <a:t> </a:t>
            </a:r>
            <a:r>
              <a:rPr dirty="0"/>
              <a:t>Restoration.</a:t>
            </a:r>
          </a:p>
          <a:p>
            <a:pPr marL="287020" indent="-274955">
              <a:lnSpc>
                <a:spcPct val="100000"/>
              </a:lnSpc>
              <a:spcBef>
                <a:spcPts val="1850"/>
              </a:spcBef>
              <a:buClr>
                <a:srgbClr val="619DD1"/>
              </a:buClr>
              <a:buSzPct val="84090"/>
              <a:buFont typeface="Arial"/>
              <a:buChar char=""/>
              <a:tabLst>
                <a:tab pos="287020" algn="l"/>
                <a:tab pos="287655" algn="l"/>
              </a:tabLst>
            </a:pPr>
            <a:r>
              <a:rPr dirty="0"/>
              <a:t>Image </a:t>
            </a:r>
            <a:r>
              <a:rPr spc="-5" dirty="0"/>
              <a:t>Enhancement</a:t>
            </a:r>
            <a:r>
              <a:rPr spc="-45" dirty="0"/>
              <a:t> </a:t>
            </a:r>
            <a:r>
              <a:rPr dirty="0"/>
              <a:t>vs.</a:t>
            </a:r>
          </a:p>
          <a:p>
            <a:pPr marL="287020">
              <a:lnSpc>
                <a:spcPct val="100000"/>
              </a:lnSpc>
              <a:spcBef>
                <a:spcPts val="1320"/>
              </a:spcBef>
            </a:pPr>
            <a:r>
              <a:rPr dirty="0"/>
              <a:t>Image</a:t>
            </a:r>
            <a:r>
              <a:rPr spc="-40" dirty="0"/>
              <a:t> </a:t>
            </a:r>
            <a:r>
              <a:rPr dirty="0"/>
              <a:t>Restoration.</a:t>
            </a:r>
          </a:p>
          <a:p>
            <a:pPr marL="287020" indent="-274955">
              <a:lnSpc>
                <a:spcPct val="100000"/>
              </a:lnSpc>
              <a:spcBef>
                <a:spcPts val="1850"/>
              </a:spcBef>
              <a:buClr>
                <a:srgbClr val="619DD1"/>
              </a:buClr>
              <a:buSzPct val="84090"/>
              <a:buFont typeface="Arial"/>
              <a:buChar char=""/>
              <a:tabLst>
                <a:tab pos="287020" algn="l"/>
                <a:tab pos="287655" algn="l"/>
              </a:tabLst>
            </a:pPr>
            <a:r>
              <a:rPr dirty="0"/>
              <a:t>Image Degradation</a:t>
            </a:r>
            <a:r>
              <a:rPr spc="-90" dirty="0"/>
              <a:t> </a:t>
            </a:r>
            <a:r>
              <a:rPr dirty="0"/>
              <a:t>Model.</a:t>
            </a:r>
          </a:p>
          <a:p>
            <a:pPr marL="287020" indent="-274955">
              <a:lnSpc>
                <a:spcPct val="100000"/>
              </a:lnSpc>
              <a:spcBef>
                <a:spcPts val="1850"/>
              </a:spcBef>
              <a:buClr>
                <a:srgbClr val="619DD1"/>
              </a:buClr>
              <a:buSzPct val="84090"/>
              <a:buFont typeface="Arial"/>
              <a:buChar char=""/>
              <a:tabLst>
                <a:tab pos="287020" algn="l"/>
                <a:tab pos="287655" algn="l"/>
              </a:tabLst>
            </a:pPr>
            <a:r>
              <a:rPr dirty="0"/>
              <a:t>Noise</a:t>
            </a:r>
            <a:r>
              <a:rPr spc="-40" dirty="0"/>
              <a:t> </a:t>
            </a:r>
            <a:r>
              <a:rPr dirty="0"/>
              <a:t>Models.</a:t>
            </a:r>
          </a:p>
          <a:p>
            <a:pPr marL="287020" indent="-274955">
              <a:lnSpc>
                <a:spcPct val="100000"/>
              </a:lnSpc>
              <a:spcBef>
                <a:spcPts val="1850"/>
              </a:spcBef>
              <a:buClr>
                <a:srgbClr val="619DD1"/>
              </a:buClr>
              <a:buSzPct val="84090"/>
              <a:buFont typeface="Arial"/>
              <a:buChar char=""/>
              <a:tabLst>
                <a:tab pos="287020" algn="l"/>
                <a:tab pos="287655" algn="l"/>
              </a:tabLst>
            </a:pPr>
            <a:r>
              <a:rPr dirty="0"/>
              <a:t>Estimation of</a:t>
            </a:r>
            <a:r>
              <a:rPr spc="-45" dirty="0"/>
              <a:t> </a:t>
            </a:r>
            <a:r>
              <a:rPr dirty="0"/>
              <a:t>Degradation</a:t>
            </a:r>
          </a:p>
          <a:p>
            <a:pPr marL="287020">
              <a:lnSpc>
                <a:spcPct val="100000"/>
              </a:lnSpc>
              <a:spcBef>
                <a:spcPts val="1325"/>
              </a:spcBef>
            </a:pPr>
            <a:r>
              <a:rPr dirty="0"/>
              <a:t>Model.</a:t>
            </a:r>
          </a:p>
          <a:p>
            <a:pPr marL="287020" indent="-274955">
              <a:lnSpc>
                <a:spcPct val="100000"/>
              </a:lnSpc>
              <a:spcBef>
                <a:spcPts val="1845"/>
              </a:spcBef>
              <a:buClr>
                <a:srgbClr val="619DD1"/>
              </a:buClr>
              <a:buSzPct val="84090"/>
              <a:buFont typeface="Arial"/>
              <a:buChar char=""/>
              <a:tabLst>
                <a:tab pos="287020" algn="l"/>
                <a:tab pos="287655" algn="l"/>
              </a:tabLst>
            </a:pPr>
            <a:r>
              <a:rPr b="1" spc="-5" dirty="0">
                <a:solidFill>
                  <a:srgbClr val="C00000"/>
                </a:solidFill>
                <a:latin typeface="Comic Sans MS"/>
                <a:cs typeface="Comic Sans MS"/>
              </a:rPr>
              <a:t>Restoration</a:t>
            </a:r>
            <a:r>
              <a:rPr b="1" spc="-45" dirty="0">
                <a:solidFill>
                  <a:srgbClr val="C00000"/>
                </a:solidFill>
                <a:latin typeface="Comic Sans MS"/>
                <a:cs typeface="Comic Sans MS"/>
              </a:rPr>
              <a:t> </a:t>
            </a:r>
            <a:r>
              <a:rPr b="1" dirty="0">
                <a:solidFill>
                  <a:srgbClr val="C00000"/>
                </a:solidFill>
                <a:latin typeface="Comic Sans MS"/>
                <a:cs typeface="Comic Sans MS"/>
              </a:rPr>
              <a:t>Techniques</a:t>
            </a:r>
            <a:r>
              <a:rPr dirty="0"/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24527" y="1502740"/>
            <a:ext cx="4126865" cy="23583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10"/>
              </a:spcBef>
              <a:buClr>
                <a:srgbClr val="619DD1"/>
              </a:buClr>
              <a:buSzPct val="84090"/>
              <a:buFont typeface="Arial"/>
              <a:buChar char=""/>
              <a:tabLst>
                <a:tab pos="286385" algn="l"/>
                <a:tab pos="287020" algn="l"/>
              </a:tabLst>
            </a:pPr>
            <a:r>
              <a:rPr sz="2200" spc="-5" dirty="0">
                <a:latin typeface="Comic Sans MS"/>
                <a:cs typeface="Comic Sans MS"/>
              </a:rPr>
              <a:t>Some </a:t>
            </a:r>
            <a:r>
              <a:rPr sz="2200" dirty="0">
                <a:latin typeface="Comic Sans MS"/>
                <a:cs typeface="Comic Sans MS"/>
              </a:rPr>
              <a:t>Basics</a:t>
            </a:r>
            <a:r>
              <a:rPr sz="2200" spc="-7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Filter</a:t>
            </a:r>
            <a:endParaRPr sz="2200">
              <a:latin typeface="Comic Sans MS"/>
              <a:cs typeface="Comic Sans MS"/>
            </a:endParaRPr>
          </a:p>
          <a:p>
            <a:pPr marL="287020" indent="-274320">
              <a:lnSpc>
                <a:spcPct val="100000"/>
              </a:lnSpc>
              <a:spcBef>
                <a:spcPts val="1850"/>
              </a:spcBef>
              <a:buClr>
                <a:srgbClr val="619DD1"/>
              </a:buClr>
              <a:buSzPct val="84090"/>
              <a:buFont typeface="Arial"/>
              <a:buChar char=""/>
              <a:tabLst>
                <a:tab pos="286385" algn="l"/>
                <a:tab pos="287020" algn="l"/>
              </a:tabLst>
            </a:pPr>
            <a:r>
              <a:rPr sz="2200" dirty="0">
                <a:latin typeface="Comic Sans MS"/>
                <a:cs typeface="Comic Sans MS"/>
              </a:rPr>
              <a:t>Advanced </a:t>
            </a:r>
            <a:r>
              <a:rPr sz="2200" spc="-5" dirty="0">
                <a:latin typeface="Comic Sans MS"/>
                <a:cs typeface="Comic Sans MS"/>
              </a:rPr>
              <a:t>Image</a:t>
            </a:r>
            <a:r>
              <a:rPr sz="2200" spc="-9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Restoration.</a:t>
            </a:r>
            <a:endParaRPr sz="2200">
              <a:latin typeface="Comic Sans MS"/>
              <a:cs typeface="Comic Sans MS"/>
            </a:endParaRPr>
          </a:p>
          <a:p>
            <a:pPr marL="287020" indent="-274320">
              <a:lnSpc>
                <a:spcPct val="100000"/>
              </a:lnSpc>
              <a:spcBef>
                <a:spcPts val="1019"/>
              </a:spcBef>
              <a:buClr>
                <a:srgbClr val="619DD1"/>
              </a:buClr>
              <a:buSzPct val="84000"/>
              <a:buFont typeface="Arial"/>
              <a:buChar char=""/>
              <a:tabLst>
                <a:tab pos="287020" algn="l"/>
              </a:tabLst>
            </a:pPr>
            <a:r>
              <a:rPr sz="2500" spc="-5" dirty="0">
                <a:latin typeface="Comic Sans MS"/>
                <a:cs typeface="Comic Sans MS"/>
              </a:rPr>
              <a:t>Conclusions.</a:t>
            </a:r>
            <a:endParaRPr sz="2500">
              <a:latin typeface="Comic Sans MS"/>
              <a:cs typeface="Comic Sans MS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619DD1"/>
              </a:buClr>
              <a:buSzPct val="84000"/>
              <a:buFont typeface="Arial"/>
              <a:buChar char=""/>
              <a:tabLst>
                <a:tab pos="287020" algn="l"/>
              </a:tabLst>
            </a:pPr>
            <a:r>
              <a:rPr sz="2500" dirty="0">
                <a:latin typeface="Comic Sans MS"/>
                <a:cs typeface="Comic Sans MS"/>
              </a:rPr>
              <a:t>Tools </a:t>
            </a:r>
            <a:r>
              <a:rPr sz="2500" spc="-5" dirty="0">
                <a:latin typeface="Comic Sans MS"/>
                <a:cs typeface="Comic Sans MS"/>
              </a:rPr>
              <a:t>for</a:t>
            </a:r>
            <a:r>
              <a:rPr sz="2500" spc="-45" dirty="0">
                <a:latin typeface="Comic Sans MS"/>
                <a:cs typeface="Comic Sans MS"/>
              </a:rPr>
              <a:t> </a:t>
            </a:r>
            <a:r>
              <a:rPr sz="2500" spc="-5" dirty="0">
                <a:latin typeface="Comic Sans MS"/>
                <a:cs typeface="Comic Sans MS"/>
              </a:rPr>
              <a:t>DIP.</a:t>
            </a:r>
            <a:endParaRPr sz="2500">
              <a:latin typeface="Comic Sans MS"/>
              <a:cs typeface="Comic Sans MS"/>
            </a:endParaRPr>
          </a:p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619DD1"/>
              </a:buClr>
              <a:buSzPct val="84000"/>
              <a:buFont typeface="Arial"/>
              <a:buChar char=""/>
              <a:tabLst>
                <a:tab pos="287020" algn="l"/>
              </a:tabLst>
            </a:pPr>
            <a:r>
              <a:rPr sz="2500" spc="-10" dirty="0">
                <a:latin typeface="Comic Sans MS"/>
                <a:cs typeface="Comic Sans MS"/>
              </a:rPr>
              <a:t>Applications.</a:t>
            </a:r>
            <a:endParaRPr sz="25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491" y="402081"/>
            <a:ext cx="4732020" cy="530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300" spc="5" dirty="0">
                <a:solidFill>
                  <a:srgbClr val="001F5F"/>
                </a:solidFill>
              </a:rPr>
              <a:t>Restoration</a:t>
            </a:r>
            <a:r>
              <a:rPr sz="3300" spc="-145" dirty="0">
                <a:solidFill>
                  <a:srgbClr val="001F5F"/>
                </a:solidFill>
              </a:rPr>
              <a:t> </a:t>
            </a:r>
            <a:r>
              <a:rPr sz="3300" spc="5" dirty="0">
                <a:solidFill>
                  <a:srgbClr val="001F5F"/>
                </a:solidFill>
              </a:rPr>
              <a:t>Techniques.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380491" y="1106805"/>
            <a:ext cx="4338955" cy="3166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1600" spc="-15" dirty="0">
                <a:solidFill>
                  <a:srgbClr val="6E7C93"/>
                </a:solidFill>
                <a:latin typeface="Georgia"/>
                <a:cs typeface="Georgia"/>
              </a:rPr>
              <a:t>28</a:t>
            </a:r>
            <a:endParaRPr sz="16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2000">
              <a:latin typeface="Georgia"/>
              <a:cs typeface="Georgia"/>
            </a:endParaRPr>
          </a:p>
          <a:p>
            <a:pPr marL="287020" indent="-274955">
              <a:lnSpc>
                <a:spcPct val="100000"/>
              </a:lnSpc>
              <a:buClr>
                <a:srgbClr val="619DD1"/>
              </a:buClr>
              <a:buSzPct val="83333"/>
              <a:buFont typeface="Arial"/>
              <a:buChar char=""/>
              <a:tabLst>
                <a:tab pos="287020" algn="l"/>
                <a:tab pos="287655" algn="l"/>
              </a:tabLst>
            </a:pPr>
            <a:r>
              <a:rPr sz="1800" spc="-5" dirty="0">
                <a:latin typeface="Comic Sans MS"/>
                <a:cs typeface="Comic Sans MS"/>
              </a:rPr>
              <a:t>Inverse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Filtering.</a:t>
            </a:r>
            <a:endParaRPr sz="1800">
              <a:latin typeface="Comic Sans MS"/>
              <a:cs typeface="Comic Sans MS"/>
            </a:endParaRPr>
          </a:p>
          <a:p>
            <a:pPr marL="287020" indent="-274955">
              <a:lnSpc>
                <a:spcPct val="100000"/>
              </a:lnSpc>
              <a:spcBef>
                <a:spcPts val="1515"/>
              </a:spcBef>
              <a:buClr>
                <a:srgbClr val="619DD1"/>
              </a:buClr>
              <a:buSzPct val="83333"/>
              <a:buFont typeface="Arial"/>
              <a:buChar char=""/>
              <a:tabLst>
                <a:tab pos="287020" algn="l"/>
                <a:tab pos="287655" algn="l"/>
              </a:tabLst>
            </a:pPr>
            <a:r>
              <a:rPr sz="1800" spc="-5" dirty="0">
                <a:latin typeface="Comic Sans MS"/>
                <a:cs typeface="Comic Sans MS"/>
              </a:rPr>
              <a:t>Minimum Mean Squares</a:t>
            </a:r>
            <a:r>
              <a:rPr sz="1800" spc="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Errors.</a:t>
            </a:r>
            <a:endParaRPr sz="1800">
              <a:latin typeface="Comic Sans MS"/>
              <a:cs typeface="Comic Sans MS"/>
            </a:endParaRPr>
          </a:p>
          <a:p>
            <a:pPr marL="573405" lvl="1" indent="-287020">
              <a:lnSpc>
                <a:spcPct val="100000"/>
              </a:lnSpc>
              <a:spcBef>
                <a:spcPts val="1515"/>
              </a:spcBef>
              <a:buClr>
                <a:srgbClr val="619DD1"/>
              </a:buClr>
              <a:buSzPct val="83333"/>
              <a:buFont typeface="Wingdings"/>
              <a:buChar char=""/>
              <a:tabLst>
                <a:tab pos="573405" algn="l"/>
                <a:tab pos="574040" algn="l"/>
              </a:tabLst>
            </a:pPr>
            <a:r>
              <a:rPr sz="1800" spc="-5" dirty="0">
                <a:solidFill>
                  <a:srgbClr val="C00000"/>
                </a:solidFill>
                <a:latin typeface="Comic Sans MS"/>
                <a:cs typeface="Comic Sans MS"/>
              </a:rPr>
              <a:t>Weiner</a:t>
            </a:r>
            <a:r>
              <a:rPr sz="1800" spc="10" dirty="0">
                <a:solidFill>
                  <a:srgbClr val="C00000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Comic Sans MS"/>
                <a:cs typeface="Comic Sans MS"/>
              </a:rPr>
              <a:t>Filtering.</a:t>
            </a:r>
            <a:endParaRPr sz="1800">
              <a:latin typeface="Comic Sans MS"/>
              <a:cs typeface="Comic Sans MS"/>
            </a:endParaRPr>
          </a:p>
          <a:p>
            <a:pPr marL="287020" indent="-274955">
              <a:lnSpc>
                <a:spcPct val="100000"/>
              </a:lnSpc>
              <a:spcBef>
                <a:spcPts val="1510"/>
              </a:spcBef>
              <a:buClr>
                <a:srgbClr val="619DD1"/>
              </a:buClr>
              <a:buSzPct val="83333"/>
              <a:buFont typeface="Arial"/>
              <a:buChar char=""/>
              <a:tabLst>
                <a:tab pos="287020" algn="l"/>
                <a:tab pos="287655" algn="l"/>
              </a:tabLst>
            </a:pPr>
            <a:r>
              <a:rPr sz="1800" spc="-5" dirty="0">
                <a:solidFill>
                  <a:srgbClr val="232852"/>
                </a:solidFill>
                <a:latin typeface="Comic Sans MS"/>
                <a:cs typeface="Comic Sans MS"/>
              </a:rPr>
              <a:t>Constrained Least Square</a:t>
            </a:r>
            <a:r>
              <a:rPr sz="1800" dirty="0">
                <a:solidFill>
                  <a:srgbClr val="232852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232852"/>
                </a:solidFill>
                <a:latin typeface="Comic Sans MS"/>
                <a:cs typeface="Comic Sans MS"/>
              </a:rPr>
              <a:t>Filter.</a:t>
            </a:r>
            <a:endParaRPr sz="1800">
              <a:latin typeface="Comic Sans MS"/>
              <a:cs typeface="Comic Sans MS"/>
            </a:endParaRPr>
          </a:p>
          <a:p>
            <a:pPr marL="287020" indent="-274955">
              <a:lnSpc>
                <a:spcPct val="100000"/>
              </a:lnSpc>
              <a:spcBef>
                <a:spcPts val="1515"/>
              </a:spcBef>
              <a:buClr>
                <a:srgbClr val="619DD1"/>
              </a:buClr>
              <a:buSzPct val="83333"/>
              <a:buFont typeface="Arial"/>
              <a:buChar char=""/>
              <a:tabLst>
                <a:tab pos="287020" algn="l"/>
                <a:tab pos="287655" algn="l"/>
              </a:tabLst>
            </a:pPr>
            <a:r>
              <a:rPr sz="1800" spc="-5" dirty="0">
                <a:solidFill>
                  <a:srgbClr val="232852"/>
                </a:solidFill>
                <a:latin typeface="Comic Sans MS"/>
                <a:cs typeface="Comic Sans MS"/>
              </a:rPr>
              <a:t>Non linear</a:t>
            </a:r>
            <a:r>
              <a:rPr sz="1800" spc="-25" dirty="0">
                <a:solidFill>
                  <a:srgbClr val="232852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232852"/>
                </a:solidFill>
                <a:latin typeface="Comic Sans MS"/>
                <a:cs typeface="Comic Sans MS"/>
              </a:rPr>
              <a:t>filtering</a:t>
            </a:r>
            <a:endParaRPr sz="1800">
              <a:latin typeface="Comic Sans MS"/>
              <a:cs typeface="Comic Sans MS"/>
            </a:endParaRPr>
          </a:p>
          <a:p>
            <a:pPr marL="287020" indent="-274955">
              <a:lnSpc>
                <a:spcPct val="100000"/>
              </a:lnSpc>
              <a:spcBef>
                <a:spcPts val="1515"/>
              </a:spcBef>
              <a:buClr>
                <a:srgbClr val="619DD1"/>
              </a:buClr>
              <a:buSzPct val="83333"/>
              <a:buFont typeface="Arial"/>
              <a:buChar char=""/>
              <a:tabLst>
                <a:tab pos="287020" algn="l"/>
                <a:tab pos="287655" algn="l"/>
              </a:tabLst>
            </a:pPr>
            <a:r>
              <a:rPr sz="1800" spc="-10" dirty="0">
                <a:solidFill>
                  <a:srgbClr val="232852"/>
                </a:solidFill>
                <a:latin typeface="Comic Sans MS"/>
                <a:cs typeface="Comic Sans MS"/>
              </a:rPr>
              <a:t>Advanced Restoration</a:t>
            </a:r>
            <a:r>
              <a:rPr sz="1800" spc="80" dirty="0">
                <a:solidFill>
                  <a:srgbClr val="232852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232852"/>
                </a:solidFill>
                <a:latin typeface="Comic Sans MS"/>
                <a:cs typeface="Comic Sans MS"/>
              </a:rPr>
              <a:t>Technique.</a:t>
            </a:r>
            <a:endParaRPr sz="1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491" y="423418"/>
            <a:ext cx="674687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5" dirty="0"/>
              <a:t>Filter </a:t>
            </a:r>
            <a:r>
              <a:rPr sz="3200" spc="-10" dirty="0"/>
              <a:t>used </a:t>
            </a:r>
            <a:r>
              <a:rPr sz="3200" dirty="0"/>
              <a:t>for </a:t>
            </a:r>
            <a:r>
              <a:rPr sz="3200" spc="-5" dirty="0"/>
              <a:t>Restoration</a:t>
            </a:r>
            <a:r>
              <a:rPr sz="3200" spc="50" dirty="0"/>
              <a:t> </a:t>
            </a:r>
            <a:r>
              <a:rPr sz="3200" spc="-5" dirty="0"/>
              <a:t>Process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74370" y="1597914"/>
            <a:ext cx="3597910" cy="4498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955">
              <a:lnSpc>
                <a:spcPct val="100000"/>
              </a:lnSpc>
              <a:spcBef>
                <a:spcPts val="100"/>
              </a:spcBef>
              <a:buClr>
                <a:srgbClr val="619DD1"/>
              </a:buClr>
              <a:buSzPct val="83333"/>
              <a:buFont typeface="Arial"/>
              <a:buChar char=""/>
              <a:tabLst>
                <a:tab pos="287020" algn="l"/>
                <a:tab pos="287655" algn="l"/>
              </a:tabLst>
            </a:pPr>
            <a:r>
              <a:rPr sz="1800" spc="-10" dirty="0">
                <a:latin typeface="Comic Sans MS"/>
                <a:cs typeface="Comic Sans MS"/>
              </a:rPr>
              <a:t>Mean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filters</a:t>
            </a:r>
            <a:endParaRPr sz="1800">
              <a:latin typeface="Comic Sans MS"/>
              <a:cs typeface="Comic Sans MS"/>
            </a:endParaRPr>
          </a:p>
          <a:p>
            <a:pPr marL="561340" lvl="1" indent="-274955">
              <a:lnSpc>
                <a:spcPct val="100000"/>
              </a:lnSpc>
              <a:spcBef>
                <a:spcPts val="1510"/>
              </a:spcBef>
              <a:buClr>
                <a:srgbClr val="297ED4"/>
              </a:buClr>
              <a:buSzPct val="69444"/>
              <a:buFont typeface="Wingdings"/>
              <a:buChar char=""/>
              <a:tabLst>
                <a:tab pos="561340" algn="l"/>
                <a:tab pos="561975" algn="l"/>
              </a:tabLst>
            </a:pPr>
            <a:r>
              <a:rPr sz="1800" spc="-10" dirty="0">
                <a:solidFill>
                  <a:srgbClr val="C00000"/>
                </a:solidFill>
                <a:latin typeface="Comic Sans MS"/>
                <a:cs typeface="Comic Sans MS"/>
              </a:rPr>
              <a:t>Arithmetic </a:t>
            </a:r>
            <a:r>
              <a:rPr sz="1800" spc="-5" dirty="0">
                <a:solidFill>
                  <a:srgbClr val="C00000"/>
                </a:solidFill>
                <a:latin typeface="Comic Sans MS"/>
                <a:cs typeface="Comic Sans MS"/>
              </a:rPr>
              <a:t>mean</a:t>
            </a:r>
            <a:r>
              <a:rPr sz="1800" spc="10" dirty="0">
                <a:solidFill>
                  <a:srgbClr val="C00000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Comic Sans MS"/>
                <a:cs typeface="Comic Sans MS"/>
              </a:rPr>
              <a:t>filter</a:t>
            </a:r>
            <a:endParaRPr sz="1800">
              <a:latin typeface="Comic Sans MS"/>
              <a:cs typeface="Comic Sans MS"/>
            </a:endParaRPr>
          </a:p>
          <a:p>
            <a:pPr marL="561340" lvl="1" indent="-274955">
              <a:lnSpc>
                <a:spcPct val="100000"/>
              </a:lnSpc>
              <a:spcBef>
                <a:spcPts val="1515"/>
              </a:spcBef>
              <a:buClr>
                <a:srgbClr val="297ED4"/>
              </a:buClr>
              <a:buSzPct val="69444"/>
              <a:buFont typeface="Wingdings"/>
              <a:buChar char=""/>
              <a:tabLst>
                <a:tab pos="561340" algn="l"/>
                <a:tab pos="561975" algn="l"/>
              </a:tabLst>
            </a:pPr>
            <a:r>
              <a:rPr sz="1800" spc="-10" dirty="0">
                <a:solidFill>
                  <a:srgbClr val="C00000"/>
                </a:solidFill>
                <a:latin typeface="Comic Sans MS"/>
                <a:cs typeface="Comic Sans MS"/>
              </a:rPr>
              <a:t>Geometric mean</a:t>
            </a:r>
            <a:r>
              <a:rPr sz="1800" spc="25" dirty="0">
                <a:solidFill>
                  <a:srgbClr val="C00000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Comic Sans MS"/>
                <a:cs typeface="Comic Sans MS"/>
              </a:rPr>
              <a:t>filter</a:t>
            </a:r>
            <a:endParaRPr sz="1800">
              <a:latin typeface="Comic Sans MS"/>
              <a:cs typeface="Comic Sans MS"/>
            </a:endParaRPr>
          </a:p>
          <a:p>
            <a:pPr marL="561340" lvl="1" indent="-274955">
              <a:lnSpc>
                <a:spcPct val="100000"/>
              </a:lnSpc>
              <a:spcBef>
                <a:spcPts val="1515"/>
              </a:spcBef>
              <a:buClr>
                <a:srgbClr val="297ED4"/>
              </a:buClr>
              <a:buSzPct val="69444"/>
              <a:buFont typeface="Wingdings"/>
              <a:buChar char=""/>
              <a:tabLst>
                <a:tab pos="561340" algn="l"/>
                <a:tab pos="561975" algn="l"/>
              </a:tabLst>
            </a:pPr>
            <a:r>
              <a:rPr sz="1800" spc="-10" dirty="0">
                <a:solidFill>
                  <a:srgbClr val="C00000"/>
                </a:solidFill>
                <a:latin typeface="Comic Sans MS"/>
                <a:cs typeface="Comic Sans MS"/>
              </a:rPr>
              <a:t>Harmonic mean</a:t>
            </a:r>
            <a:r>
              <a:rPr sz="1800" spc="25" dirty="0">
                <a:solidFill>
                  <a:srgbClr val="C00000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Comic Sans MS"/>
                <a:cs typeface="Comic Sans MS"/>
              </a:rPr>
              <a:t>filter</a:t>
            </a:r>
            <a:endParaRPr sz="1800">
              <a:latin typeface="Comic Sans MS"/>
              <a:cs typeface="Comic Sans MS"/>
            </a:endParaRPr>
          </a:p>
          <a:p>
            <a:pPr marL="561340" lvl="1" indent="-274955">
              <a:lnSpc>
                <a:spcPct val="100000"/>
              </a:lnSpc>
              <a:spcBef>
                <a:spcPts val="1515"/>
              </a:spcBef>
              <a:buClr>
                <a:srgbClr val="297ED4"/>
              </a:buClr>
              <a:buSzPct val="69444"/>
              <a:buFont typeface="Wingdings"/>
              <a:buChar char=""/>
              <a:tabLst>
                <a:tab pos="561340" algn="l"/>
                <a:tab pos="561975" algn="l"/>
              </a:tabLst>
            </a:pPr>
            <a:r>
              <a:rPr sz="1800" spc="-10" dirty="0">
                <a:solidFill>
                  <a:srgbClr val="C00000"/>
                </a:solidFill>
                <a:latin typeface="Comic Sans MS"/>
                <a:cs typeface="Comic Sans MS"/>
              </a:rPr>
              <a:t>Contra-harmonic </a:t>
            </a:r>
            <a:r>
              <a:rPr sz="1800" spc="-5" dirty="0">
                <a:solidFill>
                  <a:srgbClr val="C00000"/>
                </a:solidFill>
                <a:latin typeface="Comic Sans MS"/>
                <a:cs typeface="Comic Sans MS"/>
              </a:rPr>
              <a:t>mean</a:t>
            </a:r>
            <a:r>
              <a:rPr sz="1800" spc="20" dirty="0">
                <a:solidFill>
                  <a:srgbClr val="C00000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Comic Sans MS"/>
                <a:cs typeface="Comic Sans MS"/>
              </a:rPr>
              <a:t>filter</a:t>
            </a:r>
            <a:endParaRPr sz="1800">
              <a:latin typeface="Comic Sans MS"/>
              <a:cs typeface="Comic Sans MS"/>
            </a:endParaRPr>
          </a:p>
          <a:p>
            <a:pPr marL="287020" indent="-274955">
              <a:lnSpc>
                <a:spcPct val="100000"/>
              </a:lnSpc>
              <a:spcBef>
                <a:spcPts val="1510"/>
              </a:spcBef>
              <a:buClr>
                <a:srgbClr val="619DD1"/>
              </a:buClr>
              <a:buSzPct val="83333"/>
              <a:buFont typeface="Arial"/>
              <a:buChar char=""/>
              <a:tabLst>
                <a:tab pos="287020" algn="l"/>
                <a:tab pos="287655" algn="l"/>
              </a:tabLst>
            </a:pPr>
            <a:r>
              <a:rPr sz="1800" spc="-5" dirty="0">
                <a:latin typeface="Comic Sans MS"/>
                <a:cs typeface="Comic Sans MS"/>
              </a:rPr>
              <a:t>Order statistics</a:t>
            </a:r>
            <a:r>
              <a:rPr sz="1800" spc="-4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filters</a:t>
            </a:r>
            <a:endParaRPr sz="1800">
              <a:latin typeface="Comic Sans MS"/>
              <a:cs typeface="Comic Sans MS"/>
            </a:endParaRPr>
          </a:p>
          <a:p>
            <a:pPr marL="561340" lvl="1" indent="-274955">
              <a:lnSpc>
                <a:spcPct val="100000"/>
              </a:lnSpc>
              <a:spcBef>
                <a:spcPts val="1515"/>
              </a:spcBef>
              <a:buClr>
                <a:srgbClr val="297ED4"/>
              </a:buClr>
              <a:buSzPct val="69444"/>
              <a:buFont typeface="Wingdings"/>
              <a:buChar char=""/>
              <a:tabLst>
                <a:tab pos="561340" algn="l"/>
                <a:tab pos="561975" algn="l"/>
              </a:tabLst>
            </a:pPr>
            <a:r>
              <a:rPr sz="1800" spc="-5" dirty="0">
                <a:solidFill>
                  <a:srgbClr val="C00000"/>
                </a:solidFill>
                <a:latin typeface="Comic Sans MS"/>
                <a:cs typeface="Comic Sans MS"/>
              </a:rPr>
              <a:t>Median</a:t>
            </a:r>
            <a:r>
              <a:rPr sz="1800" spc="-25" dirty="0">
                <a:solidFill>
                  <a:srgbClr val="C00000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Comic Sans MS"/>
                <a:cs typeface="Comic Sans MS"/>
              </a:rPr>
              <a:t>filter</a:t>
            </a:r>
            <a:endParaRPr sz="1800">
              <a:latin typeface="Comic Sans MS"/>
              <a:cs typeface="Comic Sans MS"/>
            </a:endParaRPr>
          </a:p>
          <a:p>
            <a:pPr marL="561340" lvl="1" indent="-274955">
              <a:lnSpc>
                <a:spcPct val="100000"/>
              </a:lnSpc>
              <a:spcBef>
                <a:spcPts val="1515"/>
              </a:spcBef>
              <a:buClr>
                <a:srgbClr val="297ED4"/>
              </a:buClr>
              <a:buSzPct val="69444"/>
              <a:buFont typeface="Wingdings"/>
              <a:buChar char=""/>
              <a:tabLst>
                <a:tab pos="561340" algn="l"/>
                <a:tab pos="561975" algn="l"/>
              </a:tabLst>
            </a:pPr>
            <a:r>
              <a:rPr sz="1800" spc="-10" dirty="0">
                <a:solidFill>
                  <a:srgbClr val="C00000"/>
                </a:solidFill>
                <a:latin typeface="Comic Sans MS"/>
                <a:cs typeface="Comic Sans MS"/>
              </a:rPr>
              <a:t>Max and </a:t>
            </a:r>
            <a:r>
              <a:rPr sz="1800" spc="-5" dirty="0">
                <a:solidFill>
                  <a:srgbClr val="C00000"/>
                </a:solidFill>
                <a:latin typeface="Comic Sans MS"/>
                <a:cs typeface="Comic Sans MS"/>
              </a:rPr>
              <a:t>min filters</a:t>
            </a:r>
            <a:endParaRPr sz="1800">
              <a:latin typeface="Comic Sans MS"/>
              <a:cs typeface="Comic Sans MS"/>
            </a:endParaRPr>
          </a:p>
          <a:p>
            <a:pPr marL="561340" lvl="1" indent="-274955">
              <a:lnSpc>
                <a:spcPct val="100000"/>
              </a:lnSpc>
              <a:spcBef>
                <a:spcPts val="1515"/>
              </a:spcBef>
              <a:buClr>
                <a:srgbClr val="297ED4"/>
              </a:buClr>
              <a:buSzPct val="69444"/>
              <a:buFont typeface="Wingdings"/>
              <a:buChar char=""/>
              <a:tabLst>
                <a:tab pos="561340" algn="l"/>
                <a:tab pos="561975" algn="l"/>
              </a:tabLst>
            </a:pPr>
            <a:r>
              <a:rPr sz="1800" spc="-5" dirty="0">
                <a:solidFill>
                  <a:srgbClr val="C00000"/>
                </a:solidFill>
                <a:latin typeface="Comic Sans MS"/>
                <a:cs typeface="Comic Sans MS"/>
              </a:rPr>
              <a:t>Mid-point</a:t>
            </a:r>
            <a:r>
              <a:rPr sz="1800" spc="-25" dirty="0">
                <a:solidFill>
                  <a:srgbClr val="C00000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Comic Sans MS"/>
                <a:cs typeface="Comic Sans MS"/>
              </a:rPr>
              <a:t>filter</a:t>
            </a:r>
            <a:endParaRPr sz="1800">
              <a:latin typeface="Comic Sans MS"/>
              <a:cs typeface="Comic Sans MS"/>
            </a:endParaRPr>
          </a:p>
          <a:p>
            <a:pPr marL="561340" lvl="1" indent="-274955">
              <a:lnSpc>
                <a:spcPct val="100000"/>
              </a:lnSpc>
              <a:spcBef>
                <a:spcPts val="1510"/>
              </a:spcBef>
              <a:buClr>
                <a:srgbClr val="297ED4"/>
              </a:buClr>
              <a:buSzPct val="69444"/>
              <a:buFont typeface="Wingdings"/>
              <a:buChar char=""/>
              <a:tabLst>
                <a:tab pos="561340" algn="l"/>
                <a:tab pos="561975" algn="l"/>
              </a:tabLst>
            </a:pPr>
            <a:r>
              <a:rPr sz="1800" spc="-5" dirty="0">
                <a:solidFill>
                  <a:srgbClr val="C00000"/>
                </a:solidFill>
                <a:latin typeface="Comic Sans MS"/>
                <a:cs typeface="Comic Sans MS"/>
              </a:rPr>
              <a:t>alpha-trimmed filters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4527" y="1741754"/>
            <a:ext cx="3758565" cy="1645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00"/>
              </a:spcBef>
              <a:buClr>
                <a:srgbClr val="619DD1"/>
              </a:buClr>
              <a:buSzPct val="83333"/>
              <a:buFont typeface="Arial"/>
              <a:buChar char=""/>
              <a:tabLst>
                <a:tab pos="286385" algn="l"/>
                <a:tab pos="287020" algn="l"/>
              </a:tabLst>
            </a:pPr>
            <a:r>
              <a:rPr sz="1800" spc="-10" dirty="0">
                <a:latin typeface="Comic Sans MS"/>
                <a:cs typeface="Comic Sans MS"/>
              </a:rPr>
              <a:t>Adaptive</a:t>
            </a:r>
            <a:r>
              <a:rPr sz="1800" spc="-4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filters</a:t>
            </a:r>
            <a:endParaRPr sz="1800">
              <a:latin typeface="Comic Sans MS"/>
              <a:cs typeface="Comic Sans MS"/>
            </a:endParaRPr>
          </a:p>
          <a:p>
            <a:pPr marL="560705" marR="5080" lvl="1" indent="-274320">
              <a:lnSpc>
                <a:spcPct val="150000"/>
              </a:lnSpc>
              <a:spcBef>
                <a:spcPts val="434"/>
              </a:spcBef>
              <a:buClr>
                <a:srgbClr val="297ED4"/>
              </a:buClr>
              <a:buSzPct val="69444"/>
              <a:buFont typeface="Wingdings"/>
              <a:buChar char=""/>
              <a:tabLst>
                <a:tab pos="560705" algn="l"/>
                <a:tab pos="561340" algn="l"/>
              </a:tabLst>
            </a:pPr>
            <a:r>
              <a:rPr sz="1800" spc="-10" dirty="0">
                <a:solidFill>
                  <a:srgbClr val="C00000"/>
                </a:solidFill>
                <a:latin typeface="Comic Sans MS"/>
                <a:cs typeface="Comic Sans MS"/>
              </a:rPr>
              <a:t>Adaptive </a:t>
            </a:r>
            <a:r>
              <a:rPr sz="1800" spc="-5" dirty="0">
                <a:solidFill>
                  <a:srgbClr val="C00000"/>
                </a:solidFill>
                <a:latin typeface="Comic Sans MS"/>
                <a:cs typeface="Comic Sans MS"/>
              </a:rPr>
              <a:t>local noise </a:t>
            </a:r>
            <a:r>
              <a:rPr sz="1800" spc="-10" dirty="0">
                <a:solidFill>
                  <a:srgbClr val="C00000"/>
                </a:solidFill>
                <a:latin typeface="Comic Sans MS"/>
                <a:cs typeface="Comic Sans MS"/>
              </a:rPr>
              <a:t>reduction  </a:t>
            </a:r>
            <a:r>
              <a:rPr sz="1800" spc="-5" dirty="0">
                <a:solidFill>
                  <a:srgbClr val="C00000"/>
                </a:solidFill>
                <a:latin typeface="Comic Sans MS"/>
                <a:cs typeface="Comic Sans MS"/>
              </a:rPr>
              <a:t>filter.</a:t>
            </a:r>
            <a:endParaRPr sz="1800">
              <a:latin typeface="Comic Sans MS"/>
              <a:cs typeface="Comic Sans MS"/>
            </a:endParaRPr>
          </a:p>
          <a:p>
            <a:pPr marL="561340" lvl="1" indent="-274320">
              <a:lnSpc>
                <a:spcPct val="100000"/>
              </a:lnSpc>
              <a:spcBef>
                <a:spcPts val="1515"/>
              </a:spcBef>
              <a:buClr>
                <a:srgbClr val="297ED4"/>
              </a:buClr>
              <a:buSzPct val="69444"/>
              <a:buFont typeface="Wingdings"/>
              <a:buChar char=""/>
              <a:tabLst>
                <a:tab pos="560705" algn="l"/>
                <a:tab pos="561340" algn="l"/>
              </a:tabLst>
            </a:pPr>
            <a:r>
              <a:rPr sz="1800" spc="-10" dirty="0">
                <a:solidFill>
                  <a:srgbClr val="C00000"/>
                </a:solidFill>
                <a:latin typeface="Comic Sans MS"/>
                <a:cs typeface="Comic Sans MS"/>
              </a:rPr>
              <a:t>Adaptive median</a:t>
            </a:r>
            <a:r>
              <a:rPr sz="1800" spc="30" dirty="0">
                <a:solidFill>
                  <a:srgbClr val="C00000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Comic Sans MS"/>
                <a:cs typeface="Comic Sans MS"/>
              </a:rPr>
              <a:t>filter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45253" y="1120597"/>
            <a:ext cx="252729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spc="-10" dirty="0">
                <a:solidFill>
                  <a:srgbClr val="6E7C93"/>
                </a:solidFill>
                <a:latin typeface="Georgia"/>
                <a:cs typeface="Georgia"/>
              </a:rPr>
              <a:t>29</a:t>
            </a:r>
            <a:endParaRPr sz="1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0491" y="3634181"/>
            <a:ext cx="76974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7020" algn="l"/>
              </a:tabLst>
            </a:pPr>
            <a:r>
              <a:rPr sz="1500" spc="-365" dirty="0">
                <a:solidFill>
                  <a:srgbClr val="619DD1"/>
                </a:solidFill>
                <a:latin typeface="Arial"/>
                <a:cs typeface="Arial"/>
              </a:rPr>
              <a:t>	</a:t>
            </a:r>
            <a:r>
              <a:rPr sz="1800" spc="-5" dirty="0">
                <a:latin typeface="Comic Sans MS"/>
                <a:cs typeface="Comic Sans MS"/>
              </a:rPr>
              <a:t>This is implemented as </a:t>
            </a:r>
            <a:r>
              <a:rPr sz="1800" spc="-10" dirty="0">
                <a:latin typeface="Comic Sans MS"/>
                <a:cs typeface="Comic Sans MS"/>
              </a:rPr>
              <a:t>the </a:t>
            </a:r>
            <a:r>
              <a:rPr sz="1800" dirty="0">
                <a:latin typeface="Comic Sans MS"/>
                <a:cs typeface="Comic Sans MS"/>
              </a:rPr>
              <a:t>simple </a:t>
            </a:r>
            <a:r>
              <a:rPr sz="1800" spc="-5" dirty="0">
                <a:latin typeface="Comic Sans MS"/>
                <a:cs typeface="Comic Sans MS"/>
              </a:rPr>
              <a:t>smoothing filter </a:t>
            </a:r>
            <a:r>
              <a:rPr sz="1800" dirty="0">
                <a:latin typeface="Comic Sans MS"/>
                <a:cs typeface="Comic Sans MS"/>
              </a:rPr>
              <a:t>Blurs </a:t>
            </a:r>
            <a:r>
              <a:rPr sz="1800" spc="-10" dirty="0">
                <a:latin typeface="Comic Sans MS"/>
                <a:cs typeface="Comic Sans MS"/>
              </a:rPr>
              <a:t>the </a:t>
            </a:r>
            <a:r>
              <a:rPr sz="1800" spc="-5" dirty="0">
                <a:latin typeface="Comic Sans MS"/>
                <a:cs typeface="Comic Sans MS"/>
              </a:rPr>
              <a:t>image</a:t>
            </a:r>
            <a:r>
              <a:rPr sz="1800" spc="105" dirty="0">
                <a:latin typeface="Comic Sans MS"/>
                <a:cs typeface="Comic Sans MS"/>
              </a:rPr>
              <a:t> </a:t>
            </a:r>
            <a:r>
              <a:rPr sz="1800" spc="-10" dirty="0">
                <a:latin typeface="Comic Sans MS"/>
                <a:cs typeface="Comic Sans MS"/>
              </a:rPr>
              <a:t>to</a:t>
            </a:r>
            <a:endParaRPr sz="1800">
              <a:latin typeface="Comic Sans MS"/>
              <a:cs typeface="Comic Sans MS"/>
            </a:endParaRPr>
          </a:p>
          <a:p>
            <a:pPr marL="287020">
              <a:lnSpc>
                <a:spcPct val="100000"/>
              </a:lnSpc>
            </a:pPr>
            <a:r>
              <a:rPr sz="1800" spc="-10" dirty="0">
                <a:latin typeface="Comic Sans MS"/>
                <a:cs typeface="Comic Sans MS"/>
              </a:rPr>
              <a:t>remove</a:t>
            </a:r>
            <a:r>
              <a:rPr sz="1800" spc="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noise.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77907" y="3440422"/>
            <a:ext cx="167640" cy="237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i="1" spc="-65" dirty="0">
                <a:latin typeface="Times New Roman"/>
                <a:cs typeface="Times New Roman"/>
              </a:rPr>
              <a:t>xy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71025" y="3131510"/>
            <a:ext cx="1438910" cy="5340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4950" i="1" spc="135" baseline="10101" dirty="0">
                <a:latin typeface="Times New Roman"/>
                <a:cs typeface="Times New Roman"/>
              </a:rPr>
              <a:t>mn</a:t>
            </a:r>
            <a:r>
              <a:rPr sz="4950" i="1" spc="-397" baseline="10101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(</a:t>
            </a:r>
            <a:r>
              <a:rPr sz="1950" spc="-325" dirty="0">
                <a:latin typeface="Times New Roman"/>
                <a:cs typeface="Times New Roman"/>
              </a:rPr>
              <a:t> </a:t>
            </a:r>
            <a:r>
              <a:rPr sz="1950" i="1" spc="60" dirty="0">
                <a:latin typeface="Times New Roman"/>
                <a:cs typeface="Times New Roman"/>
              </a:rPr>
              <a:t>s</a:t>
            </a:r>
            <a:r>
              <a:rPr sz="1950" spc="60" dirty="0">
                <a:latin typeface="Times New Roman"/>
                <a:cs typeface="Times New Roman"/>
              </a:rPr>
              <a:t>,</a:t>
            </a:r>
            <a:r>
              <a:rPr sz="1950" i="1" spc="60" dirty="0">
                <a:latin typeface="Times New Roman"/>
                <a:cs typeface="Times New Roman"/>
              </a:rPr>
              <a:t>t</a:t>
            </a:r>
            <a:r>
              <a:rPr sz="1950" i="1" spc="-280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Times New Roman"/>
                <a:cs typeface="Times New Roman"/>
              </a:rPr>
              <a:t>)</a:t>
            </a:r>
            <a:r>
              <a:rPr sz="1950" spc="-50" dirty="0">
                <a:latin typeface="Symbol"/>
                <a:cs typeface="Symbol"/>
              </a:rPr>
              <a:t></a:t>
            </a:r>
            <a:r>
              <a:rPr sz="1950" i="1" spc="-50" dirty="0">
                <a:latin typeface="Times New Roman"/>
                <a:cs typeface="Times New Roman"/>
              </a:rPr>
              <a:t>S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39167" y="2515329"/>
            <a:ext cx="1623060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7500" spc="127" baseline="-8333" dirty="0">
                <a:latin typeface="Symbol"/>
                <a:cs typeface="Symbol"/>
              </a:rPr>
              <a:t></a:t>
            </a:r>
            <a:r>
              <a:rPr sz="7500" spc="-1147" baseline="-8333" dirty="0">
                <a:latin typeface="Times New Roman"/>
                <a:cs typeface="Times New Roman"/>
              </a:rPr>
              <a:t> </a:t>
            </a:r>
            <a:r>
              <a:rPr sz="3300" i="1" spc="180" dirty="0">
                <a:latin typeface="Times New Roman"/>
                <a:cs typeface="Times New Roman"/>
              </a:rPr>
              <a:t>g</a:t>
            </a:r>
            <a:r>
              <a:rPr sz="3300" spc="180" dirty="0">
                <a:latin typeface="Times New Roman"/>
                <a:cs typeface="Times New Roman"/>
              </a:rPr>
              <a:t>(</a:t>
            </a:r>
            <a:r>
              <a:rPr sz="3300" i="1" spc="180" dirty="0">
                <a:latin typeface="Times New Roman"/>
                <a:cs typeface="Times New Roman"/>
              </a:rPr>
              <a:t>s</a:t>
            </a:r>
            <a:r>
              <a:rPr sz="3300" spc="180" dirty="0">
                <a:latin typeface="Times New Roman"/>
                <a:cs typeface="Times New Roman"/>
              </a:rPr>
              <a:t>,</a:t>
            </a:r>
            <a:r>
              <a:rPr sz="3300" i="1" spc="180" dirty="0">
                <a:latin typeface="Times New Roman"/>
                <a:cs typeface="Times New Roman"/>
              </a:rPr>
              <a:t>t</a:t>
            </a:r>
            <a:r>
              <a:rPr sz="3300" spc="180" dirty="0">
                <a:latin typeface="Times New Roman"/>
                <a:cs typeface="Times New Roman"/>
              </a:rPr>
              <a:t>)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5091" y="1639900"/>
            <a:ext cx="8071484" cy="1621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2420" indent="-274955">
              <a:lnSpc>
                <a:spcPct val="100000"/>
              </a:lnSpc>
              <a:spcBef>
                <a:spcPts val="100"/>
              </a:spcBef>
              <a:buClr>
                <a:srgbClr val="619DD1"/>
              </a:buClr>
              <a:buSzPct val="83333"/>
              <a:buFont typeface="Arial"/>
              <a:buChar char=""/>
              <a:tabLst>
                <a:tab pos="312420" algn="l"/>
                <a:tab pos="313055" algn="l"/>
              </a:tabLst>
            </a:pPr>
            <a:r>
              <a:rPr sz="1800" dirty="0">
                <a:latin typeface="Comic Sans MS"/>
                <a:cs typeface="Comic Sans MS"/>
              </a:rPr>
              <a:t>Use </a:t>
            </a:r>
            <a:r>
              <a:rPr sz="1800" spc="-5" dirty="0">
                <a:latin typeface="Comic Sans MS"/>
                <a:cs typeface="Comic Sans MS"/>
              </a:rPr>
              <a:t>spatial filters of different kinds to </a:t>
            </a:r>
            <a:r>
              <a:rPr sz="1800" spc="-10" dirty="0">
                <a:latin typeface="Comic Sans MS"/>
                <a:cs typeface="Comic Sans MS"/>
              </a:rPr>
              <a:t>remove </a:t>
            </a:r>
            <a:r>
              <a:rPr sz="1800" spc="-5" dirty="0">
                <a:latin typeface="Comic Sans MS"/>
                <a:cs typeface="Comic Sans MS"/>
              </a:rPr>
              <a:t>different kinds of</a:t>
            </a:r>
            <a:r>
              <a:rPr sz="1800" spc="17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noise</a:t>
            </a:r>
            <a:endParaRPr sz="1800">
              <a:latin typeface="Comic Sans MS"/>
              <a:cs typeface="Comic Sans MS"/>
            </a:endParaRPr>
          </a:p>
          <a:p>
            <a:pPr marL="312420" indent="-274955">
              <a:lnSpc>
                <a:spcPct val="100000"/>
              </a:lnSpc>
              <a:spcBef>
                <a:spcPts val="1515"/>
              </a:spcBef>
              <a:buClr>
                <a:srgbClr val="619DD1"/>
              </a:buClr>
              <a:buSzPct val="83333"/>
              <a:buFont typeface="Arial"/>
              <a:buChar char=""/>
              <a:tabLst>
                <a:tab pos="312420" algn="l"/>
                <a:tab pos="313055" algn="l"/>
              </a:tabLst>
            </a:pPr>
            <a:r>
              <a:rPr sz="1800" spc="-10" dirty="0">
                <a:solidFill>
                  <a:srgbClr val="C00000"/>
                </a:solidFill>
                <a:latin typeface="Comic Sans MS"/>
                <a:cs typeface="Comic Sans MS"/>
              </a:rPr>
              <a:t>Arithmetic </a:t>
            </a:r>
            <a:r>
              <a:rPr sz="1800" spc="-5" dirty="0">
                <a:solidFill>
                  <a:srgbClr val="C00000"/>
                </a:solidFill>
                <a:latin typeface="Comic Sans MS"/>
                <a:cs typeface="Comic Sans MS"/>
              </a:rPr>
              <a:t>Mean</a:t>
            </a:r>
            <a:r>
              <a:rPr sz="1800" spc="20" dirty="0">
                <a:solidFill>
                  <a:srgbClr val="C00000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C00000"/>
                </a:solidFill>
                <a:latin typeface="Comic Sans MS"/>
                <a:cs typeface="Comic Sans MS"/>
              </a:rPr>
              <a:t>: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Comic Sans MS"/>
              <a:cs typeface="Comic Sans MS"/>
            </a:endParaRPr>
          </a:p>
          <a:p>
            <a:pPr marL="2056130">
              <a:lnSpc>
                <a:spcPct val="100000"/>
              </a:lnSpc>
              <a:tabLst>
                <a:tab pos="4193540" algn="l"/>
              </a:tabLst>
            </a:pPr>
            <a:r>
              <a:rPr sz="3300" i="1" spc="5" dirty="0">
                <a:latin typeface="Times New Roman"/>
                <a:cs typeface="Times New Roman"/>
              </a:rPr>
              <a:t>f</a:t>
            </a:r>
            <a:r>
              <a:rPr sz="4950" spc="7" baseline="16835" dirty="0">
                <a:latin typeface="Times New Roman"/>
                <a:cs typeface="Times New Roman"/>
              </a:rPr>
              <a:t>ˆ</a:t>
            </a:r>
            <a:r>
              <a:rPr sz="3300" spc="5" dirty="0">
                <a:latin typeface="Times New Roman"/>
                <a:cs typeface="Times New Roman"/>
              </a:rPr>
              <a:t>(</a:t>
            </a:r>
            <a:r>
              <a:rPr sz="3300" i="1" spc="5" dirty="0">
                <a:latin typeface="Times New Roman"/>
                <a:cs typeface="Times New Roman"/>
              </a:rPr>
              <a:t>x</a:t>
            </a:r>
            <a:r>
              <a:rPr sz="3300" spc="5" dirty="0">
                <a:latin typeface="Times New Roman"/>
                <a:cs typeface="Times New Roman"/>
              </a:rPr>
              <a:t>, </a:t>
            </a:r>
            <a:r>
              <a:rPr sz="3300" i="1" spc="90" dirty="0">
                <a:latin typeface="Times New Roman"/>
                <a:cs typeface="Times New Roman"/>
              </a:rPr>
              <a:t>y</a:t>
            </a:r>
            <a:r>
              <a:rPr sz="3300" spc="90" dirty="0">
                <a:latin typeface="Times New Roman"/>
                <a:cs typeface="Times New Roman"/>
              </a:rPr>
              <a:t>) </a:t>
            </a:r>
            <a:r>
              <a:rPr sz="3300" spc="60" dirty="0">
                <a:latin typeface="Symbol"/>
                <a:cs typeface="Symbol"/>
              </a:rPr>
              <a:t></a:t>
            </a:r>
            <a:r>
              <a:rPr sz="4950" u="heavy" spc="89" baseline="3535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950" u="heavy" spc="187" baseline="3535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4950" u="heavy" spc="82" baseline="3535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	</a:t>
            </a:r>
            <a:endParaRPr sz="4950" baseline="35353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909631" y="4278757"/>
            <a:ext cx="2086610" cy="1998980"/>
            <a:chOff x="3909631" y="4278757"/>
            <a:chExt cx="2086610" cy="1998980"/>
          </a:xfrm>
        </p:grpSpPr>
        <p:sp>
          <p:nvSpPr>
            <p:cNvPr id="8" name="object 8"/>
            <p:cNvSpPr/>
            <p:nvPr/>
          </p:nvSpPr>
          <p:spPr>
            <a:xfrm>
              <a:off x="3909695" y="4278757"/>
              <a:ext cx="2085975" cy="1998980"/>
            </a:xfrm>
            <a:custGeom>
              <a:avLst/>
              <a:gdLst/>
              <a:ahLst/>
              <a:cxnLst/>
              <a:rect l="l" t="t" r="r" b="b"/>
              <a:pathLst>
                <a:path w="2085975" h="1998979">
                  <a:moveTo>
                    <a:pt x="700024" y="0"/>
                  </a:moveTo>
                  <a:lnTo>
                    <a:pt x="700024" y="1998713"/>
                  </a:lnTo>
                </a:path>
                <a:path w="2085975" h="1998979">
                  <a:moveTo>
                    <a:pt x="1385824" y="0"/>
                  </a:moveTo>
                  <a:lnTo>
                    <a:pt x="1385824" y="1998713"/>
                  </a:lnTo>
                </a:path>
                <a:path w="2085975" h="1998979">
                  <a:moveTo>
                    <a:pt x="0" y="671576"/>
                  </a:moveTo>
                  <a:lnTo>
                    <a:pt x="2085975" y="671576"/>
                  </a:lnTo>
                </a:path>
                <a:path w="2085975" h="1998979">
                  <a:moveTo>
                    <a:pt x="0" y="1327200"/>
                  </a:moveTo>
                  <a:lnTo>
                    <a:pt x="2085975" y="13272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09695" y="4278757"/>
              <a:ext cx="2085975" cy="1998980"/>
            </a:xfrm>
            <a:custGeom>
              <a:avLst/>
              <a:gdLst/>
              <a:ahLst/>
              <a:cxnLst/>
              <a:rect l="l" t="t" r="r" b="b"/>
              <a:pathLst>
                <a:path w="2085975" h="1998979">
                  <a:moveTo>
                    <a:pt x="14224" y="0"/>
                  </a:moveTo>
                  <a:lnTo>
                    <a:pt x="14224" y="1998713"/>
                  </a:lnTo>
                </a:path>
                <a:path w="2085975" h="1998979">
                  <a:moveTo>
                    <a:pt x="2071624" y="0"/>
                  </a:moveTo>
                  <a:lnTo>
                    <a:pt x="2071624" y="1998713"/>
                  </a:lnTo>
                </a:path>
                <a:path w="2085975" h="1998979">
                  <a:moveTo>
                    <a:pt x="0" y="14351"/>
                  </a:moveTo>
                  <a:lnTo>
                    <a:pt x="2085975" y="14351"/>
                  </a:lnTo>
                </a:path>
                <a:path w="2085975" h="1998979">
                  <a:moveTo>
                    <a:pt x="0" y="1984425"/>
                  </a:moveTo>
                  <a:lnTo>
                    <a:pt x="2085975" y="1984425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923919" y="4293108"/>
          <a:ext cx="2057400" cy="19700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7225">
                <a:tc>
                  <a:txBody>
                    <a:bodyPr/>
                    <a:lstStyle/>
                    <a:p>
                      <a:pPr marL="5080" algn="ctr">
                        <a:lnSpc>
                          <a:spcPts val="3354"/>
                        </a:lnSpc>
                      </a:pPr>
                      <a:r>
                        <a:rPr sz="1850" spc="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4200" spc="7" baseline="-1686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2775" spc="7" baseline="-45045" dirty="0">
                          <a:latin typeface="Arial"/>
                          <a:cs typeface="Arial"/>
                        </a:rPr>
                        <a:t>9</a:t>
                      </a:r>
                      <a:endParaRPr sz="2775" baseline="-45045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CCAF8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3354"/>
                        </a:lnSpc>
                      </a:pPr>
                      <a:r>
                        <a:rPr sz="1850" spc="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4200" spc="7" baseline="-1686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2775" spc="7" baseline="-45045" dirty="0">
                          <a:latin typeface="Arial"/>
                          <a:cs typeface="Arial"/>
                        </a:rPr>
                        <a:t>9</a:t>
                      </a:r>
                      <a:endParaRPr sz="2775" baseline="-45045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CCAF8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3354"/>
                        </a:lnSpc>
                      </a:pPr>
                      <a:r>
                        <a:rPr sz="1850" spc="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4200" spc="7" baseline="-1686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2775" spc="7" baseline="-45045" dirty="0">
                          <a:latin typeface="Arial"/>
                          <a:cs typeface="Arial"/>
                        </a:rPr>
                        <a:t>9</a:t>
                      </a:r>
                      <a:endParaRPr sz="2775" baseline="-45045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CC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624">
                <a:tc>
                  <a:txBody>
                    <a:bodyPr/>
                    <a:lstStyle/>
                    <a:p>
                      <a:pPr marL="5080" algn="ctr">
                        <a:lnSpc>
                          <a:spcPts val="3354"/>
                        </a:lnSpc>
                      </a:pPr>
                      <a:r>
                        <a:rPr sz="1850" spc="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4200" spc="7" baseline="-1686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2775" spc="7" baseline="-45045" dirty="0">
                          <a:latin typeface="Arial"/>
                          <a:cs typeface="Arial"/>
                        </a:rPr>
                        <a:t>9</a:t>
                      </a:r>
                      <a:endParaRPr sz="2775" baseline="-45045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CCAF8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3354"/>
                        </a:lnSpc>
                      </a:pPr>
                      <a:r>
                        <a:rPr sz="1850" spc="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4200" spc="7" baseline="-1686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2775" spc="7" baseline="-45045" dirty="0">
                          <a:latin typeface="Arial"/>
                          <a:cs typeface="Arial"/>
                        </a:rPr>
                        <a:t>9</a:t>
                      </a:r>
                      <a:endParaRPr sz="2775" baseline="-45045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CCAF8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3354"/>
                        </a:lnSpc>
                      </a:pPr>
                      <a:r>
                        <a:rPr sz="1850" spc="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4200" spc="7" baseline="-1686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2775" spc="7" baseline="-45045" dirty="0">
                          <a:latin typeface="Arial"/>
                          <a:cs typeface="Arial"/>
                        </a:rPr>
                        <a:t>9</a:t>
                      </a:r>
                      <a:endParaRPr sz="2775" baseline="-45045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CC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7225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850" spc="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4200" spc="7" baseline="-1686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2775" spc="7" baseline="-45045" dirty="0">
                          <a:latin typeface="Arial"/>
                          <a:cs typeface="Arial"/>
                        </a:rPr>
                        <a:t>9</a:t>
                      </a:r>
                      <a:endParaRPr sz="2775" baseline="-45045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CCAF8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1850" spc="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4200" spc="7" baseline="-1686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2775" spc="7" baseline="-45045" dirty="0">
                          <a:latin typeface="Arial"/>
                          <a:cs typeface="Arial"/>
                        </a:rPr>
                        <a:t>9</a:t>
                      </a:r>
                      <a:endParaRPr sz="2775" baseline="-45045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CCAF8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</a:pPr>
                      <a:r>
                        <a:rPr sz="1850" spc="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4200" spc="7" baseline="-1686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2775" spc="7" baseline="-45045" dirty="0">
                          <a:latin typeface="Arial"/>
                          <a:cs typeface="Arial"/>
                        </a:rPr>
                        <a:t>9</a:t>
                      </a:r>
                      <a:endParaRPr sz="2775" baseline="-45045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ACC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380491" y="423418"/>
            <a:ext cx="5986145" cy="954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5" dirty="0">
                <a:latin typeface="Comic Sans MS"/>
                <a:cs typeface="Comic Sans MS"/>
              </a:rPr>
              <a:t>Filtering </a:t>
            </a:r>
            <a:r>
              <a:rPr sz="3200" dirty="0">
                <a:latin typeface="Comic Sans MS"/>
                <a:cs typeface="Comic Sans MS"/>
              </a:rPr>
              <a:t>to </a:t>
            </a:r>
            <a:r>
              <a:rPr sz="3200" spc="-5" dirty="0">
                <a:latin typeface="Comic Sans MS"/>
                <a:cs typeface="Comic Sans MS"/>
              </a:rPr>
              <a:t>Remove </a:t>
            </a:r>
            <a:r>
              <a:rPr sz="3200" spc="-10" dirty="0">
                <a:latin typeface="Comic Sans MS"/>
                <a:cs typeface="Comic Sans MS"/>
              </a:rPr>
              <a:t>Noise-AMF</a:t>
            </a:r>
            <a:endParaRPr sz="3200">
              <a:latin typeface="Comic Sans MS"/>
              <a:cs typeface="Comic Sans MS"/>
            </a:endParaRPr>
          </a:p>
          <a:p>
            <a:pPr marR="1646555" algn="r">
              <a:lnSpc>
                <a:spcPct val="100000"/>
              </a:lnSpc>
              <a:spcBef>
                <a:spcPts val="1560"/>
              </a:spcBef>
            </a:pPr>
            <a:r>
              <a:rPr sz="1600" dirty="0">
                <a:solidFill>
                  <a:srgbClr val="6E7C93"/>
                </a:solidFill>
                <a:latin typeface="Georgia"/>
                <a:cs typeface="Georgia"/>
              </a:rPr>
              <a:t>30</a:t>
            </a:r>
            <a:endParaRPr sz="1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491" y="359409"/>
            <a:ext cx="67138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Filtering </a:t>
            </a:r>
            <a:r>
              <a:rPr sz="3600" spc="-5" dirty="0"/>
              <a:t>to Remove</a:t>
            </a:r>
            <a:r>
              <a:rPr sz="3600" spc="-45" dirty="0"/>
              <a:t> </a:t>
            </a:r>
            <a:r>
              <a:rPr sz="3600" spc="-5" dirty="0"/>
              <a:t>Noise-GMF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80491" y="1639900"/>
            <a:ext cx="21799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7020" algn="l"/>
              </a:tabLst>
            </a:pPr>
            <a:r>
              <a:rPr sz="1500" spc="-365" dirty="0">
                <a:solidFill>
                  <a:srgbClr val="619DD1"/>
                </a:solidFill>
                <a:latin typeface="Arial"/>
                <a:cs typeface="Arial"/>
              </a:rPr>
              <a:t>	</a:t>
            </a:r>
            <a:r>
              <a:rPr sz="1800" b="1" spc="-5" dirty="0">
                <a:solidFill>
                  <a:srgbClr val="C00000"/>
                </a:solidFill>
                <a:latin typeface="Comic Sans MS"/>
                <a:cs typeface="Comic Sans MS"/>
              </a:rPr>
              <a:t>Geometric</a:t>
            </a:r>
            <a:r>
              <a:rPr sz="1800" b="1" spc="-55" dirty="0">
                <a:solidFill>
                  <a:srgbClr val="C00000"/>
                </a:solidFill>
                <a:latin typeface="Comic Sans MS"/>
                <a:cs typeface="Comic Sans MS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Comic Sans MS"/>
                <a:cs typeface="Comic Sans MS"/>
              </a:rPr>
              <a:t>Mean</a:t>
            </a:r>
            <a:r>
              <a:rPr sz="1800" b="1" spc="-10" dirty="0">
                <a:latin typeface="Comic Sans MS"/>
                <a:cs typeface="Comic Sans MS"/>
              </a:rPr>
              <a:t>: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0491" y="3835273"/>
            <a:ext cx="8136255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955">
              <a:lnSpc>
                <a:spcPct val="150100"/>
              </a:lnSpc>
              <a:spcBef>
                <a:spcPts val="100"/>
              </a:spcBef>
              <a:tabLst>
                <a:tab pos="287020" algn="l"/>
              </a:tabLst>
            </a:pPr>
            <a:r>
              <a:rPr sz="1500" spc="-365" dirty="0">
                <a:solidFill>
                  <a:srgbClr val="619DD1"/>
                </a:solidFill>
                <a:latin typeface="Arial"/>
                <a:cs typeface="Arial"/>
              </a:rPr>
              <a:t>	</a:t>
            </a:r>
            <a:r>
              <a:rPr sz="1800" spc="-5" dirty="0">
                <a:latin typeface="Comic Sans MS"/>
                <a:cs typeface="Comic Sans MS"/>
              </a:rPr>
              <a:t>Achieves similar smoothing to </a:t>
            </a:r>
            <a:r>
              <a:rPr sz="1800" spc="-10" dirty="0">
                <a:latin typeface="Comic Sans MS"/>
                <a:cs typeface="Comic Sans MS"/>
              </a:rPr>
              <a:t>the </a:t>
            </a:r>
            <a:r>
              <a:rPr sz="1800" spc="-5" dirty="0">
                <a:latin typeface="Comic Sans MS"/>
                <a:cs typeface="Comic Sans MS"/>
              </a:rPr>
              <a:t>arithmetic mean, </a:t>
            </a:r>
            <a:r>
              <a:rPr sz="1800" dirty="0">
                <a:latin typeface="Comic Sans MS"/>
                <a:cs typeface="Comic Sans MS"/>
              </a:rPr>
              <a:t>but </a:t>
            </a:r>
            <a:r>
              <a:rPr sz="1800" spc="-5" dirty="0">
                <a:latin typeface="Comic Sans MS"/>
                <a:cs typeface="Comic Sans MS"/>
              </a:rPr>
              <a:t>tends to </a:t>
            </a:r>
            <a:r>
              <a:rPr sz="1800" dirty="0">
                <a:latin typeface="Comic Sans MS"/>
                <a:cs typeface="Comic Sans MS"/>
              </a:rPr>
              <a:t>lose </a:t>
            </a:r>
            <a:r>
              <a:rPr sz="1800" spc="5" dirty="0">
                <a:latin typeface="Comic Sans MS"/>
                <a:cs typeface="Comic Sans MS"/>
              </a:rPr>
              <a:t>less  </a:t>
            </a:r>
            <a:r>
              <a:rPr sz="1800" spc="-5" dirty="0">
                <a:latin typeface="Comic Sans MS"/>
                <a:cs typeface="Comic Sans MS"/>
              </a:rPr>
              <a:t>image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detail.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46157" y="2370776"/>
            <a:ext cx="331470" cy="0"/>
          </a:xfrm>
          <a:custGeom>
            <a:avLst/>
            <a:gdLst/>
            <a:ahLst/>
            <a:cxnLst/>
            <a:rect l="l" t="t" r="r" b="b"/>
            <a:pathLst>
              <a:path w="331470">
                <a:moveTo>
                  <a:pt x="0" y="0"/>
                </a:moveTo>
                <a:lnTo>
                  <a:pt x="330852" y="0"/>
                </a:lnTo>
              </a:path>
            </a:pathLst>
          </a:custGeom>
          <a:ln w="84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285787" y="2525271"/>
            <a:ext cx="168910" cy="537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350" spc="10" dirty="0">
                <a:latin typeface="Times New Roman"/>
                <a:cs typeface="Times New Roman"/>
              </a:rPr>
              <a:t>ˆ</a:t>
            </a:r>
            <a:endParaRPr sz="33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08562" y="3093061"/>
            <a:ext cx="241300" cy="537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350" spc="-640" dirty="0">
                <a:latin typeface="Symbol"/>
                <a:cs typeface="Symbol"/>
              </a:rPr>
              <a:t></a:t>
            </a:r>
            <a:r>
              <a:rPr sz="5025" spc="-960" baseline="-9950" dirty="0">
                <a:latin typeface="Symbol"/>
                <a:cs typeface="Symbol"/>
              </a:rPr>
              <a:t></a:t>
            </a:r>
            <a:endParaRPr sz="5025" baseline="-99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08562" y="2016036"/>
            <a:ext cx="591185" cy="7086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40360">
              <a:lnSpc>
                <a:spcPts val="1845"/>
              </a:lnSpc>
              <a:spcBef>
                <a:spcPts val="105"/>
              </a:spcBef>
            </a:pPr>
            <a:r>
              <a:rPr sz="1950" spc="10" dirty="0">
                <a:latin typeface="Times New Roman"/>
                <a:cs typeface="Times New Roman"/>
              </a:rPr>
              <a:t>1</a:t>
            </a:r>
            <a:endParaRPr sz="1950">
              <a:latin typeface="Times New Roman"/>
              <a:cs typeface="Times New Roman"/>
            </a:endParaRPr>
          </a:p>
          <a:p>
            <a:pPr marL="38100">
              <a:lnSpc>
                <a:spcPts val="3525"/>
              </a:lnSpc>
            </a:pPr>
            <a:r>
              <a:rPr sz="5025" spc="15" baseline="-12437" dirty="0">
                <a:latin typeface="Symbol"/>
                <a:cs typeface="Symbol"/>
              </a:rPr>
              <a:t></a:t>
            </a:r>
            <a:r>
              <a:rPr sz="5025" spc="-742" baseline="-12437" dirty="0">
                <a:latin typeface="Times New Roman"/>
                <a:cs typeface="Times New Roman"/>
              </a:rPr>
              <a:t> </a:t>
            </a:r>
            <a:r>
              <a:rPr sz="1950" i="1" spc="-20" dirty="0">
                <a:latin typeface="Times New Roman"/>
                <a:cs typeface="Times New Roman"/>
              </a:rPr>
              <a:t>mn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22084" y="2282549"/>
            <a:ext cx="190500" cy="537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350" spc="10" dirty="0">
                <a:latin typeface="Symbol"/>
                <a:cs typeface="Symbol"/>
              </a:rPr>
              <a:t></a:t>
            </a:r>
            <a:endParaRPr sz="33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29542" y="2437881"/>
            <a:ext cx="3820795" cy="7937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1993264" algn="l"/>
              </a:tabLst>
            </a:pPr>
            <a:r>
              <a:rPr sz="3350" i="1" spc="10" dirty="0">
                <a:latin typeface="Times New Roman"/>
                <a:cs typeface="Times New Roman"/>
              </a:rPr>
              <a:t>f </a:t>
            </a:r>
            <a:r>
              <a:rPr sz="3350" spc="90" dirty="0">
                <a:latin typeface="Times New Roman"/>
                <a:cs typeface="Times New Roman"/>
              </a:rPr>
              <a:t>(</a:t>
            </a:r>
            <a:r>
              <a:rPr sz="3350" i="1" spc="90" dirty="0">
                <a:latin typeface="Times New Roman"/>
                <a:cs typeface="Times New Roman"/>
              </a:rPr>
              <a:t>x</a:t>
            </a:r>
            <a:r>
              <a:rPr sz="3350" spc="90" dirty="0">
                <a:latin typeface="Times New Roman"/>
                <a:cs typeface="Times New Roman"/>
              </a:rPr>
              <a:t>, </a:t>
            </a:r>
            <a:r>
              <a:rPr sz="3350" i="1" spc="70" dirty="0">
                <a:latin typeface="Times New Roman"/>
                <a:cs typeface="Times New Roman"/>
              </a:rPr>
              <a:t>y</a:t>
            </a:r>
            <a:r>
              <a:rPr sz="3350" spc="70" dirty="0">
                <a:latin typeface="Times New Roman"/>
                <a:cs typeface="Times New Roman"/>
              </a:rPr>
              <a:t>)</a:t>
            </a:r>
            <a:r>
              <a:rPr sz="3350" spc="-350" dirty="0">
                <a:latin typeface="Times New Roman"/>
                <a:cs typeface="Times New Roman"/>
              </a:rPr>
              <a:t> </a:t>
            </a:r>
            <a:r>
              <a:rPr sz="3350" spc="20" dirty="0">
                <a:latin typeface="Symbol"/>
                <a:cs typeface="Symbol"/>
              </a:rPr>
              <a:t></a:t>
            </a:r>
            <a:r>
              <a:rPr sz="3350" spc="-35" dirty="0">
                <a:latin typeface="Times New Roman"/>
                <a:cs typeface="Times New Roman"/>
              </a:rPr>
              <a:t> </a:t>
            </a:r>
            <a:r>
              <a:rPr sz="5025" spc="15" baseline="-4975" dirty="0">
                <a:latin typeface="Symbol"/>
                <a:cs typeface="Symbol"/>
              </a:rPr>
              <a:t></a:t>
            </a:r>
            <a:r>
              <a:rPr sz="5025" spc="15" baseline="-4975" dirty="0">
                <a:latin typeface="Times New Roman"/>
                <a:cs typeface="Times New Roman"/>
              </a:rPr>
              <a:t>	</a:t>
            </a:r>
            <a:r>
              <a:rPr sz="7500" spc="104" baseline="-8888" dirty="0">
                <a:latin typeface="Symbol"/>
                <a:cs typeface="Symbol"/>
              </a:rPr>
              <a:t></a:t>
            </a:r>
            <a:r>
              <a:rPr sz="7500" spc="-1132" baseline="-8888" dirty="0">
                <a:latin typeface="Times New Roman"/>
                <a:cs typeface="Times New Roman"/>
              </a:rPr>
              <a:t> </a:t>
            </a:r>
            <a:r>
              <a:rPr sz="3350" i="1" spc="114" dirty="0">
                <a:latin typeface="Times New Roman"/>
                <a:cs typeface="Times New Roman"/>
              </a:rPr>
              <a:t>g</a:t>
            </a:r>
            <a:r>
              <a:rPr sz="3350" spc="114" dirty="0">
                <a:latin typeface="Times New Roman"/>
                <a:cs typeface="Times New Roman"/>
              </a:rPr>
              <a:t>(</a:t>
            </a:r>
            <a:r>
              <a:rPr sz="3350" i="1" spc="114" dirty="0">
                <a:latin typeface="Times New Roman"/>
                <a:cs typeface="Times New Roman"/>
              </a:rPr>
              <a:t>s</a:t>
            </a:r>
            <a:r>
              <a:rPr sz="3350" spc="114" dirty="0">
                <a:latin typeface="Times New Roman"/>
                <a:cs typeface="Times New Roman"/>
              </a:rPr>
              <a:t>,</a:t>
            </a:r>
            <a:r>
              <a:rPr sz="3350" spc="-560" dirty="0">
                <a:latin typeface="Times New Roman"/>
                <a:cs typeface="Times New Roman"/>
              </a:rPr>
              <a:t> </a:t>
            </a:r>
            <a:r>
              <a:rPr sz="3350" i="1" spc="105" dirty="0">
                <a:latin typeface="Times New Roman"/>
                <a:cs typeface="Times New Roman"/>
              </a:rPr>
              <a:t>t</a:t>
            </a:r>
            <a:r>
              <a:rPr sz="3350" spc="105" dirty="0">
                <a:latin typeface="Times New Roman"/>
                <a:cs typeface="Times New Roman"/>
              </a:rPr>
              <a:t>)</a:t>
            </a:r>
            <a:r>
              <a:rPr sz="5025" spc="157" baseline="-4975" dirty="0">
                <a:latin typeface="Symbol"/>
                <a:cs typeface="Symbol"/>
              </a:rPr>
              <a:t></a:t>
            </a:r>
            <a:endParaRPr sz="5025" baseline="-4975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96684" y="3063355"/>
            <a:ext cx="1160145" cy="537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5025" spc="-607" baseline="-4145" dirty="0">
                <a:latin typeface="Symbol"/>
                <a:cs typeface="Symbol"/>
              </a:rPr>
              <a:t></a:t>
            </a:r>
            <a:r>
              <a:rPr sz="5025" spc="-607" baseline="-13266" dirty="0">
                <a:latin typeface="Symbol"/>
                <a:cs typeface="Symbol"/>
              </a:rPr>
              <a:t></a:t>
            </a:r>
            <a:r>
              <a:rPr sz="1950" spc="-405" dirty="0">
                <a:latin typeface="Times New Roman"/>
                <a:cs typeface="Times New Roman"/>
              </a:rPr>
              <a:t>( </a:t>
            </a:r>
            <a:r>
              <a:rPr sz="1950" i="1" spc="55" dirty="0">
                <a:latin typeface="Times New Roman"/>
                <a:cs typeface="Times New Roman"/>
              </a:rPr>
              <a:t>s</a:t>
            </a:r>
            <a:r>
              <a:rPr sz="1950" spc="55" dirty="0">
                <a:latin typeface="Times New Roman"/>
                <a:cs typeface="Times New Roman"/>
              </a:rPr>
              <a:t>,</a:t>
            </a:r>
            <a:r>
              <a:rPr sz="1950" i="1" spc="55" dirty="0">
                <a:latin typeface="Times New Roman"/>
                <a:cs typeface="Times New Roman"/>
              </a:rPr>
              <a:t>t</a:t>
            </a:r>
            <a:r>
              <a:rPr sz="1950" i="1" spc="-300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Times New Roman"/>
                <a:cs typeface="Times New Roman"/>
              </a:rPr>
              <a:t>)</a:t>
            </a:r>
            <a:r>
              <a:rPr sz="1950" spc="-25" dirty="0">
                <a:latin typeface="Symbol"/>
                <a:cs typeface="Symbol"/>
              </a:rPr>
              <a:t></a:t>
            </a:r>
            <a:r>
              <a:rPr sz="1950" i="1" spc="-25" dirty="0">
                <a:latin typeface="Times New Roman"/>
                <a:cs typeface="Times New Roman"/>
              </a:rPr>
              <a:t>S</a:t>
            </a:r>
            <a:r>
              <a:rPr sz="2100" i="1" spc="-37" baseline="-19841" dirty="0">
                <a:latin typeface="Times New Roman"/>
                <a:cs typeface="Times New Roman"/>
              </a:rPr>
              <a:t>xy</a:t>
            </a:r>
            <a:endParaRPr sz="2100" baseline="-19841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78782" y="1106805"/>
            <a:ext cx="22606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solidFill>
                  <a:srgbClr val="6E7C93"/>
                </a:solidFill>
                <a:latin typeface="Georgia"/>
                <a:cs typeface="Georgia"/>
              </a:rPr>
              <a:t>31</a:t>
            </a:r>
            <a:endParaRPr sz="1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0491" y="3890517"/>
            <a:ext cx="7264400" cy="767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indent="-274955">
              <a:lnSpc>
                <a:spcPct val="100000"/>
              </a:lnSpc>
              <a:spcBef>
                <a:spcPts val="100"/>
              </a:spcBef>
              <a:buClr>
                <a:srgbClr val="619DD1"/>
              </a:buClr>
              <a:buSzPct val="83333"/>
              <a:buFont typeface="Arial"/>
              <a:buChar char=""/>
              <a:tabLst>
                <a:tab pos="287020" algn="l"/>
                <a:tab pos="287655" algn="l"/>
              </a:tabLst>
            </a:pPr>
            <a:r>
              <a:rPr sz="1800" spc="-10" dirty="0">
                <a:latin typeface="Comic Sans MS"/>
                <a:cs typeface="Comic Sans MS"/>
              </a:rPr>
              <a:t>Works </a:t>
            </a:r>
            <a:r>
              <a:rPr sz="1800" spc="5" dirty="0">
                <a:latin typeface="Comic Sans MS"/>
                <a:cs typeface="Comic Sans MS"/>
              </a:rPr>
              <a:t>well </a:t>
            </a:r>
            <a:r>
              <a:rPr sz="1800" spc="-5" dirty="0">
                <a:latin typeface="Comic Sans MS"/>
                <a:cs typeface="Comic Sans MS"/>
              </a:rPr>
              <a:t>for </a:t>
            </a:r>
            <a:r>
              <a:rPr sz="1800" dirty="0">
                <a:latin typeface="Comic Sans MS"/>
                <a:cs typeface="Comic Sans MS"/>
              </a:rPr>
              <a:t>salt </a:t>
            </a:r>
            <a:r>
              <a:rPr sz="1800" spc="-5" dirty="0">
                <a:latin typeface="Comic Sans MS"/>
                <a:cs typeface="Comic Sans MS"/>
              </a:rPr>
              <a:t>noise, </a:t>
            </a:r>
            <a:r>
              <a:rPr sz="1800" dirty="0">
                <a:latin typeface="Comic Sans MS"/>
                <a:cs typeface="Comic Sans MS"/>
              </a:rPr>
              <a:t>but </a:t>
            </a:r>
            <a:r>
              <a:rPr sz="1800" spc="-5" dirty="0">
                <a:latin typeface="Comic Sans MS"/>
                <a:cs typeface="Comic Sans MS"/>
              </a:rPr>
              <a:t>fails for </a:t>
            </a:r>
            <a:r>
              <a:rPr sz="1800" dirty="0">
                <a:latin typeface="Comic Sans MS"/>
                <a:cs typeface="Comic Sans MS"/>
              </a:rPr>
              <a:t>pepper</a:t>
            </a:r>
            <a:r>
              <a:rPr sz="1800" spc="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noise</a:t>
            </a:r>
            <a:endParaRPr sz="1800">
              <a:latin typeface="Comic Sans MS"/>
              <a:cs typeface="Comic Sans MS"/>
            </a:endParaRPr>
          </a:p>
          <a:p>
            <a:pPr marL="287020" indent="-274955">
              <a:lnSpc>
                <a:spcPct val="100000"/>
              </a:lnSpc>
              <a:spcBef>
                <a:spcPts val="1515"/>
              </a:spcBef>
              <a:buClr>
                <a:srgbClr val="619DD1"/>
              </a:buClr>
              <a:buSzPct val="83333"/>
              <a:buFont typeface="Arial"/>
              <a:buChar char=""/>
              <a:tabLst>
                <a:tab pos="287020" algn="l"/>
                <a:tab pos="287655" algn="l"/>
              </a:tabLst>
            </a:pPr>
            <a:r>
              <a:rPr sz="1800" spc="-5" dirty="0">
                <a:latin typeface="Comic Sans MS"/>
                <a:cs typeface="Comic Sans MS"/>
              </a:rPr>
              <a:t>Satisfactory </a:t>
            </a:r>
            <a:r>
              <a:rPr sz="1800" dirty="0">
                <a:latin typeface="Comic Sans MS"/>
                <a:cs typeface="Comic Sans MS"/>
              </a:rPr>
              <a:t>result </a:t>
            </a:r>
            <a:r>
              <a:rPr sz="1800" spc="-5" dirty="0">
                <a:latin typeface="Comic Sans MS"/>
                <a:cs typeface="Comic Sans MS"/>
              </a:rPr>
              <a:t>in other kinds of noise </a:t>
            </a:r>
            <a:r>
              <a:rPr sz="1800" spc="5" dirty="0">
                <a:latin typeface="Comic Sans MS"/>
                <a:cs typeface="Comic Sans MS"/>
              </a:rPr>
              <a:t>such </a:t>
            </a:r>
            <a:r>
              <a:rPr sz="1800" spc="-5" dirty="0">
                <a:latin typeface="Comic Sans MS"/>
                <a:cs typeface="Comic Sans MS"/>
              </a:rPr>
              <a:t>as </a:t>
            </a:r>
            <a:r>
              <a:rPr sz="1800" dirty="0">
                <a:latin typeface="Comic Sans MS"/>
                <a:cs typeface="Comic Sans MS"/>
              </a:rPr>
              <a:t>Gaussian</a:t>
            </a:r>
            <a:r>
              <a:rPr sz="1800" spc="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noise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96263" y="2431245"/>
            <a:ext cx="2178685" cy="0"/>
          </a:xfrm>
          <a:custGeom>
            <a:avLst/>
            <a:gdLst/>
            <a:ahLst/>
            <a:cxnLst/>
            <a:rect l="l" t="t" r="r" b="b"/>
            <a:pathLst>
              <a:path w="2178685">
                <a:moveTo>
                  <a:pt x="0" y="0"/>
                </a:moveTo>
                <a:lnTo>
                  <a:pt x="2178539" y="0"/>
                </a:lnTo>
              </a:path>
            </a:pathLst>
          </a:custGeom>
          <a:ln w="1776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67562" y="2519234"/>
            <a:ext cx="486409" cy="7899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0" spc="60" dirty="0">
                <a:latin typeface="Symbol"/>
                <a:cs typeface="Symbol"/>
              </a:rPr>
              <a:t></a:t>
            </a:r>
            <a:endParaRPr sz="500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82346" y="3348180"/>
            <a:ext cx="16827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i="1" spc="-65" dirty="0">
                <a:latin typeface="Times New Roman"/>
                <a:cs typeface="Times New Roman"/>
              </a:rPr>
              <a:t>xy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6672" y="1832373"/>
            <a:ext cx="568325" cy="535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350" i="1" spc="85" dirty="0">
                <a:latin typeface="Times New Roman"/>
                <a:cs typeface="Times New Roman"/>
              </a:rPr>
              <a:t>mn</a:t>
            </a:r>
            <a:endParaRPr sz="33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10996" y="3215381"/>
            <a:ext cx="775970" cy="323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spc="5" dirty="0">
                <a:latin typeface="Times New Roman"/>
                <a:cs typeface="Times New Roman"/>
              </a:rPr>
              <a:t>(</a:t>
            </a:r>
            <a:r>
              <a:rPr sz="1950" spc="-345" dirty="0">
                <a:latin typeface="Times New Roman"/>
                <a:cs typeface="Times New Roman"/>
              </a:rPr>
              <a:t> </a:t>
            </a:r>
            <a:r>
              <a:rPr sz="1950" i="1" spc="60" dirty="0">
                <a:latin typeface="Times New Roman"/>
                <a:cs typeface="Times New Roman"/>
              </a:rPr>
              <a:t>s</a:t>
            </a:r>
            <a:r>
              <a:rPr sz="1950" spc="60" dirty="0">
                <a:latin typeface="Times New Roman"/>
                <a:cs typeface="Times New Roman"/>
              </a:rPr>
              <a:t>,</a:t>
            </a:r>
            <a:r>
              <a:rPr sz="1950" i="1" spc="60" dirty="0">
                <a:latin typeface="Times New Roman"/>
                <a:cs typeface="Times New Roman"/>
              </a:rPr>
              <a:t>t</a:t>
            </a:r>
            <a:r>
              <a:rPr sz="1950" i="1" spc="-305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Times New Roman"/>
                <a:cs typeface="Times New Roman"/>
              </a:rPr>
              <a:t>)</a:t>
            </a:r>
            <a:r>
              <a:rPr sz="1950" spc="-50" dirty="0">
                <a:latin typeface="Symbol"/>
                <a:cs typeface="Symbol"/>
              </a:rPr>
              <a:t></a:t>
            </a:r>
            <a:r>
              <a:rPr sz="1950" i="1" spc="-50" dirty="0">
                <a:latin typeface="Times New Roman"/>
                <a:cs typeface="Times New Roman"/>
              </a:rPr>
              <a:t>S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92933" y="2958222"/>
            <a:ext cx="1040765" cy="535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350" i="1" spc="114" dirty="0">
                <a:latin typeface="Times New Roman"/>
                <a:cs typeface="Times New Roman"/>
              </a:rPr>
              <a:t>g</a:t>
            </a:r>
            <a:r>
              <a:rPr sz="3350" spc="114" dirty="0">
                <a:latin typeface="Times New Roman"/>
                <a:cs typeface="Times New Roman"/>
              </a:rPr>
              <a:t>(</a:t>
            </a:r>
            <a:r>
              <a:rPr sz="3350" i="1" spc="114" dirty="0">
                <a:latin typeface="Times New Roman"/>
                <a:cs typeface="Times New Roman"/>
              </a:rPr>
              <a:t>s</a:t>
            </a:r>
            <a:r>
              <a:rPr sz="3350" spc="114" dirty="0">
                <a:latin typeface="Times New Roman"/>
                <a:cs typeface="Times New Roman"/>
              </a:rPr>
              <a:t>,</a:t>
            </a:r>
            <a:r>
              <a:rPr sz="3350" spc="-600" dirty="0">
                <a:latin typeface="Times New Roman"/>
                <a:cs typeface="Times New Roman"/>
              </a:rPr>
              <a:t> </a:t>
            </a:r>
            <a:r>
              <a:rPr sz="3350" i="1" spc="114" dirty="0">
                <a:latin typeface="Times New Roman"/>
                <a:cs typeface="Times New Roman"/>
              </a:rPr>
              <a:t>t</a:t>
            </a:r>
            <a:r>
              <a:rPr sz="3350" spc="114" dirty="0">
                <a:latin typeface="Times New Roman"/>
                <a:cs typeface="Times New Roman"/>
              </a:rPr>
              <a:t>)</a:t>
            </a:r>
            <a:endParaRPr sz="33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44047" y="2372015"/>
            <a:ext cx="1108710" cy="535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47040" algn="l"/>
                <a:tab pos="1095375" algn="l"/>
              </a:tabLst>
            </a:pPr>
            <a:r>
              <a:rPr sz="3350" u="sng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3350" u="sng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	</a:t>
            </a:r>
            <a:endParaRPr sz="33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5091" y="1398951"/>
            <a:ext cx="2675890" cy="123698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80"/>
              </a:spcBef>
              <a:tabLst>
                <a:tab pos="312420" algn="l"/>
              </a:tabLst>
            </a:pPr>
            <a:r>
              <a:rPr sz="1500" spc="-365" dirty="0">
                <a:solidFill>
                  <a:srgbClr val="619DD1"/>
                </a:solidFill>
                <a:latin typeface="Arial"/>
                <a:cs typeface="Arial"/>
              </a:rPr>
              <a:t>	</a:t>
            </a:r>
            <a:r>
              <a:rPr sz="1800" b="1" spc="-5" dirty="0">
                <a:latin typeface="Comic Sans MS"/>
                <a:cs typeface="Comic Sans MS"/>
              </a:rPr>
              <a:t>Harmonic</a:t>
            </a:r>
            <a:r>
              <a:rPr sz="1800" b="1" spc="-40" dirty="0">
                <a:latin typeface="Comic Sans MS"/>
                <a:cs typeface="Comic Sans MS"/>
              </a:rPr>
              <a:t> </a:t>
            </a:r>
            <a:r>
              <a:rPr sz="1800" b="1" spc="-5" dirty="0">
                <a:latin typeface="Comic Sans MS"/>
                <a:cs typeface="Comic Sans MS"/>
              </a:rPr>
              <a:t>Mean:</a:t>
            </a:r>
            <a:endParaRPr sz="1800">
              <a:latin typeface="Comic Sans MS"/>
              <a:cs typeface="Comic Sans MS"/>
            </a:endParaRPr>
          </a:p>
          <a:p>
            <a:pPr marL="1169670">
              <a:lnSpc>
                <a:spcPct val="100000"/>
              </a:lnSpc>
              <a:spcBef>
                <a:spcPts val="2175"/>
              </a:spcBef>
            </a:pPr>
            <a:r>
              <a:rPr sz="3350" i="1" spc="-10" dirty="0">
                <a:latin typeface="Times New Roman"/>
                <a:cs typeface="Times New Roman"/>
              </a:rPr>
              <a:t>f</a:t>
            </a:r>
            <a:r>
              <a:rPr sz="5025" spc="-15" baseline="16583" dirty="0">
                <a:latin typeface="Times New Roman"/>
                <a:cs typeface="Times New Roman"/>
              </a:rPr>
              <a:t>ˆ</a:t>
            </a:r>
            <a:r>
              <a:rPr sz="3350" spc="-10" dirty="0">
                <a:latin typeface="Times New Roman"/>
                <a:cs typeface="Times New Roman"/>
              </a:rPr>
              <a:t>(</a:t>
            </a:r>
            <a:r>
              <a:rPr sz="3350" i="1" spc="-10" dirty="0">
                <a:latin typeface="Times New Roman"/>
                <a:cs typeface="Times New Roman"/>
              </a:rPr>
              <a:t>x</a:t>
            </a:r>
            <a:r>
              <a:rPr sz="3350" spc="-10" dirty="0">
                <a:latin typeface="Times New Roman"/>
                <a:cs typeface="Times New Roman"/>
              </a:rPr>
              <a:t>, </a:t>
            </a:r>
            <a:r>
              <a:rPr sz="3350" i="1" spc="70" dirty="0">
                <a:latin typeface="Times New Roman"/>
                <a:cs typeface="Times New Roman"/>
              </a:rPr>
              <a:t>y</a:t>
            </a:r>
            <a:r>
              <a:rPr sz="3350" spc="70" dirty="0">
                <a:latin typeface="Times New Roman"/>
                <a:cs typeface="Times New Roman"/>
              </a:rPr>
              <a:t>)</a:t>
            </a:r>
            <a:r>
              <a:rPr sz="3350" spc="-250" dirty="0">
                <a:latin typeface="Times New Roman"/>
                <a:cs typeface="Times New Roman"/>
              </a:rPr>
              <a:t> </a:t>
            </a:r>
            <a:r>
              <a:rPr sz="3350" spc="20" dirty="0">
                <a:latin typeface="Symbol"/>
                <a:cs typeface="Symbol"/>
              </a:rPr>
              <a:t></a:t>
            </a:r>
            <a:endParaRPr sz="33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0491" y="423418"/>
            <a:ext cx="6002655" cy="954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5" dirty="0">
                <a:latin typeface="Comic Sans MS"/>
                <a:cs typeface="Comic Sans MS"/>
              </a:rPr>
              <a:t>Filtering </a:t>
            </a:r>
            <a:r>
              <a:rPr sz="3200" dirty="0">
                <a:latin typeface="Comic Sans MS"/>
                <a:cs typeface="Comic Sans MS"/>
              </a:rPr>
              <a:t>to </a:t>
            </a:r>
            <a:r>
              <a:rPr sz="3200" spc="-5" dirty="0">
                <a:latin typeface="Comic Sans MS"/>
                <a:cs typeface="Comic Sans MS"/>
              </a:rPr>
              <a:t>Remove </a:t>
            </a:r>
            <a:r>
              <a:rPr sz="3200" spc="-10" dirty="0">
                <a:latin typeface="Comic Sans MS"/>
                <a:cs typeface="Comic Sans MS"/>
              </a:rPr>
              <a:t>Noise-HMF</a:t>
            </a:r>
            <a:endParaRPr sz="3200">
              <a:latin typeface="Comic Sans MS"/>
              <a:cs typeface="Comic Sans MS"/>
            </a:endParaRPr>
          </a:p>
          <a:p>
            <a:pPr marR="1668145" algn="r">
              <a:lnSpc>
                <a:spcPct val="100000"/>
              </a:lnSpc>
              <a:spcBef>
                <a:spcPts val="1560"/>
              </a:spcBef>
            </a:pPr>
            <a:r>
              <a:rPr sz="1600" dirty="0">
                <a:solidFill>
                  <a:srgbClr val="6E7C93"/>
                </a:solidFill>
                <a:latin typeface="Georgia"/>
                <a:cs typeface="Georgia"/>
              </a:rPr>
              <a:t>32</a:t>
            </a:r>
            <a:endParaRPr sz="1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491" y="359409"/>
            <a:ext cx="70288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Filtering </a:t>
            </a:r>
            <a:r>
              <a:rPr sz="3600" spc="-5" dirty="0"/>
              <a:t>to Remove</a:t>
            </a:r>
            <a:r>
              <a:rPr sz="3600" spc="-50" dirty="0"/>
              <a:t> </a:t>
            </a:r>
            <a:r>
              <a:rPr sz="3600" spc="-5" dirty="0"/>
              <a:t>Noise-CHMF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3007302" y="2961210"/>
            <a:ext cx="2338705" cy="0"/>
          </a:xfrm>
          <a:custGeom>
            <a:avLst/>
            <a:gdLst/>
            <a:ahLst/>
            <a:cxnLst/>
            <a:rect l="l" t="t" r="r" b="b"/>
            <a:pathLst>
              <a:path w="2338704">
                <a:moveTo>
                  <a:pt x="0" y="0"/>
                </a:moveTo>
                <a:lnTo>
                  <a:pt x="2338448" y="0"/>
                </a:lnTo>
              </a:path>
            </a:pathLst>
          </a:custGeom>
          <a:ln w="178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7791" y="3455093"/>
            <a:ext cx="7872095" cy="213741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R="1370965" algn="ctr">
              <a:lnSpc>
                <a:spcPct val="100000"/>
              </a:lnSpc>
              <a:spcBef>
                <a:spcPts val="825"/>
              </a:spcBef>
            </a:pPr>
            <a:r>
              <a:rPr sz="1950" spc="5" dirty="0">
                <a:latin typeface="Times New Roman"/>
                <a:cs typeface="Times New Roman"/>
              </a:rPr>
              <a:t>(</a:t>
            </a:r>
            <a:r>
              <a:rPr sz="1950" spc="-315" dirty="0">
                <a:latin typeface="Times New Roman"/>
                <a:cs typeface="Times New Roman"/>
              </a:rPr>
              <a:t> </a:t>
            </a:r>
            <a:r>
              <a:rPr sz="1950" i="1" spc="60" dirty="0">
                <a:latin typeface="Times New Roman"/>
                <a:cs typeface="Times New Roman"/>
              </a:rPr>
              <a:t>s</a:t>
            </a:r>
            <a:r>
              <a:rPr sz="1950" spc="60" dirty="0">
                <a:latin typeface="Times New Roman"/>
                <a:cs typeface="Times New Roman"/>
              </a:rPr>
              <a:t>,</a:t>
            </a:r>
            <a:r>
              <a:rPr sz="1950" i="1" spc="60" dirty="0">
                <a:latin typeface="Times New Roman"/>
                <a:cs typeface="Times New Roman"/>
              </a:rPr>
              <a:t>t</a:t>
            </a:r>
            <a:r>
              <a:rPr sz="1950" i="1" spc="-260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Times New Roman"/>
                <a:cs typeface="Times New Roman"/>
              </a:rPr>
              <a:t>)</a:t>
            </a:r>
            <a:r>
              <a:rPr sz="1950" spc="-25" dirty="0">
                <a:latin typeface="Symbol"/>
                <a:cs typeface="Symbol"/>
              </a:rPr>
              <a:t></a:t>
            </a:r>
            <a:r>
              <a:rPr sz="1950" i="1" spc="-25" dirty="0">
                <a:latin typeface="Times New Roman"/>
                <a:cs typeface="Times New Roman"/>
              </a:rPr>
              <a:t>S</a:t>
            </a:r>
            <a:r>
              <a:rPr sz="2100" i="1" spc="-37" baseline="-19841" dirty="0">
                <a:latin typeface="Times New Roman"/>
                <a:cs typeface="Times New Roman"/>
              </a:rPr>
              <a:t>xy</a:t>
            </a:r>
            <a:endParaRPr sz="2100" baseline="-19841">
              <a:latin typeface="Times New Roman"/>
              <a:cs typeface="Times New Roman"/>
            </a:endParaRPr>
          </a:p>
          <a:p>
            <a:pPr marL="299720" indent="-274955">
              <a:lnSpc>
                <a:spcPct val="100000"/>
              </a:lnSpc>
              <a:spcBef>
                <a:spcPts val="695"/>
              </a:spcBef>
              <a:buClr>
                <a:srgbClr val="619DD1"/>
              </a:buClr>
              <a:buSzPct val="78947"/>
              <a:buFont typeface="Arial"/>
              <a:buChar char=""/>
              <a:tabLst>
                <a:tab pos="299720" algn="l"/>
                <a:tab pos="300355" algn="l"/>
              </a:tabLst>
            </a:pPr>
            <a:r>
              <a:rPr sz="1900" i="1" spc="-90" dirty="0">
                <a:latin typeface="Comic Sans MS"/>
                <a:cs typeface="Comic Sans MS"/>
              </a:rPr>
              <a:t>Q </a:t>
            </a:r>
            <a:r>
              <a:rPr sz="1800" spc="-5" dirty="0">
                <a:latin typeface="Comic Sans MS"/>
                <a:cs typeface="Comic Sans MS"/>
              </a:rPr>
              <a:t>is </a:t>
            </a:r>
            <a:r>
              <a:rPr sz="1800" spc="-10" dirty="0">
                <a:latin typeface="Comic Sans MS"/>
                <a:cs typeface="Comic Sans MS"/>
              </a:rPr>
              <a:t>the </a:t>
            </a:r>
            <a:r>
              <a:rPr sz="1900" i="1" spc="-60" dirty="0">
                <a:latin typeface="Comic Sans MS"/>
                <a:cs typeface="Comic Sans MS"/>
              </a:rPr>
              <a:t>order </a:t>
            </a:r>
            <a:r>
              <a:rPr sz="1800" spc="-5" dirty="0">
                <a:latin typeface="Comic Sans MS"/>
                <a:cs typeface="Comic Sans MS"/>
              </a:rPr>
              <a:t>of </a:t>
            </a:r>
            <a:r>
              <a:rPr sz="1800" spc="-10" dirty="0">
                <a:latin typeface="Comic Sans MS"/>
                <a:cs typeface="Comic Sans MS"/>
              </a:rPr>
              <a:t>the </a:t>
            </a:r>
            <a:r>
              <a:rPr sz="1800" spc="-5" dirty="0">
                <a:latin typeface="Comic Sans MS"/>
                <a:cs typeface="Comic Sans MS"/>
              </a:rPr>
              <a:t>filter and adjusting its value changes </a:t>
            </a:r>
            <a:r>
              <a:rPr sz="1800" spc="-10" dirty="0">
                <a:latin typeface="Comic Sans MS"/>
                <a:cs typeface="Comic Sans MS"/>
              </a:rPr>
              <a:t>the</a:t>
            </a:r>
            <a:r>
              <a:rPr sz="1800" spc="27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filter’s</a:t>
            </a:r>
            <a:endParaRPr sz="1800">
              <a:latin typeface="Comic Sans MS"/>
              <a:cs typeface="Comic Sans MS"/>
            </a:endParaRPr>
          </a:p>
          <a:p>
            <a:pPr marL="299720">
              <a:lnSpc>
                <a:spcPct val="100000"/>
              </a:lnSpc>
              <a:spcBef>
                <a:spcPts val="1060"/>
              </a:spcBef>
            </a:pPr>
            <a:r>
              <a:rPr sz="1800" spc="-5" dirty="0">
                <a:latin typeface="Comic Sans MS"/>
                <a:cs typeface="Comic Sans MS"/>
              </a:rPr>
              <a:t>behaviour.</a:t>
            </a:r>
            <a:endParaRPr sz="1800">
              <a:latin typeface="Comic Sans MS"/>
              <a:cs typeface="Comic Sans MS"/>
            </a:endParaRPr>
          </a:p>
          <a:p>
            <a:pPr marL="299720" indent="-274955">
              <a:lnSpc>
                <a:spcPct val="100000"/>
              </a:lnSpc>
              <a:spcBef>
                <a:spcPts val="1415"/>
              </a:spcBef>
              <a:buClr>
                <a:srgbClr val="619DD1"/>
              </a:buClr>
              <a:buSzPct val="83333"/>
              <a:buFont typeface="Arial"/>
              <a:buChar char=""/>
              <a:tabLst>
                <a:tab pos="299720" algn="l"/>
                <a:tab pos="300355" algn="l"/>
              </a:tabLst>
            </a:pPr>
            <a:r>
              <a:rPr sz="1800" spc="-5" dirty="0">
                <a:latin typeface="Comic Sans MS"/>
                <a:cs typeface="Comic Sans MS"/>
              </a:rPr>
              <a:t>Positive values of </a:t>
            </a:r>
            <a:r>
              <a:rPr sz="1900" i="1" spc="-90" dirty="0">
                <a:latin typeface="Comic Sans MS"/>
                <a:cs typeface="Comic Sans MS"/>
              </a:rPr>
              <a:t>Q </a:t>
            </a:r>
            <a:r>
              <a:rPr sz="1800" spc="-5" dirty="0">
                <a:latin typeface="Comic Sans MS"/>
                <a:cs typeface="Comic Sans MS"/>
              </a:rPr>
              <a:t>eliminate </a:t>
            </a:r>
            <a:r>
              <a:rPr sz="1800" dirty="0">
                <a:latin typeface="Comic Sans MS"/>
                <a:cs typeface="Comic Sans MS"/>
              </a:rPr>
              <a:t>pepper</a:t>
            </a:r>
            <a:r>
              <a:rPr sz="1800" spc="8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noise.</a:t>
            </a:r>
            <a:endParaRPr sz="1800">
              <a:latin typeface="Comic Sans MS"/>
              <a:cs typeface="Comic Sans MS"/>
            </a:endParaRPr>
          </a:p>
          <a:p>
            <a:pPr marL="299720" indent="-274955">
              <a:lnSpc>
                <a:spcPct val="100000"/>
              </a:lnSpc>
              <a:spcBef>
                <a:spcPts val="1395"/>
              </a:spcBef>
              <a:buClr>
                <a:srgbClr val="619DD1"/>
              </a:buClr>
              <a:buSzPct val="83333"/>
              <a:buFont typeface="Arial"/>
              <a:buChar char=""/>
              <a:tabLst>
                <a:tab pos="299720" algn="l"/>
                <a:tab pos="300355" algn="l"/>
              </a:tabLst>
            </a:pPr>
            <a:r>
              <a:rPr sz="1800" spc="-5" dirty="0">
                <a:latin typeface="Comic Sans MS"/>
                <a:cs typeface="Comic Sans MS"/>
              </a:rPr>
              <a:t>Negative values of </a:t>
            </a:r>
            <a:r>
              <a:rPr sz="1900" i="1" spc="-90" dirty="0">
                <a:latin typeface="Comic Sans MS"/>
                <a:cs typeface="Comic Sans MS"/>
              </a:rPr>
              <a:t>Q </a:t>
            </a:r>
            <a:r>
              <a:rPr sz="1800" spc="-5" dirty="0">
                <a:latin typeface="Comic Sans MS"/>
                <a:cs typeface="Comic Sans MS"/>
              </a:rPr>
              <a:t>eliminate </a:t>
            </a:r>
            <a:r>
              <a:rPr sz="1800" dirty="0">
                <a:latin typeface="Comic Sans MS"/>
                <a:cs typeface="Comic Sans MS"/>
              </a:rPr>
              <a:t>salt</a:t>
            </a:r>
            <a:r>
              <a:rPr sz="1800" spc="5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noise.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18335">
              <a:lnSpc>
                <a:spcPts val="5430"/>
              </a:lnSpc>
              <a:spcBef>
                <a:spcPts val="130"/>
              </a:spcBef>
            </a:pPr>
            <a:r>
              <a:rPr sz="7500" spc="75" baseline="-8888" dirty="0">
                <a:latin typeface="Symbol"/>
                <a:cs typeface="Symbol"/>
              </a:rPr>
              <a:t></a:t>
            </a:r>
            <a:r>
              <a:rPr sz="7500" spc="-1057" baseline="-8888" dirty="0"/>
              <a:t> </a:t>
            </a:r>
            <a:r>
              <a:rPr sz="3350" i="1" spc="114" dirty="0">
                <a:latin typeface="Times New Roman"/>
                <a:cs typeface="Times New Roman"/>
              </a:rPr>
              <a:t>g</a:t>
            </a:r>
            <a:r>
              <a:rPr sz="3350" spc="114" dirty="0"/>
              <a:t>(</a:t>
            </a:r>
            <a:r>
              <a:rPr sz="3350" i="1" spc="114" dirty="0">
                <a:latin typeface="Times New Roman"/>
                <a:cs typeface="Times New Roman"/>
              </a:rPr>
              <a:t>s</a:t>
            </a:r>
            <a:r>
              <a:rPr sz="3350" spc="114" dirty="0"/>
              <a:t>,</a:t>
            </a:r>
            <a:r>
              <a:rPr sz="3350" spc="-555" dirty="0"/>
              <a:t> </a:t>
            </a:r>
            <a:r>
              <a:rPr sz="3350" i="1" spc="80" dirty="0">
                <a:latin typeface="Times New Roman"/>
                <a:cs typeface="Times New Roman"/>
              </a:rPr>
              <a:t>t</a:t>
            </a:r>
            <a:r>
              <a:rPr sz="3350" spc="80" dirty="0"/>
              <a:t>)</a:t>
            </a:r>
            <a:r>
              <a:rPr sz="2925" i="1" spc="120" baseline="42735" dirty="0">
                <a:latin typeface="Times New Roman"/>
                <a:cs typeface="Times New Roman"/>
              </a:rPr>
              <a:t>Q</a:t>
            </a:r>
            <a:r>
              <a:rPr sz="2925" spc="120" baseline="42735" dirty="0">
                <a:latin typeface="Symbol"/>
                <a:cs typeface="Symbol"/>
              </a:rPr>
              <a:t></a:t>
            </a:r>
            <a:r>
              <a:rPr sz="2925" spc="120" baseline="42735" dirty="0"/>
              <a:t>1</a:t>
            </a:r>
            <a:endParaRPr sz="2925" baseline="42735">
              <a:latin typeface="Symbol"/>
              <a:cs typeface="Symbol"/>
            </a:endParaRPr>
          </a:p>
          <a:p>
            <a:pPr marL="63500">
              <a:lnSpc>
                <a:spcPts val="2950"/>
              </a:lnSpc>
            </a:pPr>
            <a:r>
              <a:rPr sz="5025" i="1" spc="-15" baseline="-33996" dirty="0">
                <a:latin typeface="Times New Roman"/>
                <a:cs typeface="Times New Roman"/>
              </a:rPr>
              <a:t>f</a:t>
            </a:r>
            <a:r>
              <a:rPr sz="5025" spc="-15" baseline="-17412" dirty="0"/>
              <a:t>ˆ</a:t>
            </a:r>
            <a:r>
              <a:rPr sz="5025" spc="-15" baseline="-33996" dirty="0"/>
              <a:t>(</a:t>
            </a:r>
            <a:r>
              <a:rPr sz="5025" i="1" spc="-15" baseline="-33996" dirty="0">
                <a:latin typeface="Times New Roman"/>
                <a:cs typeface="Times New Roman"/>
              </a:rPr>
              <a:t>x</a:t>
            </a:r>
            <a:r>
              <a:rPr sz="5025" spc="-15" baseline="-33996" dirty="0"/>
              <a:t>,</a:t>
            </a:r>
            <a:r>
              <a:rPr sz="5025" spc="-187" baseline="-33996" dirty="0"/>
              <a:t> </a:t>
            </a:r>
            <a:r>
              <a:rPr sz="5025" i="1" spc="112" baseline="-33996" dirty="0">
                <a:latin typeface="Times New Roman"/>
                <a:cs typeface="Times New Roman"/>
              </a:rPr>
              <a:t>y</a:t>
            </a:r>
            <a:r>
              <a:rPr sz="5025" spc="112" baseline="-33996" dirty="0"/>
              <a:t>)</a:t>
            </a:r>
            <a:r>
              <a:rPr sz="5025" spc="-127" baseline="-33996" dirty="0"/>
              <a:t> </a:t>
            </a:r>
            <a:r>
              <a:rPr sz="5025" spc="22" baseline="-33996" dirty="0">
                <a:latin typeface="Symbol"/>
                <a:cs typeface="Symbol"/>
              </a:rPr>
              <a:t></a:t>
            </a:r>
            <a:r>
              <a:rPr sz="5025" spc="292" baseline="-33996" dirty="0"/>
              <a:t> </a:t>
            </a:r>
            <a:r>
              <a:rPr sz="1950" spc="5" dirty="0"/>
              <a:t>(</a:t>
            </a:r>
            <a:r>
              <a:rPr sz="1950" spc="-310" dirty="0"/>
              <a:t> </a:t>
            </a:r>
            <a:r>
              <a:rPr sz="1950" i="1" spc="60" dirty="0">
                <a:latin typeface="Times New Roman"/>
                <a:cs typeface="Times New Roman"/>
              </a:rPr>
              <a:t>s</a:t>
            </a:r>
            <a:r>
              <a:rPr sz="1950" spc="60" dirty="0"/>
              <a:t>,</a:t>
            </a:r>
            <a:r>
              <a:rPr sz="1950" i="1" spc="60" dirty="0">
                <a:latin typeface="Times New Roman"/>
                <a:cs typeface="Times New Roman"/>
              </a:rPr>
              <a:t>t</a:t>
            </a:r>
            <a:r>
              <a:rPr sz="1950" i="1" spc="-265" dirty="0">
                <a:latin typeface="Times New Roman"/>
                <a:cs typeface="Times New Roman"/>
              </a:rPr>
              <a:t> </a:t>
            </a:r>
            <a:r>
              <a:rPr sz="1950" spc="-30" dirty="0"/>
              <a:t>)</a:t>
            </a:r>
            <a:r>
              <a:rPr sz="1950" spc="-30" dirty="0">
                <a:latin typeface="Symbol"/>
                <a:cs typeface="Symbol"/>
              </a:rPr>
              <a:t></a:t>
            </a:r>
            <a:r>
              <a:rPr sz="1950" i="1" spc="-30" dirty="0">
                <a:latin typeface="Times New Roman"/>
                <a:cs typeface="Times New Roman"/>
              </a:rPr>
              <a:t>S</a:t>
            </a:r>
            <a:r>
              <a:rPr sz="2100" i="1" spc="-44" baseline="-19841" dirty="0">
                <a:latin typeface="Times New Roman"/>
                <a:cs typeface="Times New Roman"/>
              </a:rPr>
              <a:t>xy</a:t>
            </a:r>
            <a:endParaRPr sz="2100" baseline="-19841">
              <a:latin typeface="Times New Roman"/>
              <a:cs typeface="Times New Roman"/>
            </a:endParaRPr>
          </a:p>
          <a:p>
            <a:pPr marL="2040889">
              <a:lnSpc>
                <a:spcPts val="5500"/>
              </a:lnSpc>
            </a:pPr>
            <a:r>
              <a:rPr sz="7500" spc="75" baseline="-8888" dirty="0">
                <a:latin typeface="Symbol"/>
                <a:cs typeface="Symbol"/>
              </a:rPr>
              <a:t></a:t>
            </a:r>
            <a:r>
              <a:rPr sz="7500" spc="-1050" baseline="-8888" dirty="0"/>
              <a:t> </a:t>
            </a:r>
            <a:r>
              <a:rPr sz="3350" i="1" spc="114" dirty="0">
                <a:latin typeface="Times New Roman"/>
                <a:cs typeface="Times New Roman"/>
              </a:rPr>
              <a:t>g</a:t>
            </a:r>
            <a:r>
              <a:rPr sz="3350" spc="114" dirty="0"/>
              <a:t>(</a:t>
            </a:r>
            <a:r>
              <a:rPr sz="3350" i="1" spc="114" dirty="0">
                <a:latin typeface="Times New Roman"/>
                <a:cs typeface="Times New Roman"/>
              </a:rPr>
              <a:t>s</a:t>
            </a:r>
            <a:r>
              <a:rPr sz="3350" spc="114" dirty="0"/>
              <a:t>,</a:t>
            </a:r>
            <a:r>
              <a:rPr sz="3350" spc="-550" dirty="0"/>
              <a:t> </a:t>
            </a:r>
            <a:r>
              <a:rPr sz="3350" i="1" spc="110" dirty="0">
                <a:latin typeface="Times New Roman"/>
                <a:cs typeface="Times New Roman"/>
              </a:rPr>
              <a:t>t</a:t>
            </a:r>
            <a:r>
              <a:rPr sz="3350" spc="110" dirty="0"/>
              <a:t>)</a:t>
            </a:r>
            <a:r>
              <a:rPr sz="2925" i="1" spc="165" baseline="42735" dirty="0">
                <a:latin typeface="Times New Roman"/>
                <a:cs typeface="Times New Roman"/>
              </a:rPr>
              <a:t>Q</a:t>
            </a:r>
            <a:endParaRPr sz="2925" baseline="42735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0491" y="1106805"/>
            <a:ext cx="4337050" cy="742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solidFill>
                  <a:srgbClr val="6E7C93"/>
                </a:solidFill>
                <a:latin typeface="Georgia"/>
                <a:cs typeface="Georgia"/>
              </a:rPr>
              <a:t>33</a:t>
            </a:r>
            <a:endParaRPr sz="16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555"/>
              </a:spcBef>
              <a:tabLst>
                <a:tab pos="287020" algn="l"/>
              </a:tabLst>
            </a:pPr>
            <a:r>
              <a:rPr sz="1500" spc="-365" dirty="0">
                <a:solidFill>
                  <a:srgbClr val="619DD1"/>
                </a:solidFill>
                <a:latin typeface="Arial"/>
                <a:cs typeface="Arial"/>
              </a:rPr>
              <a:t>	</a:t>
            </a:r>
            <a:r>
              <a:rPr sz="1800" b="1" spc="-10" dirty="0">
                <a:latin typeface="Comic Sans MS"/>
                <a:cs typeface="Comic Sans MS"/>
              </a:rPr>
              <a:t>Contra-harmonic </a:t>
            </a:r>
            <a:r>
              <a:rPr sz="1800" b="1" spc="-5" dirty="0">
                <a:latin typeface="Comic Sans MS"/>
                <a:cs typeface="Comic Sans MS"/>
              </a:rPr>
              <a:t>Mean:</a:t>
            </a:r>
            <a:endParaRPr sz="1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491" y="402081"/>
            <a:ext cx="2030095" cy="530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300" spc="5" dirty="0"/>
              <a:t>Lets</a:t>
            </a:r>
            <a:r>
              <a:rPr sz="3300" spc="-114" dirty="0"/>
              <a:t> </a:t>
            </a:r>
            <a:r>
              <a:rPr sz="3300" dirty="0"/>
              <a:t>start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4509261" y="1120597"/>
            <a:ext cx="128270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spc="5" dirty="0">
                <a:solidFill>
                  <a:srgbClr val="6E7C93"/>
                </a:solidFill>
                <a:latin typeface="Georgia"/>
                <a:cs typeface="Georgia"/>
              </a:rPr>
              <a:t>7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0491" y="1502740"/>
            <a:ext cx="3739515" cy="42195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87020" indent="-274955">
              <a:lnSpc>
                <a:spcPct val="100000"/>
              </a:lnSpc>
              <a:spcBef>
                <a:spcPts val="110"/>
              </a:spcBef>
              <a:buClr>
                <a:srgbClr val="619DD1"/>
              </a:buClr>
              <a:buSzPct val="85000"/>
              <a:buFont typeface="Arial"/>
              <a:buChar char=""/>
              <a:tabLst>
                <a:tab pos="287020" algn="l"/>
                <a:tab pos="287655" algn="l"/>
              </a:tabLst>
            </a:pPr>
            <a:r>
              <a:rPr sz="2000" b="1" spc="-10" dirty="0">
                <a:solidFill>
                  <a:srgbClr val="C00000"/>
                </a:solidFill>
                <a:latin typeface="Comic Sans MS"/>
                <a:cs typeface="Comic Sans MS"/>
              </a:rPr>
              <a:t>What </a:t>
            </a:r>
            <a:r>
              <a:rPr sz="2000" b="1" spc="-5" dirty="0">
                <a:solidFill>
                  <a:srgbClr val="C00000"/>
                </a:solidFill>
                <a:latin typeface="Comic Sans MS"/>
                <a:cs typeface="Comic Sans MS"/>
              </a:rPr>
              <a:t>is </a:t>
            </a:r>
            <a:r>
              <a:rPr sz="2000" b="1" spc="-10" dirty="0">
                <a:solidFill>
                  <a:srgbClr val="C00000"/>
                </a:solidFill>
                <a:latin typeface="Comic Sans MS"/>
                <a:cs typeface="Comic Sans MS"/>
              </a:rPr>
              <a:t>Image</a:t>
            </a:r>
            <a:r>
              <a:rPr sz="2000" b="1" spc="20" dirty="0">
                <a:solidFill>
                  <a:srgbClr val="C00000"/>
                </a:solidFill>
                <a:latin typeface="Comic Sans MS"/>
                <a:cs typeface="Comic Sans MS"/>
              </a:rPr>
              <a:t> </a:t>
            </a:r>
            <a:r>
              <a:rPr sz="2000" b="1" spc="-15" dirty="0">
                <a:solidFill>
                  <a:srgbClr val="C00000"/>
                </a:solidFill>
                <a:latin typeface="Comic Sans MS"/>
                <a:cs typeface="Comic Sans MS"/>
              </a:rPr>
              <a:t>Restoration</a:t>
            </a:r>
            <a:r>
              <a:rPr sz="2200" spc="-15" dirty="0">
                <a:latin typeface="Comic Sans MS"/>
                <a:cs typeface="Comic Sans MS"/>
              </a:rPr>
              <a:t>.</a:t>
            </a:r>
            <a:endParaRPr sz="2200">
              <a:latin typeface="Comic Sans MS"/>
              <a:cs typeface="Comic Sans MS"/>
            </a:endParaRPr>
          </a:p>
          <a:p>
            <a:pPr marL="287020" indent="-274955">
              <a:lnSpc>
                <a:spcPct val="100000"/>
              </a:lnSpc>
              <a:spcBef>
                <a:spcPts val="1850"/>
              </a:spcBef>
              <a:buClr>
                <a:srgbClr val="619DD1"/>
              </a:buClr>
              <a:buSzPct val="84090"/>
              <a:buFont typeface="Arial"/>
              <a:buChar char=""/>
              <a:tabLst>
                <a:tab pos="287020" algn="l"/>
                <a:tab pos="287655" algn="l"/>
              </a:tabLst>
            </a:pPr>
            <a:r>
              <a:rPr sz="2200" dirty="0">
                <a:latin typeface="Comic Sans MS"/>
                <a:cs typeface="Comic Sans MS"/>
              </a:rPr>
              <a:t>Image </a:t>
            </a:r>
            <a:r>
              <a:rPr sz="2200" spc="-5" dirty="0">
                <a:latin typeface="Comic Sans MS"/>
                <a:cs typeface="Comic Sans MS"/>
              </a:rPr>
              <a:t>Enhancement</a:t>
            </a:r>
            <a:r>
              <a:rPr sz="2200" spc="-45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vs.</a:t>
            </a:r>
            <a:endParaRPr sz="2200">
              <a:latin typeface="Comic Sans MS"/>
              <a:cs typeface="Comic Sans MS"/>
            </a:endParaRPr>
          </a:p>
          <a:p>
            <a:pPr marL="287020">
              <a:lnSpc>
                <a:spcPct val="100000"/>
              </a:lnSpc>
              <a:spcBef>
                <a:spcPts val="1320"/>
              </a:spcBef>
            </a:pPr>
            <a:r>
              <a:rPr sz="2200" dirty="0">
                <a:latin typeface="Comic Sans MS"/>
                <a:cs typeface="Comic Sans MS"/>
              </a:rPr>
              <a:t>Image</a:t>
            </a:r>
            <a:r>
              <a:rPr sz="2200" spc="-40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Restoration.</a:t>
            </a:r>
            <a:endParaRPr sz="2200">
              <a:latin typeface="Comic Sans MS"/>
              <a:cs typeface="Comic Sans MS"/>
            </a:endParaRPr>
          </a:p>
          <a:p>
            <a:pPr marL="287020" indent="-274955">
              <a:lnSpc>
                <a:spcPct val="100000"/>
              </a:lnSpc>
              <a:spcBef>
                <a:spcPts val="1850"/>
              </a:spcBef>
              <a:buClr>
                <a:srgbClr val="619DD1"/>
              </a:buClr>
              <a:buSzPct val="84090"/>
              <a:buFont typeface="Arial"/>
              <a:buChar char=""/>
              <a:tabLst>
                <a:tab pos="287020" algn="l"/>
                <a:tab pos="287655" algn="l"/>
              </a:tabLst>
            </a:pPr>
            <a:r>
              <a:rPr sz="2200" dirty="0">
                <a:latin typeface="Comic Sans MS"/>
                <a:cs typeface="Comic Sans MS"/>
              </a:rPr>
              <a:t>Image Degradation</a:t>
            </a:r>
            <a:r>
              <a:rPr sz="2200" spc="-105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Model.</a:t>
            </a:r>
            <a:endParaRPr sz="2200">
              <a:latin typeface="Comic Sans MS"/>
              <a:cs typeface="Comic Sans MS"/>
            </a:endParaRPr>
          </a:p>
          <a:p>
            <a:pPr marL="287020" indent="-274955">
              <a:lnSpc>
                <a:spcPct val="100000"/>
              </a:lnSpc>
              <a:spcBef>
                <a:spcPts val="1850"/>
              </a:spcBef>
              <a:buClr>
                <a:srgbClr val="619DD1"/>
              </a:buClr>
              <a:buSzPct val="84090"/>
              <a:buFont typeface="Arial"/>
              <a:buChar char=""/>
              <a:tabLst>
                <a:tab pos="287020" algn="l"/>
                <a:tab pos="287655" algn="l"/>
              </a:tabLst>
            </a:pPr>
            <a:r>
              <a:rPr sz="2200" dirty="0">
                <a:latin typeface="Comic Sans MS"/>
                <a:cs typeface="Comic Sans MS"/>
              </a:rPr>
              <a:t>Noise</a:t>
            </a:r>
            <a:r>
              <a:rPr sz="2200" spc="-40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Models.</a:t>
            </a:r>
            <a:endParaRPr sz="2200">
              <a:latin typeface="Comic Sans MS"/>
              <a:cs typeface="Comic Sans MS"/>
            </a:endParaRPr>
          </a:p>
          <a:p>
            <a:pPr marL="287020" indent="-274955">
              <a:lnSpc>
                <a:spcPct val="100000"/>
              </a:lnSpc>
              <a:spcBef>
                <a:spcPts val="1850"/>
              </a:spcBef>
              <a:buClr>
                <a:srgbClr val="619DD1"/>
              </a:buClr>
              <a:buSzPct val="84090"/>
              <a:buFont typeface="Arial"/>
              <a:buChar char=""/>
              <a:tabLst>
                <a:tab pos="287020" algn="l"/>
                <a:tab pos="287655" algn="l"/>
              </a:tabLst>
            </a:pPr>
            <a:r>
              <a:rPr sz="2200" dirty="0">
                <a:latin typeface="Comic Sans MS"/>
                <a:cs typeface="Comic Sans MS"/>
              </a:rPr>
              <a:t>Estimation of</a:t>
            </a:r>
            <a:r>
              <a:rPr sz="2200" spc="-65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Degradation</a:t>
            </a:r>
            <a:endParaRPr sz="2200">
              <a:latin typeface="Comic Sans MS"/>
              <a:cs typeface="Comic Sans MS"/>
            </a:endParaRPr>
          </a:p>
          <a:p>
            <a:pPr marL="287020">
              <a:lnSpc>
                <a:spcPct val="100000"/>
              </a:lnSpc>
              <a:spcBef>
                <a:spcPts val="1325"/>
              </a:spcBef>
            </a:pPr>
            <a:r>
              <a:rPr sz="2200" dirty="0">
                <a:latin typeface="Comic Sans MS"/>
                <a:cs typeface="Comic Sans MS"/>
              </a:rPr>
              <a:t>Model.</a:t>
            </a:r>
            <a:endParaRPr sz="2200">
              <a:latin typeface="Comic Sans MS"/>
              <a:cs typeface="Comic Sans MS"/>
            </a:endParaRPr>
          </a:p>
          <a:p>
            <a:pPr marL="287020" indent="-274955">
              <a:lnSpc>
                <a:spcPct val="100000"/>
              </a:lnSpc>
              <a:spcBef>
                <a:spcPts val="1845"/>
              </a:spcBef>
              <a:buClr>
                <a:srgbClr val="619DD1"/>
              </a:buClr>
              <a:buSzPct val="84090"/>
              <a:buFont typeface="Arial"/>
              <a:buChar char=""/>
              <a:tabLst>
                <a:tab pos="287020" algn="l"/>
                <a:tab pos="287655" algn="l"/>
              </a:tabLst>
            </a:pPr>
            <a:r>
              <a:rPr sz="2200" dirty="0">
                <a:latin typeface="Comic Sans MS"/>
                <a:cs typeface="Comic Sans MS"/>
              </a:rPr>
              <a:t>Restoration</a:t>
            </a:r>
            <a:r>
              <a:rPr sz="2200" spc="-70" dirty="0">
                <a:latin typeface="Comic Sans MS"/>
                <a:cs typeface="Comic Sans MS"/>
              </a:rPr>
              <a:t> </a:t>
            </a:r>
            <a:r>
              <a:rPr sz="2200" dirty="0">
                <a:latin typeface="Comic Sans MS"/>
                <a:cs typeface="Comic Sans MS"/>
              </a:rPr>
              <a:t>Techniques.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24527" y="1502740"/>
            <a:ext cx="4126865" cy="23583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10"/>
              </a:spcBef>
              <a:buClr>
                <a:srgbClr val="619DD1"/>
              </a:buClr>
              <a:buSzPct val="84090"/>
              <a:buFont typeface="Arial"/>
              <a:buChar char=""/>
              <a:tabLst>
                <a:tab pos="286385" algn="l"/>
                <a:tab pos="287020" algn="l"/>
              </a:tabLst>
            </a:pPr>
            <a:r>
              <a:rPr sz="2200" spc="-5" dirty="0">
                <a:latin typeface="Comic Sans MS"/>
                <a:cs typeface="Comic Sans MS"/>
              </a:rPr>
              <a:t>Some </a:t>
            </a:r>
            <a:r>
              <a:rPr sz="2200" dirty="0">
                <a:latin typeface="Comic Sans MS"/>
                <a:cs typeface="Comic Sans MS"/>
              </a:rPr>
              <a:t>Basics</a:t>
            </a:r>
            <a:r>
              <a:rPr sz="2200" spc="-7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Filter</a:t>
            </a:r>
            <a:endParaRPr sz="2200">
              <a:latin typeface="Comic Sans MS"/>
              <a:cs typeface="Comic Sans MS"/>
            </a:endParaRPr>
          </a:p>
          <a:p>
            <a:pPr marL="287020" indent="-274320">
              <a:lnSpc>
                <a:spcPct val="100000"/>
              </a:lnSpc>
              <a:spcBef>
                <a:spcPts val="1850"/>
              </a:spcBef>
              <a:buClr>
                <a:srgbClr val="619DD1"/>
              </a:buClr>
              <a:buSzPct val="84090"/>
              <a:buFont typeface="Arial"/>
              <a:buChar char=""/>
              <a:tabLst>
                <a:tab pos="286385" algn="l"/>
                <a:tab pos="287020" algn="l"/>
              </a:tabLst>
            </a:pPr>
            <a:r>
              <a:rPr sz="2200" dirty="0">
                <a:latin typeface="Comic Sans MS"/>
                <a:cs typeface="Comic Sans MS"/>
              </a:rPr>
              <a:t>Advanced </a:t>
            </a:r>
            <a:r>
              <a:rPr sz="2200" spc="-5" dirty="0">
                <a:latin typeface="Comic Sans MS"/>
                <a:cs typeface="Comic Sans MS"/>
              </a:rPr>
              <a:t>Image</a:t>
            </a:r>
            <a:r>
              <a:rPr sz="2200" spc="-9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Restoration.</a:t>
            </a:r>
            <a:endParaRPr sz="2200">
              <a:latin typeface="Comic Sans MS"/>
              <a:cs typeface="Comic Sans MS"/>
            </a:endParaRPr>
          </a:p>
          <a:p>
            <a:pPr marL="287020" indent="-274320">
              <a:lnSpc>
                <a:spcPct val="100000"/>
              </a:lnSpc>
              <a:spcBef>
                <a:spcPts val="1019"/>
              </a:spcBef>
              <a:buClr>
                <a:srgbClr val="619DD1"/>
              </a:buClr>
              <a:buSzPct val="84000"/>
              <a:buFont typeface="Arial"/>
              <a:buChar char=""/>
              <a:tabLst>
                <a:tab pos="287020" algn="l"/>
              </a:tabLst>
            </a:pPr>
            <a:r>
              <a:rPr sz="2500" spc="-5" dirty="0">
                <a:latin typeface="Comic Sans MS"/>
                <a:cs typeface="Comic Sans MS"/>
              </a:rPr>
              <a:t>Conclusions.</a:t>
            </a:r>
            <a:endParaRPr sz="2500">
              <a:latin typeface="Comic Sans MS"/>
              <a:cs typeface="Comic Sans MS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619DD1"/>
              </a:buClr>
              <a:buSzPct val="84000"/>
              <a:buFont typeface="Arial"/>
              <a:buChar char=""/>
              <a:tabLst>
                <a:tab pos="287020" algn="l"/>
              </a:tabLst>
            </a:pPr>
            <a:r>
              <a:rPr sz="2500" dirty="0">
                <a:latin typeface="Comic Sans MS"/>
                <a:cs typeface="Comic Sans MS"/>
              </a:rPr>
              <a:t>Tools </a:t>
            </a:r>
            <a:r>
              <a:rPr sz="2500" spc="-5" dirty="0">
                <a:latin typeface="Comic Sans MS"/>
                <a:cs typeface="Comic Sans MS"/>
              </a:rPr>
              <a:t>for</a:t>
            </a:r>
            <a:r>
              <a:rPr sz="2500" spc="-45" dirty="0">
                <a:latin typeface="Comic Sans MS"/>
                <a:cs typeface="Comic Sans MS"/>
              </a:rPr>
              <a:t> </a:t>
            </a:r>
            <a:r>
              <a:rPr sz="2500" spc="-5" dirty="0">
                <a:latin typeface="Comic Sans MS"/>
                <a:cs typeface="Comic Sans MS"/>
              </a:rPr>
              <a:t>DIP.</a:t>
            </a:r>
            <a:endParaRPr sz="2500">
              <a:latin typeface="Comic Sans MS"/>
              <a:cs typeface="Comic Sans MS"/>
            </a:endParaRPr>
          </a:p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619DD1"/>
              </a:buClr>
              <a:buSzPct val="84000"/>
              <a:buFont typeface="Arial"/>
              <a:buChar char=""/>
              <a:tabLst>
                <a:tab pos="287020" algn="l"/>
              </a:tabLst>
            </a:pPr>
            <a:r>
              <a:rPr sz="2500" spc="-10" dirty="0">
                <a:latin typeface="Comic Sans MS"/>
                <a:cs typeface="Comic Sans MS"/>
              </a:rPr>
              <a:t>Applications.</a:t>
            </a:r>
            <a:endParaRPr sz="25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6050" y="149097"/>
            <a:ext cx="8846185" cy="6560184"/>
            <a:chOff x="146050" y="149097"/>
            <a:chExt cx="8846185" cy="6560184"/>
          </a:xfrm>
        </p:grpSpPr>
        <p:sp>
          <p:nvSpPr>
            <p:cNvPr id="3" name="object 3"/>
            <p:cNvSpPr/>
            <p:nvPr/>
          </p:nvSpPr>
          <p:spPr>
            <a:xfrm>
              <a:off x="149351" y="6388379"/>
              <a:ext cx="8833485" cy="309880"/>
            </a:xfrm>
            <a:custGeom>
              <a:avLst/>
              <a:gdLst/>
              <a:ahLst/>
              <a:cxnLst/>
              <a:rect l="l" t="t" r="r" b="b"/>
              <a:pathLst>
                <a:path w="8833485" h="309879">
                  <a:moveTo>
                    <a:pt x="8833104" y="0"/>
                  </a:moveTo>
                  <a:lnTo>
                    <a:pt x="0" y="0"/>
                  </a:lnTo>
                  <a:lnTo>
                    <a:pt x="0" y="309562"/>
                  </a:lnTo>
                  <a:lnTo>
                    <a:pt x="8833104" y="309562"/>
                  </a:lnTo>
                  <a:lnTo>
                    <a:pt x="8833104" y="0"/>
                  </a:lnTo>
                  <a:close/>
                </a:path>
              </a:pathLst>
            </a:custGeom>
            <a:solidFill>
              <a:srgbClr val="7E8F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2400" y="155447"/>
              <a:ext cx="8833485" cy="6547484"/>
            </a:xfrm>
            <a:custGeom>
              <a:avLst/>
              <a:gdLst/>
              <a:ahLst/>
              <a:cxnLst/>
              <a:rect l="l" t="t" r="r" b="b"/>
              <a:pathLst>
                <a:path w="8833485" h="6547484">
                  <a:moveTo>
                    <a:pt x="0" y="6547104"/>
                  </a:moveTo>
                  <a:lnTo>
                    <a:pt x="8833104" y="6547104"/>
                  </a:lnTo>
                  <a:lnTo>
                    <a:pt x="8833104" y="0"/>
                  </a:lnTo>
                  <a:lnTo>
                    <a:pt x="0" y="0"/>
                  </a:lnTo>
                  <a:lnTo>
                    <a:pt x="0" y="6547104"/>
                  </a:lnTo>
                  <a:close/>
                </a:path>
              </a:pathLst>
            </a:custGeom>
            <a:ln w="12699">
              <a:solidFill>
                <a:srgbClr val="6E7C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46050" y="956055"/>
            <a:ext cx="8846185" cy="609600"/>
            <a:chOff x="146050" y="956055"/>
            <a:chExt cx="8846185" cy="609600"/>
          </a:xfrm>
        </p:grpSpPr>
        <p:sp>
          <p:nvSpPr>
            <p:cNvPr id="6" name="object 6"/>
            <p:cNvSpPr/>
            <p:nvPr/>
          </p:nvSpPr>
          <p:spPr>
            <a:xfrm>
              <a:off x="152400" y="1276730"/>
              <a:ext cx="8833485" cy="0"/>
            </a:xfrm>
            <a:custGeom>
              <a:avLst/>
              <a:gdLst/>
              <a:ahLst/>
              <a:cxnLst/>
              <a:rect l="l" t="t" r="r" b="b"/>
              <a:pathLst>
                <a:path w="8833485">
                  <a:moveTo>
                    <a:pt x="0" y="0"/>
                  </a:moveTo>
                  <a:lnTo>
                    <a:pt x="8833104" y="0"/>
                  </a:lnTo>
                </a:path>
              </a:pathLst>
            </a:custGeom>
            <a:ln w="12700">
              <a:solidFill>
                <a:srgbClr val="6E7C93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67200" y="95605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304800"/>
                  </a:moveTo>
                  <a:lnTo>
                    <a:pt x="605599" y="255346"/>
                  </a:lnTo>
                  <a:lnTo>
                    <a:pt x="594042" y="208445"/>
                  </a:lnTo>
                  <a:lnTo>
                    <a:pt x="575564" y="164706"/>
                  </a:lnTo>
                  <a:lnTo>
                    <a:pt x="550760" y="124764"/>
                  </a:lnTo>
                  <a:lnTo>
                    <a:pt x="520293" y="89255"/>
                  </a:lnTo>
                  <a:lnTo>
                    <a:pt x="484771" y="58801"/>
                  </a:lnTo>
                  <a:lnTo>
                    <a:pt x="444842" y="34010"/>
                  </a:lnTo>
                  <a:lnTo>
                    <a:pt x="401116" y="15544"/>
                  </a:lnTo>
                  <a:lnTo>
                    <a:pt x="354215" y="3987"/>
                  </a:lnTo>
                  <a:lnTo>
                    <a:pt x="304800" y="0"/>
                  </a:lnTo>
                  <a:lnTo>
                    <a:pt x="255371" y="3987"/>
                  </a:lnTo>
                  <a:lnTo>
                    <a:pt x="208470" y="15544"/>
                  </a:lnTo>
                  <a:lnTo>
                    <a:pt x="164744" y="34010"/>
                  </a:lnTo>
                  <a:lnTo>
                    <a:pt x="124815" y="58801"/>
                  </a:lnTo>
                  <a:lnTo>
                    <a:pt x="89293" y="89255"/>
                  </a:lnTo>
                  <a:lnTo>
                    <a:pt x="58826" y="124764"/>
                  </a:lnTo>
                  <a:lnTo>
                    <a:pt x="34023" y="164706"/>
                  </a:lnTo>
                  <a:lnTo>
                    <a:pt x="15544" y="208445"/>
                  </a:lnTo>
                  <a:lnTo>
                    <a:pt x="3987" y="255346"/>
                  </a:lnTo>
                  <a:lnTo>
                    <a:pt x="0" y="304800"/>
                  </a:lnTo>
                  <a:lnTo>
                    <a:pt x="3987" y="354228"/>
                  </a:lnTo>
                  <a:lnTo>
                    <a:pt x="15544" y="401129"/>
                  </a:lnTo>
                  <a:lnTo>
                    <a:pt x="34023" y="444855"/>
                  </a:lnTo>
                  <a:lnTo>
                    <a:pt x="58826" y="484784"/>
                  </a:lnTo>
                  <a:lnTo>
                    <a:pt x="89293" y="520306"/>
                  </a:lnTo>
                  <a:lnTo>
                    <a:pt x="124815" y="550773"/>
                  </a:lnTo>
                  <a:lnTo>
                    <a:pt x="164744" y="575576"/>
                  </a:lnTo>
                  <a:lnTo>
                    <a:pt x="208483" y="594055"/>
                  </a:lnTo>
                  <a:lnTo>
                    <a:pt x="255371" y="605612"/>
                  </a:lnTo>
                  <a:lnTo>
                    <a:pt x="304800" y="609600"/>
                  </a:lnTo>
                  <a:lnTo>
                    <a:pt x="354215" y="605612"/>
                  </a:lnTo>
                  <a:lnTo>
                    <a:pt x="401104" y="594055"/>
                  </a:lnTo>
                  <a:lnTo>
                    <a:pt x="444842" y="575576"/>
                  </a:lnTo>
                  <a:lnTo>
                    <a:pt x="484771" y="550773"/>
                  </a:lnTo>
                  <a:lnTo>
                    <a:pt x="520293" y="520306"/>
                  </a:lnTo>
                  <a:lnTo>
                    <a:pt x="550760" y="484784"/>
                  </a:lnTo>
                  <a:lnTo>
                    <a:pt x="575564" y="444855"/>
                  </a:lnTo>
                  <a:lnTo>
                    <a:pt x="594055" y="401129"/>
                  </a:lnTo>
                  <a:lnTo>
                    <a:pt x="605599" y="354228"/>
                  </a:lnTo>
                  <a:lnTo>
                    <a:pt x="609600" y="304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36288" y="1025397"/>
              <a:ext cx="471805" cy="471170"/>
            </a:xfrm>
            <a:custGeom>
              <a:avLst/>
              <a:gdLst/>
              <a:ahLst/>
              <a:cxnLst/>
              <a:rect l="l" t="t" r="r" b="b"/>
              <a:pathLst>
                <a:path w="471804" h="471169">
                  <a:moveTo>
                    <a:pt x="234441" y="0"/>
                  </a:moveTo>
                  <a:lnTo>
                    <a:pt x="187071" y="5080"/>
                  </a:lnTo>
                  <a:lnTo>
                    <a:pt x="142875" y="19050"/>
                  </a:lnTo>
                  <a:lnTo>
                    <a:pt x="102997" y="41910"/>
                  </a:lnTo>
                  <a:lnTo>
                    <a:pt x="68325" y="69850"/>
                  </a:lnTo>
                  <a:lnTo>
                    <a:pt x="39624" y="105410"/>
                  </a:lnTo>
                  <a:lnTo>
                    <a:pt x="18161" y="146050"/>
                  </a:lnTo>
                  <a:lnTo>
                    <a:pt x="4572" y="190500"/>
                  </a:lnTo>
                  <a:lnTo>
                    <a:pt x="0" y="237490"/>
                  </a:lnTo>
                  <a:lnTo>
                    <a:pt x="1397" y="261620"/>
                  </a:lnTo>
                  <a:lnTo>
                    <a:pt x="11049" y="307340"/>
                  </a:lnTo>
                  <a:lnTo>
                    <a:pt x="29083" y="349250"/>
                  </a:lnTo>
                  <a:lnTo>
                    <a:pt x="54610" y="387350"/>
                  </a:lnTo>
                  <a:lnTo>
                    <a:pt x="86740" y="419100"/>
                  </a:lnTo>
                  <a:lnTo>
                    <a:pt x="124460" y="444500"/>
                  </a:lnTo>
                  <a:lnTo>
                    <a:pt x="166877" y="462280"/>
                  </a:lnTo>
                  <a:lnTo>
                    <a:pt x="212978" y="471170"/>
                  </a:lnTo>
                  <a:lnTo>
                    <a:pt x="261112" y="471170"/>
                  </a:lnTo>
                  <a:lnTo>
                    <a:pt x="284352" y="467360"/>
                  </a:lnTo>
                  <a:lnTo>
                    <a:pt x="307086" y="461010"/>
                  </a:lnTo>
                  <a:lnTo>
                    <a:pt x="322507" y="454660"/>
                  </a:lnTo>
                  <a:lnTo>
                    <a:pt x="236092" y="454660"/>
                  </a:lnTo>
                  <a:lnTo>
                    <a:pt x="213740" y="453390"/>
                  </a:lnTo>
                  <a:lnTo>
                    <a:pt x="171069" y="445770"/>
                  </a:lnTo>
                  <a:lnTo>
                    <a:pt x="131825" y="429260"/>
                  </a:lnTo>
                  <a:lnTo>
                    <a:pt x="96900" y="405130"/>
                  </a:lnTo>
                  <a:lnTo>
                    <a:pt x="67183" y="375920"/>
                  </a:lnTo>
                  <a:lnTo>
                    <a:pt x="43561" y="340360"/>
                  </a:lnTo>
                  <a:lnTo>
                    <a:pt x="26924" y="302260"/>
                  </a:lnTo>
                  <a:lnTo>
                    <a:pt x="18034" y="259080"/>
                  </a:lnTo>
                  <a:lnTo>
                    <a:pt x="16954" y="237490"/>
                  </a:lnTo>
                  <a:lnTo>
                    <a:pt x="16958" y="234950"/>
                  </a:lnTo>
                  <a:lnTo>
                    <a:pt x="21336" y="193040"/>
                  </a:lnTo>
                  <a:lnTo>
                    <a:pt x="34036" y="151130"/>
                  </a:lnTo>
                  <a:lnTo>
                    <a:pt x="54101" y="114300"/>
                  </a:lnTo>
                  <a:lnTo>
                    <a:pt x="80772" y="81280"/>
                  </a:lnTo>
                  <a:lnTo>
                    <a:pt x="113157" y="54610"/>
                  </a:lnTo>
                  <a:lnTo>
                    <a:pt x="150240" y="34290"/>
                  </a:lnTo>
                  <a:lnTo>
                    <a:pt x="191262" y="21590"/>
                  </a:lnTo>
                  <a:lnTo>
                    <a:pt x="235331" y="17780"/>
                  </a:lnTo>
                  <a:lnTo>
                    <a:pt x="323160" y="17780"/>
                  </a:lnTo>
                  <a:lnTo>
                    <a:pt x="304546" y="10160"/>
                  </a:lnTo>
                  <a:lnTo>
                    <a:pt x="281939" y="5080"/>
                  </a:lnTo>
                  <a:lnTo>
                    <a:pt x="258445" y="1270"/>
                  </a:lnTo>
                  <a:lnTo>
                    <a:pt x="234441" y="0"/>
                  </a:lnTo>
                  <a:close/>
                </a:path>
                <a:path w="471804" h="471169">
                  <a:moveTo>
                    <a:pt x="323160" y="17780"/>
                  </a:moveTo>
                  <a:lnTo>
                    <a:pt x="235331" y="17780"/>
                  </a:lnTo>
                  <a:lnTo>
                    <a:pt x="257683" y="19050"/>
                  </a:lnTo>
                  <a:lnTo>
                    <a:pt x="279400" y="21590"/>
                  </a:lnTo>
                  <a:lnTo>
                    <a:pt x="320548" y="34290"/>
                  </a:lnTo>
                  <a:lnTo>
                    <a:pt x="357759" y="54610"/>
                  </a:lnTo>
                  <a:lnTo>
                    <a:pt x="390144" y="81280"/>
                  </a:lnTo>
                  <a:lnTo>
                    <a:pt x="416940" y="113030"/>
                  </a:lnTo>
                  <a:lnTo>
                    <a:pt x="437134" y="151130"/>
                  </a:lnTo>
                  <a:lnTo>
                    <a:pt x="449961" y="191770"/>
                  </a:lnTo>
                  <a:lnTo>
                    <a:pt x="454469" y="234950"/>
                  </a:lnTo>
                  <a:lnTo>
                    <a:pt x="454465" y="237490"/>
                  </a:lnTo>
                  <a:lnTo>
                    <a:pt x="450088" y="279400"/>
                  </a:lnTo>
                  <a:lnTo>
                    <a:pt x="437514" y="321310"/>
                  </a:lnTo>
                  <a:lnTo>
                    <a:pt x="417322" y="358140"/>
                  </a:lnTo>
                  <a:lnTo>
                    <a:pt x="390778" y="391160"/>
                  </a:lnTo>
                  <a:lnTo>
                    <a:pt x="358394" y="417830"/>
                  </a:lnTo>
                  <a:lnTo>
                    <a:pt x="321310" y="438150"/>
                  </a:lnTo>
                  <a:lnTo>
                    <a:pt x="280162" y="450850"/>
                  </a:lnTo>
                  <a:lnTo>
                    <a:pt x="236092" y="454660"/>
                  </a:lnTo>
                  <a:lnTo>
                    <a:pt x="322507" y="454660"/>
                  </a:lnTo>
                  <a:lnTo>
                    <a:pt x="368553" y="430530"/>
                  </a:lnTo>
                  <a:lnTo>
                    <a:pt x="403351" y="401320"/>
                  </a:lnTo>
                  <a:lnTo>
                    <a:pt x="431800" y="367030"/>
                  </a:lnTo>
                  <a:lnTo>
                    <a:pt x="453389" y="326390"/>
                  </a:lnTo>
                  <a:lnTo>
                    <a:pt x="466851" y="281940"/>
                  </a:lnTo>
                  <a:lnTo>
                    <a:pt x="471424" y="234950"/>
                  </a:lnTo>
                  <a:lnTo>
                    <a:pt x="470026" y="210820"/>
                  </a:lnTo>
                  <a:lnTo>
                    <a:pt x="460501" y="165100"/>
                  </a:lnTo>
                  <a:lnTo>
                    <a:pt x="442340" y="123190"/>
                  </a:lnTo>
                  <a:lnTo>
                    <a:pt x="416813" y="85090"/>
                  </a:lnTo>
                  <a:lnTo>
                    <a:pt x="384683" y="53340"/>
                  </a:lnTo>
                  <a:lnTo>
                    <a:pt x="347090" y="27940"/>
                  </a:lnTo>
                  <a:lnTo>
                    <a:pt x="326263" y="19050"/>
                  </a:lnTo>
                  <a:lnTo>
                    <a:pt x="323160" y="17780"/>
                  </a:lnTo>
                  <a:close/>
                </a:path>
                <a:path w="471804" h="471169">
                  <a:moveTo>
                    <a:pt x="236092" y="34290"/>
                  </a:moveTo>
                  <a:lnTo>
                    <a:pt x="195452" y="38100"/>
                  </a:lnTo>
                  <a:lnTo>
                    <a:pt x="157607" y="49530"/>
                  </a:lnTo>
                  <a:lnTo>
                    <a:pt x="123189" y="68580"/>
                  </a:lnTo>
                  <a:lnTo>
                    <a:pt x="93217" y="92710"/>
                  </a:lnTo>
                  <a:lnTo>
                    <a:pt x="68579" y="123190"/>
                  </a:lnTo>
                  <a:lnTo>
                    <a:pt x="49911" y="157480"/>
                  </a:lnTo>
                  <a:lnTo>
                    <a:pt x="38100" y="195580"/>
                  </a:lnTo>
                  <a:lnTo>
                    <a:pt x="33968" y="234950"/>
                  </a:lnTo>
                  <a:lnTo>
                    <a:pt x="33964" y="237490"/>
                  </a:lnTo>
                  <a:lnTo>
                    <a:pt x="34798" y="256540"/>
                  </a:lnTo>
                  <a:lnTo>
                    <a:pt x="42799" y="295910"/>
                  </a:lnTo>
                  <a:lnTo>
                    <a:pt x="58038" y="331470"/>
                  </a:lnTo>
                  <a:lnTo>
                    <a:pt x="79628" y="364490"/>
                  </a:lnTo>
                  <a:lnTo>
                    <a:pt x="107061" y="391160"/>
                  </a:lnTo>
                  <a:lnTo>
                    <a:pt x="139191" y="414020"/>
                  </a:lnTo>
                  <a:lnTo>
                    <a:pt x="175387" y="429260"/>
                  </a:lnTo>
                  <a:lnTo>
                    <a:pt x="214629" y="436880"/>
                  </a:lnTo>
                  <a:lnTo>
                    <a:pt x="235331" y="438150"/>
                  </a:lnTo>
                  <a:lnTo>
                    <a:pt x="255904" y="436880"/>
                  </a:lnTo>
                  <a:lnTo>
                    <a:pt x="275971" y="434340"/>
                  </a:lnTo>
                  <a:lnTo>
                    <a:pt x="295401" y="429260"/>
                  </a:lnTo>
                  <a:lnTo>
                    <a:pt x="313944" y="422910"/>
                  </a:lnTo>
                  <a:lnTo>
                    <a:pt x="316465" y="421640"/>
                  </a:lnTo>
                  <a:lnTo>
                    <a:pt x="234441" y="421640"/>
                  </a:lnTo>
                  <a:lnTo>
                    <a:pt x="215391" y="420370"/>
                  </a:lnTo>
                  <a:lnTo>
                    <a:pt x="162687" y="406400"/>
                  </a:lnTo>
                  <a:lnTo>
                    <a:pt x="117221" y="378460"/>
                  </a:lnTo>
                  <a:lnTo>
                    <a:pt x="81661" y="337820"/>
                  </a:lnTo>
                  <a:lnTo>
                    <a:pt x="58674" y="289560"/>
                  </a:lnTo>
                  <a:lnTo>
                    <a:pt x="50800" y="234950"/>
                  </a:lnTo>
                  <a:lnTo>
                    <a:pt x="51815" y="215900"/>
                  </a:lnTo>
                  <a:lnTo>
                    <a:pt x="65786" y="162560"/>
                  </a:lnTo>
                  <a:lnTo>
                    <a:pt x="93725" y="118110"/>
                  </a:lnTo>
                  <a:lnTo>
                    <a:pt x="133350" y="82550"/>
                  </a:lnTo>
                  <a:lnTo>
                    <a:pt x="181863" y="59690"/>
                  </a:lnTo>
                  <a:lnTo>
                    <a:pt x="236982" y="50800"/>
                  </a:lnTo>
                  <a:lnTo>
                    <a:pt x="314706" y="50800"/>
                  </a:lnTo>
                  <a:lnTo>
                    <a:pt x="296163" y="43180"/>
                  </a:lnTo>
                  <a:lnTo>
                    <a:pt x="276860" y="38100"/>
                  </a:lnTo>
                  <a:lnTo>
                    <a:pt x="256794" y="35560"/>
                  </a:lnTo>
                  <a:lnTo>
                    <a:pt x="236092" y="34290"/>
                  </a:lnTo>
                  <a:close/>
                </a:path>
                <a:path w="471804" h="471169">
                  <a:moveTo>
                    <a:pt x="314706" y="50800"/>
                  </a:moveTo>
                  <a:lnTo>
                    <a:pt x="236982" y="50800"/>
                  </a:lnTo>
                  <a:lnTo>
                    <a:pt x="256032" y="52070"/>
                  </a:lnTo>
                  <a:lnTo>
                    <a:pt x="291973" y="59690"/>
                  </a:lnTo>
                  <a:lnTo>
                    <a:pt x="340106" y="83820"/>
                  </a:lnTo>
                  <a:lnTo>
                    <a:pt x="379222" y="119380"/>
                  </a:lnTo>
                  <a:lnTo>
                    <a:pt x="406653" y="165100"/>
                  </a:lnTo>
                  <a:lnTo>
                    <a:pt x="419862" y="218440"/>
                  </a:lnTo>
                  <a:lnTo>
                    <a:pt x="420624" y="237490"/>
                  </a:lnTo>
                  <a:lnTo>
                    <a:pt x="419608" y="256540"/>
                  </a:lnTo>
                  <a:lnTo>
                    <a:pt x="405638" y="309880"/>
                  </a:lnTo>
                  <a:lnTo>
                    <a:pt x="377698" y="354330"/>
                  </a:lnTo>
                  <a:lnTo>
                    <a:pt x="338200" y="389890"/>
                  </a:lnTo>
                  <a:lnTo>
                    <a:pt x="271779" y="417830"/>
                  </a:lnTo>
                  <a:lnTo>
                    <a:pt x="234441" y="421640"/>
                  </a:lnTo>
                  <a:lnTo>
                    <a:pt x="316465" y="421640"/>
                  </a:lnTo>
                  <a:lnTo>
                    <a:pt x="363854" y="392430"/>
                  </a:lnTo>
                  <a:lnTo>
                    <a:pt x="391287" y="364490"/>
                  </a:lnTo>
                  <a:lnTo>
                    <a:pt x="413003" y="332740"/>
                  </a:lnTo>
                  <a:lnTo>
                    <a:pt x="428371" y="297180"/>
                  </a:lnTo>
                  <a:lnTo>
                    <a:pt x="436499" y="257810"/>
                  </a:lnTo>
                  <a:lnTo>
                    <a:pt x="437459" y="234950"/>
                  </a:lnTo>
                  <a:lnTo>
                    <a:pt x="436625" y="215900"/>
                  </a:lnTo>
                  <a:lnTo>
                    <a:pt x="428625" y="176530"/>
                  </a:lnTo>
                  <a:lnTo>
                    <a:pt x="413512" y="139700"/>
                  </a:lnTo>
                  <a:lnTo>
                    <a:pt x="391795" y="107950"/>
                  </a:lnTo>
                  <a:lnTo>
                    <a:pt x="364489" y="81280"/>
                  </a:lnTo>
                  <a:lnTo>
                    <a:pt x="332359" y="58420"/>
                  </a:lnTo>
                  <a:lnTo>
                    <a:pt x="314706" y="50800"/>
                  </a:lnTo>
                  <a:close/>
                </a:path>
              </a:pathLst>
            </a:custGeom>
            <a:solidFill>
              <a:srgbClr val="6E7C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80491" y="423418"/>
            <a:ext cx="456374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5" dirty="0"/>
              <a:t>Result </a:t>
            </a:r>
            <a:r>
              <a:rPr sz="3200" dirty="0"/>
              <a:t>of </a:t>
            </a:r>
            <a:r>
              <a:rPr sz="3200" spc="-10" dirty="0"/>
              <a:t>AMF </a:t>
            </a:r>
            <a:r>
              <a:rPr sz="3200" spc="-5" dirty="0"/>
              <a:t>and</a:t>
            </a:r>
            <a:r>
              <a:rPr sz="3200" spc="-20" dirty="0"/>
              <a:t> </a:t>
            </a:r>
            <a:r>
              <a:rPr sz="3200" spc="-10" dirty="0"/>
              <a:t>GMF</a:t>
            </a:r>
            <a:endParaRPr sz="3200"/>
          </a:p>
        </p:txBody>
      </p:sp>
      <p:sp>
        <p:nvSpPr>
          <p:cNvPr id="10" name="object 10"/>
          <p:cNvSpPr txBox="1"/>
          <p:nvPr/>
        </p:nvSpPr>
        <p:spPr>
          <a:xfrm>
            <a:off x="4445253" y="1116583"/>
            <a:ext cx="25400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solidFill>
                  <a:srgbClr val="6E7C93"/>
                </a:solidFill>
                <a:latin typeface="Georgia"/>
                <a:cs typeface="Georgia"/>
              </a:rPr>
              <a:t>34</a:t>
            </a:r>
            <a:endParaRPr sz="1600">
              <a:latin typeface="Georgia"/>
              <a:cs typeface="Georgi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57859" y="1387475"/>
            <a:ext cx="7933055" cy="2113915"/>
            <a:chOff x="657859" y="1387475"/>
            <a:chExt cx="7933055" cy="2113915"/>
          </a:xfrm>
        </p:grpSpPr>
        <p:sp>
          <p:nvSpPr>
            <p:cNvPr id="12" name="object 12"/>
            <p:cNvSpPr/>
            <p:nvPr/>
          </p:nvSpPr>
          <p:spPr>
            <a:xfrm>
              <a:off x="657859" y="1387475"/>
              <a:ext cx="3698113" cy="211353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41569" y="1412748"/>
              <a:ext cx="3649111" cy="208826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585851" y="3933012"/>
            <a:ext cx="3770122" cy="2040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42585" y="3933012"/>
            <a:ext cx="3662934" cy="2040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410969" y="3516833"/>
            <a:ext cx="20516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Fig: </a:t>
            </a:r>
            <a:r>
              <a:rPr sz="1800" spc="-10" dirty="0">
                <a:latin typeface="Comic Sans MS"/>
                <a:cs typeface="Comic Sans MS"/>
              </a:rPr>
              <a:t>Original</a:t>
            </a:r>
            <a:r>
              <a:rPr sz="1800" spc="-10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Image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60897" y="3528821"/>
            <a:ext cx="2134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17650" algn="l"/>
              </a:tabLst>
            </a:pPr>
            <a:r>
              <a:rPr sz="1800" spc="5" dirty="0">
                <a:latin typeface="Comic Sans MS"/>
                <a:cs typeface="Comic Sans MS"/>
              </a:rPr>
              <a:t>F</a:t>
            </a:r>
            <a:r>
              <a:rPr sz="1800" spc="-5" dirty="0">
                <a:latin typeface="Comic Sans MS"/>
                <a:cs typeface="Comic Sans MS"/>
              </a:rPr>
              <a:t>ig</a:t>
            </a:r>
            <a:r>
              <a:rPr sz="1800" dirty="0">
                <a:latin typeface="Comic Sans MS"/>
                <a:cs typeface="Comic Sans MS"/>
              </a:rPr>
              <a:t>:</a:t>
            </a:r>
            <a:r>
              <a:rPr sz="1800" spc="-4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G</a:t>
            </a:r>
            <a:r>
              <a:rPr sz="1800" spc="-10" dirty="0">
                <a:latin typeface="Comic Sans MS"/>
                <a:cs typeface="Comic Sans MS"/>
              </a:rPr>
              <a:t>a</a:t>
            </a:r>
            <a:r>
              <a:rPr sz="1800" dirty="0">
                <a:latin typeface="Comic Sans MS"/>
                <a:cs typeface="Comic Sans MS"/>
              </a:rPr>
              <a:t>u</a:t>
            </a:r>
            <a:r>
              <a:rPr sz="1800" spc="5" dirty="0">
                <a:latin typeface="Comic Sans MS"/>
                <a:cs typeface="Comic Sans MS"/>
              </a:rPr>
              <a:t>ss</a:t>
            </a:r>
            <a:r>
              <a:rPr sz="1800" spc="-5" dirty="0">
                <a:latin typeface="Comic Sans MS"/>
                <a:cs typeface="Comic Sans MS"/>
              </a:rPr>
              <a:t>i</a:t>
            </a:r>
            <a:r>
              <a:rPr sz="1800" spc="-10" dirty="0">
                <a:latin typeface="Comic Sans MS"/>
                <a:cs typeface="Comic Sans MS"/>
              </a:rPr>
              <a:t>a</a:t>
            </a:r>
            <a:r>
              <a:rPr sz="1800" dirty="0">
                <a:latin typeface="Comic Sans MS"/>
                <a:cs typeface="Comic Sans MS"/>
              </a:rPr>
              <a:t>n	N</a:t>
            </a:r>
            <a:r>
              <a:rPr sz="1800" spc="-10" dirty="0">
                <a:latin typeface="Comic Sans MS"/>
                <a:cs typeface="Comic Sans MS"/>
              </a:rPr>
              <a:t>o</a:t>
            </a:r>
            <a:r>
              <a:rPr sz="1800" spc="-5" dirty="0">
                <a:latin typeface="Comic Sans MS"/>
                <a:cs typeface="Comic Sans MS"/>
              </a:rPr>
              <a:t>i</a:t>
            </a:r>
            <a:r>
              <a:rPr sz="1800" spc="5" dirty="0">
                <a:latin typeface="Comic Sans MS"/>
                <a:cs typeface="Comic Sans MS"/>
              </a:rPr>
              <a:t>s</a:t>
            </a:r>
            <a:r>
              <a:rPr sz="1800" dirty="0">
                <a:latin typeface="Comic Sans MS"/>
                <a:cs typeface="Comic Sans MS"/>
              </a:rPr>
              <a:t>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410969" y="5996736"/>
            <a:ext cx="23564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Fig: </a:t>
            </a:r>
            <a:r>
              <a:rPr sz="1800" dirty="0">
                <a:latin typeface="Comic Sans MS"/>
                <a:cs typeface="Comic Sans MS"/>
              </a:rPr>
              <a:t>Result </a:t>
            </a:r>
            <a:r>
              <a:rPr sz="1800" spc="-10" dirty="0">
                <a:latin typeface="Comic Sans MS"/>
                <a:cs typeface="Comic Sans MS"/>
              </a:rPr>
              <a:t>of </a:t>
            </a:r>
            <a:r>
              <a:rPr sz="1800" dirty="0">
                <a:latin typeface="Comic Sans MS"/>
                <a:cs typeface="Comic Sans MS"/>
              </a:rPr>
              <a:t>3*3</a:t>
            </a:r>
            <a:r>
              <a:rPr sz="1800" spc="-135" dirty="0">
                <a:latin typeface="Comic Sans MS"/>
                <a:cs typeface="Comic Sans MS"/>
              </a:rPr>
              <a:t> </a:t>
            </a:r>
            <a:r>
              <a:rPr sz="1800" spc="-15" dirty="0">
                <a:latin typeface="Comic Sans MS"/>
                <a:cs typeface="Comic Sans MS"/>
              </a:rPr>
              <a:t>AM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660897" y="6008928"/>
            <a:ext cx="23475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Fig: </a:t>
            </a:r>
            <a:r>
              <a:rPr sz="1800" dirty="0">
                <a:latin typeface="Comic Sans MS"/>
                <a:cs typeface="Comic Sans MS"/>
              </a:rPr>
              <a:t>Result </a:t>
            </a:r>
            <a:r>
              <a:rPr sz="1800" spc="-10" dirty="0">
                <a:latin typeface="Comic Sans MS"/>
                <a:cs typeface="Comic Sans MS"/>
              </a:rPr>
              <a:t>of </a:t>
            </a:r>
            <a:r>
              <a:rPr sz="1800" dirty="0">
                <a:latin typeface="Comic Sans MS"/>
                <a:cs typeface="Comic Sans MS"/>
              </a:rPr>
              <a:t>3*3</a:t>
            </a:r>
            <a:r>
              <a:rPr sz="1800" spc="-14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GM</a:t>
            </a:r>
            <a:endParaRPr sz="1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6050" y="149097"/>
            <a:ext cx="8846185" cy="6560184"/>
            <a:chOff x="146050" y="149097"/>
            <a:chExt cx="8846185" cy="6560184"/>
          </a:xfrm>
        </p:grpSpPr>
        <p:sp>
          <p:nvSpPr>
            <p:cNvPr id="3" name="object 3"/>
            <p:cNvSpPr/>
            <p:nvPr/>
          </p:nvSpPr>
          <p:spPr>
            <a:xfrm>
              <a:off x="149351" y="6388379"/>
              <a:ext cx="8833485" cy="309880"/>
            </a:xfrm>
            <a:custGeom>
              <a:avLst/>
              <a:gdLst/>
              <a:ahLst/>
              <a:cxnLst/>
              <a:rect l="l" t="t" r="r" b="b"/>
              <a:pathLst>
                <a:path w="8833485" h="309879">
                  <a:moveTo>
                    <a:pt x="8833104" y="0"/>
                  </a:moveTo>
                  <a:lnTo>
                    <a:pt x="0" y="0"/>
                  </a:lnTo>
                  <a:lnTo>
                    <a:pt x="0" y="309562"/>
                  </a:lnTo>
                  <a:lnTo>
                    <a:pt x="8833104" y="309562"/>
                  </a:lnTo>
                  <a:lnTo>
                    <a:pt x="8833104" y="0"/>
                  </a:lnTo>
                  <a:close/>
                </a:path>
              </a:pathLst>
            </a:custGeom>
            <a:solidFill>
              <a:srgbClr val="7E8F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2400" y="155447"/>
              <a:ext cx="8833485" cy="6547484"/>
            </a:xfrm>
            <a:custGeom>
              <a:avLst/>
              <a:gdLst/>
              <a:ahLst/>
              <a:cxnLst/>
              <a:rect l="l" t="t" r="r" b="b"/>
              <a:pathLst>
                <a:path w="8833485" h="6547484">
                  <a:moveTo>
                    <a:pt x="0" y="6547104"/>
                  </a:moveTo>
                  <a:lnTo>
                    <a:pt x="8833104" y="6547104"/>
                  </a:lnTo>
                  <a:lnTo>
                    <a:pt x="8833104" y="0"/>
                  </a:lnTo>
                  <a:lnTo>
                    <a:pt x="0" y="0"/>
                  </a:lnTo>
                  <a:lnTo>
                    <a:pt x="0" y="6547104"/>
                  </a:lnTo>
                  <a:close/>
                </a:path>
              </a:pathLst>
            </a:custGeom>
            <a:ln w="12699">
              <a:solidFill>
                <a:srgbClr val="6E7C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46050" y="956055"/>
            <a:ext cx="8846185" cy="609600"/>
            <a:chOff x="146050" y="956055"/>
            <a:chExt cx="8846185" cy="609600"/>
          </a:xfrm>
        </p:grpSpPr>
        <p:sp>
          <p:nvSpPr>
            <p:cNvPr id="6" name="object 6"/>
            <p:cNvSpPr/>
            <p:nvPr/>
          </p:nvSpPr>
          <p:spPr>
            <a:xfrm>
              <a:off x="152400" y="1276730"/>
              <a:ext cx="8833485" cy="0"/>
            </a:xfrm>
            <a:custGeom>
              <a:avLst/>
              <a:gdLst/>
              <a:ahLst/>
              <a:cxnLst/>
              <a:rect l="l" t="t" r="r" b="b"/>
              <a:pathLst>
                <a:path w="8833485">
                  <a:moveTo>
                    <a:pt x="0" y="0"/>
                  </a:moveTo>
                  <a:lnTo>
                    <a:pt x="8833104" y="0"/>
                  </a:lnTo>
                </a:path>
              </a:pathLst>
            </a:custGeom>
            <a:ln w="12700">
              <a:solidFill>
                <a:srgbClr val="6E7C93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67200" y="95605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304800"/>
                  </a:moveTo>
                  <a:lnTo>
                    <a:pt x="605599" y="255346"/>
                  </a:lnTo>
                  <a:lnTo>
                    <a:pt x="594042" y="208445"/>
                  </a:lnTo>
                  <a:lnTo>
                    <a:pt x="575564" y="164706"/>
                  </a:lnTo>
                  <a:lnTo>
                    <a:pt x="550760" y="124764"/>
                  </a:lnTo>
                  <a:lnTo>
                    <a:pt x="520293" y="89255"/>
                  </a:lnTo>
                  <a:lnTo>
                    <a:pt x="484771" y="58801"/>
                  </a:lnTo>
                  <a:lnTo>
                    <a:pt x="444842" y="34010"/>
                  </a:lnTo>
                  <a:lnTo>
                    <a:pt x="401116" y="15544"/>
                  </a:lnTo>
                  <a:lnTo>
                    <a:pt x="354215" y="3987"/>
                  </a:lnTo>
                  <a:lnTo>
                    <a:pt x="304800" y="0"/>
                  </a:lnTo>
                  <a:lnTo>
                    <a:pt x="255371" y="3987"/>
                  </a:lnTo>
                  <a:lnTo>
                    <a:pt x="208470" y="15544"/>
                  </a:lnTo>
                  <a:lnTo>
                    <a:pt x="164744" y="34010"/>
                  </a:lnTo>
                  <a:lnTo>
                    <a:pt x="124815" y="58801"/>
                  </a:lnTo>
                  <a:lnTo>
                    <a:pt x="89293" y="89255"/>
                  </a:lnTo>
                  <a:lnTo>
                    <a:pt x="58826" y="124764"/>
                  </a:lnTo>
                  <a:lnTo>
                    <a:pt x="34023" y="164706"/>
                  </a:lnTo>
                  <a:lnTo>
                    <a:pt x="15544" y="208445"/>
                  </a:lnTo>
                  <a:lnTo>
                    <a:pt x="3987" y="255346"/>
                  </a:lnTo>
                  <a:lnTo>
                    <a:pt x="0" y="304800"/>
                  </a:lnTo>
                  <a:lnTo>
                    <a:pt x="3987" y="354228"/>
                  </a:lnTo>
                  <a:lnTo>
                    <a:pt x="15544" y="401129"/>
                  </a:lnTo>
                  <a:lnTo>
                    <a:pt x="34023" y="444855"/>
                  </a:lnTo>
                  <a:lnTo>
                    <a:pt x="58826" y="484784"/>
                  </a:lnTo>
                  <a:lnTo>
                    <a:pt x="89293" y="520306"/>
                  </a:lnTo>
                  <a:lnTo>
                    <a:pt x="124815" y="550773"/>
                  </a:lnTo>
                  <a:lnTo>
                    <a:pt x="164744" y="575576"/>
                  </a:lnTo>
                  <a:lnTo>
                    <a:pt x="208483" y="594055"/>
                  </a:lnTo>
                  <a:lnTo>
                    <a:pt x="255371" y="605612"/>
                  </a:lnTo>
                  <a:lnTo>
                    <a:pt x="304800" y="609600"/>
                  </a:lnTo>
                  <a:lnTo>
                    <a:pt x="354215" y="605612"/>
                  </a:lnTo>
                  <a:lnTo>
                    <a:pt x="401104" y="594055"/>
                  </a:lnTo>
                  <a:lnTo>
                    <a:pt x="444842" y="575576"/>
                  </a:lnTo>
                  <a:lnTo>
                    <a:pt x="484771" y="550773"/>
                  </a:lnTo>
                  <a:lnTo>
                    <a:pt x="520293" y="520306"/>
                  </a:lnTo>
                  <a:lnTo>
                    <a:pt x="550760" y="484784"/>
                  </a:lnTo>
                  <a:lnTo>
                    <a:pt x="575564" y="444855"/>
                  </a:lnTo>
                  <a:lnTo>
                    <a:pt x="594055" y="401129"/>
                  </a:lnTo>
                  <a:lnTo>
                    <a:pt x="605599" y="354228"/>
                  </a:lnTo>
                  <a:lnTo>
                    <a:pt x="609600" y="304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36288" y="1025397"/>
              <a:ext cx="471805" cy="471170"/>
            </a:xfrm>
            <a:custGeom>
              <a:avLst/>
              <a:gdLst/>
              <a:ahLst/>
              <a:cxnLst/>
              <a:rect l="l" t="t" r="r" b="b"/>
              <a:pathLst>
                <a:path w="471804" h="471169">
                  <a:moveTo>
                    <a:pt x="234441" y="0"/>
                  </a:moveTo>
                  <a:lnTo>
                    <a:pt x="187071" y="5080"/>
                  </a:lnTo>
                  <a:lnTo>
                    <a:pt x="142875" y="19050"/>
                  </a:lnTo>
                  <a:lnTo>
                    <a:pt x="102997" y="41910"/>
                  </a:lnTo>
                  <a:lnTo>
                    <a:pt x="68325" y="69850"/>
                  </a:lnTo>
                  <a:lnTo>
                    <a:pt x="39624" y="105410"/>
                  </a:lnTo>
                  <a:lnTo>
                    <a:pt x="18161" y="146050"/>
                  </a:lnTo>
                  <a:lnTo>
                    <a:pt x="4572" y="190500"/>
                  </a:lnTo>
                  <a:lnTo>
                    <a:pt x="0" y="237490"/>
                  </a:lnTo>
                  <a:lnTo>
                    <a:pt x="1397" y="261620"/>
                  </a:lnTo>
                  <a:lnTo>
                    <a:pt x="11049" y="307340"/>
                  </a:lnTo>
                  <a:lnTo>
                    <a:pt x="29083" y="349250"/>
                  </a:lnTo>
                  <a:lnTo>
                    <a:pt x="54610" y="387350"/>
                  </a:lnTo>
                  <a:lnTo>
                    <a:pt x="86740" y="419100"/>
                  </a:lnTo>
                  <a:lnTo>
                    <a:pt x="124460" y="444500"/>
                  </a:lnTo>
                  <a:lnTo>
                    <a:pt x="166877" y="462280"/>
                  </a:lnTo>
                  <a:lnTo>
                    <a:pt x="212978" y="471170"/>
                  </a:lnTo>
                  <a:lnTo>
                    <a:pt x="261112" y="471170"/>
                  </a:lnTo>
                  <a:lnTo>
                    <a:pt x="284352" y="467360"/>
                  </a:lnTo>
                  <a:lnTo>
                    <a:pt x="307086" y="461010"/>
                  </a:lnTo>
                  <a:lnTo>
                    <a:pt x="322507" y="454660"/>
                  </a:lnTo>
                  <a:lnTo>
                    <a:pt x="236092" y="454660"/>
                  </a:lnTo>
                  <a:lnTo>
                    <a:pt x="213740" y="453390"/>
                  </a:lnTo>
                  <a:lnTo>
                    <a:pt x="171069" y="445770"/>
                  </a:lnTo>
                  <a:lnTo>
                    <a:pt x="131825" y="429260"/>
                  </a:lnTo>
                  <a:lnTo>
                    <a:pt x="96900" y="405130"/>
                  </a:lnTo>
                  <a:lnTo>
                    <a:pt x="67183" y="375920"/>
                  </a:lnTo>
                  <a:lnTo>
                    <a:pt x="43561" y="340360"/>
                  </a:lnTo>
                  <a:lnTo>
                    <a:pt x="26924" y="302260"/>
                  </a:lnTo>
                  <a:lnTo>
                    <a:pt x="18034" y="259080"/>
                  </a:lnTo>
                  <a:lnTo>
                    <a:pt x="16954" y="237490"/>
                  </a:lnTo>
                  <a:lnTo>
                    <a:pt x="16958" y="234950"/>
                  </a:lnTo>
                  <a:lnTo>
                    <a:pt x="21336" y="193040"/>
                  </a:lnTo>
                  <a:lnTo>
                    <a:pt x="34036" y="151130"/>
                  </a:lnTo>
                  <a:lnTo>
                    <a:pt x="54101" y="114300"/>
                  </a:lnTo>
                  <a:lnTo>
                    <a:pt x="80772" y="81280"/>
                  </a:lnTo>
                  <a:lnTo>
                    <a:pt x="113157" y="54610"/>
                  </a:lnTo>
                  <a:lnTo>
                    <a:pt x="150240" y="34290"/>
                  </a:lnTo>
                  <a:lnTo>
                    <a:pt x="191262" y="21590"/>
                  </a:lnTo>
                  <a:lnTo>
                    <a:pt x="235331" y="17780"/>
                  </a:lnTo>
                  <a:lnTo>
                    <a:pt x="323160" y="17780"/>
                  </a:lnTo>
                  <a:lnTo>
                    <a:pt x="304546" y="10160"/>
                  </a:lnTo>
                  <a:lnTo>
                    <a:pt x="281939" y="5080"/>
                  </a:lnTo>
                  <a:lnTo>
                    <a:pt x="258445" y="1270"/>
                  </a:lnTo>
                  <a:lnTo>
                    <a:pt x="234441" y="0"/>
                  </a:lnTo>
                  <a:close/>
                </a:path>
                <a:path w="471804" h="471169">
                  <a:moveTo>
                    <a:pt x="323160" y="17780"/>
                  </a:moveTo>
                  <a:lnTo>
                    <a:pt x="235331" y="17780"/>
                  </a:lnTo>
                  <a:lnTo>
                    <a:pt x="257683" y="19050"/>
                  </a:lnTo>
                  <a:lnTo>
                    <a:pt x="279400" y="21590"/>
                  </a:lnTo>
                  <a:lnTo>
                    <a:pt x="320548" y="34290"/>
                  </a:lnTo>
                  <a:lnTo>
                    <a:pt x="357759" y="54610"/>
                  </a:lnTo>
                  <a:lnTo>
                    <a:pt x="390144" y="81280"/>
                  </a:lnTo>
                  <a:lnTo>
                    <a:pt x="416940" y="113030"/>
                  </a:lnTo>
                  <a:lnTo>
                    <a:pt x="437134" y="151130"/>
                  </a:lnTo>
                  <a:lnTo>
                    <a:pt x="449961" y="191770"/>
                  </a:lnTo>
                  <a:lnTo>
                    <a:pt x="454469" y="234950"/>
                  </a:lnTo>
                  <a:lnTo>
                    <a:pt x="454465" y="237490"/>
                  </a:lnTo>
                  <a:lnTo>
                    <a:pt x="450088" y="279400"/>
                  </a:lnTo>
                  <a:lnTo>
                    <a:pt x="437514" y="321310"/>
                  </a:lnTo>
                  <a:lnTo>
                    <a:pt x="417322" y="358140"/>
                  </a:lnTo>
                  <a:lnTo>
                    <a:pt x="390778" y="391160"/>
                  </a:lnTo>
                  <a:lnTo>
                    <a:pt x="358394" y="417830"/>
                  </a:lnTo>
                  <a:lnTo>
                    <a:pt x="321310" y="438150"/>
                  </a:lnTo>
                  <a:lnTo>
                    <a:pt x="280162" y="450850"/>
                  </a:lnTo>
                  <a:lnTo>
                    <a:pt x="236092" y="454660"/>
                  </a:lnTo>
                  <a:lnTo>
                    <a:pt x="322507" y="454660"/>
                  </a:lnTo>
                  <a:lnTo>
                    <a:pt x="368553" y="430530"/>
                  </a:lnTo>
                  <a:lnTo>
                    <a:pt x="403351" y="401320"/>
                  </a:lnTo>
                  <a:lnTo>
                    <a:pt x="431800" y="367030"/>
                  </a:lnTo>
                  <a:lnTo>
                    <a:pt x="453389" y="326390"/>
                  </a:lnTo>
                  <a:lnTo>
                    <a:pt x="466851" y="281940"/>
                  </a:lnTo>
                  <a:lnTo>
                    <a:pt x="471424" y="234950"/>
                  </a:lnTo>
                  <a:lnTo>
                    <a:pt x="470026" y="210820"/>
                  </a:lnTo>
                  <a:lnTo>
                    <a:pt x="460501" y="165100"/>
                  </a:lnTo>
                  <a:lnTo>
                    <a:pt x="442340" y="123190"/>
                  </a:lnTo>
                  <a:lnTo>
                    <a:pt x="416813" y="85090"/>
                  </a:lnTo>
                  <a:lnTo>
                    <a:pt x="384683" y="53340"/>
                  </a:lnTo>
                  <a:lnTo>
                    <a:pt x="347090" y="27940"/>
                  </a:lnTo>
                  <a:lnTo>
                    <a:pt x="326263" y="19050"/>
                  </a:lnTo>
                  <a:lnTo>
                    <a:pt x="323160" y="17780"/>
                  </a:lnTo>
                  <a:close/>
                </a:path>
                <a:path w="471804" h="471169">
                  <a:moveTo>
                    <a:pt x="236092" y="34290"/>
                  </a:moveTo>
                  <a:lnTo>
                    <a:pt x="195452" y="38100"/>
                  </a:lnTo>
                  <a:lnTo>
                    <a:pt x="157607" y="49530"/>
                  </a:lnTo>
                  <a:lnTo>
                    <a:pt x="123189" y="68580"/>
                  </a:lnTo>
                  <a:lnTo>
                    <a:pt x="93217" y="92710"/>
                  </a:lnTo>
                  <a:lnTo>
                    <a:pt x="68579" y="123190"/>
                  </a:lnTo>
                  <a:lnTo>
                    <a:pt x="49911" y="157480"/>
                  </a:lnTo>
                  <a:lnTo>
                    <a:pt x="38100" y="195580"/>
                  </a:lnTo>
                  <a:lnTo>
                    <a:pt x="33968" y="234950"/>
                  </a:lnTo>
                  <a:lnTo>
                    <a:pt x="33964" y="237490"/>
                  </a:lnTo>
                  <a:lnTo>
                    <a:pt x="34798" y="256540"/>
                  </a:lnTo>
                  <a:lnTo>
                    <a:pt x="42799" y="295910"/>
                  </a:lnTo>
                  <a:lnTo>
                    <a:pt x="58038" y="331470"/>
                  </a:lnTo>
                  <a:lnTo>
                    <a:pt x="79628" y="364490"/>
                  </a:lnTo>
                  <a:lnTo>
                    <a:pt x="107061" y="391160"/>
                  </a:lnTo>
                  <a:lnTo>
                    <a:pt x="139191" y="414020"/>
                  </a:lnTo>
                  <a:lnTo>
                    <a:pt x="175387" y="429260"/>
                  </a:lnTo>
                  <a:lnTo>
                    <a:pt x="214629" y="436880"/>
                  </a:lnTo>
                  <a:lnTo>
                    <a:pt x="235331" y="438150"/>
                  </a:lnTo>
                  <a:lnTo>
                    <a:pt x="255904" y="436880"/>
                  </a:lnTo>
                  <a:lnTo>
                    <a:pt x="275971" y="434340"/>
                  </a:lnTo>
                  <a:lnTo>
                    <a:pt x="295401" y="429260"/>
                  </a:lnTo>
                  <a:lnTo>
                    <a:pt x="313944" y="422910"/>
                  </a:lnTo>
                  <a:lnTo>
                    <a:pt x="316465" y="421640"/>
                  </a:lnTo>
                  <a:lnTo>
                    <a:pt x="234441" y="421640"/>
                  </a:lnTo>
                  <a:lnTo>
                    <a:pt x="215391" y="420370"/>
                  </a:lnTo>
                  <a:lnTo>
                    <a:pt x="162687" y="406400"/>
                  </a:lnTo>
                  <a:lnTo>
                    <a:pt x="117221" y="378460"/>
                  </a:lnTo>
                  <a:lnTo>
                    <a:pt x="81661" y="337820"/>
                  </a:lnTo>
                  <a:lnTo>
                    <a:pt x="58674" y="289560"/>
                  </a:lnTo>
                  <a:lnTo>
                    <a:pt x="50800" y="234950"/>
                  </a:lnTo>
                  <a:lnTo>
                    <a:pt x="51815" y="215900"/>
                  </a:lnTo>
                  <a:lnTo>
                    <a:pt x="65786" y="162560"/>
                  </a:lnTo>
                  <a:lnTo>
                    <a:pt x="93725" y="118110"/>
                  </a:lnTo>
                  <a:lnTo>
                    <a:pt x="133350" y="82550"/>
                  </a:lnTo>
                  <a:lnTo>
                    <a:pt x="181863" y="59690"/>
                  </a:lnTo>
                  <a:lnTo>
                    <a:pt x="236982" y="50800"/>
                  </a:lnTo>
                  <a:lnTo>
                    <a:pt x="314706" y="50800"/>
                  </a:lnTo>
                  <a:lnTo>
                    <a:pt x="296163" y="43180"/>
                  </a:lnTo>
                  <a:lnTo>
                    <a:pt x="276860" y="38100"/>
                  </a:lnTo>
                  <a:lnTo>
                    <a:pt x="256794" y="35560"/>
                  </a:lnTo>
                  <a:lnTo>
                    <a:pt x="236092" y="34290"/>
                  </a:lnTo>
                  <a:close/>
                </a:path>
                <a:path w="471804" h="471169">
                  <a:moveTo>
                    <a:pt x="314706" y="50800"/>
                  </a:moveTo>
                  <a:lnTo>
                    <a:pt x="236982" y="50800"/>
                  </a:lnTo>
                  <a:lnTo>
                    <a:pt x="256032" y="52070"/>
                  </a:lnTo>
                  <a:lnTo>
                    <a:pt x="291973" y="59690"/>
                  </a:lnTo>
                  <a:lnTo>
                    <a:pt x="340106" y="83820"/>
                  </a:lnTo>
                  <a:lnTo>
                    <a:pt x="379222" y="119380"/>
                  </a:lnTo>
                  <a:lnTo>
                    <a:pt x="406653" y="165100"/>
                  </a:lnTo>
                  <a:lnTo>
                    <a:pt x="419862" y="218440"/>
                  </a:lnTo>
                  <a:lnTo>
                    <a:pt x="420624" y="237490"/>
                  </a:lnTo>
                  <a:lnTo>
                    <a:pt x="419608" y="256540"/>
                  </a:lnTo>
                  <a:lnTo>
                    <a:pt x="405638" y="309880"/>
                  </a:lnTo>
                  <a:lnTo>
                    <a:pt x="377698" y="354330"/>
                  </a:lnTo>
                  <a:lnTo>
                    <a:pt x="338200" y="389890"/>
                  </a:lnTo>
                  <a:lnTo>
                    <a:pt x="271779" y="417830"/>
                  </a:lnTo>
                  <a:lnTo>
                    <a:pt x="234441" y="421640"/>
                  </a:lnTo>
                  <a:lnTo>
                    <a:pt x="316465" y="421640"/>
                  </a:lnTo>
                  <a:lnTo>
                    <a:pt x="363854" y="392430"/>
                  </a:lnTo>
                  <a:lnTo>
                    <a:pt x="391287" y="364490"/>
                  </a:lnTo>
                  <a:lnTo>
                    <a:pt x="413003" y="332740"/>
                  </a:lnTo>
                  <a:lnTo>
                    <a:pt x="428371" y="297180"/>
                  </a:lnTo>
                  <a:lnTo>
                    <a:pt x="436499" y="257810"/>
                  </a:lnTo>
                  <a:lnTo>
                    <a:pt x="437459" y="234950"/>
                  </a:lnTo>
                  <a:lnTo>
                    <a:pt x="436625" y="215900"/>
                  </a:lnTo>
                  <a:lnTo>
                    <a:pt x="428625" y="176530"/>
                  </a:lnTo>
                  <a:lnTo>
                    <a:pt x="413512" y="139700"/>
                  </a:lnTo>
                  <a:lnTo>
                    <a:pt x="391795" y="107950"/>
                  </a:lnTo>
                  <a:lnTo>
                    <a:pt x="364489" y="81280"/>
                  </a:lnTo>
                  <a:lnTo>
                    <a:pt x="332359" y="58420"/>
                  </a:lnTo>
                  <a:lnTo>
                    <a:pt x="314706" y="50800"/>
                  </a:lnTo>
                  <a:close/>
                </a:path>
              </a:pathLst>
            </a:custGeom>
            <a:solidFill>
              <a:srgbClr val="6E7C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80491" y="423418"/>
            <a:ext cx="7347584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5" dirty="0"/>
              <a:t>Result </a:t>
            </a:r>
            <a:r>
              <a:rPr sz="3200" dirty="0"/>
              <a:t>of </a:t>
            </a:r>
            <a:r>
              <a:rPr sz="3200" spc="-5" dirty="0"/>
              <a:t>Contra-harmonic Mean</a:t>
            </a:r>
            <a:r>
              <a:rPr sz="3200" spc="50" dirty="0"/>
              <a:t> </a:t>
            </a:r>
            <a:r>
              <a:rPr sz="3200" spc="-5" dirty="0"/>
              <a:t>Filter</a:t>
            </a:r>
            <a:endParaRPr sz="3200"/>
          </a:p>
        </p:txBody>
      </p:sp>
      <p:sp>
        <p:nvSpPr>
          <p:cNvPr id="10" name="object 10"/>
          <p:cNvSpPr txBox="1"/>
          <p:nvPr/>
        </p:nvSpPr>
        <p:spPr>
          <a:xfrm>
            <a:off x="4451350" y="1116583"/>
            <a:ext cx="246379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solidFill>
                  <a:srgbClr val="6E7C93"/>
                </a:solidFill>
                <a:latin typeface="Georgia"/>
                <a:cs typeface="Georgia"/>
              </a:rPr>
              <a:t>35</a:t>
            </a:r>
            <a:endParaRPr sz="1600">
              <a:latin typeface="Georgia"/>
              <a:cs typeface="Georgi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67537" y="1348994"/>
            <a:ext cx="8137525" cy="2152015"/>
            <a:chOff x="467537" y="1348994"/>
            <a:chExt cx="8137525" cy="2152015"/>
          </a:xfrm>
        </p:grpSpPr>
        <p:sp>
          <p:nvSpPr>
            <p:cNvPr id="12" name="object 12"/>
            <p:cNvSpPr/>
            <p:nvPr/>
          </p:nvSpPr>
          <p:spPr>
            <a:xfrm>
              <a:off x="467537" y="1398778"/>
              <a:ext cx="3600450" cy="210223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860035" y="1348994"/>
              <a:ext cx="3744467" cy="21520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467537" y="3919918"/>
            <a:ext cx="3600450" cy="20537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08422" y="3919931"/>
            <a:ext cx="3647694" cy="21074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12470" y="3525773"/>
            <a:ext cx="3980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Fig: Original </a:t>
            </a:r>
            <a:r>
              <a:rPr sz="1800" spc="-10" dirty="0">
                <a:latin typeface="Comic Sans MS"/>
                <a:cs typeface="Comic Sans MS"/>
              </a:rPr>
              <a:t>Image </a:t>
            </a:r>
            <a:r>
              <a:rPr sz="1800" spc="-5" dirty="0">
                <a:latin typeface="Comic Sans MS"/>
                <a:cs typeface="Comic Sans MS"/>
              </a:rPr>
              <a:t>with Pepper</a:t>
            </a:r>
            <a:r>
              <a:rPr sz="1800" spc="-7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noise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2470" y="5987288"/>
            <a:ext cx="3702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Fig: Original </a:t>
            </a:r>
            <a:r>
              <a:rPr sz="1800" spc="-10" dirty="0">
                <a:latin typeface="Comic Sans MS"/>
                <a:cs typeface="Comic Sans MS"/>
              </a:rPr>
              <a:t>Image </a:t>
            </a:r>
            <a:r>
              <a:rPr sz="1800" spc="-5" dirty="0">
                <a:latin typeface="Comic Sans MS"/>
                <a:cs typeface="Comic Sans MS"/>
              </a:rPr>
              <a:t>with Salt</a:t>
            </a:r>
            <a:r>
              <a:rPr sz="1800" spc="-8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noise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67046" y="3525773"/>
            <a:ext cx="38144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Fig: </a:t>
            </a:r>
            <a:r>
              <a:rPr sz="1800" spc="-10" dirty="0">
                <a:latin typeface="Comic Sans MS"/>
                <a:cs typeface="Comic Sans MS"/>
              </a:rPr>
              <a:t>After </a:t>
            </a:r>
            <a:r>
              <a:rPr sz="1800" spc="-5" dirty="0">
                <a:latin typeface="Comic Sans MS"/>
                <a:cs typeface="Comic Sans MS"/>
              </a:rPr>
              <a:t>filter </a:t>
            </a:r>
            <a:r>
              <a:rPr sz="1800" spc="5" dirty="0">
                <a:latin typeface="Comic Sans MS"/>
                <a:cs typeface="Comic Sans MS"/>
              </a:rPr>
              <a:t>by </a:t>
            </a:r>
            <a:r>
              <a:rPr sz="1800" dirty="0">
                <a:latin typeface="Comic Sans MS"/>
                <a:cs typeface="Comic Sans MS"/>
              </a:rPr>
              <a:t>3*3 CHF,</a:t>
            </a:r>
            <a:r>
              <a:rPr sz="1800" spc="-120" dirty="0">
                <a:latin typeface="Comic Sans MS"/>
                <a:cs typeface="Comic Sans MS"/>
              </a:rPr>
              <a:t> </a:t>
            </a:r>
            <a:r>
              <a:rPr sz="1800" spc="-10" dirty="0">
                <a:latin typeface="Comic Sans MS"/>
                <a:cs typeface="Comic Sans MS"/>
              </a:rPr>
              <a:t>Q=1.5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53761" y="6059830"/>
            <a:ext cx="3915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Fig: </a:t>
            </a:r>
            <a:r>
              <a:rPr sz="1800" spc="-10" dirty="0">
                <a:latin typeface="Comic Sans MS"/>
                <a:cs typeface="Comic Sans MS"/>
              </a:rPr>
              <a:t>After </a:t>
            </a:r>
            <a:r>
              <a:rPr sz="1800" spc="-5" dirty="0">
                <a:latin typeface="Comic Sans MS"/>
                <a:cs typeface="Comic Sans MS"/>
              </a:rPr>
              <a:t>filter </a:t>
            </a:r>
            <a:r>
              <a:rPr sz="1800" spc="5" dirty="0">
                <a:latin typeface="Comic Sans MS"/>
                <a:cs typeface="Comic Sans MS"/>
              </a:rPr>
              <a:t>by </a:t>
            </a:r>
            <a:r>
              <a:rPr sz="1800" dirty="0">
                <a:latin typeface="Comic Sans MS"/>
                <a:cs typeface="Comic Sans MS"/>
              </a:rPr>
              <a:t>3*3 CHF,</a:t>
            </a:r>
            <a:r>
              <a:rPr sz="1800" spc="-12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Q=-1.5</a:t>
            </a:r>
            <a:endParaRPr sz="1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491" y="423418"/>
            <a:ext cx="799465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5" dirty="0"/>
              <a:t>Beware: </a:t>
            </a:r>
            <a:r>
              <a:rPr sz="3200" spc="-10" dirty="0"/>
              <a:t>Q </a:t>
            </a:r>
            <a:r>
              <a:rPr sz="3200" spc="-5" dirty="0"/>
              <a:t>value </a:t>
            </a:r>
            <a:r>
              <a:rPr sz="3200" spc="-10" dirty="0"/>
              <a:t>in </a:t>
            </a:r>
            <a:r>
              <a:rPr sz="3200" spc="-5" dirty="0"/>
              <a:t>Contra-harmonic</a:t>
            </a:r>
            <a:r>
              <a:rPr sz="3200" spc="85" dirty="0"/>
              <a:t> </a:t>
            </a:r>
            <a:r>
              <a:rPr sz="3200" spc="-5" dirty="0"/>
              <a:t>Filter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80491" y="1106805"/>
            <a:ext cx="8168005" cy="1244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2095" algn="ctr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solidFill>
                  <a:srgbClr val="6E7C93"/>
                </a:solidFill>
                <a:latin typeface="Georgia"/>
                <a:cs typeface="Georgia"/>
              </a:rPr>
              <a:t>36</a:t>
            </a:r>
            <a:endParaRPr sz="16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2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tabLst>
                <a:tab pos="287020" algn="l"/>
              </a:tabLst>
            </a:pPr>
            <a:r>
              <a:rPr sz="1500" spc="-365" dirty="0">
                <a:solidFill>
                  <a:srgbClr val="619DD1"/>
                </a:solidFill>
                <a:latin typeface="Arial"/>
                <a:cs typeface="Arial"/>
              </a:rPr>
              <a:t>	</a:t>
            </a:r>
            <a:r>
              <a:rPr sz="1800" spc="-5" dirty="0">
                <a:latin typeface="Comic Sans MS"/>
                <a:cs typeface="Comic Sans MS"/>
              </a:rPr>
              <a:t>Choosing </a:t>
            </a:r>
            <a:r>
              <a:rPr sz="1800" spc="-10" dirty="0">
                <a:latin typeface="Comic Sans MS"/>
                <a:cs typeface="Comic Sans MS"/>
              </a:rPr>
              <a:t>the </a:t>
            </a:r>
            <a:r>
              <a:rPr sz="1800" dirty="0">
                <a:latin typeface="Comic Sans MS"/>
                <a:cs typeface="Comic Sans MS"/>
              </a:rPr>
              <a:t>wrong </a:t>
            </a:r>
            <a:r>
              <a:rPr sz="1800" spc="-5" dirty="0">
                <a:latin typeface="Comic Sans MS"/>
                <a:cs typeface="Comic Sans MS"/>
              </a:rPr>
              <a:t>value </a:t>
            </a:r>
            <a:r>
              <a:rPr sz="1800" spc="-10" dirty="0">
                <a:latin typeface="Comic Sans MS"/>
                <a:cs typeface="Comic Sans MS"/>
              </a:rPr>
              <a:t>for </a:t>
            </a:r>
            <a:r>
              <a:rPr sz="1800" dirty="0">
                <a:latin typeface="Comic Sans MS"/>
                <a:cs typeface="Comic Sans MS"/>
              </a:rPr>
              <a:t>Q when using </a:t>
            </a:r>
            <a:r>
              <a:rPr sz="1800" spc="-10" dirty="0">
                <a:latin typeface="Comic Sans MS"/>
                <a:cs typeface="Comic Sans MS"/>
              </a:rPr>
              <a:t>the contra-harmonic </a:t>
            </a:r>
            <a:r>
              <a:rPr sz="1800" spc="-5" dirty="0">
                <a:latin typeface="Comic Sans MS"/>
                <a:cs typeface="Comic Sans MS"/>
              </a:rPr>
              <a:t>filter</a:t>
            </a:r>
            <a:r>
              <a:rPr sz="1800" spc="10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can</a:t>
            </a:r>
            <a:endParaRPr sz="1800">
              <a:latin typeface="Comic Sans MS"/>
              <a:cs typeface="Comic Sans MS"/>
            </a:endParaRPr>
          </a:p>
          <a:p>
            <a:pPr marL="287020">
              <a:lnSpc>
                <a:spcPct val="100000"/>
              </a:lnSpc>
              <a:spcBef>
                <a:spcPts val="1080"/>
              </a:spcBef>
            </a:pPr>
            <a:r>
              <a:rPr sz="1800" spc="-10" dirty="0">
                <a:latin typeface="Comic Sans MS"/>
                <a:cs typeface="Comic Sans MS"/>
              </a:rPr>
              <a:t>have </a:t>
            </a:r>
            <a:r>
              <a:rPr sz="1800" spc="-5" dirty="0">
                <a:latin typeface="Comic Sans MS"/>
                <a:cs typeface="Comic Sans MS"/>
              </a:rPr>
              <a:t>drastic</a:t>
            </a:r>
            <a:r>
              <a:rPr sz="1800" spc="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results.</a:t>
            </a:r>
            <a:endParaRPr sz="1800">
              <a:latin typeface="Comic Sans MS"/>
              <a:cs typeface="Comic Sans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71600" y="2564892"/>
            <a:ext cx="6913245" cy="2858770"/>
            <a:chOff x="971600" y="2564892"/>
            <a:chExt cx="6913245" cy="2858770"/>
          </a:xfrm>
        </p:grpSpPr>
        <p:sp>
          <p:nvSpPr>
            <p:cNvPr id="5" name="object 5"/>
            <p:cNvSpPr/>
            <p:nvPr/>
          </p:nvSpPr>
          <p:spPr>
            <a:xfrm>
              <a:off x="971600" y="2564892"/>
              <a:ext cx="3168395" cy="28585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60035" y="2564892"/>
              <a:ext cx="3024377" cy="28585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491" y="402081"/>
            <a:ext cx="4773295" cy="530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300" dirty="0"/>
              <a:t>Order </a:t>
            </a:r>
            <a:r>
              <a:rPr sz="3300" spc="5" dirty="0"/>
              <a:t>Statistics</a:t>
            </a:r>
            <a:r>
              <a:rPr sz="3300" spc="-160" dirty="0"/>
              <a:t> </a:t>
            </a:r>
            <a:r>
              <a:rPr sz="3300" spc="5" dirty="0"/>
              <a:t>Filters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380491" y="1106805"/>
            <a:ext cx="7930515" cy="3578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88950" algn="ctr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solidFill>
                  <a:srgbClr val="6E7C93"/>
                </a:solidFill>
                <a:latin typeface="Georgia"/>
                <a:cs typeface="Georgia"/>
              </a:rPr>
              <a:t>37</a:t>
            </a:r>
            <a:endParaRPr sz="16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2000">
              <a:latin typeface="Georgia"/>
              <a:cs typeface="Georgia"/>
            </a:endParaRPr>
          </a:p>
          <a:p>
            <a:pPr marL="287020" indent="-274955">
              <a:lnSpc>
                <a:spcPct val="100000"/>
              </a:lnSpc>
              <a:buClr>
                <a:srgbClr val="619DD1"/>
              </a:buClr>
              <a:buSzPct val="83333"/>
              <a:buFont typeface="Arial"/>
              <a:buChar char=""/>
              <a:tabLst>
                <a:tab pos="287020" algn="l"/>
                <a:tab pos="287655" algn="l"/>
              </a:tabLst>
            </a:pPr>
            <a:r>
              <a:rPr sz="1800" spc="-10" dirty="0">
                <a:latin typeface="Comic Sans MS"/>
                <a:cs typeface="Comic Sans MS"/>
              </a:rPr>
              <a:t>Spatial </a:t>
            </a:r>
            <a:r>
              <a:rPr sz="1800" spc="-5" dirty="0">
                <a:latin typeface="Comic Sans MS"/>
                <a:cs typeface="Comic Sans MS"/>
              </a:rPr>
              <a:t>filters </a:t>
            </a:r>
            <a:r>
              <a:rPr sz="1800" spc="-10" dirty="0">
                <a:latin typeface="Comic Sans MS"/>
                <a:cs typeface="Comic Sans MS"/>
              </a:rPr>
              <a:t>that </a:t>
            </a:r>
            <a:r>
              <a:rPr sz="1800" spc="-5" dirty="0">
                <a:latin typeface="Comic Sans MS"/>
                <a:cs typeface="Comic Sans MS"/>
              </a:rPr>
              <a:t>are </a:t>
            </a:r>
            <a:r>
              <a:rPr sz="1800" dirty="0">
                <a:latin typeface="Comic Sans MS"/>
                <a:cs typeface="Comic Sans MS"/>
              </a:rPr>
              <a:t>based </a:t>
            </a:r>
            <a:r>
              <a:rPr sz="1800" spc="-5" dirty="0">
                <a:latin typeface="Comic Sans MS"/>
                <a:cs typeface="Comic Sans MS"/>
              </a:rPr>
              <a:t>on ordering </a:t>
            </a:r>
            <a:r>
              <a:rPr sz="1800" spc="-10" dirty="0">
                <a:latin typeface="Comic Sans MS"/>
                <a:cs typeface="Comic Sans MS"/>
              </a:rPr>
              <a:t>the </a:t>
            </a:r>
            <a:r>
              <a:rPr sz="1800" spc="-5" dirty="0">
                <a:latin typeface="Comic Sans MS"/>
                <a:cs typeface="Comic Sans MS"/>
              </a:rPr>
              <a:t>pixel values </a:t>
            </a:r>
            <a:r>
              <a:rPr sz="1800" spc="-10" dirty="0">
                <a:latin typeface="Comic Sans MS"/>
                <a:cs typeface="Comic Sans MS"/>
              </a:rPr>
              <a:t>that make</a:t>
            </a:r>
            <a:r>
              <a:rPr sz="1800" spc="29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up</a:t>
            </a:r>
            <a:endParaRPr sz="1800">
              <a:latin typeface="Comic Sans MS"/>
              <a:cs typeface="Comic Sans MS"/>
            </a:endParaRPr>
          </a:p>
          <a:p>
            <a:pPr marL="287020">
              <a:lnSpc>
                <a:spcPct val="100000"/>
              </a:lnSpc>
              <a:spcBef>
                <a:spcPts val="1080"/>
              </a:spcBef>
            </a:pPr>
            <a:r>
              <a:rPr sz="1800" spc="-10" dirty="0">
                <a:latin typeface="Comic Sans MS"/>
                <a:cs typeface="Comic Sans MS"/>
              </a:rPr>
              <a:t>the </a:t>
            </a:r>
            <a:r>
              <a:rPr sz="1800" spc="-5" dirty="0">
                <a:latin typeface="Comic Sans MS"/>
                <a:cs typeface="Comic Sans MS"/>
              </a:rPr>
              <a:t>neighbourhood operated on </a:t>
            </a:r>
            <a:r>
              <a:rPr sz="1800" spc="5" dirty="0">
                <a:latin typeface="Comic Sans MS"/>
                <a:cs typeface="Comic Sans MS"/>
              </a:rPr>
              <a:t>by </a:t>
            </a:r>
            <a:r>
              <a:rPr sz="1800" spc="-10" dirty="0">
                <a:latin typeface="Comic Sans MS"/>
                <a:cs typeface="Comic Sans MS"/>
              </a:rPr>
              <a:t>the</a:t>
            </a:r>
            <a:r>
              <a:rPr sz="1800" spc="8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filter</a:t>
            </a:r>
            <a:endParaRPr sz="1800">
              <a:latin typeface="Comic Sans MS"/>
              <a:cs typeface="Comic Sans MS"/>
            </a:endParaRPr>
          </a:p>
          <a:p>
            <a:pPr marL="287020" indent="-274955">
              <a:lnSpc>
                <a:spcPct val="100000"/>
              </a:lnSpc>
              <a:spcBef>
                <a:spcPts val="1515"/>
              </a:spcBef>
              <a:buClr>
                <a:srgbClr val="619DD1"/>
              </a:buClr>
              <a:buSzPct val="83333"/>
              <a:buFont typeface="Arial"/>
              <a:buChar char=""/>
              <a:tabLst>
                <a:tab pos="287020" algn="l"/>
                <a:tab pos="287655" algn="l"/>
              </a:tabLst>
            </a:pPr>
            <a:r>
              <a:rPr sz="1800" dirty="0">
                <a:latin typeface="Comic Sans MS"/>
                <a:cs typeface="Comic Sans MS"/>
              </a:rPr>
              <a:t>Useful </a:t>
            </a:r>
            <a:r>
              <a:rPr sz="1800" spc="-5" dirty="0">
                <a:latin typeface="Comic Sans MS"/>
                <a:cs typeface="Comic Sans MS"/>
              </a:rPr>
              <a:t>spatial filters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include</a:t>
            </a:r>
            <a:endParaRPr sz="1800">
              <a:latin typeface="Comic Sans MS"/>
              <a:cs typeface="Comic Sans MS"/>
            </a:endParaRPr>
          </a:p>
          <a:p>
            <a:pPr marL="561340" lvl="1" indent="-274955">
              <a:lnSpc>
                <a:spcPct val="100000"/>
              </a:lnSpc>
              <a:spcBef>
                <a:spcPts val="1515"/>
              </a:spcBef>
              <a:buClr>
                <a:srgbClr val="297ED4"/>
              </a:buClr>
              <a:buSzPct val="69444"/>
              <a:buFont typeface="Wingdings"/>
              <a:buChar char=""/>
              <a:tabLst>
                <a:tab pos="561340" algn="l"/>
                <a:tab pos="561975" algn="l"/>
              </a:tabLst>
            </a:pPr>
            <a:r>
              <a:rPr sz="1800" spc="-5" dirty="0">
                <a:solidFill>
                  <a:srgbClr val="C00000"/>
                </a:solidFill>
                <a:latin typeface="Comic Sans MS"/>
                <a:cs typeface="Comic Sans MS"/>
              </a:rPr>
              <a:t>Median</a:t>
            </a:r>
            <a:r>
              <a:rPr sz="1800" spc="-20" dirty="0">
                <a:solidFill>
                  <a:srgbClr val="C00000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Comic Sans MS"/>
                <a:cs typeface="Comic Sans MS"/>
              </a:rPr>
              <a:t>filter.</a:t>
            </a:r>
            <a:endParaRPr sz="1800">
              <a:latin typeface="Comic Sans MS"/>
              <a:cs typeface="Comic Sans MS"/>
            </a:endParaRPr>
          </a:p>
          <a:p>
            <a:pPr marL="561340" lvl="1" indent="-274955">
              <a:lnSpc>
                <a:spcPct val="100000"/>
              </a:lnSpc>
              <a:spcBef>
                <a:spcPts val="1515"/>
              </a:spcBef>
              <a:buClr>
                <a:srgbClr val="297ED4"/>
              </a:buClr>
              <a:buSzPct val="69444"/>
              <a:buFont typeface="Wingdings"/>
              <a:buChar char=""/>
              <a:tabLst>
                <a:tab pos="561340" algn="l"/>
                <a:tab pos="561975" algn="l"/>
              </a:tabLst>
            </a:pPr>
            <a:r>
              <a:rPr sz="1800" spc="-10" dirty="0">
                <a:solidFill>
                  <a:srgbClr val="C00000"/>
                </a:solidFill>
                <a:latin typeface="Comic Sans MS"/>
                <a:cs typeface="Comic Sans MS"/>
              </a:rPr>
              <a:t>Maximum </a:t>
            </a:r>
            <a:r>
              <a:rPr sz="1800" spc="-5" dirty="0">
                <a:solidFill>
                  <a:srgbClr val="C00000"/>
                </a:solidFill>
                <a:latin typeface="Comic Sans MS"/>
                <a:cs typeface="Comic Sans MS"/>
              </a:rPr>
              <a:t>and Minimum</a:t>
            </a:r>
            <a:r>
              <a:rPr sz="1800" spc="40" dirty="0">
                <a:solidFill>
                  <a:srgbClr val="C00000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Comic Sans MS"/>
                <a:cs typeface="Comic Sans MS"/>
              </a:rPr>
              <a:t>filter.</a:t>
            </a:r>
            <a:endParaRPr sz="1800">
              <a:latin typeface="Comic Sans MS"/>
              <a:cs typeface="Comic Sans MS"/>
            </a:endParaRPr>
          </a:p>
          <a:p>
            <a:pPr marL="561340" lvl="1" indent="-274955">
              <a:lnSpc>
                <a:spcPct val="100000"/>
              </a:lnSpc>
              <a:spcBef>
                <a:spcPts val="1510"/>
              </a:spcBef>
              <a:buClr>
                <a:srgbClr val="297ED4"/>
              </a:buClr>
              <a:buSzPct val="69444"/>
              <a:buFont typeface="Wingdings"/>
              <a:buChar char=""/>
              <a:tabLst>
                <a:tab pos="561340" algn="l"/>
                <a:tab pos="561975" algn="l"/>
              </a:tabLst>
            </a:pPr>
            <a:r>
              <a:rPr sz="1800" spc="-5" dirty="0">
                <a:solidFill>
                  <a:srgbClr val="C00000"/>
                </a:solidFill>
                <a:latin typeface="Comic Sans MS"/>
                <a:cs typeface="Comic Sans MS"/>
              </a:rPr>
              <a:t>Midpoint</a:t>
            </a:r>
            <a:r>
              <a:rPr sz="1800" dirty="0">
                <a:solidFill>
                  <a:srgbClr val="C00000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Comic Sans MS"/>
                <a:cs typeface="Comic Sans MS"/>
              </a:rPr>
              <a:t>filter.</a:t>
            </a:r>
            <a:endParaRPr sz="1800">
              <a:latin typeface="Comic Sans MS"/>
              <a:cs typeface="Comic Sans MS"/>
            </a:endParaRPr>
          </a:p>
          <a:p>
            <a:pPr marL="561340" lvl="1" indent="-274955">
              <a:lnSpc>
                <a:spcPct val="100000"/>
              </a:lnSpc>
              <a:spcBef>
                <a:spcPts val="1515"/>
              </a:spcBef>
              <a:buClr>
                <a:srgbClr val="297ED4"/>
              </a:buClr>
              <a:buSzPct val="69444"/>
              <a:buFont typeface="Wingdings"/>
              <a:buChar char=""/>
              <a:tabLst>
                <a:tab pos="561340" algn="l"/>
                <a:tab pos="561975" algn="l"/>
              </a:tabLst>
            </a:pPr>
            <a:r>
              <a:rPr sz="1800" spc="-5" dirty="0">
                <a:solidFill>
                  <a:srgbClr val="C00000"/>
                </a:solidFill>
                <a:latin typeface="Comic Sans MS"/>
                <a:cs typeface="Comic Sans MS"/>
              </a:rPr>
              <a:t>Alpha trimmed mean</a:t>
            </a:r>
            <a:r>
              <a:rPr sz="1800" spc="25" dirty="0">
                <a:solidFill>
                  <a:srgbClr val="C00000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Comic Sans MS"/>
                <a:cs typeface="Comic Sans MS"/>
              </a:rPr>
              <a:t>filter.</a:t>
            </a:r>
            <a:endParaRPr sz="1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491" y="423418"/>
            <a:ext cx="258064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5" dirty="0"/>
              <a:t>Median</a:t>
            </a:r>
            <a:r>
              <a:rPr sz="3200" spc="-65" dirty="0"/>
              <a:t> </a:t>
            </a:r>
            <a:r>
              <a:rPr sz="3200" spc="-5" dirty="0"/>
              <a:t>Filter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80491" y="3149833"/>
            <a:ext cx="8114665" cy="131572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287020" indent="-274955">
              <a:lnSpc>
                <a:spcPct val="100000"/>
              </a:lnSpc>
              <a:spcBef>
                <a:spcPts val="1175"/>
              </a:spcBef>
              <a:buClr>
                <a:srgbClr val="619DD1"/>
              </a:buClr>
              <a:buSzPct val="83333"/>
              <a:buFont typeface="Arial"/>
              <a:buChar char=""/>
              <a:tabLst>
                <a:tab pos="287020" algn="l"/>
                <a:tab pos="287655" algn="l"/>
              </a:tabLst>
            </a:pPr>
            <a:r>
              <a:rPr sz="1800" dirty="0">
                <a:latin typeface="Comic Sans MS"/>
                <a:cs typeface="Comic Sans MS"/>
              </a:rPr>
              <a:t>Excellent </a:t>
            </a:r>
            <a:r>
              <a:rPr sz="1800" spc="-5" dirty="0">
                <a:latin typeface="Comic Sans MS"/>
                <a:cs typeface="Comic Sans MS"/>
              </a:rPr>
              <a:t>at noise removal, without </a:t>
            </a:r>
            <a:r>
              <a:rPr sz="1800" spc="-10" dirty="0">
                <a:latin typeface="Comic Sans MS"/>
                <a:cs typeface="Comic Sans MS"/>
              </a:rPr>
              <a:t>the </a:t>
            </a:r>
            <a:r>
              <a:rPr sz="1800" spc="-5" dirty="0">
                <a:latin typeface="Comic Sans MS"/>
                <a:cs typeface="Comic Sans MS"/>
              </a:rPr>
              <a:t>smoothing </a:t>
            </a:r>
            <a:r>
              <a:rPr sz="1800" dirty="0">
                <a:latin typeface="Comic Sans MS"/>
                <a:cs typeface="Comic Sans MS"/>
              </a:rPr>
              <a:t>effects </a:t>
            </a:r>
            <a:r>
              <a:rPr sz="1800" spc="-10" dirty="0">
                <a:latin typeface="Comic Sans MS"/>
                <a:cs typeface="Comic Sans MS"/>
              </a:rPr>
              <a:t>that </a:t>
            </a:r>
            <a:r>
              <a:rPr sz="1800" dirty="0">
                <a:latin typeface="Comic Sans MS"/>
                <a:cs typeface="Comic Sans MS"/>
              </a:rPr>
              <a:t>can</a:t>
            </a:r>
            <a:r>
              <a:rPr sz="1800" spc="10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occur</a:t>
            </a:r>
            <a:endParaRPr sz="1800">
              <a:latin typeface="Comic Sans MS"/>
              <a:cs typeface="Comic Sans MS"/>
            </a:endParaRPr>
          </a:p>
          <a:p>
            <a:pPr marL="287020">
              <a:lnSpc>
                <a:spcPct val="100000"/>
              </a:lnSpc>
              <a:spcBef>
                <a:spcPts val="1085"/>
              </a:spcBef>
            </a:pPr>
            <a:r>
              <a:rPr sz="1800" dirty="0">
                <a:latin typeface="Comic Sans MS"/>
                <a:cs typeface="Comic Sans MS"/>
              </a:rPr>
              <a:t>with </a:t>
            </a:r>
            <a:r>
              <a:rPr sz="1800" spc="-5" dirty="0">
                <a:latin typeface="Comic Sans MS"/>
                <a:cs typeface="Comic Sans MS"/>
              </a:rPr>
              <a:t>other smoothing</a:t>
            </a:r>
            <a:r>
              <a:rPr sz="1800" spc="2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filters</a:t>
            </a:r>
            <a:endParaRPr sz="1800">
              <a:latin typeface="Comic Sans MS"/>
              <a:cs typeface="Comic Sans MS"/>
            </a:endParaRPr>
          </a:p>
          <a:p>
            <a:pPr marL="287020" indent="-274955">
              <a:lnSpc>
                <a:spcPct val="100000"/>
              </a:lnSpc>
              <a:spcBef>
                <a:spcPts val="1515"/>
              </a:spcBef>
              <a:buClr>
                <a:srgbClr val="619DD1"/>
              </a:buClr>
              <a:buSzPct val="83333"/>
              <a:buFont typeface="Arial"/>
              <a:buChar char=""/>
              <a:tabLst>
                <a:tab pos="287020" algn="l"/>
                <a:tab pos="287655" algn="l"/>
              </a:tabLst>
            </a:pPr>
            <a:r>
              <a:rPr sz="1800" spc="-5" dirty="0">
                <a:latin typeface="Comic Sans MS"/>
                <a:cs typeface="Comic Sans MS"/>
              </a:rPr>
              <a:t>Best </a:t>
            </a:r>
            <a:r>
              <a:rPr sz="1800" dirty="0">
                <a:latin typeface="Comic Sans MS"/>
                <a:cs typeface="Comic Sans MS"/>
              </a:rPr>
              <a:t>result </a:t>
            </a:r>
            <a:r>
              <a:rPr sz="1800" spc="-5" dirty="0">
                <a:latin typeface="Comic Sans MS"/>
                <a:cs typeface="Comic Sans MS"/>
              </a:rPr>
              <a:t>for </a:t>
            </a:r>
            <a:r>
              <a:rPr sz="1800" spc="-10" dirty="0">
                <a:latin typeface="Comic Sans MS"/>
                <a:cs typeface="Comic Sans MS"/>
              </a:rPr>
              <a:t>removing </a:t>
            </a:r>
            <a:r>
              <a:rPr sz="1800" dirty="0">
                <a:latin typeface="Comic Sans MS"/>
                <a:cs typeface="Comic Sans MS"/>
              </a:rPr>
              <a:t>salt </a:t>
            </a:r>
            <a:r>
              <a:rPr sz="1800" spc="-5" dirty="0">
                <a:latin typeface="Comic Sans MS"/>
                <a:cs typeface="Comic Sans MS"/>
              </a:rPr>
              <a:t>and </a:t>
            </a:r>
            <a:r>
              <a:rPr sz="1800" dirty="0">
                <a:latin typeface="Comic Sans MS"/>
                <a:cs typeface="Comic Sans MS"/>
              </a:rPr>
              <a:t>pepper</a:t>
            </a:r>
            <a:r>
              <a:rPr sz="1800" spc="3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noise.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5091" y="1548460"/>
            <a:ext cx="4991100" cy="1332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12420" algn="l"/>
              </a:tabLst>
            </a:pPr>
            <a:r>
              <a:rPr sz="1500" spc="-365" dirty="0">
                <a:solidFill>
                  <a:srgbClr val="619DD1"/>
                </a:solidFill>
                <a:latin typeface="Arial"/>
                <a:cs typeface="Arial"/>
              </a:rPr>
              <a:t>	</a:t>
            </a:r>
            <a:r>
              <a:rPr sz="1800" b="1" dirty="0">
                <a:solidFill>
                  <a:srgbClr val="C00000"/>
                </a:solidFill>
                <a:latin typeface="Comic Sans MS"/>
                <a:cs typeface="Comic Sans MS"/>
              </a:rPr>
              <a:t>Median</a:t>
            </a:r>
            <a:r>
              <a:rPr sz="1800" b="1" spc="-45" dirty="0">
                <a:solidFill>
                  <a:srgbClr val="C00000"/>
                </a:solidFill>
                <a:latin typeface="Comic Sans MS"/>
                <a:cs typeface="Comic Sans MS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omic Sans MS"/>
                <a:cs typeface="Comic Sans MS"/>
              </a:rPr>
              <a:t>Filter: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</a:pPr>
            <a:endParaRPr sz="1750">
              <a:latin typeface="Comic Sans MS"/>
              <a:cs typeface="Comic Sans MS"/>
            </a:endParaRPr>
          </a:p>
          <a:p>
            <a:pPr marL="698500" algn="ctr">
              <a:lnSpc>
                <a:spcPts val="3654"/>
              </a:lnSpc>
            </a:pPr>
            <a:r>
              <a:rPr sz="3300" i="1" spc="10" dirty="0">
                <a:latin typeface="Times New Roman"/>
                <a:cs typeface="Times New Roman"/>
              </a:rPr>
              <a:t>f</a:t>
            </a:r>
            <a:r>
              <a:rPr sz="4950" spc="15" baseline="16835" dirty="0">
                <a:latin typeface="Times New Roman"/>
                <a:cs typeface="Times New Roman"/>
              </a:rPr>
              <a:t>ˆ</a:t>
            </a:r>
            <a:r>
              <a:rPr sz="3300" spc="10" dirty="0">
                <a:latin typeface="Times New Roman"/>
                <a:cs typeface="Times New Roman"/>
              </a:rPr>
              <a:t>(</a:t>
            </a:r>
            <a:r>
              <a:rPr sz="3300" i="1" spc="10" dirty="0">
                <a:latin typeface="Times New Roman"/>
                <a:cs typeface="Times New Roman"/>
              </a:rPr>
              <a:t>x</a:t>
            </a:r>
            <a:r>
              <a:rPr sz="3300" spc="10" dirty="0">
                <a:latin typeface="Times New Roman"/>
                <a:cs typeface="Times New Roman"/>
              </a:rPr>
              <a:t>, </a:t>
            </a:r>
            <a:r>
              <a:rPr sz="3300" i="1" spc="100" dirty="0">
                <a:latin typeface="Times New Roman"/>
                <a:cs typeface="Times New Roman"/>
              </a:rPr>
              <a:t>y</a:t>
            </a:r>
            <a:r>
              <a:rPr sz="3300" spc="100" dirty="0">
                <a:latin typeface="Times New Roman"/>
                <a:cs typeface="Times New Roman"/>
              </a:rPr>
              <a:t>) </a:t>
            </a:r>
            <a:r>
              <a:rPr sz="3300" spc="80" dirty="0">
                <a:latin typeface="Symbol"/>
                <a:cs typeface="Symbol"/>
              </a:rPr>
              <a:t></a:t>
            </a:r>
            <a:r>
              <a:rPr sz="3300" spc="-450" dirty="0">
                <a:latin typeface="Times New Roman"/>
                <a:cs typeface="Times New Roman"/>
              </a:rPr>
              <a:t> </a:t>
            </a:r>
            <a:r>
              <a:rPr sz="3300" i="1" spc="75" dirty="0">
                <a:latin typeface="Times New Roman"/>
                <a:cs typeface="Times New Roman"/>
              </a:rPr>
              <a:t>median</a:t>
            </a:r>
            <a:r>
              <a:rPr sz="3300" spc="75" dirty="0">
                <a:latin typeface="Times New Roman"/>
                <a:cs typeface="Times New Roman"/>
              </a:rPr>
              <a:t>{</a:t>
            </a:r>
            <a:r>
              <a:rPr sz="3300" i="1" spc="75" dirty="0">
                <a:latin typeface="Times New Roman"/>
                <a:cs typeface="Times New Roman"/>
              </a:rPr>
              <a:t>g</a:t>
            </a:r>
            <a:r>
              <a:rPr sz="3300" spc="75" dirty="0">
                <a:latin typeface="Times New Roman"/>
                <a:cs typeface="Times New Roman"/>
              </a:rPr>
              <a:t>(</a:t>
            </a:r>
            <a:r>
              <a:rPr sz="3300" i="1" spc="75" dirty="0">
                <a:latin typeface="Times New Roman"/>
                <a:cs typeface="Times New Roman"/>
              </a:rPr>
              <a:t>s</a:t>
            </a:r>
            <a:r>
              <a:rPr sz="3300" spc="75" dirty="0">
                <a:latin typeface="Times New Roman"/>
                <a:cs typeface="Times New Roman"/>
              </a:rPr>
              <a:t>,</a:t>
            </a:r>
            <a:r>
              <a:rPr sz="3300" i="1" spc="75" dirty="0">
                <a:latin typeface="Times New Roman"/>
                <a:cs typeface="Times New Roman"/>
              </a:rPr>
              <a:t>t</a:t>
            </a:r>
            <a:r>
              <a:rPr sz="3300" spc="75" dirty="0">
                <a:latin typeface="Times New Roman"/>
                <a:cs typeface="Times New Roman"/>
              </a:rPr>
              <a:t>)}</a:t>
            </a:r>
            <a:endParaRPr sz="3300">
              <a:latin typeface="Times New Roman"/>
              <a:cs typeface="Times New Roman"/>
            </a:endParaRPr>
          </a:p>
          <a:p>
            <a:pPr marL="2440305">
              <a:lnSpc>
                <a:spcPts val="2035"/>
              </a:lnSpc>
            </a:pPr>
            <a:r>
              <a:rPr sz="1950" spc="90" dirty="0">
                <a:latin typeface="Times New Roman"/>
                <a:cs typeface="Times New Roman"/>
              </a:rPr>
              <a:t>(</a:t>
            </a:r>
            <a:r>
              <a:rPr sz="1950" i="1" spc="90" dirty="0">
                <a:latin typeface="Times New Roman"/>
                <a:cs typeface="Times New Roman"/>
              </a:rPr>
              <a:t>s</a:t>
            </a:r>
            <a:r>
              <a:rPr sz="1950" spc="90" dirty="0">
                <a:latin typeface="Times New Roman"/>
                <a:cs typeface="Times New Roman"/>
              </a:rPr>
              <a:t>,</a:t>
            </a:r>
            <a:r>
              <a:rPr sz="1950" i="1" spc="90" dirty="0">
                <a:latin typeface="Times New Roman"/>
                <a:cs typeface="Times New Roman"/>
              </a:rPr>
              <a:t>t</a:t>
            </a:r>
            <a:r>
              <a:rPr sz="1950" i="1" spc="-275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Times New Roman"/>
                <a:cs typeface="Times New Roman"/>
              </a:rPr>
              <a:t>)</a:t>
            </a:r>
            <a:r>
              <a:rPr sz="1950" spc="-25" dirty="0">
                <a:latin typeface="Symbol"/>
                <a:cs typeface="Symbol"/>
              </a:rPr>
              <a:t></a:t>
            </a:r>
            <a:r>
              <a:rPr sz="1950" i="1" spc="-25" dirty="0">
                <a:latin typeface="Times New Roman"/>
                <a:cs typeface="Times New Roman"/>
              </a:rPr>
              <a:t>S</a:t>
            </a:r>
            <a:r>
              <a:rPr sz="2100" i="1" spc="-37" baseline="-19841" dirty="0">
                <a:latin typeface="Times New Roman"/>
                <a:cs typeface="Times New Roman"/>
              </a:rPr>
              <a:t>xy</a:t>
            </a:r>
            <a:endParaRPr sz="2100" baseline="-19841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60494" y="1106805"/>
            <a:ext cx="26035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solidFill>
                  <a:srgbClr val="6E7C93"/>
                </a:solidFill>
                <a:latin typeface="Georgia"/>
                <a:cs typeface="Georgia"/>
              </a:rPr>
              <a:t>38</a:t>
            </a:r>
            <a:endParaRPr sz="1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391" y="423418"/>
            <a:ext cx="7275195" cy="4718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</a:pPr>
            <a:r>
              <a:rPr sz="3200" spc="-5" dirty="0">
                <a:latin typeface="Comic Sans MS"/>
                <a:cs typeface="Comic Sans MS"/>
              </a:rPr>
              <a:t>Maximum and </a:t>
            </a:r>
            <a:r>
              <a:rPr sz="3200" spc="-10" dirty="0">
                <a:latin typeface="Comic Sans MS"/>
                <a:cs typeface="Comic Sans MS"/>
              </a:rPr>
              <a:t>Minimum</a:t>
            </a:r>
            <a:r>
              <a:rPr sz="3200" spc="9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Filter</a:t>
            </a:r>
            <a:endParaRPr sz="3200">
              <a:latin typeface="Comic Sans MS"/>
              <a:cs typeface="Comic Sans MS"/>
            </a:endParaRPr>
          </a:p>
          <a:p>
            <a:pPr marL="1221105" algn="ctr">
              <a:lnSpc>
                <a:spcPct val="100000"/>
              </a:lnSpc>
              <a:spcBef>
                <a:spcPts val="1560"/>
              </a:spcBef>
            </a:pPr>
            <a:r>
              <a:rPr sz="1600" dirty="0">
                <a:solidFill>
                  <a:srgbClr val="6E7C93"/>
                </a:solidFill>
                <a:latin typeface="Georgia"/>
                <a:cs typeface="Georgia"/>
              </a:rPr>
              <a:t>39</a:t>
            </a:r>
            <a:endParaRPr sz="1600">
              <a:latin typeface="Georgia"/>
              <a:cs typeface="Georgia"/>
            </a:endParaRPr>
          </a:p>
          <a:p>
            <a:pPr marL="325120" indent="-274955">
              <a:lnSpc>
                <a:spcPct val="100000"/>
              </a:lnSpc>
              <a:spcBef>
                <a:spcPts val="1550"/>
              </a:spcBef>
              <a:buClr>
                <a:srgbClr val="619DD1"/>
              </a:buClr>
              <a:buSzPct val="83333"/>
              <a:buFont typeface="Arial"/>
              <a:buChar char=""/>
              <a:tabLst>
                <a:tab pos="325120" algn="l"/>
                <a:tab pos="325755" algn="l"/>
              </a:tabLst>
            </a:pPr>
            <a:r>
              <a:rPr sz="1800" b="1" dirty="0">
                <a:solidFill>
                  <a:srgbClr val="C00000"/>
                </a:solidFill>
                <a:latin typeface="Comic Sans MS"/>
                <a:cs typeface="Comic Sans MS"/>
              </a:rPr>
              <a:t>Max</a:t>
            </a:r>
            <a:r>
              <a:rPr sz="1800" b="1" spc="-45" dirty="0">
                <a:solidFill>
                  <a:srgbClr val="C00000"/>
                </a:solidFill>
                <a:latin typeface="Comic Sans MS"/>
                <a:cs typeface="Comic Sans MS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omic Sans MS"/>
                <a:cs typeface="Comic Sans MS"/>
              </a:rPr>
              <a:t>Filter</a:t>
            </a:r>
            <a:r>
              <a:rPr sz="1800" b="1" spc="-5" dirty="0">
                <a:latin typeface="Comic Sans MS"/>
                <a:cs typeface="Comic Sans MS"/>
              </a:rPr>
              <a:t>: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buClr>
                <a:srgbClr val="619DD1"/>
              </a:buClr>
              <a:buFont typeface="Arial"/>
              <a:buChar char=""/>
            </a:pPr>
            <a:endParaRPr sz="1750">
              <a:latin typeface="Comic Sans MS"/>
              <a:cs typeface="Comic Sans MS"/>
            </a:endParaRPr>
          </a:p>
          <a:p>
            <a:pPr marL="890269">
              <a:lnSpc>
                <a:spcPts val="3654"/>
              </a:lnSpc>
              <a:tabLst>
                <a:tab pos="2567305" algn="l"/>
              </a:tabLst>
            </a:pPr>
            <a:r>
              <a:rPr sz="3300" i="1" spc="10" dirty="0">
                <a:latin typeface="Times New Roman"/>
                <a:cs typeface="Times New Roman"/>
              </a:rPr>
              <a:t>f</a:t>
            </a:r>
            <a:r>
              <a:rPr sz="4950" spc="15" baseline="16835" dirty="0">
                <a:latin typeface="Times New Roman"/>
                <a:cs typeface="Times New Roman"/>
              </a:rPr>
              <a:t>ˆ</a:t>
            </a:r>
            <a:r>
              <a:rPr sz="3300" spc="10" dirty="0">
                <a:latin typeface="Times New Roman"/>
                <a:cs typeface="Times New Roman"/>
              </a:rPr>
              <a:t>(</a:t>
            </a:r>
            <a:r>
              <a:rPr sz="3300" i="1" spc="10" dirty="0">
                <a:latin typeface="Times New Roman"/>
                <a:cs typeface="Times New Roman"/>
              </a:rPr>
              <a:t>x</a:t>
            </a:r>
            <a:r>
              <a:rPr sz="3300" spc="10" dirty="0">
                <a:latin typeface="Times New Roman"/>
                <a:cs typeface="Times New Roman"/>
              </a:rPr>
              <a:t>,</a:t>
            </a:r>
            <a:r>
              <a:rPr sz="3300" spc="-125" dirty="0">
                <a:latin typeface="Times New Roman"/>
                <a:cs typeface="Times New Roman"/>
              </a:rPr>
              <a:t> </a:t>
            </a:r>
            <a:r>
              <a:rPr sz="3300" i="1" spc="105" dirty="0">
                <a:latin typeface="Times New Roman"/>
                <a:cs typeface="Times New Roman"/>
              </a:rPr>
              <a:t>y</a:t>
            </a:r>
            <a:r>
              <a:rPr sz="3300" spc="105" dirty="0">
                <a:latin typeface="Times New Roman"/>
                <a:cs typeface="Times New Roman"/>
              </a:rPr>
              <a:t>)</a:t>
            </a:r>
            <a:r>
              <a:rPr sz="3300" spc="-85" dirty="0">
                <a:latin typeface="Times New Roman"/>
                <a:cs typeface="Times New Roman"/>
              </a:rPr>
              <a:t> </a:t>
            </a:r>
            <a:r>
              <a:rPr sz="3300" spc="80" dirty="0">
                <a:latin typeface="Symbol"/>
                <a:cs typeface="Symbol"/>
              </a:rPr>
              <a:t></a:t>
            </a:r>
            <a:r>
              <a:rPr sz="3300" spc="80" dirty="0">
                <a:latin typeface="Times New Roman"/>
                <a:cs typeface="Times New Roman"/>
              </a:rPr>
              <a:t>	</a:t>
            </a:r>
            <a:r>
              <a:rPr sz="3300" spc="-20" dirty="0">
                <a:latin typeface="Times New Roman"/>
                <a:cs typeface="Times New Roman"/>
              </a:rPr>
              <a:t>max</a:t>
            </a:r>
            <a:r>
              <a:rPr sz="3300" spc="30" dirty="0">
                <a:latin typeface="Times New Roman"/>
                <a:cs typeface="Times New Roman"/>
              </a:rPr>
              <a:t> </a:t>
            </a:r>
            <a:r>
              <a:rPr sz="3300" spc="150" dirty="0">
                <a:latin typeface="Times New Roman"/>
                <a:cs typeface="Times New Roman"/>
              </a:rPr>
              <a:t>{</a:t>
            </a:r>
            <a:r>
              <a:rPr sz="3300" i="1" spc="150" dirty="0">
                <a:latin typeface="Times New Roman"/>
                <a:cs typeface="Times New Roman"/>
              </a:rPr>
              <a:t>g</a:t>
            </a:r>
            <a:r>
              <a:rPr sz="3300" spc="150" dirty="0">
                <a:latin typeface="Times New Roman"/>
                <a:cs typeface="Times New Roman"/>
              </a:rPr>
              <a:t>(</a:t>
            </a:r>
            <a:r>
              <a:rPr sz="3300" i="1" spc="150" dirty="0">
                <a:latin typeface="Times New Roman"/>
                <a:cs typeface="Times New Roman"/>
              </a:rPr>
              <a:t>s</a:t>
            </a:r>
            <a:r>
              <a:rPr sz="3300" spc="150" dirty="0">
                <a:latin typeface="Times New Roman"/>
                <a:cs typeface="Times New Roman"/>
              </a:rPr>
              <a:t>,</a:t>
            </a:r>
            <a:r>
              <a:rPr sz="3300" i="1" spc="150" dirty="0">
                <a:latin typeface="Times New Roman"/>
                <a:cs typeface="Times New Roman"/>
              </a:rPr>
              <a:t>t</a:t>
            </a:r>
            <a:r>
              <a:rPr sz="3300" spc="150" dirty="0">
                <a:latin typeface="Times New Roman"/>
                <a:cs typeface="Times New Roman"/>
              </a:rPr>
              <a:t>)}</a:t>
            </a:r>
            <a:endParaRPr sz="3300">
              <a:latin typeface="Times New Roman"/>
              <a:cs typeface="Times New Roman"/>
            </a:endParaRPr>
          </a:p>
          <a:p>
            <a:pPr marR="1447800" algn="ctr">
              <a:lnSpc>
                <a:spcPts val="2035"/>
              </a:lnSpc>
            </a:pPr>
            <a:r>
              <a:rPr sz="1950" spc="90" dirty="0">
                <a:latin typeface="Times New Roman"/>
                <a:cs typeface="Times New Roman"/>
              </a:rPr>
              <a:t>(</a:t>
            </a:r>
            <a:r>
              <a:rPr sz="1950" i="1" spc="90" dirty="0">
                <a:latin typeface="Times New Roman"/>
                <a:cs typeface="Times New Roman"/>
              </a:rPr>
              <a:t>s</a:t>
            </a:r>
            <a:r>
              <a:rPr sz="1950" spc="90" dirty="0">
                <a:latin typeface="Times New Roman"/>
                <a:cs typeface="Times New Roman"/>
              </a:rPr>
              <a:t>,</a:t>
            </a:r>
            <a:r>
              <a:rPr sz="1950" i="1" spc="90" dirty="0">
                <a:latin typeface="Times New Roman"/>
                <a:cs typeface="Times New Roman"/>
              </a:rPr>
              <a:t>t</a:t>
            </a:r>
            <a:r>
              <a:rPr sz="1950" i="1" spc="-275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Times New Roman"/>
                <a:cs typeface="Times New Roman"/>
              </a:rPr>
              <a:t>)</a:t>
            </a:r>
            <a:r>
              <a:rPr sz="1950" spc="-25" dirty="0">
                <a:latin typeface="Symbol"/>
                <a:cs typeface="Symbol"/>
              </a:rPr>
              <a:t></a:t>
            </a:r>
            <a:r>
              <a:rPr sz="1950" i="1" spc="-25" dirty="0">
                <a:latin typeface="Times New Roman"/>
                <a:cs typeface="Times New Roman"/>
              </a:rPr>
              <a:t>S</a:t>
            </a:r>
            <a:r>
              <a:rPr sz="2100" i="1" spc="-37" baseline="-19841" dirty="0">
                <a:latin typeface="Times New Roman"/>
                <a:cs typeface="Times New Roman"/>
              </a:rPr>
              <a:t>xy</a:t>
            </a:r>
            <a:endParaRPr sz="2100" baseline="-1984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00">
              <a:latin typeface="Times New Roman"/>
              <a:cs typeface="Times New Roman"/>
            </a:endParaRPr>
          </a:p>
          <a:p>
            <a:pPr marL="325120" indent="-274955">
              <a:lnSpc>
                <a:spcPct val="100000"/>
              </a:lnSpc>
              <a:buClr>
                <a:srgbClr val="619DD1"/>
              </a:buClr>
              <a:buSzPct val="83333"/>
              <a:buFont typeface="Arial"/>
              <a:buChar char=""/>
              <a:tabLst>
                <a:tab pos="325120" algn="l"/>
                <a:tab pos="325755" algn="l"/>
              </a:tabLst>
            </a:pPr>
            <a:r>
              <a:rPr sz="1800" b="1" dirty="0">
                <a:solidFill>
                  <a:srgbClr val="C00000"/>
                </a:solidFill>
                <a:latin typeface="Comic Sans MS"/>
                <a:cs typeface="Comic Sans MS"/>
              </a:rPr>
              <a:t>Min</a:t>
            </a:r>
            <a:r>
              <a:rPr sz="1800" b="1" spc="-45" dirty="0">
                <a:solidFill>
                  <a:srgbClr val="C00000"/>
                </a:solidFill>
                <a:latin typeface="Comic Sans MS"/>
                <a:cs typeface="Comic Sans MS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omic Sans MS"/>
                <a:cs typeface="Comic Sans MS"/>
              </a:rPr>
              <a:t>Filter</a:t>
            </a:r>
            <a:r>
              <a:rPr sz="1800" b="1" spc="-5" dirty="0">
                <a:latin typeface="Comic Sans MS"/>
                <a:cs typeface="Comic Sans MS"/>
              </a:rPr>
              <a:t>:</a:t>
            </a:r>
            <a:endParaRPr sz="1800">
              <a:latin typeface="Comic Sans MS"/>
              <a:cs typeface="Comic Sans MS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619DD1"/>
              </a:buClr>
              <a:buFont typeface="Arial"/>
              <a:buChar char=""/>
            </a:pPr>
            <a:endParaRPr sz="1750">
              <a:latin typeface="Comic Sans MS"/>
              <a:cs typeface="Comic Sans MS"/>
            </a:endParaRPr>
          </a:p>
          <a:p>
            <a:pPr marL="890269">
              <a:lnSpc>
                <a:spcPts val="3650"/>
              </a:lnSpc>
              <a:spcBef>
                <a:spcPts val="5"/>
              </a:spcBef>
              <a:tabLst>
                <a:tab pos="2599690" algn="l"/>
              </a:tabLst>
            </a:pPr>
            <a:r>
              <a:rPr sz="3300" i="1" spc="10" dirty="0">
                <a:latin typeface="Times New Roman"/>
                <a:cs typeface="Times New Roman"/>
              </a:rPr>
              <a:t>f</a:t>
            </a:r>
            <a:r>
              <a:rPr sz="4950" spc="15" baseline="16835" dirty="0">
                <a:latin typeface="Times New Roman"/>
                <a:cs typeface="Times New Roman"/>
              </a:rPr>
              <a:t>ˆ</a:t>
            </a:r>
            <a:r>
              <a:rPr sz="3300" spc="10" dirty="0">
                <a:latin typeface="Times New Roman"/>
                <a:cs typeface="Times New Roman"/>
              </a:rPr>
              <a:t>(</a:t>
            </a:r>
            <a:r>
              <a:rPr sz="3300" i="1" spc="10" dirty="0">
                <a:latin typeface="Times New Roman"/>
                <a:cs typeface="Times New Roman"/>
              </a:rPr>
              <a:t>x</a:t>
            </a:r>
            <a:r>
              <a:rPr sz="3300" spc="10" dirty="0">
                <a:latin typeface="Times New Roman"/>
                <a:cs typeface="Times New Roman"/>
              </a:rPr>
              <a:t>,</a:t>
            </a:r>
            <a:r>
              <a:rPr sz="3300" spc="-125" dirty="0">
                <a:latin typeface="Times New Roman"/>
                <a:cs typeface="Times New Roman"/>
              </a:rPr>
              <a:t> </a:t>
            </a:r>
            <a:r>
              <a:rPr sz="3300" i="1" spc="105" dirty="0">
                <a:latin typeface="Times New Roman"/>
                <a:cs typeface="Times New Roman"/>
              </a:rPr>
              <a:t>y</a:t>
            </a:r>
            <a:r>
              <a:rPr sz="3300" spc="105" dirty="0">
                <a:latin typeface="Times New Roman"/>
                <a:cs typeface="Times New Roman"/>
              </a:rPr>
              <a:t>)</a:t>
            </a:r>
            <a:r>
              <a:rPr sz="3300" spc="-85" dirty="0">
                <a:latin typeface="Times New Roman"/>
                <a:cs typeface="Times New Roman"/>
              </a:rPr>
              <a:t> </a:t>
            </a:r>
            <a:r>
              <a:rPr sz="3300" spc="80" dirty="0">
                <a:latin typeface="Symbol"/>
                <a:cs typeface="Symbol"/>
              </a:rPr>
              <a:t></a:t>
            </a:r>
            <a:r>
              <a:rPr sz="3300" spc="80" dirty="0">
                <a:latin typeface="Times New Roman"/>
                <a:cs typeface="Times New Roman"/>
              </a:rPr>
              <a:t>	</a:t>
            </a:r>
            <a:r>
              <a:rPr sz="3300" spc="-25" dirty="0">
                <a:latin typeface="Times New Roman"/>
                <a:cs typeface="Times New Roman"/>
              </a:rPr>
              <a:t>min</a:t>
            </a:r>
            <a:r>
              <a:rPr sz="3300" spc="325" dirty="0">
                <a:latin typeface="Times New Roman"/>
                <a:cs typeface="Times New Roman"/>
              </a:rPr>
              <a:t> </a:t>
            </a:r>
            <a:r>
              <a:rPr sz="3300" spc="150" dirty="0">
                <a:latin typeface="Times New Roman"/>
                <a:cs typeface="Times New Roman"/>
              </a:rPr>
              <a:t>{</a:t>
            </a:r>
            <a:r>
              <a:rPr sz="3300" i="1" spc="150" dirty="0">
                <a:latin typeface="Times New Roman"/>
                <a:cs typeface="Times New Roman"/>
              </a:rPr>
              <a:t>g</a:t>
            </a:r>
            <a:r>
              <a:rPr sz="3300" spc="150" dirty="0">
                <a:latin typeface="Times New Roman"/>
                <a:cs typeface="Times New Roman"/>
              </a:rPr>
              <a:t>(</a:t>
            </a:r>
            <a:r>
              <a:rPr sz="3300" i="1" spc="150" dirty="0">
                <a:latin typeface="Times New Roman"/>
                <a:cs typeface="Times New Roman"/>
              </a:rPr>
              <a:t>s</a:t>
            </a:r>
            <a:r>
              <a:rPr sz="3300" spc="150" dirty="0">
                <a:latin typeface="Times New Roman"/>
                <a:cs typeface="Times New Roman"/>
              </a:rPr>
              <a:t>,</a:t>
            </a:r>
            <a:r>
              <a:rPr sz="3300" i="1" spc="150" dirty="0">
                <a:latin typeface="Times New Roman"/>
                <a:cs typeface="Times New Roman"/>
              </a:rPr>
              <a:t>t</a:t>
            </a:r>
            <a:r>
              <a:rPr sz="3300" spc="150" dirty="0">
                <a:latin typeface="Times New Roman"/>
                <a:cs typeface="Times New Roman"/>
              </a:rPr>
              <a:t>)}</a:t>
            </a:r>
            <a:endParaRPr sz="3300">
              <a:latin typeface="Times New Roman"/>
              <a:cs typeface="Times New Roman"/>
            </a:endParaRPr>
          </a:p>
          <a:p>
            <a:pPr marR="1447800" algn="ctr">
              <a:lnSpc>
                <a:spcPts val="1970"/>
              </a:lnSpc>
            </a:pPr>
            <a:r>
              <a:rPr sz="1900" spc="110" dirty="0">
                <a:latin typeface="Times New Roman"/>
                <a:cs typeface="Times New Roman"/>
              </a:rPr>
              <a:t>(</a:t>
            </a:r>
            <a:r>
              <a:rPr sz="1900" i="1" spc="110" dirty="0">
                <a:latin typeface="Times New Roman"/>
                <a:cs typeface="Times New Roman"/>
              </a:rPr>
              <a:t>s</a:t>
            </a:r>
            <a:r>
              <a:rPr sz="1900" spc="110" dirty="0">
                <a:latin typeface="Times New Roman"/>
                <a:cs typeface="Times New Roman"/>
              </a:rPr>
              <a:t>,</a:t>
            </a:r>
            <a:r>
              <a:rPr sz="1900" i="1" spc="110" dirty="0">
                <a:latin typeface="Times New Roman"/>
                <a:cs typeface="Times New Roman"/>
              </a:rPr>
              <a:t>t</a:t>
            </a:r>
            <a:r>
              <a:rPr sz="1900" i="1" spc="-265" dirty="0">
                <a:latin typeface="Times New Roman"/>
                <a:cs typeface="Times New Roman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)</a:t>
            </a:r>
            <a:r>
              <a:rPr sz="1900" dirty="0">
                <a:latin typeface="Symbol"/>
                <a:cs typeface="Symbol"/>
              </a:rPr>
              <a:t></a:t>
            </a:r>
            <a:r>
              <a:rPr sz="1900" i="1" dirty="0">
                <a:latin typeface="Times New Roman"/>
                <a:cs typeface="Times New Roman"/>
              </a:rPr>
              <a:t>S</a:t>
            </a:r>
            <a:r>
              <a:rPr sz="2025" i="1" baseline="-20576" dirty="0">
                <a:latin typeface="Times New Roman"/>
                <a:cs typeface="Times New Roman"/>
              </a:rPr>
              <a:t>xy</a:t>
            </a:r>
            <a:endParaRPr sz="2025" baseline="-20576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50">
              <a:latin typeface="Times New Roman"/>
              <a:cs typeface="Times New Roman"/>
            </a:endParaRPr>
          </a:p>
          <a:p>
            <a:pPr marL="325120" indent="-274955">
              <a:lnSpc>
                <a:spcPct val="100000"/>
              </a:lnSpc>
              <a:spcBef>
                <a:spcPts val="5"/>
              </a:spcBef>
              <a:buClr>
                <a:srgbClr val="619DD1"/>
              </a:buClr>
              <a:buSzPct val="83333"/>
              <a:buFont typeface="Arial"/>
              <a:buChar char=""/>
              <a:tabLst>
                <a:tab pos="325120" algn="l"/>
                <a:tab pos="325755" algn="l"/>
              </a:tabLst>
            </a:pPr>
            <a:r>
              <a:rPr sz="1800" spc="-5" dirty="0">
                <a:latin typeface="Comic Sans MS"/>
                <a:cs typeface="Comic Sans MS"/>
              </a:rPr>
              <a:t>Max filter is good </a:t>
            </a:r>
            <a:r>
              <a:rPr sz="1800" spc="-10" dirty="0">
                <a:latin typeface="Comic Sans MS"/>
                <a:cs typeface="Comic Sans MS"/>
              </a:rPr>
              <a:t>for </a:t>
            </a:r>
            <a:r>
              <a:rPr sz="1800" spc="-5" dirty="0">
                <a:solidFill>
                  <a:srgbClr val="C00000"/>
                </a:solidFill>
                <a:latin typeface="Comic Sans MS"/>
                <a:cs typeface="Comic Sans MS"/>
              </a:rPr>
              <a:t>pepper noise </a:t>
            </a:r>
            <a:r>
              <a:rPr sz="1800" spc="-5" dirty="0">
                <a:latin typeface="Comic Sans MS"/>
                <a:cs typeface="Comic Sans MS"/>
              </a:rPr>
              <a:t>and min is good </a:t>
            </a:r>
            <a:r>
              <a:rPr sz="1800" spc="-10" dirty="0">
                <a:latin typeface="Comic Sans MS"/>
                <a:cs typeface="Comic Sans MS"/>
              </a:rPr>
              <a:t>for </a:t>
            </a:r>
            <a:r>
              <a:rPr sz="1800" dirty="0">
                <a:solidFill>
                  <a:srgbClr val="C00000"/>
                </a:solidFill>
                <a:latin typeface="Comic Sans MS"/>
                <a:cs typeface="Comic Sans MS"/>
              </a:rPr>
              <a:t>salt</a:t>
            </a:r>
            <a:r>
              <a:rPr sz="1800" spc="85" dirty="0">
                <a:solidFill>
                  <a:srgbClr val="C00000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Comic Sans MS"/>
                <a:cs typeface="Comic Sans MS"/>
              </a:rPr>
              <a:t>noise</a:t>
            </a:r>
            <a:endParaRPr sz="1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491" y="423418"/>
            <a:ext cx="288671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/>
              <a:t>Midpoint</a:t>
            </a:r>
            <a:r>
              <a:rPr sz="3200" spc="-35" dirty="0"/>
              <a:t> </a:t>
            </a:r>
            <a:r>
              <a:rPr sz="3200" spc="-5" dirty="0"/>
              <a:t>Filter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80491" y="1548460"/>
            <a:ext cx="20459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7020" algn="l"/>
              </a:tabLst>
            </a:pPr>
            <a:r>
              <a:rPr sz="1500" spc="-365" dirty="0">
                <a:solidFill>
                  <a:srgbClr val="619DD1"/>
                </a:solidFill>
                <a:latin typeface="Arial"/>
                <a:cs typeface="Arial"/>
              </a:rPr>
              <a:t>	</a:t>
            </a:r>
            <a:r>
              <a:rPr sz="1800" b="1" spc="-5" dirty="0">
                <a:solidFill>
                  <a:srgbClr val="C00000"/>
                </a:solidFill>
                <a:latin typeface="Comic Sans MS"/>
                <a:cs typeface="Comic Sans MS"/>
              </a:rPr>
              <a:t>Midpoint</a:t>
            </a:r>
            <a:r>
              <a:rPr sz="1800" b="1" spc="-40" dirty="0">
                <a:solidFill>
                  <a:srgbClr val="C00000"/>
                </a:solidFill>
                <a:latin typeface="Comic Sans MS"/>
                <a:cs typeface="Comic Sans MS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omic Sans MS"/>
                <a:cs typeface="Comic Sans MS"/>
              </a:rPr>
              <a:t>Filter: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0491" y="3195320"/>
            <a:ext cx="5025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7020" algn="l"/>
              </a:tabLst>
            </a:pPr>
            <a:r>
              <a:rPr sz="1500" spc="-365" dirty="0">
                <a:solidFill>
                  <a:srgbClr val="619DD1"/>
                </a:solidFill>
                <a:latin typeface="Arial"/>
                <a:cs typeface="Arial"/>
              </a:rPr>
              <a:t>	</a:t>
            </a:r>
            <a:r>
              <a:rPr sz="1800" spc="-5" dirty="0">
                <a:latin typeface="Comic Sans MS"/>
                <a:cs typeface="Comic Sans MS"/>
              </a:rPr>
              <a:t>Good for </a:t>
            </a:r>
            <a:r>
              <a:rPr sz="1800" spc="-10" dirty="0">
                <a:latin typeface="Comic Sans MS"/>
                <a:cs typeface="Comic Sans MS"/>
              </a:rPr>
              <a:t>random </a:t>
            </a:r>
            <a:r>
              <a:rPr sz="1800" dirty="0">
                <a:latin typeface="Comic Sans MS"/>
                <a:cs typeface="Comic Sans MS"/>
              </a:rPr>
              <a:t>Gaussian </a:t>
            </a:r>
            <a:r>
              <a:rPr sz="1800" spc="-5" dirty="0">
                <a:latin typeface="Comic Sans MS"/>
                <a:cs typeface="Comic Sans MS"/>
              </a:rPr>
              <a:t>and uniform</a:t>
            </a:r>
            <a:r>
              <a:rPr sz="1800" spc="8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noise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798977" y="2549980"/>
            <a:ext cx="257175" cy="0"/>
          </a:xfrm>
          <a:custGeom>
            <a:avLst/>
            <a:gdLst/>
            <a:ahLst/>
            <a:cxnLst/>
            <a:rect l="l" t="t" r="r" b="b"/>
            <a:pathLst>
              <a:path w="257175">
                <a:moveTo>
                  <a:pt x="0" y="0"/>
                </a:moveTo>
                <a:lnTo>
                  <a:pt x="256649" y="0"/>
                </a:lnTo>
              </a:path>
            </a:pathLst>
          </a:custGeom>
          <a:ln w="176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366127" y="2413685"/>
            <a:ext cx="193040" cy="537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350" spc="30" dirty="0">
                <a:latin typeface="Symbol"/>
                <a:cs typeface="Symbol"/>
              </a:rPr>
              <a:t></a:t>
            </a:r>
            <a:endParaRPr sz="33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66127" y="2575945"/>
            <a:ext cx="193040" cy="537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350" spc="30" dirty="0">
                <a:latin typeface="Symbol"/>
                <a:cs typeface="Symbol"/>
              </a:rPr>
              <a:t></a:t>
            </a:r>
            <a:endParaRPr sz="33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14696" y="2550723"/>
            <a:ext cx="501650" cy="537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350" spc="40" dirty="0">
                <a:latin typeface="Times New Roman"/>
                <a:cs typeface="Times New Roman"/>
              </a:rPr>
              <a:t>2</a:t>
            </a:r>
            <a:r>
              <a:rPr sz="3350" spc="-215" dirty="0">
                <a:latin typeface="Times New Roman"/>
                <a:cs typeface="Times New Roman"/>
              </a:rPr>
              <a:t> </a:t>
            </a:r>
            <a:r>
              <a:rPr sz="5025" spc="44" baseline="-3316" dirty="0">
                <a:latin typeface="Symbol"/>
                <a:cs typeface="Symbol"/>
              </a:rPr>
              <a:t></a:t>
            </a:r>
            <a:endParaRPr sz="5025" baseline="-3316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89988" y="2217790"/>
            <a:ext cx="7394575" cy="537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4986020" algn="l"/>
              </a:tabLst>
            </a:pPr>
            <a:r>
              <a:rPr sz="3350" i="1" spc="-10" dirty="0">
                <a:latin typeface="Times New Roman"/>
                <a:cs typeface="Times New Roman"/>
              </a:rPr>
              <a:t>f</a:t>
            </a:r>
            <a:r>
              <a:rPr sz="5025" spc="-15" baseline="16583" dirty="0">
                <a:latin typeface="Times New Roman"/>
                <a:cs typeface="Times New Roman"/>
              </a:rPr>
              <a:t>ˆ</a:t>
            </a:r>
            <a:r>
              <a:rPr sz="3350" spc="-10" dirty="0">
                <a:latin typeface="Times New Roman"/>
                <a:cs typeface="Times New Roman"/>
              </a:rPr>
              <a:t>(</a:t>
            </a:r>
            <a:r>
              <a:rPr sz="3350" i="1" spc="-10" dirty="0">
                <a:latin typeface="Times New Roman"/>
                <a:cs typeface="Times New Roman"/>
              </a:rPr>
              <a:t>x</a:t>
            </a:r>
            <a:r>
              <a:rPr sz="3350" spc="-10" dirty="0">
                <a:latin typeface="Times New Roman"/>
                <a:cs typeface="Times New Roman"/>
              </a:rPr>
              <a:t>, </a:t>
            </a:r>
            <a:r>
              <a:rPr sz="3350" i="1" spc="75" dirty="0">
                <a:latin typeface="Times New Roman"/>
                <a:cs typeface="Times New Roman"/>
              </a:rPr>
              <a:t>y</a:t>
            </a:r>
            <a:r>
              <a:rPr sz="3350" spc="75" dirty="0">
                <a:latin typeface="Times New Roman"/>
                <a:cs typeface="Times New Roman"/>
              </a:rPr>
              <a:t>) </a:t>
            </a:r>
            <a:r>
              <a:rPr sz="3350" spc="45" dirty="0">
                <a:latin typeface="Symbol"/>
                <a:cs typeface="Symbol"/>
              </a:rPr>
              <a:t></a:t>
            </a:r>
            <a:r>
              <a:rPr sz="3350" spc="45" dirty="0">
                <a:latin typeface="Times New Roman"/>
                <a:cs typeface="Times New Roman"/>
              </a:rPr>
              <a:t> </a:t>
            </a:r>
            <a:r>
              <a:rPr sz="5025" spc="60" baseline="34825" dirty="0">
                <a:latin typeface="Times New Roman"/>
                <a:cs typeface="Times New Roman"/>
              </a:rPr>
              <a:t>1 </a:t>
            </a:r>
            <a:r>
              <a:rPr sz="5025" spc="44" baseline="27363" dirty="0">
                <a:latin typeface="Symbol"/>
                <a:cs typeface="Symbol"/>
              </a:rPr>
              <a:t></a:t>
            </a:r>
            <a:r>
              <a:rPr sz="5025" spc="44" baseline="27363" dirty="0">
                <a:latin typeface="Times New Roman"/>
                <a:cs typeface="Times New Roman"/>
              </a:rPr>
              <a:t> </a:t>
            </a:r>
            <a:r>
              <a:rPr sz="3350" spc="-50" dirty="0">
                <a:latin typeface="Times New Roman"/>
                <a:cs typeface="Times New Roman"/>
              </a:rPr>
              <a:t>max</a:t>
            </a:r>
            <a:r>
              <a:rPr sz="3350" spc="-195" dirty="0">
                <a:latin typeface="Times New Roman"/>
                <a:cs typeface="Times New Roman"/>
              </a:rPr>
              <a:t> </a:t>
            </a:r>
            <a:r>
              <a:rPr sz="3350" spc="105" dirty="0">
                <a:latin typeface="Times New Roman"/>
                <a:cs typeface="Times New Roman"/>
              </a:rPr>
              <a:t>{</a:t>
            </a:r>
            <a:r>
              <a:rPr sz="3350" i="1" spc="105" dirty="0">
                <a:latin typeface="Times New Roman"/>
                <a:cs typeface="Times New Roman"/>
              </a:rPr>
              <a:t>g</a:t>
            </a:r>
            <a:r>
              <a:rPr sz="3350" spc="105" dirty="0">
                <a:latin typeface="Times New Roman"/>
                <a:cs typeface="Times New Roman"/>
              </a:rPr>
              <a:t>(</a:t>
            </a:r>
            <a:r>
              <a:rPr sz="3350" i="1" spc="105" dirty="0">
                <a:latin typeface="Times New Roman"/>
                <a:cs typeface="Times New Roman"/>
              </a:rPr>
              <a:t>s</a:t>
            </a:r>
            <a:r>
              <a:rPr sz="3350" spc="105" dirty="0">
                <a:latin typeface="Times New Roman"/>
                <a:cs typeface="Times New Roman"/>
              </a:rPr>
              <a:t>,</a:t>
            </a:r>
            <a:r>
              <a:rPr sz="3350" spc="-540" dirty="0">
                <a:latin typeface="Times New Roman"/>
                <a:cs typeface="Times New Roman"/>
              </a:rPr>
              <a:t> </a:t>
            </a:r>
            <a:r>
              <a:rPr sz="3350" i="1" spc="140" dirty="0">
                <a:latin typeface="Times New Roman"/>
                <a:cs typeface="Times New Roman"/>
              </a:rPr>
              <a:t>t</a:t>
            </a:r>
            <a:r>
              <a:rPr sz="3350" spc="140" dirty="0">
                <a:latin typeface="Times New Roman"/>
                <a:cs typeface="Times New Roman"/>
              </a:rPr>
              <a:t>)}</a:t>
            </a:r>
            <a:r>
              <a:rPr sz="3350" spc="140" dirty="0">
                <a:latin typeface="Symbol"/>
                <a:cs typeface="Symbol"/>
              </a:rPr>
              <a:t></a:t>
            </a:r>
            <a:r>
              <a:rPr sz="3350" spc="140" dirty="0">
                <a:latin typeface="Times New Roman"/>
                <a:cs typeface="Times New Roman"/>
              </a:rPr>
              <a:t>	</a:t>
            </a:r>
            <a:r>
              <a:rPr sz="3350" spc="-50" dirty="0">
                <a:latin typeface="Times New Roman"/>
                <a:cs typeface="Times New Roman"/>
              </a:rPr>
              <a:t>min </a:t>
            </a:r>
            <a:r>
              <a:rPr sz="3350" spc="105" dirty="0">
                <a:latin typeface="Times New Roman"/>
                <a:cs typeface="Times New Roman"/>
              </a:rPr>
              <a:t>{</a:t>
            </a:r>
            <a:r>
              <a:rPr sz="3350" i="1" spc="105" dirty="0">
                <a:latin typeface="Times New Roman"/>
                <a:cs typeface="Times New Roman"/>
              </a:rPr>
              <a:t>g</a:t>
            </a:r>
            <a:r>
              <a:rPr sz="3350" spc="105" dirty="0">
                <a:latin typeface="Times New Roman"/>
                <a:cs typeface="Times New Roman"/>
              </a:rPr>
              <a:t>(</a:t>
            </a:r>
            <a:r>
              <a:rPr sz="3350" i="1" spc="105" dirty="0">
                <a:latin typeface="Times New Roman"/>
                <a:cs typeface="Times New Roman"/>
              </a:rPr>
              <a:t>s</a:t>
            </a:r>
            <a:r>
              <a:rPr sz="3350" spc="105" dirty="0">
                <a:latin typeface="Times New Roman"/>
                <a:cs typeface="Times New Roman"/>
              </a:rPr>
              <a:t>,</a:t>
            </a:r>
            <a:r>
              <a:rPr sz="3350" spc="-225" dirty="0">
                <a:latin typeface="Times New Roman"/>
                <a:cs typeface="Times New Roman"/>
              </a:rPr>
              <a:t> </a:t>
            </a:r>
            <a:r>
              <a:rPr sz="3350" i="1" spc="20" dirty="0">
                <a:latin typeface="Times New Roman"/>
                <a:cs typeface="Times New Roman"/>
              </a:rPr>
              <a:t>t</a:t>
            </a:r>
            <a:r>
              <a:rPr sz="3350" spc="20" dirty="0">
                <a:latin typeface="Times New Roman"/>
                <a:cs typeface="Times New Roman"/>
              </a:rPr>
              <a:t>)}</a:t>
            </a:r>
            <a:r>
              <a:rPr sz="5025" spc="30" baseline="27363" dirty="0">
                <a:latin typeface="Symbol"/>
                <a:cs typeface="Symbol"/>
              </a:rPr>
              <a:t></a:t>
            </a:r>
            <a:endParaRPr sz="5025" baseline="27363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65182" y="2783612"/>
            <a:ext cx="2888615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33675" algn="l"/>
              </a:tabLst>
            </a:pPr>
            <a:r>
              <a:rPr sz="1400" i="1" spc="-70" dirty="0">
                <a:latin typeface="Times New Roman"/>
                <a:cs typeface="Times New Roman"/>
              </a:rPr>
              <a:t>x</a:t>
            </a:r>
            <a:r>
              <a:rPr sz="1400" i="1" spc="10" dirty="0">
                <a:latin typeface="Times New Roman"/>
                <a:cs typeface="Times New Roman"/>
              </a:rPr>
              <a:t>y</a:t>
            </a:r>
            <a:r>
              <a:rPr sz="1400" i="1" dirty="0">
                <a:latin typeface="Times New Roman"/>
                <a:cs typeface="Times New Roman"/>
              </a:rPr>
              <a:t>	</a:t>
            </a:r>
            <a:r>
              <a:rPr sz="2100" i="1" spc="-104" baseline="1984" dirty="0">
                <a:latin typeface="Times New Roman"/>
                <a:cs typeface="Times New Roman"/>
              </a:rPr>
              <a:t>xy</a:t>
            </a:r>
            <a:endParaRPr sz="2100" baseline="1984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16037" y="2643213"/>
            <a:ext cx="777240" cy="324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950" spc="90" dirty="0">
                <a:latin typeface="Times New Roman"/>
                <a:cs typeface="Times New Roman"/>
              </a:rPr>
              <a:t>(</a:t>
            </a:r>
            <a:r>
              <a:rPr sz="1950" i="1" spc="90" dirty="0">
                <a:latin typeface="Times New Roman"/>
                <a:cs typeface="Times New Roman"/>
              </a:rPr>
              <a:t>s</a:t>
            </a:r>
            <a:r>
              <a:rPr sz="1950" spc="90" dirty="0">
                <a:latin typeface="Times New Roman"/>
                <a:cs typeface="Times New Roman"/>
              </a:rPr>
              <a:t>,</a:t>
            </a:r>
            <a:r>
              <a:rPr sz="1950" i="1" spc="90" dirty="0">
                <a:latin typeface="Times New Roman"/>
                <a:cs typeface="Times New Roman"/>
              </a:rPr>
              <a:t>t</a:t>
            </a:r>
            <a:r>
              <a:rPr sz="1950" i="1" spc="-325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Times New Roman"/>
                <a:cs typeface="Times New Roman"/>
              </a:rPr>
              <a:t>)</a:t>
            </a:r>
            <a:r>
              <a:rPr sz="1950" spc="-50" dirty="0">
                <a:latin typeface="Symbol"/>
                <a:cs typeface="Symbol"/>
              </a:rPr>
              <a:t></a:t>
            </a:r>
            <a:r>
              <a:rPr sz="1950" i="1" spc="-50" dirty="0">
                <a:latin typeface="Times New Roman"/>
                <a:cs typeface="Times New Roman"/>
              </a:rPr>
              <a:t>S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97593" y="2472537"/>
            <a:ext cx="999490" cy="537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5025" spc="127" baseline="7462" dirty="0">
                <a:latin typeface="Symbol"/>
                <a:cs typeface="Symbol"/>
              </a:rPr>
              <a:t></a:t>
            </a:r>
            <a:r>
              <a:rPr sz="1950" spc="85" dirty="0">
                <a:latin typeface="Times New Roman"/>
                <a:cs typeface="Times New Roman"/>
              </a:rPr>
              <a:t>(</a:t>
            </a:r>
            <a:r>
              <a:rPr sz="1950" i="1" spc="85" dirty="0">
                <a:latin typeface="Times New Roman"/>
                <a:cs typeface="Times New Roman"/>
              </a:rPr>
              <a:t>s</a:t>
            </a:r>
            <a:r>
              <a:rPr sz="1950" spc="85" dirty="0">
                <a:latin typeface="Times New Roman"/>
                <a:cs typeface="Times New Roman"/>
              </a:rPr>
              <a:t>,</a:t>
            </a:r>
            <a:r>
              <a:rPr sz="1950" i="1" spc="85" dirty="0">
                <a:latin typeface="Times New Roman"/>
                <a:cs typeface="Times New Roman"/>
              </a:rPr>
              <a:t>t</a:t>
            </a:r>
            <a:r>
              <a:rPr sz="1950" i="1" spc="-305" dirty="0">
                <a:latin typeface="Times New Roman"/>
                <a:cs typeface="Times New Roman"/>
              </a:rPr>
              <a:t> </a:t>
            </a:r>
            <a:r>
              <a:rPr sz="1950" spc="-50" dirty="0">
                <a:latin typeface="Times New Roman"/>
                <a:cs typeface="Times New Roman"/>
              </a:rPr>
              <a:t>)</a:t>
            </a:r>
            <a:r>
              <a:rPr sz="1950" spc="-50" dirty="0">
                <a:latin typeface="Symbol"/>
                <a:cs typeface="Symbol"/>
              </a:rPr>
              <a:t></a:t>
            </a:r>
            <a:r>
              <a:rPr sz="1950" i="1" spc="-50" dirty="0">
                <a:latin typeface="Times New Roman"/>
                <a:cs typeface="Times New Roman"/>
              </a:rPr>
              <a:t>S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57446" y="1106805"/>
            <a:ext cx="26733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solidFill>
                  <a:srgbClr val="6E7C93"/>
                </a:solidFill>
                <a:latin typeface="Georgia"/>
                <a:cs typeface="Georgia"/>
              </a:rPr>
              <a:t>40</a:t>
            </a:r>
            <a:endParaRPr sz="1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0491" y="1548460"/>
            <a:ext cx="34861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7020" algn="l"/>
              </a:tabLst>
            </a:pPr>
            <a:r>
              <a:rPr sz="1500" spc="-365" dirty="0">
                <a:solidFill>
                  <a:srgbClr val="619DD1"/>
                </a:solidFill>
                <a:latin typeface="Arial"/>
                <a:cs typeface="Arial"/>
              </a:rPr>
              <a:t>	</a:t>
            </a:r>
            <a:r>
              <a:rPr sz="1800" b="1" spc="-5" dirty="0">
                <a:solidFill>
                  <a:srgbClr val="C00000"/>
                </a:solidFill>
                <a:latin typeface="Comic Sans MS"/>
                <a:cs typeface="Comic Sans MS"/>
              </a:rPr>
              <a:t>Alpha-Trimmed </a:t>
            </a:r>
            <a:r>
              <a:rPr sz="1800" b="1" dirty="0">
                <a:solidFill>
                  <a:srgbClr val="C00000"/>
                </a:solidFill>
                <a:latin typeface="Comic Sans MS"/>
                <a:cs typeface="Comic Sans MS"/>
              </a:rPr>
              <a:t>Mean</a:t>
            </a:r>
            <a:r>
              <a:rPr sz="1800" b="1" spc="-55" dirty="0">
                <a:solidFill>
                  <a:srgbClr val="C00000"/>
                </a:solidFill>
                <a:latin typeface="Comic Sans MS"/>
                <a:cs typeface="Comic Sans MS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omic Sans MS"/>
                <a:cs typeface="Comic Sans MS"/>
              </a:rPr>
              <a:t>Filter: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5091" y="3512073"/>
            <a:ext cx="7530465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220"/>
              </a:lnSpc>
              <a:spcBef>
                <a:spcPts val="100"/>
              </a:spcBef>
              <a:tabLst>
                <a:tab pos="312420" algn="l"/>
              </a:tabLst>
            </a:pPr>
            <a:r>
              <a:rPr sz="1500" spc="-365" dirty="0">
                <a:solidFill>
                  <a:srgbClr val="619DD1"/>
                </a:solidFill>
                <a:latin typeface="Arial"/>
                <a:cs typeface="Arial"/>
              </a:rPr>
              <a:t>	</a:t>
            </a:r>
            <a:r>
              <a:rPr sz="1800" dirty="0">
                <a:latin typeface="Comic Sans MS"/>
                <a:cs typeface="Comic Sans MS"/>
              </a:rPr>
              <a:t>Here </a:t>
            </a:r>
            <a:r>
              <a:rPr sz="1800" spc="-5" dirty="0">
                <a:latin typeface="Comic Sans MS"/>
                <a:cs typeface="Comic Sans MS"/>
              </a:rPr>
              <a:t>deleted </a:t>
            </a:r>
            <a:r>
              <a:rPr sz="1800" spc="-10" dirty="0">
                <a:latin typeface="Comic Sans MS"/>
                <a:cs typeface="Comic Sans MS"/>
              </a:rPr>
              <a:t>the </a:t>
            </a:r>
            <a:r>
              <a:rPr sz="1900" i="1" spc="-65" dirty="0">
                <a:latin typeface="Comic Sans MS"/>
                <a:cs typeface="Comic Sans MS"/>
              </a:rPr>
              <a:t>d/2 </a:t>
            </a:r>
            <a:r>
              <a:rPr sz="1800" dirty="0">
                <a:latin typeface="Comic Sans MS"/>
                <a:cs typeface="Comic Sans MS"/>
              </a:rPr>
              <a:t>lowest </a:t>
            </a:r>
            <a:r>
              <a:rPr sz="1800" spc="-5" dirty="0">
                <a:latin typeface="Comic Sans MS"/>
                <a:cs typeface="Comic Sans MS"/>
              </a:rPr>
              <a:t>and </a:t>
            </a:r>
            <a:r>
              <a:rPr sz="1900" i="1" spc="-65" dirty="0">
                <a:latin typeface="Comic Sans MS"/>
                <a:cs typeface="Comic Sans MS"/>
              </a:rPr>
              <a:t>d/2 </a:t>
            </a:r>
            <a:r>
              <a:rPr sz="1800" spc="-5" dirty="0">
                <a:latin typeface="Comic Sans MS"/>
                <a:cs typeface="Comic Sans MS"/>
              </a:rPr>
              <a:t>highest </a:t>
            </a:r>
            <a:r>
              <a:rPr sz="1800" dirty="0">
                <a:latin typeface="Comic Sans MS"/>
                <a:cs typeface="Comic Sans MS"/>
              </a:rPr>
              <a:t>grey levels, </a:t>
            </a:r>
            <a:r>
              <a:rPr sz="1800" spc="5" dirty="0">
                <a:latin typeface="Comic Sans MS"/>
                <a:cs typeface="Comic Sans MS"/>
              </a:rPr>
              <a:t>so </a:t>
            </a:r>
            <a:r>
              <a:rPr sz="1900" i="1" spc="-40" dirty="0">
                <a:latin typeface="Comic Sans MS"/>
                <a:cs typeface="Comic Sans MS"/>
              </a:rPr>
              <a:t>g</a:t>
            </a:r>
            <a:r>
              <a:rPr sz="1875" i="1" spc="-60" baseline="-20000" dirty="0">
                <a:latin typeface="Comic Sans MS"/>
                <a:cs typeface="Comic Sans MS"/>
              </a:rPr>
              <a:t>r</a:t>
            </a:r>
            <a:r>
              <a:rPr sz="1900" i="1" spc="-40" dirty="0">
                <a:latin typeface="Comic Sans MS"/>
                <a:cs typeface="Comic Sans MS"/>
              </a:rPr>
              <a:t>(s,</a:t>
            </a:r>
            <a:r>
              <a:rPr sz="1900" i="1" spc="15" dirty="0">
                <a:latin typeface="Comic Sans MS"/>
                <a:cs typeface="Comic Sans MS"/>
              </a:rPr>
              <a:t> </a:t>
            </a:r>
            <a:r>
              <a:rPr sz="1900" i="1" spc="-50" dirty="0">
                <a:latin typeface="Comic Sans MS"/>
                <a:cs typeface="Comic Sans MS"/>
              </a:rPr>
              <a:t>t)</a:t>
            </a:r>
            <a:endParaRPr sz="1900">
              <a:latin typeface="Comic Sans MS"/>
              <a:cs typeface="Comic Sans MS"/>
            </a:endParaRPr>
          </a:p>
          <a:p>
            <a:pPr marL="312420">
              <a:lnSpc>
                <a:spcPts val="2220"/>
              </a:lnSpc>
            </a:pPr>
            <a:r>
              <a:rPr sz="1800" spc="-5" dirty="0">
                <a:latin typeface="Comic Sans MS"/>
                <a:cs typeface="Comic Sans MS"/>
              </a:rPr>
              <a:t>represents </a:t>
            </a:r>
            <a:r>
              <a:rPr sz="1800" spc="-10" dirty="0">
                <a:latin typeface="Comic Sans MS"/>
                <a:cs typeface="Comic Sans MS"/>
              </a:rPr>
              <a:t>the </a:t>
            </a:r>
            <a:r>
              <a:rPr sz="1800" spc="-5" dirty="0">
                <a:latin typeface="Comic Sans MS"/>
                <a:cs typeface="Comic Sans MS"/>
              </a:rPr>
              <a:t>remaining </a:t>
            </a:r>
            <a:r>
              <a:rPr sz="1900" i="1" spc="-70" dirty="0">
                <a:latin typeface="Comic Sans MS"/>
                <a:cs typeface="Comic Sans MS"/>
              </a:rPr>
              <a:t>mn </a:t>
            </a:r>
            <a:r>
              <a:rPr sz="1900" i="1" spc="-45" dirty="0">
                <a:latin typeface="Comic Sans MS"/>
                <a:cs typeface="Comic Sans MS"/>
              </a:rPr>
              <a:t>– </a:t>
            </a:r>
            <a:r>
              <a:rPr sz="1900" i="1" spc="-60" dirty="0">
                <a:latin typeface="Comic Sans MS"/>
                <a:cs typeface="Comic Sans MS"/>
              </a:rPr>
              <a:t>d</a:t>
            </a:r>
            <a:r>
              <a:rPr sz="1900" i="1" spc="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pixels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89379" y="2491227"/>
            <a:ext cx="124460" cy="321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50" i="1" spc="15" dirty="0">
                <a:latin typeface="Times New Roman"/>
                <a:cs typeface="Times New Roman"/>
              </a:rPr>
              <a:t>r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17003" y="2539802"/>
            <a:ext cx="1141095" cy="5340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300" i="1" spc="95" dirty="0">
                <a:latin typeface="Times New Roman"/>
                <a:cs typeface="Times New Roman"/>
              </a:rPr>
              <a:t>mn</a:t>
            </a:r>
            <a:r>
              <a:rPr sz="3300" i="1" spc="-434" dirty="0">
                <a:latin typeface="Times New Roman"/>
                <a:cs typeface="Times New Roman"/>
              </a:rPr>
              <a:t> </a:t>
            </a:r>
            <a:r>
              <a:rPr sz="3300" spc="65" dirty="0">
                <a:latin typeface="Symbol"/>
                <a:cs typeface="Symbol"/>
              </a:rPr>
              <a:t></a:t>
            </a:r>
            <a:r>
              <a:rPr sz="3300" spc="-340" dirty="0">
                <a:latin typeface="Times New Roman"/>
                <a:cs typeface="Times New Roman"/>
              </a:rPr>
              <a:t> </a:t>
            </a:r>
            <a:r>
              <a:rPr sz="3300" i="1" spc="60" dirty="0">
                <a:latin typeface="Times New Roman"/>
                <a:cs typeface="Times New Roman"/>
              </a:rPr>
              <a:t>d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36952" y="2790115"/>
            <a:ext cx="989965" cy="321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950" spc="15" dirty="0">
                <a:latin typeface="Times New Roman"/>
                <a:cs typeface="Times New Roman"/>
              </a:rPr>
              <a:t>(</a:t>
            </a:r>
            <a:r>
              <a:rPr sz="1950" spc="-335" dirty="0">
                <a:latin typeface="Times New Roman"/>
                <a:cs typeface="Times New Roman"/>
              </a:rPr>
              <a:t> </a:t>
            </a:r>
            <a:r>
              <a:rPr sz="1950" i="1" spc="60" dirty="0">
                <a:latin typeface="Times New Roman"/>
                <a:cs typeface="Times New Roman"/>
              </a:rPr>
              <a:t>s</a:t>
            </a:r>
            <a:r>
              <a:rPr sz="1950" spc="60" dirty="0">
                <a:latin typeface="Times New Roman"/>
                <a:cs typeface="Times New Roman"/>
              </a:rPr>
              <a:t>,</a:t>
            </a:r>
            <a:r>
              <a:rPr sz="1950" i="1" spc="60" dirty="0">
                <a:latin typeface="Times New Roman"/>
                <a:cs typeface="Times New Roman"/>
              </a:rPr>
              <a:t>t</a:t>
            </a:r>
            <a:r>
              <a:rPr sz="1950" i="1" spc="-300" dirty="0">
                <a:latin typeface="Times New Roman"/>
                <a:cs typeface="Times New Roman"/>
              </a:rPr>
              <a:t> </a:t>
            </a:r>
            <a:r>
              <a:rPr sz="1950" spc="-25" dirty="0">
                <a:latin typeface="Times New Roman"/>
                <a:cs typeface="Times New Roman"/>
              </a:rPr>
              <a:t>)</a:t>
            </a:r>
            <a:r>
              <a:rPr sz="1950" spc="-25" dirty="0">
                <a:latin typeface="Symbol"/>
                <a:cs typeface="Symbol"/>
              </a:rPr>
              <a:t></a:t>
            </a:r>
            <a:r>
              <a:rPr sz="1950" i="1" spc="-25" dirty="0">
                <a:latin typeface="Times New Roman"/>
                <a:cs typeface="Times New Roman"/>
              </a:rPr>
              <a:t>S</a:t>
            </a:r>
            <a:r>
              <a:rPr sz="2100" i="1" spc="-37" baseline="-19841" dirty="0">
                <a:latin typeface="Times New Roman"/>
                <a:cs typeface="Times New Roman"/>
              </a:rPr>
              <a:t>xy</a:t>
            </a:r>
            <a:endParaRPr sz="2100" baseline="-19841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93074" y="1997296"/>
            <a:ext cx="1779905" cy="788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970280" algn="l"/>
              </a:tabLst>
            </a:pPr>
            <a:r>
              <a:rPr sz="7500" spc="142" baseline="-8333" dirty="0">
                <a:latin typeface="Symbol"/>
                <a:cs typeface="Symbol"/>
              </a:rPr>
              <a:t></a:t>
            </a:r>
            <a:r>
              <a:rPr sz="7500" spc="-1080" baseline="-8333" dirty="0">
                <a:latin typeface="Times New Roman"/>
                <a:cs typeface="Times New Roman"/>
              </a:rPr>
              <a:t> </a:t>
            </a:r>
            <a:r>
              <a:rPr sz="3300" i="1" spc="60" dirty="0">
                <a:latin typeface="Times New Roman"/>
                <a:cs typeface="Times New Roman"/>
              </a:rPr>
              <a:t>g	</a:t>
            </a:r>
            <a:r>
              <a:rPr sz="3300" spc="85" dirty="0">
                <a:latin typeface="Times New Roman"/>
                <a:cs typeface="Times New Roman"/>
              </a:rPr>
              <a:t>(</a:t>
            </a:r>
            <a:r>
              <a:rPr sz="3300" i="1" spc="85" dirty="0">
                <a:latin typeface="Times New Roman"/>
                <a:cs typeface="Times New Roman"/>
              </a:rPr>
              <a:t>s</a:t>
            </a:r>
            <a:r>
              <a:rPr sz="3300" spc="85" dirty="0">
                <a:latin typeface="Times New Roman"/>
                <a:cs typeface="Times New Roman"/>
              </a:rPr>
              <a:t>,</a:t>
            </a:r>
            <a:r>
              <a:rPr sz="3300" spc="-575" dirty="0">
                <a:latin typeface="Times New Roman"/>
                <a:cs typeface="Times New Roman"/>
              </a:rPr>
              <a:t> </a:t>
            </a:r>
            <a:r>
              <a:rPr sz="3300" i="1" spc="140" dirty="0">
                <a:latin typeface="Times New Roman"/>
                <a:cs typeface="Times New Roman"/>
              </a:rPr>
              <a:t>t</a:t>
            </a:r>
            <a:r>
              <a:rPr sz="3300" spc="140" dirty="0">
                <a:latin typeface="Times New Roman"/>
                <a:cs typeface="Times New Roman"/>
              </a:rPr>
              <a:t>)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92140" y="2209099"/>
            <a:ext cx="2849245" cy="5340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2103120" algn="l"/>
                <a:tab pos="2810510" algn="l"/>
              </a:tabLst>
            </a:pPr>
            <a:r>
              <a:rPr sz="3300" i="1" spc="10" dirty="0">
                <a:latin typeface="Times New Roman"/>
                <a:cs typeface="Times New Roman"/>
              </a:rPr>
              <a:t>f</a:t>
            </a:r>
            <a:r>
              <a:rPr sz="4950" spc="15" baseline="16835" dirty="0">
                <a:latin typeface="Times New Roman"/>
                <a:cs typeface="Times New Roman"/>
              </a:rPr>
              <a:t>ˆ</a:t>
            </a:r>
            <a:r>
              <a:rPr sz="3300" spc="10" dirty="0">
                <a:latin typeface="Times New Roman"/>
                <a:cs typeface="Times New Roman"/>
              </a:rPr>
              <a:t>(</a:t>
            </a:r>
            <a:r>
              <a:rPr sz="3300" i="1" spc="10" dirty="0">
                <a:latin typeface="Times New Roman"/>
                <a:cs typeface="Times New Roman"/>
              </a:rPr>
              <a:t>x</a:t>
            </a:r>
            <a:r>
              <a:rPr sz="3300" spc="10" dirty="0">
                <a:latin typeface="Times New Roman"/>
                <a:cs typeface="Times New Roman"/>
              </a:rPr>
              <a:t>,</a:t>
            </a:r>
            <a:r>
              <a:rPr sz="3300" spc="-105" dirty="0">
                <a:latin typeface="Times New Roman"/>
                <a:cs typeface="Times New Roman"/>
              </a:rPr>
              <a:t> </a:t>
            </a:r>
            <a:r>
              <a:rPr sz="3300" i="1" spc="95" dirty="0">
                <a:latin typeface="Times New Roman"/>
                <a:cs typeface="Times New Roman"/>
              </a:rPr>
              <a:t>y</a:t>
            </a:r>
            <a:r>
              <a:rPr sz="3300" spc="95" dirty="0">
                <a:latin typeface="Times New Roman"/>
                <a:cs typeface="Times New Roman"/>
              </a:rPr>
              <a:t>)</a:t>
            </a:r>
            <a:r>
              <a:rPr sz="3300" spc="-85" dirty="0">
                <a:latin typeface="Times New Roman"/>
                <a:cs typeface="Times New Roman"/>
              </a:rPr>
              <a:t> </a:t>
            </a:r>
            <a:r>
              <a:rPr sz="3300" spc="65" dirty="0">
                <a:latin typeface="Symbol"/>
                <a:cs typeface="Symbol"/>
              </a:rPr>
              <a:t></a:t>
            </a:r>
            <a:r>
              <a:rPr sz="4950" u="heavy" spc="97" baseline="35353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</a:t>
            </a:r>
            <a:r>
              <a:rPr sz="4950" u="heavy" spc="89" baseline="3535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	</a:t>
            </a:r>
            <a:endParaRPr sz="4950" baseline="35353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0491" y="423418"/>
            <a:ext cx="5271135" cy="954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>
                <a:latin typeface="Comic Sans MS"/>
                <a:cs typeface="Comic Sans MS"/>
              </a:rPr>
              <a:t>Alpha-Trimmed </a:t>
            </a:r>
            <a:r>
              <a:rPr sz="3200" spc="-5" dirty="0">
                <a:latin typeface="Comic Sans MS"/>
                <a:cs typeface="Comic Sans MS"/>
              </a:rPr>
              <a:t>Mean</a:t>
            </a:r>
            <a:r>
              <a:rPr sz="3200" spc="85" dirty="0">
                <a:latin typeface="Comic Sans MS"/>
                <a:cs typeface="Comic Sans MS"/>
              </a:rPr>
              <a:t> </a:t>
            </a:r>
            <a:r>
              <a:rPr sz="3200" spc="-5" dirty="0">
                <a:latin typeface="Comic Sans MS"/>
                <a:cs typeface="Comic Sans MS"/>
              </a:rPr>
              <a:t>Filter</a:t>
            </a:r>
            <a:endParaRPr sz="3200">
              <a:latin typeface="Comic Sans MS"/>
              <a:cs typeface="Comic Sans MS"/>
            </a:endParaRPr>
          </a:p>
          <a:p>
            <a:pPr marR="950594" algn="r">
              <a:lnSpc>
                <a:spcPct val="100000"/>
              </a:lnSpc>
              <a:spcBef>
                <a:spcPts val="1560"/>
              </a:spcBef>
            </a:pPr>
            <a:r>
              <a:rPr sz="1600" dirty="0">
                <a:solidFill>
                  <a:srgbClr val="6E7C93"/>
                </a:solidFill>
                <a:latin typeface="Georgia"/>
                <a:cs typeface="Georgia"/>
              </a:rPr>
              <a:t>41</a:t>
            </a:r>
            <a:endParaRPr sz="1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6050" y="149097"/>
            <a:ext cx="8846185" cy="6560184"/>
            <a:chOff x="146050" y="149097"/>
            <a:chExt cx="8846185" cy="6560184"/>
          </a:xfrm>
        </p:grpSpPr>
        <p:sp>
          <p:nvSpPr>
            <p:cNvPr id="3" name="object 3"/>
            <p:cNvSpPr/>
            <p:nvPr/>
          </p:nvSpPr>
          <p:spPr>
            <a:xfrm>
              <a:off x="149351" y="6388379"/>
              <a:ext cx="8833485" cy="309880"/>
            </a:xfrm>
            <a:custGeom>
              <a:avLst/>
              <a:gdLst/>
              <a:ahLst/>
              <a:cxnLst/>
              <a:rect l="l" t="t" r="r" b="b"/>
              <a:pathLst>
                <a:path w="8833485" h="309879">
                  <a:moveTo>
                    <a:pt x="8833104" y="0"/>
                  </a:moveTo>
                  <a:lnTo>
                    <a:pt x="0" y="0"/>
                  </a:lnTo>
                  <a:lnTo>
                    <a:pt x="0" y="309562"/>
                  </a:lnTo>
                  <a:lnTo>
                    <a:pt x="8833104" y="309562"/>
                  </a:lnTo>
                  <a:lnTo>
                    <a:pt x="8833104" y="0"/>
                  </a:lnTo>
                  <a:close/>
                </a:path>
              </a:pathLst>
            </a:custGeom>
            <a:solidFill>
              <a:srgbClr val="7E8F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2400" y="155447"/>
              <a:ext cx="8833485" cy="6547484"/>
            </a:xfrm>
            <a:custGeom>
              <a:avLst/>
              <a:gdLst/>
              <a:ahLst/>
              <a:cxnLst/>
              <a:rect l="l" t="t" r="r" b="b"/>
              <a:pathLst>
                <a:path w="8833485" h="6547484">
                  <a:moveTo>
                    <a:pt x="0" y="6547104"/>
                  </a:moveTo>
                  <a:lnTo>
                    <a:pt x="8833104" y="6547104"/>
                  </a:lnTo>
                  <a:lnTo>
                    <a:pt x="8833104" y="0"/>
                  </a:lnTo>
                  <a:lnTo>
                    <a:pt x="0" y="0"/>
                  </a:lnTo>
                  <a:lnTo>
                    <a:pt x="0" y="6547104"/>
                  </a:lnTo>
                  <a:close/>
                </a:path>
              </a:pathLst>
            </a:custGeom>
            <a:ln w="12699">
              <a:solidFill>
                <a:srgbClr val="6E7C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46050" y="956055"/>
            <a:ext cx="8846185" cy="609600"/>
            <a:chOff x="146050" y="956055"/>
            <a:chExt cx="8846185" cy="609600"/>
          </a:xfrm>
        </p:grpSpPr>
        <p:sp>
          <p:nvSpPr>
            <p:cNvPr id="6" name="object 6"/>
            <p:cNvSpPr/>
            <p:nvPr/>
          </p:nvSpPr>
          <p:spPr>
            <a:xfrm>
              <a:off x="152400" y="1276730"/>
              <a:ext cx="8833485" cy="0"/>
            </a:xfrm>
            <a:custGeom>
              <a:avLst/>
              <a:gdLst/>
              <a:ahLst/>
              <a:cxnLst/>
              <a:rect l="l" t="t" r="r" b="b"/>
              <a:pathLst>
                <a:path w="8833485">
                  <a:moveTo>
                    <a:pt x="0" y="0"/>
                  </a:moveTo>
                  <a:lnTo>
                    <a:pt x="8833104" y="0"/>
                  </a:lnTo>
                </a:path>
              </a:pathLst>
            </a:custGeom>
            <a:ln w="12700">
              <a:solidFill>
                <a:srgbClr val="6E7C93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67200" y="95605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304800"/>
                  </a:moveTo>
                  <a:lnTo>
                    <a:pt x="605599" y="255346"/>
                  </a:lnTo>
                  <a:lnTo>
                    <a:pt x="594042" y="208445"/>
                  </a:lnTo>
                  <a:lnTo>
                    <a:pt x="575564" y="164706"/>
                  </a:lnTo>
                  <a:lnTo>
                    <a:pt x="550760" y="124764"/>
                  </a:lnTo>
                  <a:lnTo>
                    <a:pt x="520293" y="89255"/>
                  </a:lnTo>
                  <a:lnTo>
                    <a:pt x="484771" y="58801"/>
                  </a:lnTo>
                  <a:lnTo>
                    <a:pt x="444842" y="34010"/>
                  </a:lnTo>
                  <a:lnTo>
                    <a:pt x="401116" y="15544"/>
                  </a:lnTo>
                  <a:lnTo>
                    <a:pt x="354215" y="3987"/>
                  </a:lnTo>
                  <a:lnTo>
                    <a:pt x="304800" y="0"/>
                  </a:lnTo>
                  <a:lnTo>
                    <a:pt x="255371" y="3987"/>
                  </a:lnTo>
                  <a:lnTo>
                    <a:pt x="208470" y="15544"/>
                  </a:lnTo>
                  <a:lnTo>
                    <a:pt x="164744" y="34010"/>
                  </a:lnTo>
                  <a:lnTo>
                    <a:pt x="124815" y="58801"/>
                  </a:lnTo>
                  <a:lnTo>
                    <a:pt x="89293" y="89255"/>
                  </a:lnTo>
                  <a:lnTo>
                    <a:pt x="58826" y="124764"/>
                  </a:lnTo>
                  <a:lnTo>
                    <a:pt x="34023" y="164706"/>
                  </a:lnTo>
                  <a:lnTo>
                    <a:pt x="15544" y="208445"/>
                  </a:lnTo>
                  <a:lnTo>
                    <a:pt x="3987" y="255346"/>
                  </a:lnTo>
                  <a:lnTo>
                    <a:pt x="0" y="304800"/>
                  </a:lnTo>
                  <a:lnTo>
                    <a:pt x="3987" y="354228"/>
                  </a:lnTo>
                  <a:lnTo>
                    <a:pt x="15544" y="401129"/>
                  </a:lnTo>
                  <a:lnTo>
                    <a:pt x="34023" y="444855"/>
                  </a:lnTo>
                  <a:lnTo>
                    <a:pt x="58826" y="484784"/>
                  </a:lnTo>
                  <a:lnTo>
                    <a:pt x="89293" y="520306"/>
                  </a:lnTo>
                  <a:lnTo>
                    <a:pt x="124815" y="550773"/>
                  </a:lnTo>
                  <a:lnTo>
                    <a:pt x="164744" y="575576"/>
                  </a:lnTo>
                  <a:lnTo>
                    <a:pt x="208483" y="594055"/>
                  </a:lnTo>
                  <a:lnTo>
                    <a:pt x="255371" y="605612"/>
                  </a:lnTo>
                  <a:lnTo>
                    <a:pt x="304800" y="609600"/>
                  </a:lnTo>
                  <a:lnTo>
                    <a:pt x="354215" y="605612"/>
                  </a:lnTo>
                  <a:lnTo>
                    <a:pt x="401104" y="594055"/>
                  </a:lnTo>
                  <a:lnTo>
                    <a:pt x="444842" y="575576"/>
                  </a:lnTo>
                  <a:lnTo>
                    <a:pt x="484771" y="550773"/>
                  </a:lnTo>
                  <a:lnTo>
                    <a:pt x="520293" y="520306"/>
                  </a:lnTo>
                  <a:lnTo>
                    <a:pt x="550760" y="484784"/>
                  </a:lnTo>
                  <a:lnTo>
                    <a:pt x="575564" y="444855"/>
                  </a:lnTo>
                  <a:lnTo>
                    <a:pt x="594055" y="401129"/>
                  </a:lnTo>
                  <a:lnTo>
                    <a:pt x="605599" y="354228"/>
                  </a:lnTo>
                  <a:lnTo>
                    <a:pt x="609600" y="304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36288" y="1025397"/>
              <a:ext cx="471805" cy="471170"/>
            </a:xfrm>
            <a:custGeom>
              <a:avLst/>
              <a:gdLst/>
              <a:ahLst/>
              <a:cxnLst/>
              <a:rect l="l" t="t" r="r" b="b"/>
              <a:pathLst>
                <a:path w="471804" h="471169">
                  <a:moveTo>
                    <a:pt x="234441" y="0"/>
                  </a:moveTo>
                  <a:lnTo>
                    <a:pt x="187071" y="5080"/>
                  </a:lnTo>
                  <a:lnTo>
                    <a:pt x="142875" y="19050"/>
                  </a:lnTo>
                  <a:lnTo>
                    <a:pt x="102997" y="41910"/>
                  </a:lnTo>
                  <a:lnTo>
                    <a:pt x="68325" y="69850"/>
                  </a:lnTo>
                  <a:lnTo>
                    <a:pt x="39624" y="105410"/>
                  </a:lnTo>
                  <a:lnTo>
                    <a:pt x="18161" y="146050"/>
                  </a:lnTo>
                  <a:lnTo>
                    <a:pt x="4572" y="190500"/>
                  </a:lnTo>
                  <a:lnTo>
                    <a:pt x="0" y="237490"/>
                  </a:lnTo>
                  <a:lnTo>
                    <a:pt x="1397" y="261620"/>
                  </a:lnTo>
                  <a:lnTo>
                    <a:pt x="11049" y="307340"/>
                  </a:lnTo>
                  <a:lnTo>
                    <a:pt x="29083" y="349250"/>
                  </a:lnTo>
                  <a:lnTo>
                    <a:pt x="54610" y="387350"/>
                  </a:lnTo>
                  <a:lnTo>
                    <a:pt x="86740" y="419100"/>
                  </a:lnTo>
                  <a:lnTo>
                    <a:pt x="124460" y="444500"/>
                  </a:lnTo>
                  <a:lnTo>
                    <a:pt x="166877" y="462280"/>
                  </a:lnTo>
                  <a:lnTo>
                    <a:pt x="212978" y="471170"/>
                  </a:lnTo>
                  <a:lnTo>
                    <a:pt x="261112" y="471170"/>
                  </a:lnTo>
                  <a:lnTo>
                    <a:pt x="284352" y="467360"/>
                  </a:lnTo>
                  <a:lnTo>
                    <a:pt x="307086" y="461010"/>
                  </a:lnTo>
                  <a:lnTo>
                    <a:pt x="322507" y="454660"/>
                  </a:lnTo>
                  <a:lnTo>
                    <a:pt x="236092" y="454660"/>
                  </a:lnTo>
                  <a:lnTo>
                    <a:pt x="213740" y="453390"/>
                  </a:lnTo>
                  <a:lnTo>
                    <a:pt x="171069" y="445770"/>
                  </a:lnTo>
                  <a:lnTo>
                    <a:pt x="131825" y="429260"/>
                  </a:lnTo>
                  <a:lnTo>
                    <a:pt x="96900" y="405130"/>
                  </a:lnTo>
                  <a:lnTo>
                    <a:pt x="67183" y="375920"/>
                  </a:lnTo>
                  <a:lnTo>
                    <a:pt x="43561" y="340360"/>
                  </a:lnTo>
                  <a:lnTo>
                    <a:pt x="26924" y="302260"/>
                  </a:lnTo>
                  <a:lnTo>
                    <a:pt x="18034" y="259080"/>
                  </a:lnTo>
                  <a:lnTo>
                    <a:pt x="16954" y="237490"/>
                  </a:lnTo>
                  <a:lnTo>
                    <a:pt x="16958" y="234950"/>
                  </a:lnTo>
                  <a:lnTo>
                    <a:pt x="21336" y="193040"/>
                  </a:lnTo>
                  <a:lnTo>
                    <a:pt x="34036" y="151130"/>
                  </a:lnTo>
                  <a:lnTo>
                    <a:pt x="54101" y="114300"/>
                  </a:lnTo>
                  <a:lnTo>
                    <a:pt x="80772" y="81280"/>
                  </a:lnTo>
                  <a:lnTo>
                    <a:pt x="113157" y="54610"/>
                  </a:lnTo>
                  <a:lnTo>
                    <a:pt x="150240" y="34290"/>
                  </a:lnTo>
                  <a:lnTo>
                    <a:pt x="191262" y="21590"/>
                  </a:lnTo>
                  <a:lnTo>
                    <a:pt x="235331" y="17780"/>
                  </a:lnTo>
                  <a:lnTo>
                    <a:pt x="323160" y="17780"/>
                  </a:lnTo>
                  <a:lnTo>
                    <a:pt x="304546" y="10160"/>
                  </a:lnTo>
                  <a:lnTo>
                    <a:pt x="281939" y="5080"/>
                  </a:lnTo>
                  <a:lnTo>
                    <a:pt x="258445" y="1270"/>
                  </a:lnTo>
                  <a:lnTo>
                    <a:pt x="234441" y="0"/>
                  </a:lnTo>
                  <a:close/>
                </a:path>
                <a:path w="471804" h="471169">
                  <a:moveTo>
                    <a:pt x="323160" y="17780"/>
                  </a:moveTo>
                  <a:lnTo>
                    <a:pt x="235331" y="17780"/>
                  </a:lnTo>
                  <a:lnTo>
                    <a:pt x="257683" y="19050"/>
                  </a:lnTo>
                  <a:lnTo>
                    <a:pt x="279400" y="21590"/>
                  </a:lnTo>
                  <a:lnTo>
                    <a:pt x="320548" y="34290"/>
                  </a:lnTo>
                  <a:lnTo>
                    <a:pt x="357759" y="54610"/>
                  </a:lnTo>
                  <a:lnTo>
                    <a:pt x="390144" y="81280"/>
                  </a:lnTo>
                  <a:lnTo>
                    <a:pt x="416940" y="113030"/>
                  </a:lnTo>
                  <a:lnTo>
                    <a:pt x="437134" y="151130"/>
                  </a:lnTo>
                  <a:lnTo>
                    <a:pt x="449961" y="191770"/>
                  </a:lnTo>
                  <a:lnTo>
                    <a:pt x="454469" y="234950"/>
                  </a:lnTo>
                  <a:lnTo>
                    <a:pt x="454465" y="237490"/>
                  </a:lnTo>
                  <a:lnTo>
                    <a:pt x="450088" y="279400"/>
                  </a:lnTo>
                  <a:lnTo>
                    <a:pt x="437514" y="321310"/>
                  </a:lnTo>
                  <a:lnTo>
                    <a:pt x="417322" y="358140"/>
                  </a:lnTo>
                  <a:lnTo>
                    <a:pt x="390778" y="391160"/>
                  </a:lnTo>
                  <a:lnTo>
                    <a:pt x="358394" y="417830"/>
                  </a:lnTo>
                  <a:lnTo>
                    <a:pt x="321310" y="438150"/>
                  </a:lnTo>
                  <a:lnTo>
                    <a:pt x="280162" y="450850"/>
                  </a:lnTo>
                  <a:lnTo>
                    <a:pt x="236092" y="454660"/>
                  </a:lnTo>
                  <a:lnTo>
                    <a:pt x="322507" y="454660"/>
                  </a:lnTo>
                  <a:lnTo>
                    <a:pt x="368553" y="430530"/>
                  </a:lnTo>
                  <a:lnTo>
                    <a:pt x="403351" y="401320"/>
                  </a:lnTo>
                  <a:lnTo>
                    <a:pt x="431800" y="367030"/>
                  </a:lnTo>
                  <a:lnTo>
                    <a:pt x="453389" y="326390"/>
                  </a:lnTo>
                  <a:lnTo>
                    <a:pt x="466851" y="281940"/>
                  </a:lnTo>
                  <a:lnTo>
                    <a:pt x="471424" y="234950"/>
                  </a:lnTo>
                  <a:lnTo>
                    <a:pt x="470026" y="210820"/>
                  </a:lnTo>
                  <a:lnTo>
                    <a:pt x="460501" y="165100"/>
                  </a:lnTo>
                  <a:lnTo>
                    <a:pt x="442340" y="123190"/>
                  </a:lnTo>
                  <a:lnTo>
                    <a:pt x="416813" y="85090"/>
                  </a:lnTo>
                  <a:lnTo>
                    <a:pt x="384683" y="53340"/>
                  </a:lnTo>
                  <a:lnTo>
                    <a:pt x="347090" y="27940"/>
                  </a:lnTo>
                  <a:lnTo>
                    <a:pt x="326263" y="19050"/>
                  </a:lnTo>
                  <a:lnTo>
                    <a:pt x="323160" y="17780"/>
                  </a:lnTo>
                  <a:close/>
                </a:path>
                <a:path w="471804" h="471169">
                  <a:moveTo>
                    <a:pt x="236092" y="34290"/>
                  </a:moveTo>
                  <a:lnTo>
                    <a:pt x="195452" y="38100"/>
                  </a:lnTo>
                  <a:lnTo>
                    <a:pt x="157607" y="49530"/>
                  </a:lnTo>
                  <a:lnTo>
                    <a:pt x="123189" y="68580"/>
                  </a:lnTo>
                  <a:lnTo>
                    <a:pt x="93217" y="92710"/>
                  </a:lnTo>
                  <a:lnTo>
                    <a:pt x="68579" y="123190"/>
                  </a:lnTo>
                  <a:lnTo>
                    <a:pt x="49911" y="157480"/>
                  </a:lnTo>
                  <a:lnTo>
                    <a:pt x="38100" y="195580"/>
                  </a:lnTo>
                  <a:lnTo>
                    <a:pt x="33968" y="234950"/>
                  </a:lnTo>
                  <a:lnTo>
                    <a:pt x="33964" y="237490"/>
                  </a:lnTo>
                  <a:lnTo>
                    <a:pt x="34798" y="256540"/>
                  </a:lnTo>
                  <a:lnTo>
                    <a:pt x="42799" y="295910"/>
                  </a:lnTo>
                  <a:lnTo>
                    <a:pt x="58038" y="331470"/>
                  </a:lnTo>
                  <a:lnTo>
                    <a:pt x="79628" y="364490"/>
                  </a:lnTo>
                  <a:lnTo>
                    <a:pt x="107061" y="391160"/>
                  </a:lnTo>
                  <a:lnTo>
                    <a:pt x="139191" y="414020"/>
                  </a:lnTo>
                  <a:lnTo>
                    <a:pt x="175387" y="429260"/>
                  </a:lnTo>
                  <a:lnTo>
                    <a:pt x="214629" y="436880"/>
                  </a:lnTo>
                  <a:lnTo>
                    <a:pt x="235331" y="438150"/>
                  </a:lnTo>
                  <a:lnTo>
                    <a:pt x="255904" y="436880"/>
                  </a:lnTo>
                  <a:lnTo>
                    <a:pt x="275971" y="434340"/>
                  </a:lnTo>
                  <a:lnTo>
                    <a:pt x="295401" y="429260"/>
                  </a:lnTo>
                  <a:lnTo>
                    <a:pt x="313944" y="422910"/>
                  </a:lnTo>
                  <a:lnTo>
                    <a:pt x="316465" y="421640"/>
                  </a:lnTo>
                  <a:lnTo>
                    <a:pt x="234441" y="421640"/>
                  </a:lnTo>
                  <a:lnTo>
                    <a:pt x="215391" y="420370"/>
                  </a:lnTo>
                  <a:lnTo>
                    <a:pt x="162687" y="406400"/>
                  </a:lnTo>
                  <a:lnTo>
                    <a:pt x="117221" y="378460"/>
                  </a:lnTo>
                  <a:lnTo>
                    <a:pt x="81661" y="337820"/>
                  </a:lnTo>
                  <a:lnTo>
                    <a:pt x="58674" y="289560"/>
                  </a:lnTo>
                  <a:lnTo>
                    <a:pt x="50800" y="234950"/>
                  </a:lnTo>
                  <a:lnTo>
                    <a:pt x="51815" y="215900"/>
                  </a:lnTo>
                  <a:lnTo>
                    <a:pt x="65786" y="162560"/>
                  </a:lnTo>
                  <a:lnTo>
                    <a:pt x="93725" y="118110"/>
                  </a:lnTo>
                  <a:lnTo>
                    <a:pt x="133350" y="82550"/>
                  </a:lnTo>
                  <a:lnTo>
                    <a:pt x="181863" y="59690"/>
                  </a:lnTo>
                  <a:lnTo>
                    <a:pt x="236982" y="50800"/>
                  </a:lnTo>
                  <a:lnTo>
                    <a:pt x="314706" y="50800"/>
                  </a:lnTo>
                  <a:lnTo>
                    <a:pt x="296163" y="43180"/>
                  </a:lnTo>
                  <a:lnTo>
                    <a:pt x="276860" y="38100"/>
                  </a:lnTo>
                  <a:lnTo>
                    <a:pt x="256794" y="35560"/>
                  </a:lnTo>
                  <a:lnTo>
                    <a:pt x="236092" y="34290"/>
                  </a:lnTo>
                  <a:close/>
                </a:path>
                <a:path w="471804" h="471169">
                  <a:moveTo>
                    <a:pt x="314706" y="50800"/>
                  </a:moveTo>
                  <a:lnTo>
                    <a:pt x="236982" y="50800"/>
                  </a:lnTo>
                  <a:lnTo>
                    <a:pt x="256032" y="52070"/>
                  </a:lnTo>
                  <a:lnTo>
                    <a:pt x="291973" y="59690"/>
                  </a:lnTo>
                  <a:lnTo>
                    <a:pt x="340106" y="83820"/>
                  </a:lnTo>
                  <a:lnTo>
                    <a:pt x="379222" y="119380"/>
                  </a:lnTo>
                  <a:lnTo>
                    <a:pt x="406653" y="165100"/>
                  </a:lnTo>
                  <a:lnTo>
                    <a:pt x="419862" y="218440"/>
                  </a:lnTo>
                  <a:lnTo>
                    <a:pt x="420624" y="237490"/>
                  </a:lnTo>
                  <a:lnTo>
                    <a:pt x="419608" y="256540"/>
                  </a:lnTo>
                  <a:lnTo>
                    <a:pt x="405638" y="309880"/>
                  </a:lnTo>
                  <a:lnTo>
                    <a:pt x="377698" y="354330"/>
                  </a:lnTo>
                  <a:lnTo>
                    <a:pt x="338200" y="389890"/>
                  </a:lnTo>
                  <a:lnTo>
                    <a:pt x="271779" y="417830"/>
                  </a:lnTo>
                  <a:lnTo>
                    <a:pt x="234441" y="421640"/>
                  </a:lnTo>
                  <a:lnTo>
                    <a:pt x="316465" y="421640"/>
                  </a:lnTo>
                  <a:lnTo>
                    <a:pt x="363854" y="392430"/>
                  </a:lnTo>
                  <a:lnTo>
                    <a:pt x="391287" y="364490"/>
                  </a:lnTo>
                  <a:lnTo>
                    <a:pt x="413003" y="332740"/>
                  </a:lnTo>
                  <a:lnTo>
                    <a:pt x="428371" y="297180"/>
                  </a:lnTo>
                  <a:lnTo>
                    <a:pt x="436499" y="257810"/>
                  </a:lnTo>
                  <a:lnTo>
                    <a:pt x="437459" y="234950"/>
                  </a:lnTo>
                  <a:lnTo>
                    <a:pt x="436625" y="215900"/>
                  </a:lnTo>
                  <a:lnTo>
                    <a:pt x="428625" y="176530"/>
                  </a:lnTo>
                  <a:lnTo>
                    <a:pt x="413512" y="139700"/>
                  </a:lnTo>
                  <a:lnTo>
                    <a:pt x="391795" y="107950"/>
                  </a:lnTo>
                  <a:lnTo>
                    <a:pt x="364489" y="81280"/>
                  </a:lnTo>
                  <a:lnTo>
                    <a:pt x="332359" y="58420"/>
                  </a:lnTo>
                  <a:lnTo>
                    <a:pt x="314706" y="50800"/>
                  </a:lnTo>
                  <a:close/>
                </a:path>
              </a:pathLst>
            </a:custGeom>
            <a:solidFill>
              <a:srgbClr val="6E7C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80491" y="423418"/>
            <a:ext cx="443674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5" dirty="0"/>
              <a:t>Result </a:t>
            </a:r>
            <a:r>
              <a:rPr sz="3200" dirty="0"/>
              <a:t>of </a:t>
            </a:r>
            <a:r>
              <a:rPr sz="3200" spc="-5" dirty="0"/>
              <a:t>Median</a:t>
            </a:r>
            <a:r>
              <a:rPr sz="3200" spc="-25" dirty="0"/>
              <a:t> </a:t>
            </a:r>
            <a:r>
              <a:rPr sz="3200" spc="-5" dirty="0"/>
              <a:t>Filter</a:t>
            </a:r>
            <a:endParaRPr sz="3200"/>
          </a:p>
        </p:txBody>
      </p:sp>
      <p:sp>
        <p:nvSpPr>
          <p:cNvPr id="10" name="object 10"/>
          <p:cNvSpPr txBox="1"/>
          <p:nvPr/>
        </p:nvSpPr>
        <p:spPr>
          <a:xfrm>
            <a:off x="4445253" y="1116583"/>
            <a:ext cx="255904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solidFill>
                  <a:srgbClr val="6E7C93"/>
                </a:solidFill>
                <a:latin typeface="Georgia"/>
                <a:cs typeface="Georgia"/>
              </a:rPr>
              <a:t>42</a:t>
            </a:r>
            <a:endParaRPr sz="1600">
              <a:latin typeface="Georgia"/>
              <a:cs typeface="Georgi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83564" y="1340738"/>
            <a:ext cx="7692390" cy="2232660"/>
            <a:chOff x="683564" y="1340738"/>
            <a:chExt cx="7692390" cy="2232660"/>
          </a:xfrm>
        </p:grpSpPr>
        <p:sp>
          <p:nvSpPr>
            <p:cNvPr id="12" name="object 12"/>
            <p:cNvSpPr/>
            <p:nvPr/>
          </p:nvSpPr>
          <p:spPr>
            <a:xfrm>
              <a:off x="683564" y="1340738"/>
              <a:ext cx="3456432" cy="22322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32045" y="1340738"/>
              <a:ext cx="3443388" cy="223227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683564" y="3896398"/>
            <a:ext cx="3456432" cy="20510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32045" y="3896398"/>
            <a:ext cx="3443388" cy="20510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266825" y="3601592"/>
            <a:ext cx="2586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eorgia"/>
                <a:cs typeface="Georgia"/>
              </a:rPr>
              <a:t>Fig 1: Salt </a:t>
            </a:r>
            <a:r>
              <a:rPr sz="1800" dirty="0">
                <a:latin typeface="Georgia"/>
                <a:cs typeface="Georgia"/>
              </a:rPr>
              <a:t>&amp; </a:t>
            </a:r>
            <a:r>
              <a:rPr sz="1800" spc="-5" dirty="0">
                <a:latin typeface="Georgia"/>
                <a:cs typeface="Georgia"/>
              </a:rPr>
              <a:t>Pepper</a:t>
            </a:r>
            <a:r>
              <a:rPr sz="1800" spc="-6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noise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33213" y="3601592"/>
            <a:ext cx="3070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eorgia"/>
                <a:cs typeface="Georgia"/>
              </a:rPr>
              <a:t>Fig2: </a:t>
            </a:r>
            <a:r>
              <a:rPr sz="1800" spc="-10" dirty="0">
                <a:latin typeface="Georgia"/>
                <a:cs typeface="Georgia"/>
              </a:rPr>
              <a:t>Result of </a:t>
            </a:r>
            <a:r>
              <a:rPr sz="1800" dirty="0">
                <a:latin typeface="Georgia"/>
                <a:cs typeface="Georgia"/>
              </a:rPr>
              <a:t>1 </a:t>
            </a:r>
            <a:r>
              <a:rPr sz="1800" spc="-5" dirty="0">
                <a:latin typeface="Georgia"/>
                <a:cs typeface="Georgia"/>
              </a:rPr>
              <a:t>pass </a:t>
            </a:r>
            <a:r>
              <a:rPr sz="1800" dirty="0">
                <a:latin typeface="Georgia"/>
                <a:cs typeface="Georgia"/>
              </a:rPr>
              <a:t>Med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3*3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97127" y="5977229"/>
            <a:ext cx="3105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eorgia"/>
                <a:cs typeface="Georgia"/>
              </a:rPr>
              <a:t>Fig3: Result of </a:t>
            </a:r>
            <a:r>
              <a:rPr sz="1800" dirty="0">
                <a:latin typeface="Georgia"/>
                <a:cs typeface="Georgia"/>
              </a:rPr>
              <a:t>2 pass Med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3*3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85613" y="5990335"/>
            <a:ext cx="31007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Georgia"/>
                <a:cs typeface="Georgia"/>
              </a:rPr>
              <a:t>Fig4: Result of </a:t>
            </a:r>
            <a:r>
              <a:rPr sz="1800" dirty="0">
                <a:latin typeface="Georgia"/>
                <a:cs typeface="Georgia"/>
              </a:rPr>
              <a:t>3 </a:t>
            </a:r>
            <a:r>
              <a:rPr sz="1800" spc="-5" dirty="0">
                <a:latin typeface="Georgia"/>
                <a:cs typeface="Georgia"/>
              </a:rPr>
              <a:t>pass </a:t>
            </a:r>
            <a:r>
              <a:rPr sz="1800" dirty="0">
                <a:latin typeface="Georgia"/>
                <a:cs typeface="Georgia"/>
              </a:rPr>
              <a:t>Med</a:t>
            </a:r>
            <a:r>
              <a:rPr sz="1800" spc="2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3*3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6050" y="149097"/>
            <a:ext cx="8846185" cy="6560184"/>
            <a:chOff x="146050" y="149097"/>
            <a:chExt cx="8846185" cy="6560184"/>
          </a:xfrm>
        </p:grpSpPr>
        <p:sp>
          <p:nvSpPr>
            <p:cNvPr id="3" name="object 3"/>
            <p:cNvSpPr/>
            <p:nvPr/>
          </p:nvSpPr>
          <p:spPr>
            <a:xfrm>
              <a:off x="149351" y="6388379"/>
              <a:ext cx="8833485" cy="309880"/>
            </a:xfrm>
            <a:custGeom>
              <a:avLst/>
              <a:gdLst/>
              <a:ahLst/>
              <a:cxnLst/>
              <a:rect l="l" t="t" r="r" b="b"/>
              <a:pathLst>
                <a:path w="8833485" h="309879">
                  <a:moveTo>
                    <a:pt x="8833104" y="0"/>
                  </a:moveTo>
                  <a:lnTo>
                    <a:pt x="0" y="0"/>
                  </a:lnTo>
                  <a:lnTo>
                    <a:pt x="0" y="309562"/>
                  </a:lnTo>
                  <a:lnTo>
                    <a:pt x="8833104" y="309562"/>
                  </a:lnTo>
                  <a:lnTo>
                    <a:pt x="8833104" y="0"/>
                  </a:lnTo>
                  <a:close/>
                </a:path>
              </a:pathLst>
            </a:custGeom>
            <a:solidFill>
              <a:srgbClr val="7E8F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2400" y="155447"/>
              <a:ext cx="8833485" cy="6547484"/>
            </a:xfrm>
            <a:custGeom>
              <a:avLst/>
              <a:gdLst/>
              <a:ahLst/>
              <a:cxnLst/>
              <a:rect l="l" t="t" r="r" b="b"/>
              <a:pathLst>
                <a:path w="8833485" h="6547484">
                  <a:moveTo>
                    <a:pt x="0" y="6547104"/>
                  </a:moveTo>
                  <a:lnTo>
                    <a:pt x="8833104" y="6547104"/>
                  </a:lnTo>
                  <a:lnTo>
                    <a:pt x="8833104" y="0"/>
                  </a:lnTo>
                  <a:lnTo>
                    <a:pt x="0" y="0"/>
                  </a:lnTo>
                  <a:lnTo>
                    <a:pt x="0" y="6547104"/>
                  </a:lnTo>
                  <a:close/>
                </a:path>
              </a:pathLst>
            </a:custGeom>
            <a:ln w="12699">
              <a:solidFill>
                <a:srgbClr val="6E7C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46050" y="956055"/>
            <a:ext cx="8846185" cy="609600"/>
            <a:chOff x="146050" y="956055"/>
            <a:chExt cx="8846185" cy="609600"/>
          </a:xfrm>
        </p:grpSpPr>
        <p:sp>
          <p:nvSpPr>
            <p:cNvPr id="6" name="object 6"/>
            <p:cNvSpPr/>
            <p:nvPr/>
          </p:nvSpPr>
          <p:spPr>
            <a:xfrm>
              <a:off x="152400" y="1276730"/>
              <a:ext cx="8833485" cy="0"/>
            </a:xfrm>
            <a:custGeom>
              <a:avLst/>
              <a:gdLst/>
              <a:ahLst/>
              <a:cxnLst/>
              <a:rect l="l" t="t" r="r" b="b"/>
              <a:pathLst>
                <a:path w="8833485">
                  <a:moveTo>
                    <a:pt x="0" y="0"/>
                  </a:moveTo>
                  <a:lnTo>
                    <a:pt x="8833104" y="0"/>
                  </a:lnTo>
                </a:path>
              </a:pathLst>
            </a:custGeom>
            <a:ln w="12700">
              <a:solidFill>
                <a:srgbClr val="6E7C93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67200" y="95605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304800"/>
                  </a:moveTo>
                  <a:lnTo>
                    <a:pt x="605599" y="255346"/>
                  </a:lnTo>
                  <a:lnTo>
                    <a:pt x="594042" y="208445"/>
                  </a:lnTo>
                  <a:lnTo>
                    <a:pt x="575564" y="164706"/>
                  </a:lnTo>
                  <a:lnTo>
                    <a:pt x="550760" y="124764"/>
                  </a:lnTo>
                  <a:lnTo>
                    <a:pt x="520293" y="89255"/>
                  </a:lnTo>
                  <a:lnTo>
                    <a:pt x="484771" y="58801"/>
                  </a:lnTo>
                  <a:lnTo>
                    <a:pt x="444842" y="34010"/>
                  </a:lnTo>
                  <a:lnTo>
                    <a:pt x="401116" y="15544"/>
                  </a:lnTo>
                  <a:lnTo>
                    <a:pt x="354215" y="3987"/>
                  </a:lnTo>
                  <a:lnTo>
                    <a:pt x="304800" y="0"/>
                  </a:lnTo>
                  <a:lnTo>
                    <a:pt x="255371" y="3987"/>
                  </a:lnTo>
                  <a:lnTo>
                    <a:pt x="208470" y="15544"/>
                  </a:lnTo>
                  <a:lnTo>
                    <a:pt x="164744" y="34010"/>
                  </a:lnTo>
                  <a:lnTo>
                    <a:pt x="124815" y="58801"/>
                  </a:lnTo>
                  <a:lnTo>
                    <a:pt x="89293" y="89255"/>
                  </a:lnTo>
                  <a:lnTo>
                    <a:pt x="58826" y="124764"/>
                  </a:lnTo>
                  <a:lnTo>
                    <a:pt x="34023" y="164706"/>
                  </a:lnTo>
                  <a:lnTo>
                    <a:pt x="15544" y="208445"/>
                  </a:lnTo>
                  <a:lnTo>
                    <a:pt x="3987" y="255346"/>
                  </a:lnTo>
                  <a:lnTo>
                    <a:pt x="0" y="304800"/>
                  </a:lnTo>
                  <a:lnTo>
                    <a:pt x="3987" y="354228"/>
                  </a:lnTo>
                  <a:lnTo>
                    <a:pt x="15544" y="401129"/>
                  </a:lnTo>
                  <a:lnTo>
                    <a:pt x="34023" y="444855"/>
                  </a:lnTo>
                  <a:lnTo>
                    <a:pt x="58826" y="484784"/>
                  </a:lnTo>
                  <a:lnTo>
                    <a:pt x="89293" y="520306"/>
                  </a:lnTo>
                  <a:lnTo>
                    <a:pt x="124815" y="550773"/>
                  </a:lnTo>
                  <a:lnTo>
                    <a:pt x="164744" y="575576"/>
                  </a:lnTo>
                  <a:lnTo>
                    <a:pt x="208483" y="594055"/>
                  </a:lnTo>
                  <a:lnTo>
                    <a:pt x="255371" y="605612"/>
                  </a:lnTo>
                  <a:lnTo>
                    <a:pt x="304800" y="609600"/>
                  </a:lnTo>
                  <a:lnTo>
                    <a:pt x="354215" y="605612"/>
                  </a:lnTo>
                  <a:lnTo>
                    <a:pt x="401104" y="594055"/>
                  </a:lnTo>
                  <a:lnTo>
                    <a:pt x="444842" y="575576"/>
                  </a:lnTo>
                  <a:lnTo>
                    <a:pt x="484771" y="550773"/>
                  </a:lnTo>
                  <a:lnTo>
                    <a:pt x="520293" y="520306"/>
                  </a:lnTo>
                  <a:lnTo>
                    <a:pt x="550760" y="484784"/>
                  </a:lnTo>
                  <a:lnTo>
                    <a:pt x="575564" y="444855"/>
                  </a:lnTo>
                  <a:lnTo>
                    <a:pt x="594055" y="401129"/>
                  </a:lnTo>
                  <a:lnTo>
                    <a:pt x="605599" y="354228"/>
                  </a:lnTo>
                  <a:lnTo>
                    <a:pt x="609600" y="304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36288" y="1025397"/>
              <a:ext cx="471805" cy="471170"/>
            </a:xfrm>
            <a:custGeom>
              <a:avLst/>
              <a:gdLst/>
              <a:ahLst/>
              <a:cxnLst/>
              <a:rect l="l" t="t" r="r" b="b"/>
              <a:pathLst>
                <a:path w="471804" h="471169">
                  <a:moveTo>
                    <a:pt x="234441" y="0"/>
                  </a:moveTo>
                  <a:lnTo>
                    <a:pt x="187071" y="5080"/>
                  </a:lnTo>
                  <a:lnTo>
                    <a:pt x="142875" y="19050"/>
                  </a:lnTo>
                  <a:lnTo>
                    <a:pt x="102997" y="41910"/>
                  </a:lnTo>
                  <a:lnTo>
                    <a:pt x="68325" y="69850"/>
                  </a:lnTo>
                  <a:lnTo>
                    <a:pt x="39624" y="105410"/>
                  </a:lnTo>
                  <a:lnTo>
                    <a:pt x="18161" y="146050"/>
                  </a:lnTo>
                  <a:lnTo>
                    <a:pt x="4572" y="190500"/>
                  </a:lnTo>
                  <a:lnTo>
                    <a:pt x="0" y="237490"/>
                  </a:lnTo>
                  <a:lnTo>
                    <a:pt x="1397" y="261620"/>
                  </a:lnTo>
                  <a:lnTo>
                    <a:pt x="11049" y="307340"/>
                  </a:lnTo>
                  <a:lnTo>
                    <a:pt x="29083" y="349250"/>
                  </a:lnTo>
                  <a:lnTo>
                    <a:pt x="54610" y="387350"/>
                  </a:lnTo>
                  <a:lnTo>
                    <a:pt x="86740" y="419100"/>
                  </a:lnTo>
                  <a:lnTo>
                    <a:pt x="124460" y="444500"/>
                  </a:lnTo>
                  <a:lnTo>
                    <a:pt x="166877" y="462280"/>
                  </a:lnTo>
                  <a:lnTo>
                    <a:pt x="212978" y="471170"/>
                  </a:lnTo>
                  <a:lnTo>
                    <a:pt x="261112" y="471170"/>
                  </a:lnTo>
                  <a:lnTo>
                    <a:pt x="284352" y="467360"/>
                  </a:lnTo>
                  <a:lnTo>
                    <a:pt x="307086" y="461010"/>
                  </a:lnTo>
                  <a:lnTo>
                    <a:pt x="322507" y="454660"/>
                  </a:lnTo>
                  <a:lnTo>
                    <a:pt x="236092" y="454660"/>
                  </a:lnTo>
                  <a:lnTo>
                    <a:pt x="213740" y="453390"/>
                  </a:lnTo>
                  <a:lnTo>
                    <a:pt x="171069" y="445770"/>
                  </a:lnTo>
                  <a:lnTo>
                    <a:pt x="131825" y="429260"/>
                  </a:lnTo>
                  <a:lnTo>
                    <a:pt x="96900" y="405130"/>
                  </a:lnTo>
                  <a:lnTo>
                    <a:pt x="67183" y="375920"/>
                  </a:lnTo>
                  <a:lnTo>
                    <a:pt x="43561" y="340360"/>
                  </a:lnTo>
                  <a:lnTo>
                    <a:pt x="26924" y="302260"/>
                  </a:lnTo>
                  <a:lnTo>
                    <a:pt x="18034" y="259080"/>
                  </a:lnTo>
                  <a:lnTo>
                    <a:pt x="16954" y="237490"/>
                  </a:lnTo>
                  <a:lnTo>
                    <a:pt x="16958" y="234950"/>
                  </a:lnTo>
                  <a:lnTo>
                    <a:pt x="21336" y="193040"/>
                  </a:lnTo>
                  <a:lnTo>
                    <a:pt x="34036" y="151130"/>
                  </a:lnTo>
                  <a:lnTo>
                    <a:pt x="54101" y="114300"/>
                  </a:lnTo>
                  <a:lnTo>
                    <a:pt x="80772" y="81280"/>
                  </a:lnTo>
                  <a:lnTo>
                    <a:pt x="113157" y="54610"/>
                  </a:lnTo>
                  <a:lnTo>
                    <a:pt x="150240" y="34290"/>
                  </a:lnTo>
                  <a:lnTo>
                    <a:pt x="191262" y="21590"/>
                  </a:lnTo>
                  <a:lnTo>
                    <a:pt x="235331" y="17780"/>
                  </a:lnTo>
                  <a:lnTo>
                    <a:pt x="323160" y="17780"/>
                  </a:lnTo>
                  <a:lnTo>
                    <a:pt x="304546" y="10160"/>
                  </a:lnTo>
                  <a:lnTo>
                    <a:pt x="281939" y="5080"/>
                  </a:lnTo>
                  <a:lnTo>
                    <a:pt x="258445" y="1270"/>
                  </a:lnTo>
                  <a:lnTo>
                    <a:pt x="234441" y="0"/>
                  </a:lnTo>
                  <a:close/>
                </a:path>
                <a:path w="471804" h="471169">
                  <a:moveTo>
                    <a:pt x="323160" y="17780"/>
                  </a:moveTo>
                  <a:lnTo>
                    <a:pt x="235331" y="17780"/>
                  </a:lnTo>
                  <a:lnTo>
                    <a:pt x="257683" y="19050"/>
                  </a:lnTo>
                  <a:lnTo>
                    <a:pt x="279400" y="21590"/>
                  </a:lnTo>
                  <a:lnTo>
                    <a:pt x="320548" y="34290"/>
                  </a:lnTo>
                  <a:lnTo>
                    <a:pt x="357759" y="54610"/>
                  </a:lnTo>
                  <a:lnTo>
                    <a:pt x="390144" y="81280"/>
                  </a:lnTo>
                  <a:lnTo>
                    <a:pt x="416940" y="113030"/>
                  </a:lnTo>
                  <a:lnTo>
                    <a:pt x="437134" y="151130"/>
                  </a:lnTo>
                  <a:lnTo>
                    <a:pt x="449961" y="191770"/>
                  </a:lnTo>
                  <a:lnTo>
                    <a:pt x="454469" y="234950"/>
                  </a:lnTo>
                  <a:lnTo>
                    <a:pt x="454465" y="237490"/>
                  </a:lnTo>
                  <a:lnTo>
                    <a:pt x="450088" y="279400"/>
                  </a:lnTo>
                  <a:lnTo>
                    <a:pt x="437514" y="321310"/>
                  </a:lnTo>
                  <a:lnTo>
                    <a:pt x="417322" y="358140"/>
                  </a:lnTo>
                  <a:lnTo>
                    <a:pt x="390778" y="391160"/>
                  </a:lnTo>
                  <a:lnTo>
                    <a:pt x="358394" y="417830"/>
                  </a:lnTo>
                  <a:lnTo>
                    <a:pt x="321310" y="438150"/>
                  </a:lnTo>
                  <a:lnTo>
                    <a:pt x="280162" y="450850"/>
                  </a:lnTo>
                  <a:lnTo>
                    <a:pt x="236092" y="454660"/>
                  </a:lnTo>
                  <a:lnTo>
                    <a:pt x="322507" y="454660"/>
                  </a:lnTo>
                  <a:lnTo>
                    <a:pt x="368553" y="430530"/>
                  </a:lnTo>
                  <a:lnTo>
                    <a:pt x="403351" y="401320"/>
                  </a:lnTo>
                  <a:lnTo>
                    <a:pt x="431800" y="367030"/>
                  </a:lnTo>
                  <a:lnTo>
                    <a:pt x="453389" y="326390"/>
                  </a:lnTo>
                  <a:lnTo>
                    <a:pt x="466851" y="281940"/>
                  </a:lnTo>
                  <a:lnTo>
                    <a:pt x="471424" y="234950"/>
                  </a:lnTo>
                  <a:lnTo>
                    <a:pt x="470026" y="210820"/>
                  </a:lnTo>
                  <a:lnTo>
                    <a:pt x="460501" y="165100"/>
                  </a:lnTo>
                  <a:lnTo>
                    <a:pt x="442340" y="123190"/>
                  </a:lnTo>
                  <a:lnTo>
                    <a:pt x="416813" y="85090"/>
                  </a:lnTo>
                  <a:lnTo>
                    <a:pt x="384683" y="53340"/>
                  </a:lnTo>
                  <a:lnTo>
                    <a:pt x="347090" y="27940"/>
                  </a:lnTo>
                  <a:lnTo>
                    <a:pt x="326263" y="19050"/>
                  </a:lnTo>
                  <a:lnTo>
                    <a:pt x="323160" y="17780"/>
                  </a:lnTo>
                  <a:close/>
                </a:path>
                <a:path w="471804" h="471169">
                  <a:moveTo>
                    <a:pt x="236092" y="34290"/>
                  </a:moveTo>
                  <a:lnTo>
                    <a:pt x="195452" y="38100"/>
                  </a:lnTo>
                  <a:lnTo>
                    <a:pt x="157607" y="49530"/>
                  </a:lnTo>
                  <a:lnTo>
                    <a:pt x="123189" y="68580"/>
                  </a:lnTo>
                  <a:lnTo>
                    <a:pt x="93217" y="92710"/>
                  </a:lnTo>
                  <a:lnTo>
                    <a:pt x="68579" y="123190"/>
                  </a:lnTo>
                  <a:lnTo>
                    <a:pt x="49911" y="157480"/>
                  </a:lnTo>
                  <a:lnTo>
                    <a:pt x="38100" y="195580"/>
                  </a:lnTo>
                  <a:lnTo>
                    <a:pt x="33968" y="234950"/>
                  </a:lnTo>
                  <a:lnTo>
                    <a:pt x="33964" y="237490"/>
                  </a:lnTo>
                  <a:lnTo>
                    <a:pt x="34798" y="256540"/>
                  </a:lnTo>
                  <a:lnTo>
                    <a:pt x="42799" y="295910"/>
                  </a:lnTo>
                  <a:lnTo>
                    <a:pt x="58038" y="331470"/>
                  </a:lnTo>
                  <a:lnTo>
                    <a:pt x="79628" y="364490"/>
                  </a:lnTo>
                  <a:lnTo>
                    <a:pt x="107061" y="391160"/>
                  </a:lnTo>
                  <a:lnTo>
                    <a:pt x="139191" y="414020"/>
                  </a:lnTo>
                  <a:lnTo>
                    <a:pt x="175387" y="429260"/>
                  </a:lnTo>
                  <a:lnTo>
                    <a:pt x="214629" y="436880"/>
                  </a:lnTo>
                  <a:lnTo>
                    <a:pt x="235331" y="438150"/>
                  </a:lnTo>
                  <a:lnTo>
                    <a:pt x="255904" y="436880"/>
                  </a:lnTo>
                  <a:lnTo>
                    <a:pt x="275971" y="434340"/>
                  </a:lnTo>
                  <a:lnTo>
                    <a:pt x="295401" y="429260"/>
                  </a:lnTo>
                  <a:lnTo>
                    <a:pt x="313944" y="422910"/>
                  </a:lnTo>
                  <a:lnTo>
                    <a:pt x="316465" y="421640"/>
                  </a:lnTo>
                  <a:lnTo>
                    <a:pt x="234441" y="421640"/>
                  </a:lnTo>
                  <a:lnTo>
                    <a:pt x="215391" y="420370"/>
                  </a:lnTo>
                  <a:lnTo>
                    <a:pt x="162687" y="406400"/>
                  </a:lnTo>
                  <a:lnTo>
                    <a:pt x="117221" y="378460"/>
                  </a:lnTo>
                  <a:lnTo>
                    <a:pt x="81661" y="337820"/>
                  </a:lnTo>
                  <a:lnTo>
                    <a:pt x="58674" y="289560"/>
                  </a:lnTo>
                  <a:lnTo>
                    <a:pt x="50800" y="234950"/>
                  </a:lnTo>
                  <a:lnTo>
                    <a:pt x="51815" y="215900"/>
                  </a:lnTo>
                  <a:lnTo>
                    <a:pt x="65786" y="162560"/>
                  </a:lnTo>
                  <a:lnTo>
                    <a:pt x="93725" y="118110"/>
                  </a:lnTo>
                  <a:lnTo>
                    <a:pt x="133350" y="82550"/>
                  </a:lnTo>
                  <a:lnTo>
                    <a:pt x="181863" y="59690"/>
                  </a:lnTo>
                  <a:lnTo>
                    <a:pt x="236982" y="50800"/>
                  </a:lnTo>
                  <a:lnTo>
                    <a:pt x="314706" y="50800"/>
                  </a:lnTo>
                  <a:lnTo>
                    <a:pt x="296163" y="43180"/>
                  </a:lnTo>
                  <a:lnTo>
                    <a:pt x="276860" y="38100"/>
                  </a:lnTo>
                  <a:lnTo>
                    <a:pt x="256794" y="35560"/>
                  </a:lnTo>
                  <a:lnTo>
                    <a:pt x="236092" y="34290"/>
                  </a:lnTo>
                  <a:close/>
                </a:path>
                <a:path w="471804" h="471169">
                  <a:moveTo>
                    <a:pt x="314706" y="50800"/>
                  </a:moveTo>
                  <a:lnTo>
                    <a:pt x="236982" y="50800"/>
                  </a:lnTo>
                  <a:lnTo>
                    <a:pt x="256032" y="52070"/>
                  </a:lnTo>
                  <a:lnTo>
                    <a:pt x="291973" y="59690"/>
                  </a:lnTo>
                  <a:lnTo>
                    <a:pt x="340106" y="83820"/>
                  </a:lnTo>
                  <a:lnTo>
                    <a:pt x="379222" y="119380"/>
                  </a:lnTo>
                  <a:lnTo>
                    <a:pt x="406653" y="165100"/>
                  </a:lnTo>
                  <a:lnTo>
                    <a:pt x="419862" y="218440"/>
                  </a:lnTo>
                  <a:lnTo>
                    <a:pt x="420624" y="237490"/>
                  </a:lnTo>
                  <a:lnTo>
                    <a:pt x="419608" y="256540"/>
                  </a:lnTo>
                  <a:lnTo>
                    <a:pt x="405638" y="309880"/>
                  </a:lnTo>
                  <a:lnTo>
                    <a:pt x="377698" y="354330"/>
                  </a:lnTo>
                  <a:lnTo>
                    <a:pt x="338200" y="389890"/>
                  </a:lnTo>
                  <a:lnTo>
                    <a:pt x="271779" y="417830"/>
                  </a:lnTo>
                  <a:lnTo>
                    <a:pt x="234441" y="421640"/>
                  </a:lnTo>
                  <a:lnTo>
                    <a:pt x="316465" y="421640"/>
                  </a:lnTo>
                  <a:lnTo>
                    <a:pt x="363854" y="392430"/>
                  </a:lnTo>
                  <a:lnTo>
                    <a:pt x="391287" y="364490"/>
                  </a:lnTo>
                  <a:lnTo>
                    <a:pt x="413003" y="332740"/>
                  </a:lnTo>
                  <a:lnTo>
                    <a:pt x="428371" y="297180"/>
                  </a:lnTo>
                  <a:lnTo>
                    <a:pt x="436499" y="257810"/>
                  </a:lnTo>
                  <a:lnTo>
                    <a:pt x="437459" y="234950"/>
                  </a:lnTo>
                  <a:lnTo>
                    <a:pt x="436625" y="215900"/>
                  </a:lnTo>
                  <a:lnTo>
                    <a:pt x="428625" y="176530"/>
                  </a:lnTo>
                  <a:lnTo>
                    <a:pt x="413512" y="139700"/>
                  </a:lnTo>
                  <a:lnTo>
                    <a:pt x="391795" y="107950"/>
                  </a:lnTo>
                  <a:lnTo>
                    <a:pt x="364489" y="81280"/>
                  </a:lnTo>
                  <a:lnTo>
                    <a:pt x="332359" y="58420"/>
                  </a:lnTo>
                  <a:lnTo>
                    <a:pt x="314706" y="50800"/>
                  </a:lnTo>
                  <a:close/>
                </a:path>
              </a:pathLst>
            </a:custGeom>
            <a:solidFill>
              <a:srgbClr val="6E7C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80491" y="423418"/>
            <a:ext cx="547941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5" dirty="0"/>
              <a:t>Result </a:t>
            </a:r>
            <a:r>
              <a:rPr sz="3200" dirty="0"/>
              <a:t>of </a:t>
            </a:r>
            <a:r>
              <a:rPr sz="3200" spc="-10" dirty="0"/>
              <a:t>Max </a:t>
            </a:r>
            <a:r>
              <a:rPr sz="3200" spc="-5" dirty="0"/>
              <a:t>and Min</a:t>
            </a:r>
            <a:r>
              <a:rPr sz="3200" spc="40" dirty="0"/>
              <a:t> </a:t>
            </a:r>
            <a:r>
              <a:rPr sz="3200" spc="-5" dirty="0"/>
              <a:t>Filter</a:t>
            </a:r>
            <a:endParaRPr sz="3200"/>
          </a:p>
        </p:txBody>
      </p:sp>
      <p:sp>
        <p:nvSpPr>
          <p:cNvPr id="10" name="object 10"/>
          <p:cNvSpPr/>
          <p:nvPr/>
        </p:nvSpPr>
        <p:spPr>
          <a:xfrm>
            <a:off x="603313" y="1379153"/>
            <a:ext cx="3411534" cy="18338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27100" y="3197478"/>
            <a:ext cx="3425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92275" algn="l"/>
              </a:tabLst>
            </a:pPr>
            <a:r>
              <a:rPr sz="1800" spc="-5" dirty="0">
                <a:latin typeface="Comic Sans MS"/>
                <a:cs typeface="Comic Sans MS"/>
              </a:rPr>
              <a:t>Fig: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spc="-10" dirty="0">
                <a:latin typeface="Comic Sans MS"/>
                <a:cs typeface="Comic Sans MS"/>
              </a:rPr>
              <a:t>Corrupted	</a:t>
            </a:r>
            <a:r>
              <a:rPr sz="1800" spc="5" dirty="0">
                <a:latin typeface="Comic Sans MS"/>
                <a:cs typeface="Comic Sans MS"/>
              </a:rPr>
              <a:t>by </a:t>
            </a:r>
            <a:r>
              <a:rPr sz="1800" spc="-5" dirty="0">
                <a:latin typeface="Comic Sans MS"/>
                <a:cs typeface="Comic Sans MS"/>
              </a:rPr>
              <a:t>Pepper</a:t>
            </a:r>
            <a:r>
              <a:rPr sz="1800" spc="-7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Noise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996559" y="1351517"/>
            <a:ext cx="3462277" cy="18495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27380" y="5908649"/>
            <a:ext cx="3455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Fig: Filtering Above,3*3 </a:t>
            </a:r>
            <a:r>
              <a:rPr sz="1800" spc="-15" dirty="0">
                <a:latin typeface="Arial"/>
                <a:cs typeface="Arial"/>
              </a:rPr>
              <a:t>Max</a:t>
            </a:r>
            <a:r>
              <a:rPr sz="1800" spc="-2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Filter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45253" y="1116583"/>
            <a:ext cx="25463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solidFill>
                  <a:srgbClr val="6E7C93"/>
                </a:solidFill>
                <a:latin typeface="Georgia"/>
                <a:cs typeface="Georgia"/>
              </a:rPr>
              <a:t>43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39762" y="3802850"/>
            <a:ext cx="3428238" cy="20744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32045" y="3802850"/>
            <a:ext cx="3591305" cy="207441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983860" y="3286125"/>
            <a:ext cx="3146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92275" algn="l"/>
              </a:tabLst>
            </a:pPr>
            <a:r>
              <a:rPr sz="1800" spc="-5" dirty="0">
                <a:latin typeface="Comic Sans MS"/>
                <a:cs typeface="Comic Sans MS"/>
              </a:rPr>
              <a:t>Fig: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spc="-10" dirty="0">
                <a:latin typeface="Comic Sans MS"/>
                <a:cs typeface="Comic Sans MS"/>
              </a:rPr>
              <a:t>Corrupted	</a:t>
            </a:r>
            <a:r>
              <a:rPr sz="1800" spc="5" dirty="0">
                <a:latin typeface="Comic Sans MS"/>
                <a:cs typeface="Comic Sans MS"/>
              </a:rPr>
              <a:t>by </a:t>
            </a:r>
            <a:r>
              <a:rPr sz="1800" spc="-5" dirty="0">
                <a:latin typeface="Comic Sans MS"/>
                <a:cs typeface="Comic Sans MS"/>
              </a:rPr>
              <a:t>Salt</a:t>
            </a:r>
            <a:r>
              <a:rPr sz="1800" spc="-8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Noise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83860" y="5926328"/>
            <a:ext cx="33940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Fig: Filtering Above,3*3 </a:t>
            </a:r>
            <a:r>
              <a:rPr sz="1800" spc="-15" dirty="0">
                <a:latin typeface="Arial"/>
                <a:cs typeface="Arial"/>
              </a:rPr>
              <a:t>Min</a:t>
            </a:r>
            <a:r>
              <a:rPr sz="1800" spc="-1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Filter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6050" y="152145"/>
            <a:ext cx="8846185" cy="6560184"/>
            <a:chOff x="146050" y="152145"/>
            <a:chExt cx="8846185" cy="6560184"/>
          </a:xfrm>
        </p:grpSpPr>
        <p:sp>
          <p:nvSpPr>
            <p:cNvPr id="3" name="object 3"/>
            <p:cNvSpPr/>
            <p:nvPr/>
          </p:nvSpPr>
          <p:spPr>
            <a:xfrm>
              <a:off x="146303" y="6391655"/>
              <a:ext cx="8833485" cy="309880"/>
            </a:xfrm>
            <a:custGeom>
              <a:avLst/>
              <a:gdLst/>
              <a:ahLst/>
              <a:cxnLst/>
              <a:rect l="l" t="t" r="r" b="b"/>
              <a:pathLst>
                <a:path w="8833485" h="309879">
                  <a:moveTo>
                    <a:pt x="8833104" y="0"/>
                  </a:moveTo>
                  <a:lnTo>
                    <a:pt x="0" y="0"/>
                  </a:lnTo>
                  <a:lnTo>
                    <a:pt x="0" y="309562"/>
                  </a:lnTo>
                  <a:lnTo>
                    <a:pt x="8833104" y="309562"/>
                  </a:lnTo>
                  <a:lnTo>
                    <a:pt x="8833104" y="0"/>
                  </a:lnTo>
                  <a:close/>
                </a:path>
              </a:pathLst>
            </a:custGeom>
            <a:solidFill>
              <a:srgbClr val="7E8F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2400" y="158495"/>
              <a:ext cx="8833485" cy="6547484"/>
            </a:xfrm>
            <a:custGeom>
              <a:avLst/>
              <a:gdLst/>
              <a:ahLst/>
              <a:cxnLst/>
              <a:rect l="l" t="t" r="r" b="b"/>
              <a:pathLst>
                <a:path w="8833485" h="6547484">
                  <a:moveTo>
                    <a:pt x="0" y="6547104"/>
                  </a:moveTo>
                  <a:lnTo>
                    <a:pt x="8833104" y="6547104"/>
                  </a:lnTo>
                  <a:lnTo>
                    <a:pt x="8833104" y="0"/>
                  </a:lnTo>
                  <a:lnTo>
                    <a:pt x="0" y="0"/>
                  </a:lnTo>
                  <a:lnTo>
                    <a:pt x="0" y="6547104"/>
                  </a:lnTo>
                  <a:close/>
                </a:path>
              </a:pathLst>
            </a:custGeom>
            <a:ln w="12699">
              <a:solidFill>
                <a:srgbClr val="6E7C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66825" y="1190955"/>
            <a:ext cx="6576059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dirty="0"/>
              <a:t>What is Image</a:t>
            </a:r>
            <a:r>
              <a:rPr sz="4000" spc="-90" dirty="0"/>
              <a:t> </a:t>
            </a:r>
            <a:r>
              <a:rPr sz="4000" dirty="0"/>
              <a:t>Restoration.</a:t>
            </a:r>
            <a:endParaRPr sz="4000"/>
          </a:p>
        </p:txBody>
      </p:sp>
      <p:grpSp>
        <p:nvGrpSpPr>
          <p:cNvPr id="8" name="object 8"/>
          <p:cNvGrpSpPr/>
          <p:nvPr/>
        </p:nvGrpSpPr>
        <p:grpSpPr>
          <a:xfrm>
            <a:off x="982977" y="2613662"/>
            <a:ext cx="7382509" cy="2923540"/>
            <a:chOff x="982977" y="2613662"/>
            <a:chExt cx="7382509" cy="2923540"/>
          </a:xfrm>
        </p:grpSpPr>
        <p:sp>
          <p:nvSpPr>
            <p:cNvPr id="9" name="object 9"/>
            <p:cNvSpPr/>
            <p:nvPr/>
          </p:nvSpPr>
          <p:spPr>
            <a:xfrm>
              <a:off x="5265419" y="2613662"/>
              <a:ext cx="3099815" cy="292302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82977" y="2613662"/>
              <a:ext cx="3102868" cy="29230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98976" y="3486911"/>
              <a:ext cx="1472184" cy="9022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86605" y="3573017"/>
              <a:ext cx="1296162" cy="72009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86605" y="3573017"/>
              <a:ext cx="1296670" cy="720090"/>
            </a:xfrm>
            <a:custGeom>
              <a:avLst/>
              <a:gdLst/>
              <a:ahLst/>
              <a:cxnLst/>
              <a:rect l="l" t="t" r="r" b="b"/>
              <a:pathLst>
                <a:path w="1296670" h="720089">
                  <a:moveTo>
                    <a:pt x="0" y="179959"/>
                  </a:moveTo>
                  <a:lnTo>
                    <a:pt x="936117" y="179959"/>
                  </a:lnTo>
                  <a:lnTo>
                    <a:pt x="936117" y="0"/>
                  </a:lnTo>
                  <a:lnTo>
                    <a:pt x="1296162" y="360045"/>
                  </a:lnTo>
                  <a:lnTo>
                    <a:pt x="936117" y="720090"/>
                  </a:lnTo>
                  <a:lnTo>
                    <a:pt x="936117" y="540004"/>
                  </a:lnTo>
                  <a:lnTo>
                    <a:pt x="0" y="540004"/>
                  </a:lnTo>
                  <a:lnTo>
                    <a:pt x="0" y="17995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491" y="423418"/>
            <a:ext cx="274129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5" dirty="0"/>
              <a:t>Periodic</a:t>
            </a:r>
            <a:r>
              <a:rPr sz="3200" spc="-25" dirty="0"/>
              <a:t> </a:t>
            </a:r>
            <a:r>
              <a:rPr sz="3200" spc="-5" dirty="0"/>
              <a:t>Noise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258267" y="1022123"/>
            <a:ext cx="8559800" cy="2069464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07314" algn="ctr">
              <a:lnSpc>
                <a:spcPct val="100000"/>
              </a:lnSpc>
              <a:spcBef>
                <a:spcPts val="775"/>
              </a:spcBef>
            </a:pPr>
            <a:r>
              <a:rPr sz="1600" dirty="0">
                <a:solidFill>
                  <a:srgbClr val="6E7C93"/>
                </a:solidFill>
                <a:latin typeface="Georgia"/>
                <a:cs typeface="Georgia"/>
              </a:rPr>
              <a:t>44</a:t>
            </a:r>
            <a:endParaRPr sz="1600">
              <a:latin typeface="Georgia"/>
              <a:cs typeface="Georgia"/>
            </a:endParaRPr>
          </a:p>
          <a:p>
            <a:pPr marL="287020" indent="-274955">
              <a:lnSpc>
                <a:spcPct val="100000"/>
              </a:lnSpc>
              <a:spcBef>
                <a:spcPts val="745"/>
              </a:spcBef>
              <a:buClr>
                <a:srgbClr val="619DD1"/>
              </a:buClr>
              <a:buSzPct val="83333"/>
              <a:buFont typeface="Arial"/>
              <a:buChar char=""/>
              <a:tabLst>
                <a:tab pos="287020" algn="l"/>
                <a:tab pos="287655" algn="l"/>
                <a:tab pos="5973445" algn="l"/>
              </a:tabLst>
            </a:pPr>
            <a:r>
              <a:rPr sz="1800" dirty="0">
                <a:latin typeface="Comic Sans MS"/>
                <a:cs typeface="Comic Sans MS"/>
              </a:rPr>
              <a:t>Typically </a:t>
            </a:r>
            <a:r>
              <a:rPr sz="1800" spc="-5" dirty="0">
                <a:latin typeface="Comic Sans MS"/>
                <a:cs typeface="Comic Sans MS"/>
              </a:rPr>
              <a:t>arises due to electrical</a:t>
            </a:r>
            <a:r>
              <a:rPr sz="1800" dirty="0">
                <a:latin typeface="Comic Sans MS"/>
                <a:cs typeface="Comic Sans MS"/>
              </a:rPr>
              <a:t> </a:t>
            </a:r>
            <a:r>
              <a:rPr sz="1800" spc="-10" dirty="0">
                <a:latin typeface="Comic Sans MS"/>
                <a:cs typeface="Comic Sans MS"/>
              </a:rPr>
              <a:t>or</a:t>
            </a:r>
            <a:r>
              <a:rPr sz="1800" spc="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electromagnetic	interference.</a:t>
            </a:r>
            <a:endParaRPr sz="1800">
              <a:latin typeface="Comic Sans MS"/>
              <a:cs typeface="Comic Sans MS"/>
            </a:endParaRPr>
          </a:p>
          <a:p>
            <a:pPr marL="287020" indent="-274955">
              <a:lnSpc>
                <a:spcPct val="100000"/>
              </a:lnSpc>
              <a:spcBef>
                <a:spcPts val="1515"/>
              </a:spcBef>
              <a:buClr>
                <a:srgbClr val="619DD1"/>
              </a:buClr>
              <a:buSzPct val="83333"/>
              <a:buFont typeface="Arial"/>
              <a:buChar char=""/>
              <a:tabLst>
                <a:tab pos="287020" algn="l"/>
                <a:tab pos="287655" algn="l"/>
              </a:tabLst>
            </a:pPr>
            <a:r>
              <a:rPr sz="1800" spc="-5" dirty="0">
                <a:latin typeface="Comic Sans MS"/>
                <a:cs typeface="Comic Sans MS"/>
              </a:rPr>
              <a:t>Gives rise to regular noise </a:t>
            </a:r>
            <a:r>
              <a:rPr sz="1800" spc="-10" dirty="0">
                <a:latin typeface="Comic Sans MS"/>
                <a:cs typeface="Comic Sans MS"/>
              </a:rPr>
              <a:t>patterns </a:t>
            </a:r>
            <a:r>
              <a:rPr sz="1800" spc="-5" dirty="0">
                <a:latin typeface="Comic Sans MS"/>
                <a:cs typeface="Comic Sans MS"/>
              </a:rPr>
              <a:t>in an</a:t>
            </a:r>
            <a:r>
              <a:rPr sz="1800" spc="3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image</a:t>
            </a:r>
            <a:endParaRPr sz="1800">
              <a:latin typeface="Comic Sans MS"/>
              <a:cs typeface="Comic Sans MS"/>
            </a:endParaRPr>
          </a:p>
          <a:p>
            <a:pPr marL="287020" indent="-274955">
              <a:lnSpc>
                <a:spcPct val="100000"/>
              </a:lnSpc>
              <a:spcBef>
                <a:spcPts val="1515"/>
              </a:spcBef>
              <a:buClr>
                <a:srgbClr val="619DD1"/>
              </a:buClr>
              <a:buSzPct val="83333"/>
              <a:buFont typeface="Arial"/>
              <a:buChar char=""/>
              <a:tabLst>
                <a:tab pos="287020" algn="l"/>
                <a:tab pos="287655" algn="l"/>
              </a:tabLst>
            </a:pPr>
            <a:r>
              <a:rPr sz="1800" spc="-5" dirty="0">
                <a:latin typeface="Comic Sans MS"/>
                <a:cs typeface="Comic Sans MS"/>
              </a:rPr>
              <a:t>Frequency domain techniques in </a:t>
            </a:r>
            <a:r>
              <a:rPr sz="1800" dirty="0">
                <a:latin typeface="Comic Sans MS"/>
                <a:cs typeface="Comic Sans MS"/>
              </a:rPr>
              <a:t>the </a:t>
            </a:r>
            <a:r>
              <a:rPr sz="1800" spc="-5" dirty="0">
                <a:latin typeface="Comic Sans MS"/>
                <a:cs typeface="Comic Sans MS"/>
              </a:rPr>
              <a:t>Fourier domain </a:t>
            </a:r>
            <a:r>
              <a:rPr sz="1800" spc="-10" dirty="0">
                <a:latin typeface="Comic Sans MS"/>
                <a:cs typeface="Comic Sans MS"/>
              </a:rPr>
              <a:t>are </a:t>
            </a:r>
            <a:r>
              <a:rPr sz="1800" dirty="0">
                <a:latin typeface="Comic Sans MS"/>
                <a:cs typeface="Comic Sans MS"/>
              </a:rPr>
              <a:t>most </a:t>
            </a:r>
            <a:r>
              <a:rPr sz="1800" spc="-5" dirty="0">
                <a:latin typeface="Comic Sans MS"/>
                <a:cs typeface="Comic Sans MS"/>
              </a:rPr>
              <a:t>effective</a:t>
            </a:r>
            <a:r>
              <a:rPr sz="1800" spc="280" dirty="0">
                <a:latin typeface="Comic Sans MS"/>
                <a:cs typeface="Comic Sans MS"/>
              </a:rPr>
              <a:t> </a:t>
            </a:r>
            <a:r>
              <a:rPr sz="1800" spc="10" dirty="0">
                <a:latin typeface="Comic Sans MS"/>
                <a:cs typeface="Comic Sans MS"/>
              </a:rPr>
              <a:t>at</a:t>
            </a:r>
            <a:endParaRPr sz="1800">
              <a:latin typeface="Comic Sans MS"/>
              <a:cs typeface="Comic Sans MS"/>
            </a:endParaRPr>
          </a:p>
          <a:p>
            <a:pPr marL="287020">
              <a:lnSpc>
                <a:spcPct val="100000"/>
              </a:lnSpc>
              <a:spcBef>
                <a:spcPts val="1080"/>
              </a:spcBef>
            </a:pPr>
            <a:r>
              <a:rPr sz="1800" spc="-10" dirty="0">
                <a:latin typeface="Comic Sans MS"/>
                <a:cs typeface="Comic Sans MS"/>
              </a:rPr>
              <a:t>removing </a:t>
            </a:r>
            <a:r>
              <a:rPr sz="1800" spc="-5" dirty="0">
                <a:latin typeface="Comic Sans MS"/>
                <a:cs typeface="Comic Sans MS"/>
              </a:rPr>
              <a:t>periodic</a:t>
            </a:r>
            <a:r>
              <a:rPr sz="1800" spc="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noise</a:t>
            </a:r>
            <a:endParaRPr sz="1800">
              <a:latin typeface="Comic Sans MS"/>
              <a:cs typeface="Comic Sans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71600" y="3383724"/>
            <a:ext cx="7348855" cy="2417445"/>
            <a:chOff x="971600" y="3383724"/>
            <a:chExt cx="7348855" cy="2417445"/>
          </a:xfrm>
        </p:grpSpPr>
        <p:sp>
          <p:nvSpPr>
            <p:cNvPr id="5" name="object 5"/>
            <p:cNvSpPr/>
            <p:nvPr/>
          </p:nvSpPr>
          <p:spPr>
            <a:xfrm>
              <a:off x="971600" y="3428999"/>
              <a:ext cx="3143250" cy="23717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148071" y="3383724"/>
              <a:ext cx="3171825" cy="23907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644010" y="5824220"/>
            <a:ext cx="20091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Fig: periodic</a:t>
            </a:r>
            <a:r>
              <a:rPr sz="1800" spc="-9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Noise</a:t>
            </a:r>
            <a:endParaRPr sz="1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491" y="423418"/>
            <a:ext cx="372364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5" dirty="0"/>
              <a:t>Band Reject</a:t>
            </a:r>
            <a:r>
              <a:rPr sz="3200" spc="-75" dirty="0"/>
              <a:t> </a:t>
            </a:r>
            <a:r>
              <a:rPr sz="3200" spc="-5" dirty="0"/>
              <a:t>Filters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4296228" y="3726550"/>
            <a:ext cx="3210560" cy="1691639"/>
          </a:xfrm>
          <a:custGeom>
            <a:avLst/>
            <a:gdLst/>
            <a:ahLst/>
            <a:cxnLst/>
            <a:rect l="l" t="t" r="r" b="b"/>
            <a:pathLst>
              <a:path w="3210559" h="1691639">
                <a:moveTo>
                  <a:pt x="1377137" y="0"/>
                </a:moveTo>
                <a:lnTo>
                  <a:pt x="1738038" y="0"/>
                </a:lnTo>
              </a:path>
              <a:path w="3210559" h="1691639">
                <a:moveTo>
                  <a:pt x="0" y="845703"/>
                </a:moveTo>
                <a:lnTo>
                  <a:pt x="360900" y="845703"/>
                </a:lnTo>
              </a:path>
              <a:path w="3210559" h="1691639">
                <a:moveTo>
                  <a:pt x="2849613" y="845703"/>
                </a:moveTo>
                <a:lnTo>
                  <a:pt x="3210513" y="845703"/>
                </a:lnTo>
              </a:path>
              <a:path w="3210559" h="1691639">
                <a:moveTo>
                  <a:pt x="1387964" y="1691407"/>
                </a:moveTo>
                <a:lnTo>
                  <a:pt x="1748865" y="1691407"/>
                </a:lnTo>
              </a:path>
            </a:pathLst>
          </a:custGeom>
          <a:ln w="153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83188" y="5354278"/>
            <a:ext cx="257175" cy="4610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850" spc="-700" dirty="0">
                <a:latin typeface="Symbol"/>
                <a:cs typeface="Symbol"/>
              </a:rPr>
              <a:t></a:t>
            </a:r>
            <a:r>
              <a:rPr sz="4275" spc="-1050" baseline="-16569" dirty="0">
                <a:latin typeface="Symbol"/>
                <a:cs typeface="Symbol"/>
              </a:rPr>
              <a:t></a:t>
            </a:r>
            <a:endParaRPr sz="4275" baseline="-16569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66831" y="5416195"/>
            <a:ext cx="208279" cy="4610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50" spc="10" dirty="0">
                <a:latin typeface="Times New Roman"/>
                <a:cs typeface="Times New Roman"/>
              </a:rPr>
              <a:t>2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83188" y="5044690"/>
            <a:ext cx="400685" cy="4610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850" spc="-145" dirty="0">
                <a:latin typeface="Symbol"/>
                <a:cs typeface="Symbol"/>
              </a:rPr>
              <a:t></a:t>
            </a:r>
            <a:r>
              <a:rPr sz="4275" spc="-217" baseline="-13645" dirty="0">
                <a:latin typeface="Times New Roman"/>
                <a:cs typeface="Times New Roman"/>
              </a:rPr>
              <a:t>1</a:t>
            </a:r>
            <a:endParaRPr sz="4275" baseline="-13645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41179" y="4570482"/>
            <a:ext cx="182880" cy="4610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850" spc="10" dirty="0">
                <a:latin typeface="Times New Roman"/>
                <a:cs typeface="Times New Roman"/>
              </a:rPr>
              <a:t>2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56004" y="3724778"/>
            <a:ext cx="208279" cy="4610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50" spc="10" dirty="0">
                <a:latin typeface="Times New Roman"/>
                <a:cs typeface="Times New Roman"/>
              </a:rPr>
              <a:t>2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83188" y="3239642"/>
            <a:ext cx="400685" cy="4610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850" spc="-145" dirty="0">
                <a:latin typeface="Symbol"/>
                <a:cs typeface="Symbol"/>
              </a:rPr>
              <a:t></a:t>
            </a:r>
            <a:r>
              <a:rPr sz="4275" spc="-217" baseline="-31189" dirty="0">
                <a:latin typeface="Times New Roman"/>
                <a:cs typeface="Times New Roman"/>
              </a:rPr>
              <a:t>1</a:t>
            </a:r>
            <a:endParaRPr sz="4275" baseline="-31189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96908" y="5375409"/>
            <a:ext cx="132080" cy="2794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50" spc="10" dirty="0">
                <a:latin typeface="Times New Roman"/>
                <a:cs typeface="Times New Roman"/>
              </a:rPr>
              <a:t>0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90893" y="3684001"/>
            <a:ext cx="132080" cy="2794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50" spc="10" dirty="0">
                <a:latin typeface="Times New Roman"/>
                <a:cs typeface="Times New Roman"/>
              </a:rPr>
              <a:t>0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61869" y="4904834"/>
            <a:ext cx="330200" cy="4610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50" i="1" spc="20" dirty="0">
                <a:latin typeface="Times New Roman"/>
                <a:cs typeface="Times New Roman"/>
              </a:rPr>
              <a:t>W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93848" y="5132832"/>
            <a:ext cx="2432685" cy="4610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80365" algn="l"/>
                <a:tab pos="2218690" algn="l"/>
              </a:tabLst>
            </a:pPr>
            <a:r>
              <a:rPr sz="2850" i="1" spc="-80" dirty="0">
                <a:latin typeface="Times New Roman"/>
                <a:cs typeface="Times New Roman"/>
              </a:rPr>
              <a:t>i</a:t>
            </a:r>
            <a:r>
              <a:rPr sz="2850" i="1" spc="5" dirty="0">
                <a:latin typeface="Times New Roman"/>
                <a:cs typeface="Times New Roman"/>
              </a:rPr>
              <a:t>f</a:t>
            </a:r>
            <a:r>
              <a:rPr sz="2850" i="1" dirty="0">
                <a:latin typeface="Times New Roman"/>
                <a:cs typeface="Times New Roman"/>
              </a:rPr>
              <a:t>	</a:t>
            </a:r>
            <a:r>
              <a:rPr sz="2850" i="1" spc="80" dirty="0">
                <a:latin typeface="Times New Roman"/>
                <a:cs typeface="Times New Roman"/>
              </a:rPr>
              <a:t>D</a:t>
            </a:r>
            <a:r>
              <a:rPr sz="2850" spc="-20" dirty="0">
                <a:latin typeface="Times New Roman"/>
                <a:cs typeface="Times New Roman"/>
              </a:rPr>
              <a:t>(</a:t>
            </a:r>
            <a:r>
              <a:rPr sz="2850" i="1" spc="85" dirty="0">
                <a:latin typeface="Times New Roman"/>
                <a:cs typeface="Times New Roman"/>
              </a:rPr>
              <a:t>u</a:t>
            </a:r>
            <a:r>
              <a:rPr sz="2850" spc="5" dirty="0">
                <a:latin typeface="Times New Roman"/>
                <a:cs typeface="Times New Roman"/>
              </a:rPr>
              <a:t>,</a:t>
            </a:r>
            <a:r>
              <a:rPr sz="2850" spc="-405" dirty="0">
                <a:latin typeface="Times New Roman"/>
                <a:cs typeface="Times New Roman"/>
              </a:rPr>
              <a:t> </a:t>
            </a:r>
            <a:r>
              <a:rPr sz="2850" i="1" spc="65" dirty="0">
                <a:latin typeface="Times New Roman"/>
                <a:cs typeface="Times New Roman"/>
              </a:rPr>
              <a:t>v</a:t>
            </a:r>
            <a:r>
              <a:rPr sz="2850" spc="5" dirty="0">
                <a:latin typeface="Times New Roman"/>
                <a:cs typeface="Times New Roman"/>
              </a:rPr>
              <a:t>)</a:t>
            </a:r>
            <a:r>
              <a:rPr sz="2850" spc="-60" dirty="0">
                <a:latin typeface="Times New Roman"/>
                <a:cs typeface="Times New Roman"/>
              </a:rPr>
              <a:t> </a:t>
            </a:r>
            <a:r>
              <a:rPr sz="2850" spc="10" dirty="0">
                <a:latin typeface="Symbol"/>
                <a:cs typeface="Symbol"/>
              </a:rPr>
              <a:t></a:t>
            </a:r>
            <a:r>
              <a:rPr sz="2850" spc="20" dirty="0">
                <a:latin typeface="Times New Roman"/>
                <a:cs typeface="Times New Roman"/>
              </a:rPr>
              <a:t> </a:t>
            </a:r>
            <a:r>
              <a:rPr sz="2850" i="1" spc="15" dirty="0">
                <a:latin typeface="Times New Roman"/>
                <a:cs typeface="Times New Roman"/>
              </a:rPr>
              <a:t>D</a:t>
            </a:r>
            <a:r>
              <a:rPr sz="2850" i="1" dirty="0">
                <a:latin typeface="Times New Roman"/>
                <a:cs typeface="Times New Roman"/>
              </a:rPr>
              <a:t>	</a:t>
            </a:r>
            <a:r>
              <a:rPr sz="2850" spc="10" dirty="0">
                <a:latin typeface="Symbol"/>
                <a:cs typeface="Symbol"/>
              </a:rPr>
              <a:t></a:t>
            </a:r>
            <a:endParaRPr sz="285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23517" y="4059130"/>
            <a:ext cx="330200" cy="4610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50" i="1" spc="20" dirty="0">
                <a:latin typeface="Times New Roman"/>
                <a:cs typeface="Times New Roman"/>
              </a:rPr>
              <a:t>W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73904" y="4059130"/>
            <a:ext cx="330200" cy="4610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50" i="1" spc="20" dirty="0">
                <a:latin typeface="Times New Roman"/>
                <a:cs typeface="Times New Roman"/>
              </a:rPr>
              <a:t>W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68801" y="3213426"/>
            <a:ext cx="637540" cy="4610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4640" indent="-257175">
              <a:lnSpc>
                <a:spcPct val="100000"/>
              </a:lnSpc>
              <a:spcBef>
                <a:spcPts val="105"/>
              </a:spcBef>
              <a:buFont typeface="Symbol"/>
              <a:buChar char=""/>
              <a:tabLst>
                <a:tab pos="295275" algn="l"/>
              </a:tabLst>
            </a:pPr>
            <a:r>
              <a:rPr sz="2850" i="1" spc="20" dirty="0">
                <a:latin typeface="Times New Roman"/>
                <a:cs typeface="Times New Roman"/>
              </a:rPr>
              <a:t>W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93848" y="3441424"/>
            <a:ext cx="2035810" cy="4610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80365" algn="l"/>
              </a:tabLst>
            </a:pPr>
            <a:r>
              <a:rPr sz="2850" i="1" spc="-35" dirty="0">
                <a:latin typeface="Times New Roman"/>
                <a:cs typeface="Times New Roman"/>
              </a:rPr>
              <a:t>if	</a:t>
            </a:r>
            <a:r>
              <a:rPr sz="2850" i="1" spc="40" dirty="0">
                <a:latin typeface="Times New Roman"/>
                <a:cs typeface="Times New Roman"/>
              </a:rPr>
              <a:t>D</a:t>
            </a:r>
            <a:r>
              <a:rPr sz="2850" spc="40" dirty="0">
                <a:latin typeface="Times New Roman"/>
                <a:cs typeface="Times New Roman"/>
              </a:rPr>
              <a:t>(</a:t>
            </a:r>
            <a:r>
              <a:rPr sz="2850" i="1" spc="40" dirty="0">
                <a:latin typeface="Times New Roman"/>
                <a:cs typeface="Times New Roman"/>
              </a:rPr>
              <a:t>u</a:t>
            </a:r>
            <a:r>
              <a:rPr sz="2850" spc="40" dirty="0">
                <a:latin typeface="Times New Roman"/>
                <a:cs typeface="Times New Roman"/>
              </a:rPr>
              <a:t>,</a:t>
            </a:r>
            <a:r>
              <a:rPr sz="2850" spc="-610" dirty="0">
                <a:latin typeface="Times New Roman"/>
                <a:cs typeface="Times New Roman"/>
              </a:rPr>
              <a:t> </a:t>
            </a:r>
            <a:r>
              <a:rPr sz="2850" i="1" spc="35" dirty="0">
                <a:latin typeface="Times New Roman"/>
                <a:cs typeface="Times New Roman"/>
              </a:rPr>
              <a:t>v</a:t>
            </a:r>
            <a:r>
              <a:rPr sz="2850" spc="35" dirty="0">
                <a:latin typeface="Times New Roman"/>
                <a:cs typeface="Times New Roman"/>
              </a:rPr>
              <a:t>) </a:t>
            </a:r>
            <a:r>
              <a:rPr sz="2850" spc="10" dirty="0">
                <a:latin typeface="Symbol"/>
                <a:cs typeface="Symbol"/>
              </a:rPr>
              <a:t></a:t>
            </a:r>
            <a:r>
              <a:rPr sz="2850" spc="10" dirty="0">
                <a:latin typeface="Times New Roman"/>
                <a:cs typeface="Times New Roman"/>
              </a:rPr>
              <a:t> </a:t>
            </a:r>
            <a:r>
              <a:rPr sz="2850" i="1" spc="15" dirty="0">
                <a:latin typeface="Times New Roman"/>
                <a:cs typeface="Times New Roman"/>
              </a:rPr>
              <a:t>D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46142" y="3587102"/>
            <a:ext cx="6053455" cy="14446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75105">
              <a:lnSpc>
                <a:spcPts val="3080"/>
              </a:lnSpc>
              <a:spcBef>
                <a:spcPts val="105"/>
              </a:spcBef>
            </a:pPr>
            <a:r>
              <a:rPr sz="2850" spc="10" dirty="0">
                <a:latin typeface="Symbol"/>
                <a:cs typeface="Symbol"/>
              </a:rPr>
              <a:t></a:t>
            </a:r>
            <a:endParaRPr sz="2850">
              <a:latin typeface="Symbol"/>
              <a:cs typeface="Symbol"/>
            </a:endParaRPr>
          </a:p>
          <a:p>
            <a:pPr marL="1475105">
              <a:lnSpc>
                <a:spcPts val="2755"/>
              </a:lnSpc>
            </a:pPr>
            <a:r>
              <a:rPr sz="2850" spc="10" dirty="0">
                <a:latin typeface="Symbol"/>
                <a:cs typeface="Symbol"/>
              </a:rPr>
              <a:t></a:t>
            </a:r>
            <a:endParaRPr sz="2850">
              <a:latin typeface="Symbol"/>
              <a:cs typeface="Symbol"/>
            </a:endParaRPr>
          </a:p>
          <a:p>
            <a:pPr marL="63500">
              <a:lnSpc>
                <a:spcPts val="2505"/>
              </a:lnSpc>
              <a:tabLst>
                <a:tab pos="2160270" algn="l"/>
                <a:tab pos="2528570" algn="l"/>
                <a:tab pos="3700779" algn="l"/>
              </a:tabLst>
            </a:pPr>
            <a:r>
              <a:rPr sz="2850" i="1" spc="15" dirty="0">
                <a:latin typeface="Times New Roman"/>
                <a:cs typeface="Times New Roman"/>
              </a:rPr>
              <a:t>H</a:t>
            </a:r>
            <a:r>
              <a:rPr sz="2850" i="1" spc="-335" dirty="0">
                <a:latin typeface="Times New Roman"/>
                <a:cs typeface="Times New Roman"/>
              </a:rPr>
              <a:t> </a:t>
            </a:r>
            <a:r>
              <a:rPr sz="2850" spc="25" dirty="0">
                <a:latin typeface="Times New Roman"/>
                <a:cs typeface="Times New Roman"/>
              </a:rPr>
              <a:t>(</a:t>
            </a:r>
            <a:r>
              <a:rPr sz="2850" i="1" spc="25" dirty="0">
                <a:latin typeface="Times New Roman"/>
                <a:cs typeface="Times New Roman"/>
              </a:rPr>
              <a:t>u</a:t>
            </a:r>
            <a:r>
              <a:rPr sz="2850" spc="25" dirty="0">
                <a:latin typeface="Times New Roman"/>
                <a:cs typeface="Times New Roman"/>
              </a:rPr>
              <a:t>,</a:t>
            </a:r>
            <a:r>
              <a:rPr sz="2850" spc="-405" dirty="0">
                <a:latin typeface="Times New Roman"/>
                <a:cs typeface="Times New Roman"/>
              </a:rPr>
              <a:t> </a:t>
            </a:r>
            <a:r>
              <a:rPr sz="2850" i="1" spc="35" dirty="0">
                <a:latin typeface="Times New Roman"/>
                <a:cs typeface="Times New Roman"/>
              </a:rPr>
              <a:t>v</a:t>
            </a:r>
            <a:r>
              <a:rPr sz="2850" spc="35" dirty="0">
                <a:latin typeface="Times New Roman"/>
                <a:cs typeface="Times New Roman"/>
              </a:rPr>
              <a:t>)</a:t>
            </a:r>
            <a:r>
              <a:rPr sz="2850" spc="-60" dirty="0">
                <a:latin typeface="Times New Roman"/>
                <a:cs typeface="Times New Roman"/>
              </a:rPr>
              <a:t> </a:t>
            </a:r>
            <a:r>
              <a:rPr sz="2850" spc="10" dirty="0">
                <a:latin typeface="Symbol"/>
                <a:cs typeface="Symbol"/>
              </a:rPr>
              <a:t></a:t>
            </a:r>
            <a:r>
              <a:rPr sz="2850" spc="-55" dirty="0">
                <a:latin typeface="Times New Roman"/>
                <a:cs typeface="Times New Roman"/>
              </a:rPr>
              <a:t> </a:t>
            </a:r>
            <a:r>
              <a:rPr sz="4275" spc="-15" baseline="-9746" dirty="0">
                <a:latin typeface="Symbol"/>
                <a:cs typeface="Symbol"/>
              </a:rPr>
              <a:t></a:t>
            </a:r>
            <a:r>
              <a:rPr sz="2850" spc="-10" dirty="0">
                <a:latin typeface="Times New Roman"/>
                <a:cs typeface="Times New Roman"/>
              </a:rPr>
              <a:t>0	</a:t>
            </a:r>
            <a:r>
              <a:rPr sz="2850" i="1" spc="-35" dirty="0">
                <a:latin typeface="Times New Roman"/>
                <a:cs typeface="Times New Roman"/>
              </a:rPr>
              <a:t>if	D</a:t>
            </a:r>
            <a:r>
              <a:rPr sz="2475" spc="-52" baseline="-23569" dirty="0">
                <a:latin typeface="Times New Roman"/>
                <a:cs typeface="Times New Roman"/>
              </a:rPr>
              <a:t>0 </a:t>
            </a:r>
            <a:r>
              <a:rPr sz="2475" spc="-44" baseline="-23569" dirty="0">
                <a:latin typeface="Times New Roman"/>
                <a:cs typeface="Times New Roman"/>
              </a:rPr>
              <a:t> </a:t>
            </a:r>
            <a:r>
              <a:rPr sz="2850" spc="10" dirty="0">
                <a:latin typeface="Symbol"/>
                <a:cs typeface="Symbol"/>
              </a:rPr>
              <a:t></a:t>
            </a:r>
            <a:r>
              <a:rPr sz="2850" spc="10" dirty="0">
                <a:latin typeface="Times New Roman"/>
                <a:cs typeface="Times New Roman"/>
              </a:rPr>
              <a:t>	</a:t>
            </a:r>
            <a:r>
              <a:rPr sz="2850" spc="10" dirty="0">
                <a:latin typeface="Symbol"/>
                <a:cs typeface="Symbol"/>
              </a:rPr>
              <a:t></a:t>
            </a:r>
            <a:r>
              <a:rPr sz="2850" spc="10" dirty="0">
                <a:latin typeface="Times New Roman"/>
                <a:cs typeface="Times New Roman"/>
              </a:rPr>
              <a:t> </a:t>
            </a:r>
            <a:r>
              <a:rPr sz="2850" i="1" spc="35" dirty="0">
                <a:latin typeface="Times New Roman"/>
                <a:cs typeface="Times New Roman"/>
              </a:rPr>
              <a:t>D</a:t>
            </a:r>
            <a:r>
              <a:rPr sz="2850" spc="35" dirty="0">
                <a:latin typeface="Times New Roman"/>
                <a:cs typeface="Times New Roman"/>
              </a:rPr>
              <a:t>(</a:t>
            </a:r>
            <a:r>
              <a:rPr sz="2850" i="1" spc="35" dirty="0">
                <a:latin typeface="Times New Roman"/>
                <a:cs typeface="Times New Roman"/>
              </a:rPr>
              <a:t>u</a:t>
            </a:r>
            <a:r>
              <a:rPr sz="2850" spc="35" dirty="0">
                <a:latin typeface="Times New Roman"/>
                <a:cs typeface="Times New Roman"/>
              </a:rPr>
              <a:t>,</a:t>
            </a:r>
            <a:r>
              <a:rPr sz="2850" spc="-555" dirty="0">
                <a:latin typeface="Times New Roman"/>
                <a:cs typeface="Times New Roman"/>
              </a:rPr>
              <a:t> </a:t>
            </a:r>
            <a:r>
              <a:rPr sz="2850" i="1" spc="40" dirty="0">
                <a:latin typeface="Times New Roman"/>
                <a:cs typeface="Times New Roman"/>
              </a:rPr>
              <a:t>v</a:t>
            </a:r>
            <a:r>
              <a:rPr sz="2850" spc="40" dirty="0">
                <a:latin typeface="Times New Roman"/>
                <a:cs typeface="Times New Roman"/>
              </a:rPr>
              <a:t>) </a:t>
            </a:r>
            <a:r>
              <a:rPr sz="2850" spc="10" dirty="0">
                <a:latin typeface="Symbol"/>
                <a:cs typeface="Symbol"/>
              </a:rPr>
              <a:t></a:t>
            </a:r>
            <a:r>
              <a:rPr sz="2850" spc="10" dirty="0">
                <a:latin typeface="Times New Roman"/>
                <a:cs typeface="Times New Roman"/>
              </a:rPr>
              <a:t> </a:t>
            </a:r>
            <a:r>
              <a:rPr sz="2850" i="1" spc="-40" dirty="0">
                <a:latin typeface="Times New Roman"/>
                <a:cs typeface="Times New Roman"/>
              </a:rPr>
              <a:t>D</a:t>
            </a:r>
            <a:r>
              <a:rPr sz="2475" spc="-60" baseline="-23569" dirty="0">
                <a:latin typeface="Times New Roman"/>
                <a:cs typeface="Times New Roman"/>
              </a:rPr>
              <a:t>0 </a:t>
            </a:r>
            <a:r>
              <a:rPr sz="2850" spc="10" dirty="0">
                <a:latin typeface="Symbol"/>
                <a:cs typeface="Symbol"/>
              </a:rPr>
              <a:t></a:t>
            </a:r>
            <a:endParaRPr sz="2850">
              <a:latin typeface="Symbol"/>
              <a:cs typeface="Symbol"/>
            </a:endParaRPr>
          </a:p>
          <a:p>
            <a:pPr marL="1475105">
              <a:lnSpc>
                <a:spcPts val="2825"/>
              </a:lnSpc>
              <a:tabLst>
                <a:tab pos="3345179" algn="l"/>
              </a:tabLst>
            </a:pPr>
            <a:r>
              <a:rPr sz="4275" spc="15" baseline="-19493" dirty="0">
                <a:latin typeface="Symbol"/>
                <a:cs typeface="Symbol"/>
              </a:rPr>
              <a:t></a:t>
            </a:r>
            <a:r>
              <a:rPr sz="4275" spc="15" baseline="-19493" dirty="0">
                <a:latin typeface="Times New Roman"/>
                <a:cs typeface="Times New Roman"/>
              </a:rPr>
              <a:t>	</a:t>
            </a:r>
            <a:r>
              <a:rPr sz="2850" spc="10" dirty="0">
                <a:latin typeface="Times New Roman"/>
                <a:cs typeface="Times New Roman"/>
              </a:rPr>
              <a:t>2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8267" y="1022123"/>
            <a:ext cx="8551545" cy="2069464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14300" algn="ctr">
              <a:lnSpc>
                <a:spcPct val="100000"/>
              </a:lnSpc>
              <a:spcBef>
                <a:spcPts val="775"/>
              </a:spcBef>
            </a:pPr>
            <a:r>
              <a:rPr sz="1600" dirty="0">
                <a:solidFill>
                  <a:srgbClr val="6E7C93"/>
                </a:solidFill>
                <a:latin typeface="Georgia"/>
                <a:cs typeface="Georgia"/>
              </a:rPr>
              <a:t>45</a:t>
            </a:r>
            <a:endParaRPr sz="1600">
              <a:latin typeface="Georgia"/>
              <a:cs typeface="Georgia"/>
            </a:endParaRPr>
          </a:p>
          <a:p>
            <a:pPr marL="287020" indent="-274955">
              <a:lnSpc>
                <a:spcPct val="100000"/>
              </a:lnSpc>
              <a:spcBef>
                <a:spcPts val="745"/>
              </a:spcBef>
              <a:buClr>
                <a:srgbClr val="619DD1"/>
              </a:buClr>
              <a:buSzPct val="83333"/>
              <a:buFont typeface="Arial"/>
              <a:buChar char=""/>
              <a:tabLst>
                <a:tab pos="287020" algn="l"/>
                <a:tab pos="287655" algn="l"/>
              </a:tabLst>
            </a:pPr>
            <a:r>
              <a:rPr sz="1800" spc="-10" dirty="0">
                <a:latin typeface="Comic Sans MS"/>
                <a:cs typeface="Comic Sans MS"/>
              </a:rPr>
              <a:t>Removing </a:t>
            </a:r>
            <a:r>
              <a:rPr sz="1800" spc="-5" dirty="0">
                <a:latin typeface="Comic Sans MS"/>
                <a:cs typeface="Comic Sans MS"/>
              </a:rPr>
              <a:t>periodic noise </a:t>
            </a:r>
            <a:r>
              <a:rPr sz="1800" spc="-10" dirty="0">
                <a:latin typeface="Comic Sans MS"/>
                <a:cs typeface="Comic Sans MS"/>
              </a:rPr>
              <a:t>form </a:t>
            </a:r>
            <a:r>
              <a:rPr sz="1800" spc="-5" dirty="0">
                <a:latin typeface="Comic Sans MS"/>
                <a:cs typeface="Comic Sans MS"/>
              </a:rPr>
              <a:t>an image </a:t>
            </a:r>
            <a:r>
              <a:rPr sz="1800" spc="-10" dirty="0">
                <a:latin typeface="Comic Sans MS"/>
                <a:cs typeface="Comic Sans MS"/>
              </a:rPr>
              <a:t>involves removing </a:t>
            </a:r>
            <a:r>
              <a:rPr sz="1800" dirty="0">
                <a:latin typeface="Comic Sans MS"/>
                <a:cs typeface="Comic Sans MS"/>
              </a:rPr>
              <a:t>a </a:t>
            </a:r>
            <a:r>
              <a:rPr sz="1800" spc="-5" dirty="0">
                <a:latin typeface="Comic Sans MS"/>
                <a:cs typeface="Comic Sans MS"/>
              </a:rPr>
              <a:t>particular range</a:t>
            </a:r>
            <a:r>
              <a:rPr sz="1800" spc="145" dirty="0">
                <a:latin typeface="Comic Sans MS"/>
                <a:cs typeface="Comic Sans MS"/>
              </a:rPr>
              <a:t> </a:t>
            </a:r>
            <a:r>
              <a:rPr sz="1800" spc="-10" dirty="0">
                <a:latin typeface="Comic Sans MS"/>
                <a:cs typeface="Comic Sans MS"/>
              </a:rPr>
              <a:t>of</a:t>
            </a:r>
            <a:endParaRPr sz="1800">
              <a:latin typeface="Comic Sans MS"/>
              <a:cs typeface="Comic Sans MS"/>
            </a:endParaRPr>
          </a:p>
          <a:p>
            <a:pPr marL="28702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Comic Sans MS"/>
                <a:cs typeface="Comic Sans MS"/>
              </a:rPr>
              <a:t>frequencies </a:t>
            </a:r>
            <a:r>
              <a:rPr sz="1800" spc="-10" dirty="0">
                <a:latin typeface="Comic Sans MS"/>
                <a:cs typeface="Comic Sans MS"/>
              </a:rPr>
              <a:t>from that</a:t>
            </a:r>
            <a:r>
              <a:rPr sz="1800" spc="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image.</a:t>
            </a:r>
            <a:endParaRPr sz="1800">
              <a:latin typeface="Comic Sans MS"/>
              <a:cs typeface="Comic Sans MS"/>
            </a:endParaRPr>
          </a:p>
          <a:p>
            <a:pPr marL="287020" indent="-274955">
              <a:lnSpc>
                <a:spcPct val="100000"/>
              </a:lnSpc>
              <a:spcBef>
                <a:spcPts val="1515"/>
              </a:spcBef>
              <a:buClr>
                <a:srgbClr val="619DD1"/>
              </a:buClr>
              <a:buSzPct val="83333"/>
              <a:buFont typeface="Arial"/>
              <a:buChar char=""/>
              <a:tabLst>
                <a:tab pos="287020" algn="l"/>
                <a:tab pos="287655" algn="l"/>
              </a:tabLst>
            </a:pPr>
            <a:r>
              <a:rPr sz="1800" spc="-10" dirty="0">
                <a:solidFill>
                  <a:srgbClr val="C00000"/>
                </a:solidFill>
                <a:latin typeface="Comic Sans MS"/>
                <a:cs typeface="Comic Sans MS"/>
              </a:rPr>
              <a:t>Band </a:t>
            </a:r>
            <a:r>
              <a:rPr sz="1800" spc="-5" dirty="0">
                <a:solidFill>
                  <a:srgbClr val="C00000"/>
                </a:solidFill>
                <a:latin typeface="Comic Sans MS"/>
                <a:cs typeface="Comic Sans MS"/>
              </a:rPr>
              <a:t>reject filters </a:t>
            </a:r>
            <a:r>
              <a:rPr sz="1800" spc="-5" dirty="0">
                <a:latin typeface="Comic Sans MS"/>
                <a:cs typeface="Comic Sans MS"/>
              </a:rPr>
              <a:t>can </a:t>
            </a:r>
            <a:r>
              <a:rPr sz="1800" dirty="0">
                <a:latin typeface="Comic Sans MS"/>
                <a:cs typeface="Comic Sans MS"/>
              </a:rPr>
              <a:t>be used </a:t>
            </a:r>
            <a:r>
              <a:rPr sz="1800" spc="-10" dirty="0">
                <a:latin typeface="Comic Sans MS"/>
                <a:cs typeface="Comic Sans MS"/>
              </a:rPr>
              <a:t>for this</a:t>
            </a:r>
            <a:r>
              <a:rPr sz="1800" spc="-5" dirty="0">
                <a:latin typeface="Comic Sans MS"/>
                <a:cs typeface="Comic Sans MS"/>
              </a:rPr>
              <a:t> purpose.</a:t>
            </a:r>
            <a:endParaRPr sz="1800">
              <a:latin typeface="Comic Sans MS"/>
              <a:cs typeface="Comic Sans MS"/>
            </a:endParaRPr>
          </a:p>
          <a:p>
            <a:pPr marL="287020" indent="-274955">
              <a:lnSpc>
                <a:spcPct val="100000"/>
              </a:lnSpc>
              <a:spcBef>
                <a:spcPts val="1515"/>
              </a:spcBef>
              <a:buClr>
                <a:srgbClr val="619DD1"/>
              </a:buClr>
              <a:buSzPct val="83333"/>
              <a:buFont typeface="Arial"/>
              <a:buChar char=""/>
              <a:tabLst>
                <a:tab pos="287020" algn="l"/>
                <a:tab pos="287655" algn="l"/>
              </a:tabLst>
            </a:pPr>
            <a:r>
              <a:rPr sz="1800" spc="-15" dirty="0">
                <a:latin typeface="Comic Sans MS"/>
                <a:cs typeface="Comic Sans MS"/>
              </a:rPr>
              <a:t>An </a:t>
            </a:r>
            <a:r>
              <a:rPr sz="1800" spc="-10" dirty="0">
                <a:latin typeface="Comic Sans MS"/>
                <a:cs typeface="Comic Sans MS"/>
              </a:rPr>
              <a:t>ideal </a:t>
            </a:r>
            <a:r>
              <a:rPr sz="1800" spc="-5" dirty="0">
                <a:latin typeface="Comic Sans MS"/>
                <a:cs typeface="Comic Sans MS"/>
              </a:rPr>
              <a:t>band reject filter is given as</a:t>
            </a:r>
            <a:r>
              <a:rPr sz="1800" spc="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follows:</a:t>
            </a:r>
            <a:endParaRPr sz="1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491" y="423418"/>
            <a:ext cx="511556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5" dirty="0"/>
              <a:t>Band Reject Filters</a:t>
            </a:r>
            <a:r>
              <a:rPr sz="3200" spc="-40" dirty="0"/>
              <a:t> </a:t>
            </a:r>
            <a:r>
              <a:rPr sz="3200" spc="-5" dirty="0"/>
              <a:t>contd..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706437" y="3035300"/>
            <a:ext cx="8058150" cy="1587500"/>
            <a:chOff x="706437" y="3035300"/>
            <a:chExt cx="8058150" cy="1587500"/>
          </a:xfrm>
        </p:grpSpPr>
        <p:sp>
          <p:nvSpPr>
            <p:cNvPr id="4" name="object 4"/>
            <p:cNvSpPr/>
            <p:nvPr/>
          </p:nvSpPr>
          <p:spPr>
            <a:xfrm>
              <a:off x="723950" y="3052825"/>
              <a:ext cx="8027924" cy="155727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12787" y="3041650"/>
              <a:ext cx="8045450" cy="1574800"/>
            </a:xfrm>
            <a:custGeom>
              <a:avLst/>
              <a:gdLst/>
              <a:ahLst/>
              <a:cxnLst/>
              <a:rect l="l" t="t" r="r" b="b"/>
              <a:pathLst>
                <a:path w="8045450" h="1574800">
                  <a:moveTo>
                    <a:pt x="0" y="1574800"/>
                  </a:moveTo>
                  <a:lnTo>
                    <a:pt x="8045450" y="1574800"/>
                  </a:lnTo>
                  <a:lnTo>
                    <a:pt x="8045450" y="0"/>
                  </a:lnTo>
                  <a:lnTo>
                    <a:pt x="0" y="0"/>
                  </a:lnTo>
                  <a:lnTo>
                    <a:pt x="0" y="15748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47724" y="4625085"/>
            <a:ext cx="14154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Ideal</a:t>
            </a:r>
            <a:r>
              <a:rPr sz="1800" spc="-30" dirty="0">
                <a:latin typeface="Comic Sans MS"/>
                <a:cs typeface="Comic Sans MS"/>
              </a:rPr>
              <a:t> </a:t>
            </a:r>
            <a:r>
              <a:rPr sz="1800" spc="-10" dirty="0">
                <a:latin typeface="Comic Sans MS"/>
                <a:cs typeface="Comic Sans MS"/>
              </a:rPr>
              <a:t>Band</a:t>
            </a:r>
            <a:endParaRPr sz="1800">
              <a:latin typeface="Comic Sans MS"/>
              <a:cs typeface="Comic Sans MS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omic Sans MS"/>
                <a:cs typeface="Comic Sans MS"/>
              </a:rPr>
              <a:t>Reject</a:t>
            </a:r>
            <a:r>
              <a:rPr sz="1800" spc="-7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Filter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21100" y="4625085"/>
            <a:ext cx="1939289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70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Butterworth  </a:t>
            </a:r>
            <a:r>
              <a:rPr sz="1800" spc="-10" dirty="0">
                <a:latin typeface="Comic Sans MS"/>
                <a:cs typeface="Comic Sans MS"/>
              </a:rPr>
              <a:t>Band </a:t>
            </a:r>
            <a:r>
              <a:rPr sz="1800" spc="-5" dirty="0">
                <a:latin typeface="Comic Sans MS"/>
                <a:cs typeface="Comic Sans MS"/>
              </a:rPr>
              <a:t>Reject  Filter </a:t>
            </a:r>
            <a:r>
              <a:rPr sz="1800" spc="-10" dirty="0">
                <a:latin typeface="Comic Sans MS"/>
                <a:cs typeface="Comic Sans MS"/>
              </a:rPr>
              <a:t>(of order</a:t>
            </a:r>
            <a:r>
              <a:rPr sz="1800" spc="-7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1)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59905" y="4625085"/>
            <a:ext cx="131826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Gaussian  </a:t>
            </a:r>
            <a:r>
              <a:rPr sz="1800" spc="-10" dirty="0">
                <a:latin typeface="Comic Sans MS"/>
                <a:cs typeface="Comic Sans MS"/>
              </a:rPr>
              <a:t>Band</a:t>
            </a:r>
            <a:r>
              <a:rPr sz="1800" spc="-7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Reject  Filter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0491" y="1106805"/>
            <a:ext cx="8298180" cy="1332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5095" algn="ctr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solidFill>
                  <a:srgbClr val="6E7C93"/>
                </a:solidFill>
                <a:latin typeface="Georgia"/>
                <a:cs typeface="Georgia"/>
              </a:rPr>
              <a:t>46</a:t>
            </a:r>
            <a:endParaRPr sz="16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0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tabLst>
                <a:tab pos="287020" algn="l"/>
              </a:tabLst>
            </a:pPr>
            <a:r>
              <a:rPr sz="1700" spc="-440" dirty="0">
                <a:solidFill>
                  <a:srgbClr val="619DD1"/>
                </a:solidFill>
                <a:latin typeface="Arial"/>
                <a:cs typeface="Arial"/>
              </a:rPr>
              <a:t>	</a:t>
            </a:r>
            <a:r>
              <a:rPr sz="2000" spc="-10" dirty="0">
                <a:latin typeface="Comic Sans MS"/>
                <a:cs typeface="Comic Sans MS"/>
              </a:rPr>
              <a:t>The ideal </a:t>
            </a:r>
            <a:r>
              <a:rPr sz="2000" spc="-15" dirty="0">
                <a:latin typeface="Comic Sans MS"/>
                <a:cs typeface="Comic Sans MS"/>
              </a:rPr>
              <a:t>band </a:t>
            </a:r>
            <a:r>
              <a:rPr sz="2000" spc="-5" dirty="0">
                <a:latin typeface="Comic Sans MS"/>
                <a:cs typeface="Comic Sans MS"/>
              </a:rPr>
              <a:t>reject </a:t>
            </a:r>
            <a:r>
              <a:rPr sz="2000" spc="-10" dirty="0">
                <a:latin typeface="Comic Sans MS"/>
                <a:cs typeface="Comic Sans MS"/>
              </a:rPr>
              <a:t>filter </a:t>
            </a:r>
            <a:r>
              <a:rPr sz="2000" spc="-5" dirty="0">
                <a:latin typeface="Comic Sans MS"/>
                <a:cs typeface="Comic Sans MS"/>
              </a:rPr>
              <a:t>is </a:t>
            </a:r>
            <a:r>
              <a:rPr sz="2000" spc="-10" dirty="0">
                <a:latin typeface="Comic Sans MS"/>
                <a:cs typeface="Comic Sans MS"/>
              </a:rPr>
              <a:t>shown below, </a:t>
            </a:r>
            <a:r>
              <a:rPr sz="2000" spc="-5" dirty="0">
                <a:latin typeface="Comic Sans MS"/>
                <a:cs typeface="Comic Sans MS"/>
              </a:rPr>
              <a:t>along </a:t>
            </a:r>
            <a:r>
              <a:rPr sz="2000" spc="-15" dirty="0">
                <a:latin typeface="Comic Sans MS"/>
                <a:cs typeface="Comic Sans MS"/>
              </a:rPr>
              <a:t>with</a:t>
            </a:r>
            <a:r>
              <a:rPr sz="2000" spc="409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Butterworth</a:t>
            </a:r>
            <a:endParaRPr sz="2000">
              <a:latin typeface="Comic Sans MS"/>
              <a:cs typeface="Comic Sans MS"/>
            </a:endParaRPr>
          </a:p>
          <a:p>
            <a:pPr marL="287020">
              <a:lnSpc>
                <a:spcPct val="100000"/>
              </a:lnSpc>
              <a:spcBef>
                <a:spcPts val="1205"/>
              </a:spcBef>
            </a:pPr>
            <a:r>
              <a:rPr sz="2000" spc="-15" dirty="0">
                <a:latin typeface="Comic Sans MS"/>
                <a:cs typeface="Comic Sans MS"/>
              </a:rPr>
              <a:t>and </a:t>
            </a:r>
            <a:r>
              <a:rPr sz="2000" spc="-10" dirty="0">
                <a:latin typeface="Comic Sans MS"/>
                <a:cs typeface="Comic Sans MS"/>
              </a:rPr>
              <a:t>Gaussian versions </a:t>
            </a:r>
            <a:r>
              <a:rPr sz="2000" spc="-5" dirty="0">
                <a:latin typeface="Comic Sans MS"/>
                <a:cs typeface="Comic Sans MS"/>
              </a:rPr>
              <a:t>of the</a:t>
            </a:r>
            <a:r>
              <a:rPr sz="2000" spc="204" dirty="0">
                <a:latin typeface="Comic Sans MS"/>
                <a:cs typeface="Comic Sans MS"/>
              </a:rPr>
              <a:t> </a:t>
            </a:r>
            <a:r>
              <a:rPr sz="2000" spc="-5" dirty="0">
                <a:latin typeface="Comic Sans MS"/>
                <a:cs typeface="Comic Sans MS"/>
              </a:rPr>
              <a:t>filter.</a:t>
            </a:r>
            <a:endParaRPr sz="20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491" y="423418"/>
            <a:ext cx="538289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5" dirty="0"/>
              <a:t>Result </a:t>
            </a:r>
            <a:r>
              <a:rPr sz="3200" dirty="0"/>
              <a:t>of Band Reject</a:t>
            </a:r>
            <a:r>
              <a:rPr sz="3200" spc="-75" dirty="0"/>
              <a:t> </a:t>
            </a:r>
            <a:r>
              <a:rPr sz="3200" spc="-5" dirty="0"/>
              <a:t>Filter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02437" y="3472053"/>
            <a:ext cx="3699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Fig: </a:t>
            </a:r>
            <a:r>
              <a:rPr sz="1800" spc="-10" dirty="0">
                <a:latin typeface="Comic Sans MS"/>
                <a:cs typeface="Comic Sans MS"/>
              </a:rPr>
              <a:t>Corrupted </a:t>
            </a:r>
            <a:r>
              <a:rPr sz="1800" spc="5" dirty="0">
                <a:latin typeface="Comic Sans MS"/>
                <a:cs typeface="Comic Sans MS"/>
              </a:rPr>
              <a:t>by </a:t>
            </a:r>
            <a:r>
              <a:rPr sz="1800" spc="-10" dirty="0">
                <a:latin typeface="Comic Sans MS"/>
                <a:cs typeface="Comic Sans MS"/>
              </a:rPr>
              <a:t>Sinusoidal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Noise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64228" y="3449777"/>
            <a:ext cx="45199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Fig: Fourier spectrum </a:t>
            </a:r>
            <a:r>
              <a:rPr sz="1800" spc="-10" dirty="0">
                <a:latin typeface="Comic Sans MS"/>
                <a:cs typeface="Comic Sans MS"/>
              </a:rPr>
              <a:t>of </a:t>
            </a:r>
            <a:r>
              <a:rPr sz="1800" spc="-5" dirty="0">
                <a:latin typeface="Comic Sans MS"/>
                <a:cs typeface="Comic Sans MS"/>
              </a:rPr>
              <a:t>Corrupted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Image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0473" y="5814466"/>
            <a:ext cx="38620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Fig: Butterworth </a:t>
            </a:r>
            <a:r>
              <a:rPr sz="1800" spc="-10" dirty="0">
                <a:latin typeface="Comic Sans MS"/>
                <a:cs typeface="Comic Sans MS"/>
              </a:rPr>
              <a:t>Band </a:t>
            </a:r>
            <a:r>
              <a:rPr sz="1800" spc="-5" dirty="0">
                <a:latin typeface="Comic Sans MS"/>
                <a:cs typeface="Comic Sans MS"/>
              </a:rPr>
              <a:t>Reject</a:t>
            </a:r>
            <a:r>
              <a:rPr sz="1800" spc="-2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Filter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83607" y="5747410"/>
            <a:ext cx="2019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mic Sans MS"/>
                <a:cs typeface="Comic Sans MS"/>
              </a:rPr>
              <a:t>Fig </a:t>
            </a:r>
            <a:r>
              <a:rPr sz="1800" spc="-5" dirty="0">
                <a:latin typeface="Comic Sans MS"/>
                <a:cs typeface="Comic Sans MS"/>
              </a:rPr>
              <a:t>:Filtered</a:t>
            </a:r>
            <a:r>
              <a:rPr sz="1800" spc="-13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image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69638" y="1106805"/>
            <a:ext cx="24447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solidFill>
                  <a:srgbClr val="6E7C93"/>
                </a:solidFill>
                <a:latin typeface="Georgia"/>
                <a:cs typeface="Georgia"/>
              </a:rPr>
              <a:t>47</a:t>
            </a:r>
            <a:endParaRPr sz="1600">
              <a:latin typeface="Georgia"/>
              <a:cs typeface="Georgi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11555" y="1517650"/>
            <a:ext cx="7993380" cy="4206875"/>
            <a:chOff x="611555" y="1517650"/>
            <a:chExt cx="7993380" cy="4206875"/>
          </a:xfrm>
        </p:grpSpPr>
        <p:sp>
          <p:nvSpPr>
            <p:cNvPr id="9" name="object 9"/>
            <p:cNvSpPr/>
            <p:nvPr/>
          </p:nvSpPr>
          <p:spPr>
            <a:xfrm>
              <a:off x="611555" y="1517650"/>
              <a:ext cx="3672459" cy="187642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03088" y="1517650"/>
              <a:ext cx="3701288" cy="18764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1555" y="3818953"/>
              <a:ext cx="3672459" cy="1905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03088" y="3761270"/>
              <a:ext cx="3701288" cy="188595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491" y="423418"/>
            <a:ext cx="555180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/>
              <a:t>Conclusions-What we</a:t>
            </a:r>
            <a:r>
              <a:rPr sz="3200" spc="95" dirty="0"/>
              <a:t> </a:t>
            </a:r>
            <a:r>
              <a:rPr sz="3200" spc="-5" dirty="0"/>
              <a:t>learnt…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258267" y="1106805"/>
            <a:ext cx="8460105" cy="46990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7645" algn="ctr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solidFill>
                  <a:srgbClr val="6E7C93"/>
                </a:solidFill>
                <a:latin typeface="Georgia"/>
                <a:cs typeface="Georgia"/>
              </a:rPr>
              <a:t>48</a:t>
            </a:r>
            <a:endParaRPr sz="1600">
              <a:latin typeface="Georgia"/>
              <a:cs typeface="Georgia"/>
            </a:endParaRPr>
          </a:p>
          <a:p>
            <a:pPr marL="287020" indent="-274955">
              <a:lnSpc>
                <a:spcPct val="100000"/>
              </a:lnSpc>
              <a:spcBef>
                <a:spcPts val="1375"/>
              </a:spcBef>
              <a:buClr>
                <a:srgbClr val="619DD1"/>
              </a:buClr>
              <a:buSzPct val="83333"/>
              <a:buFont typeface="Arial"/>
              <a:buChar char=""/>
              <a:tabLst>
                <a:tab pos="287020" algn="l"/>
                <a:tab pos="287655" algn="l"/>
              </a:tabLst>
            </a:pPr>
            <a:r>
              <a:rPr sz="1800" spc="-5" dirty="0">
                <a:latin typeface="Comic Sans MS"/>
                <a:cs typeface="Comic Sans MS"/>
              </a:rPr>
              <a:t>Restore </a:t>
            </a:r>
            <a:r>
              <a:rPr sz="1800" spc="-10" dirty="0">
                <a:latin typeface="Comic Sans MS"/>
                <a:cs typeface="Comic Sans MS"/>
              </a:rPr>
              <a:t>the original </a:t>
            </a:r>
            <a:r>
              <a:rPr sz="1800" spc="-5" dirty="0">
                <a:latin typeface="Comic Sans MS"/>
                <a:cs typeface="Comic Sans MS"/>
              </a:rPr>
              <a:t>image </a:t>
            </a:r>
            <a:r>
              <a:rPr sz="1800" spc="-10" dirty="0">
                <a:latin typeface="Comic Sans MS"/>
                <a:cs typeface="Comic Sans MS"/>
              </a:rPr>
              <a:t>from </a:t>
            </a:r>
            <a:r>
              <a:rPr sz="1800" spc="-5" dirty="0">
                <a:latin typeface="Comic Sans MS"/>
                <a:cs typeface="Comic Sans MS"/>
              </a:rPr>
              <a:t>degraded image, if </a:t>
            </a:r>
            <a:r>
              <a:rPr sz="1800" dirty="0">
                <a:latin typeface="Comic Sans MS"/>
                <a:cs typeface="Comic Sans MS"/>
              </a:rPr>
              <a:t>u </a:t>
            </a:r>
            <a:r>
              <a:rPr sz="1800" spc="-10" dirty="0">
                <a:latin typeface="Comic Sans MS"/>
                <a:cs typeface="Comic Sans MS"/>
              </a:rPr>
              <a:t>have </a:t>
            </a:r>
            <a:r>
              <a:rPr sz="1800" dirty="0">
                <a:latin typeface="Comic Sans MS"/>
                <a:cs typeface="Comic Sans MS"/>
              </a:rPr>
              <a:t>clue</a:t>
            </a:r>
            <a:r>
              <a:rPr sz="1800" spc="8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about</a:t>
            </a:r>
            <a:endParaRPr sz="1800">
              <a:latin typeface="Comic Sans MS"/>
              <a:cs typeface="Comic Sans MS"/>
            </a:endParaRPr>
          </a:p>
          <a:p>
            <a:pPr marL="287020">
              <a:lnSpc>
                <a:spcPct val="100000"/>
              </a:lnSpc>
              <a:spcBef>
                <a:spcPts val="1080"/>
              </a:spcBef>
            </a:pPr>
            <a:r>
              <a:rPr sz="1800" spc="-10" dirty="0">
                <a:latin typeface="Comic Sans MS"/>
                <a:cs typeface="Comic Sans MS"/>
              </a:rPr>
              <a:t>degradation function, </a:t>
            </a:r>
            <a:r>
              <a:rPr sz="1800" spc="-5" dirty="0">
                <a:latin typeface="Comic Sans MS"/>
                <a:cs typeface="Comic Sans MS"/>
              </a:rPr>
              <a:t>is </a:t>
            </a:r>
            <a:r>
              <a:rPr sz="1800" dirty="0">
                <a:latin typeface="Comic Sans MS"/>
                <a:cs typeface="Comic Sans MS"/>
              </a:rPr>
              <a:t>called </a:t>
            </a:r>
            <a:r>
              <a:rPr sz="1800" spc="-5" dirty="0">
                <a:latin typeface="Comic Sans MS"/>
                <a:cs typeface="Comic Sans MS"/>
              </a:rPr>
              <a:t>image</a:t>
            </a:r>
            <a:r>
              <a:rPr sz="1800" spc="20" dirty="0">
                <a:latin typeface="Comic Sans MS"/>
                <a:cs typeface="Comic Sans MS"/>
              </a:rPr>
              <a:t> </a:t>
            </a:r>
            <a:r>
              <a:rPr sz="1800" spc="-10" dirty="0">
                <a:latin typeface="Comic Sans MS"/>
                <a:cs typeface="Comic Sans MS"/>
              </a:rPr>
              <a:t>restoration.</a:t>
            </a:r>
            <a:endParaRPr sz="1800">
              <a:latin typeface="Comic Sans MS"/>
              <a:cs typeface="Comic Sans MS"/>
            </a:endParaRPr>
          </a:p>
          <a:p>
            <a:pPr marL="287020" indent="-274955">
              <a:lnSpc>
                <a:spcPct val="100000"/>
              </a:lnSpc>
              <a:spcBef>
                <a:spcPts val="1515"/>
              </a:spcBef>
              <a:buClr>
                <a:srgbClr val="619DD1"/>
              </a:buClr>
              <a:buSzPct val="83333"/>
              <a:buFont typeface="Arial"/>
              <a:buChar char=""/>
              <a:tabLst>
                <a:tab pos="287020" algn="l"/>
                <a:tab pos="287655" algn="l"/>
              </a:tabLst>
            </a:pPr>
            <a:r>
              <a:rPr sz="1800" spc="-5" dirty="0">
                <a:latin typeface="Comic Sans MS"/>
                <a:cs typeface="Comic Sans MS"/>
              </a:rPr>
              <a:t>The </a:t>
            </a:r>
            <a:r>
              <a:rPr sz="1800" spc="-10" dirty="0">
                <a:latin typeface="Comic Sans MS"/>
                <a:cs typeface="Comic Sans MS"/>
              </a:rPr>
              <a:t>main </a:t>
            </a:r>
            <a:r>
              <a:rPr sz="1800" spc="-5" dirty="0">
                <a:solidFill>
                  <a:srgbClr val="C00000"/>
                </a:solidFill>
                <a:latin typeface="Comic Sans MS"/>
                <a:cs typeface="Comic Sans MS"/>
              </a:rPr>
              <a:t>objective should </a:t>
            </a:r>
            <a:r>
              <a:rPr sz="1800" spc="5" dirty="0">
                <a:solidFill>
                  <a:srgbClr val="C00000"/>
                </a:solidFill>
                <a:latin typeface="Comic Sans MS"/>
                <a:cs typeface="Comic Sans MS"/>
              </a:rPr>
              <a:t>be </a:t>
            </a:r>
            <a:r>
              <a:rPr sz="1800" spc="-5" dirty="0">
                <a:solidFill>
                  <a:srgbClr val="C00000"/>
                </a:solidFill>
                <a:latin typeface="Comic Sans MS"/>
                <a:cs typeface="Comic Sans MS"/>
              </a:rPr>
              <a:t>estimate </a:t>
            </a:r>
            <a:r>
              <a:rPr sz="1800" spc="-10" dirty="0">
                <a:solidFill>
                  <a:srgbClr val="C00000"/>
                </a:solidFill>
                <a:latin typeface="Comic Sans MS"/>
                <a:cs typeface="Comic Sans MS"/>
              </a:rPr>
              <a:t>the degradation</a:t>
            </a:r>
            <a:r>
              <a:rPr sz="1800" spc="95" dirty="0">
                <a:solidFill>
                  <a:srgbClr val="C00000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Comic Sans MS"/>
                <a:cs typeface="Comic Sans MS"/>
              </a:rPr>
              <a:t>function</a:t>
            </a:r>
            <a:r>
              <a:rPr sz="1800" spc="-5" dirty="0">
                <a:latin typeface="Comic Sans MS"/>
                <a:cs typeface="Comic Sans MS"/>
              </a:rPr>
              <a:t>.</a:t>
            </a:r>
            <a:endParaRPr sz="1800">
              <a:latin typeface="Comic Sans MS"/>
              <a:cs typeface="Comic Sans MS"/>
            </a:endParaRPr>
          </a:p>
          <a:p>
            <a:pPr marL="287020" indent="-274955">
              <a:lnSpc>
                <a:spcPct val="100000"/>
              </a:lnSpc>
              <a:spcBef>
                <a:spcPts val="1510"/>
              </a:spcBef>
              <a:buClr>
                <a:srgbClr val="619DD1"/>
              </a:buClr>
              <a:buSzPct val="83333"/>
              <a:buFont typeface="Arial"/>
              <a:buChar char=""/>
              <a:tabLst>
                <a:tab pos="287020" algn="l"/>
                <a:tab pos="287655" algn="l"/>
              </a:tabLst>
            </a:pPr>
            <a:r>
              <a:rPr sz="1800" spc="-5" dirty="0">
                <a:solidFill>
                  <a:srgbClr val="C00000"/>
                </a:solidFill>
                <a:latin typeface="Comic Sans MS"/>
                <a:cs typeface="Comic Sans MS"/>
              </a:rPr>
              <a:t>If you </a:t>
            </a:r>
            <a:r>
              <a:rPr sz="1800" spc="-10" dirty="0">
                <a:solidFill>
                  <a:srgbClr val="C00000"/>
                </a:solidFill>
                <a:latin typeface="Comic Sans MS"/>
                <a:cs typeface="Comic Sans MS"/>
              </a:rPr>
              <a:t>are </a:t>
            </a:r>
            <a:r>
              <a:rPr sz="1800" spc="-5" dirty="0">
                <a:solidFill>
                  <a:srgbClr val="C00000"/>
                </a:solidFill>
                <a:latin typeface="Comic Sans MS"/>
                <a:cs typeface="Comic Sans MS"/>
              </a:rPr>
              <a:t>able to estimate </a:t>
            </a:r>
            <a:r>
              <a:rPr sz="1800" spc="-10" dirty="0">
                <a:solidFill>
                  <a:srgbClr val="C00000"/>
                </a:solidFill>
                <a:latin typeface="Comic Sans MS"/>
                <a:cs typeface="Comic Sans MS"/>
              </a:rPr>
              <a:t>the </a:t>
            </a:r>
            <a:r>
              <a:rPr sz="1800" spc="15" dirty="0">
                <a:solidFill>
                  <a:srgbClr val="C00000"/>
                </a:solidFill>
                <a:latin typeface="Comic Sans MS"/>
                <a:cs typeface="Comic Sans MS"/>
              </a:rPr>
              <a:t>H</a:t>
            </a:r>
            <a:r>
              <a:rPr sz="1800" spc="15" dirty="0">
                <a:latin typeface="Comic Sans MS"/>
                <a:cs typeface="Comic Sans MS"/>
              </a:rPr>
              <a:t>, </a:t>
            </a:r>
            <a:r>
              <a:rPr sz="1800" spc="-5" dirty="0">
                <a:latin typeface="Comic Sans MS"/>
                <a:cs typeface="Comic Sans MS"/>
              </a:rPr>
              <a:t>then follow </a:t>
            </a:r>
            <a:r>
              <a:rPr sz="1800" spc="-10" dirty="0">
                <a:latin typeface="Comic Sans MS"/>
                <a:cs typeface="Comic Sans MS"/>
              </a:rPr>
              <a:t>the </a:t>
            </a:r>
            <a:r>
              <a:rPr sz="1800" spc="-5" dirty="0">
                <a:latin typeface="Comic Sans MS"/>
                <a:cs typeface="Comic Sans MS"/>
              </a:rPr>
              <a:t>inverse </a:t>
            </a:r>
            <a:r>
              <a:rPr sz="1800" spc="-10" dirty="0">
                <a:latin typeface="Comic Sans MS"/>
                <a:cs typeface="Comic Sans MS"/>
              </a:rPr>
              <a:t>of</a:t>
            </a:r>
            <a:r>
              <a:rPr sz="1800" spc="105" dirty="0">
                <a:latin typeface="Comic Sans MS"/>
                <a:cs typeface="Comic Sans MS"/>
              </a:rPr>
              <a:t> </a:t>
            </a:r>
            <a:r>
              <a:rPr sz="1800" spc="-10" dirty="0">
                <a:latin typeface="Comic Sans MS"/>
                <a:cs typeface="Comic Sans MS"/>
              </a:rPr>
              <a:t>degradation</a:t>
            </a:r>
            <a:endParaRPr sz="1800">
              <a:latin typeface="Comic Sans MS"/>
              <a:cs typeface="Comic Sans MS"/>
            </a:endParaRPr>
          </a:p>
          <a:p>
            <a:pPr marL="28702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Comic Sans MS"/>
                <a:cs typeface="Comic Sans MS"/>
              </a:rPr>
              <a:t>process </a:t>
            </a:r>
            <a:r>
              <a:rPr sz="1800" spc="-10" dirty="0">
                <a:latin typeface="Comic Sans MS"/>
                <a:cs typeface="Comic Sans MS"/>
              </a:rPr>
              <a:t>of </a:t>
            </a:r>
            <a:r>
              <a:rPr sz="1800" spc="-5" dirty="0">
                <a:latin typeface="Comic Sans MS"/>
                <a:cs typeface="Comic Sans MS"/>
              </a:rPr>
              <a:t>an image.</a:t>
            </a:r>
            <a:endParaRPr sz="1800">
              <a:latin typeface="Comic Sans MS"/>
              <a:cs typeface="Comic Sans MS"/>
            </a:endParaRPr>
          </a:p>
          <a:p>
            <a:pPr marL="287020" indent="-274955">
              <a:lnSpc>
                <a:spcPct val="100000"/>
              </a:lnSpc>
              <a:spcBef>
                <a:spcPts val="1515"/>
              </a:spcBef>
              <a:buClr>
                <a:srgbClr val="619DD1"/>
              </a:buClr>
              <a:buSzPct val="83333"/>
              <a:buFont typeface="Arial"/>
              <a:buChar char=""/>
              <a:tabLst>
                <a:tab pos="287020" algn="l"/>
                <a:tab pos="287655" algn="l"/>
              </a:tabLst>
            </a:pPr>
            <a:r>
              <a:rPr sz="1800" spc="-10" dirty="0">
                <a:latin typeface="Comic Sans MS"/>
                <a:cs typeface="Comic Sans MS"/>
              </a:rPr>
              <a:t>Weather </a:t>
            </a:r>
            <a:r>
              <a:rPr sz="1800" spc="-5" dirty="0">
                <a:latin typeface="Comic Sans MS"/>
                <a:cs typeface="Comic Sans MS"/>
              </a:rPr>
              <a:t>spatial </a:t>
            </a:r>
            <a:r>
              <a:rPr sz="1800" spc="-10" dirty="0">
                <a:latin typeface="Comic Sans MS"/>
                <a:cs typeface="Comic Sans MS"/>
              </a:rPr>
              <a:t>or </a:t>
            </a:r>
            <a:r>
              <a:rPr sz="1800" spc="-5" dirty="0">
                <a:latin typeface="Comic Sans MS"/>
                <a:cs typeface="Comic Sans MS"/>
              </a:rPr>
              <a:t>frequency</a:t>
            </a:r>
            <a:r>
              <a:rPr sz="1800" spc="70" dirty="0">
                <a:latin typeface="Comic Sans MS"/>
                <a:cs typeface="Comic Sans MS"/>
              </a:rPr>
              <a:t> </a:t>
            </a:r>
            <a:r>
              <a:rPr sz="1800" spc="-10" dirty="0">
                <a:latin typeface="Comic Sans MS"/>
                <a:cs typeface="Comic Sans MS"/>
              </a:rPr>
              <a:t>domain.</a:t>
            </a:r>
            <a:endParaRPr sz="1800">
              <a:latin typeface="Comic Sans MS"/>
              <a:cs typeface="Comic Sans MS"/>
            </a:endParaRPr>
          </a:p>
          <a:p>
            <a:pPr marL="561340" lvl="1" indent="-274955">
              <a:lnSpc>
                <a:spcPct val="100000"/>
              </a:lnSpc>
              <a:spcBef>
                <a:spcPts val="1515"/>
              </a:spcBef>
              <a:buClr>
                <a:srgbClr val="297ED4"/>
              </a:buClr>
              <a:buSzPct val="69444"/>
              <a:buFont typeface="Wingdings"/>
              <a:buChar char=""/>
              <a:tabLst>
                <a:tab pos="561340" algn="l"/>
                <a:tab pos="561975" algn="l"/>
              </a:tabLst>
            </a:pPr>
            <a:r>
              <a:rPr sz="1800" spc="-10" dirty="0">
                <a:solidFill>
                  <a:srgbClr val="C00000"/>
                </a:solidFill>
                <a:latin typeface="Comic Sans MS"/>
                <a:cs typeface="Comic Sans MS"/>
              </a:rPr>
              <a:t>Spatial domain </a:t>
            </a:r>
            <a:r>
              <a:rPr sz="1800" spc="-5" dirty="0">
                <a:solidFill>
                  <a:srgbClr val="C00000"/>
                </a:solidFill>
                <a:latin typeface="Comic Sans MS"/>
                <a:cs typeface="Comic Sans MS"/>
              </a:rPr>
              <a:t>techniques </a:t>
            </a:r>
            <a:r>
              <a:rPr sz="1800" spc="-10" dirty="0">
                <a:solidFill>
                  <a:srgbClr val="C00000"/>
                </a:solidFill>
                <a:latin typeface="Comic Sans MS"/>
                <a:cs typeface="Comic Sans MS"/>
              </a:rPr>
              <a:t>are </a:t>
            </a:r>
            <a:r>
              <a:rPr sz="1800" spc="-5" dirty="0">
                <a:solidFill>
                  <a:srgbClr val="C00000"/>
                </a:solidFill>
                <a:latin typeface="Comic Sans MS"/>
                <a:cs typeface="Comic Sans MS"/>
              </a:rPr>
              <a:t>particularly </a:t>
            </a:r>
            <a:r>
              <a:rPr sz="1800" dirty="0">
                <a:solidFill>
                  <a:srgbClr val="C00000"/>
                </a:solidFill>
                <a:latin typeface="Comic Sans MS"/>
                <a:cs typeface="Comic Sans MS"/>
              </a:rPr>
              <a:t>useful </a:t>
            </a:r>
            <a:r>
              <a:rPr sz="1800" spc="-10" dirty="0">
                <a:solidFill>
                  <a:srgbClr val="C00000"/>
                </a:solidFill>
                <a:latin typeface="Comic Sans MS"/>
                <a:cs typeface="Comic Sans MS"/>
              </a:rPr>
              <a:t>for removing</a:t>
            </a:r>
            <a:r>
              <a:rPr sz="1800" spc="85" dirty="0">
                <a:solidFill>
                  <a:srgbClr val="C00000"/>
                </a:solidFill>
                <a:latin typeface="Comic Sans MS"/>
                <a:cs typeface="Comic Sans MS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Comic Sans MS"/>
                <a:cs typeface="Comic Sans MS"/>
              </a:rPr>
              <a:t>random</a:t>
            </a:r>
            <a:endParaRPr sz="1800">
              <a:latin typeface="Comic Sans MS"/>
              <a:cs typeface="Comic Sans MS"/>
            </a:endParaRPr>
          </a:p>
          <a:p>
            <a:pPr marL="56134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solidFill>
                  <a:srgbClr val="C00000"/>
                </a:solidFill>
                <a:latin typeface="Comic Sans MS"/>
                <a:cs typeface="Comic Sans MS"/>
              </a:rPr>
              <a:t>noise.</a:t>
            </a:r>
            <a:endParaRPr sz="1800">
              <a:latin typeface="Comic Sans MS"/>
              <a:cs typeface="Comic Sans MS"/>
            </a:endParaRPr>
          </a:p>
          <a:p>
            <a:pPr marL="561340" lvl="1" indent="-274955">
              <a:lnSpc>
                <a:spcPct val="100000"/>
              </a:lnSpc>
              <a:spcBef>
                <a:spcPts val="1515"/>
              </a:spcBef>
              <a:buClr>
                <a:srgbClr val="297ED4"/>
              </a:buClr>
              <a:buSzPct val="69444"/>
              <a:buFont typeface="Wingdings"/>
              <a:buChar char=""/>
              <a:tabLst>
                <a:tab pos="561340" algn="l"/>
                <a:tab pos="561975" algn="l"/>
              </a:tabLst>
            </a:pPr>
            <a:r>
              <a:rPr sz="1800" spc="-5" dirty="0">
                <a:solidFill>
                  <a:srgbClr val="C00000"/>
                </a:solidFill>
                <a:latin typeface="Comic Sans MS"/>
                <a:cs typeface="Comic Sans MS"/>
              </a:rPr>
              <a:t>Frequency </a:t>
            </a:r>
            <a:r>
              <a:rPr sz="1800" spc="-10" dirty="0">
                <a:solidFill>
                  <a:srgbClr val="C00000"/>
                </a:solidFill>
                <a:latin typeface="Comic Sans MS"/>
                <a:cs typeface="Comic Sans MS"/>
              </a:rPr>
              <a:t>domain </a:t>
            </a:r>
            <a:r>
              <a:rPr sz="1800" spc="-5" dirty="0">
                <a:solidFill>
                  <a:srgbClr val="C00000"/>
                </a:solidFill>
                <a:latin typeface="Comic Sans MS"/>
                <a:cs typeface="Comic Sans MS"/>
              </a:rPr>
              <a:t>techniques are particularly </a:t>
            </a:r>
            <a:r>
              <a:rPr sz="1800" dirty="0">
                <a:solidFill>
                  <a:srgbClr val="C00000"/>
                </a:solidFill>
                <a:latin typeface="Comic Sans MS"/>
                <a:cs typeface="Comic Sans MS"/>
              </a:rPr>
              <a:t>useful </a:t>
            </a:r>
            <a:r>
              <a:rPr sz="1800" spc="-10" dirty="0">
                <a:solidFill>
                  <a:srgbClr val="C00000"/>
                </a:solidFill>
                <a:latin typeface="Comic Sans MS"/>
                <a:cs typeface="Comic Sans MS"/>
              </a:rPr>
              <a:t>for removing</a:t>
            </a:r>
            <a:r>
              <a:rPr sz="1800" spc="30" dirty="0">
                <a:solidFill>
                  <a:srgbClr val="C00000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Comic Sans MS"/>
                <a:cs typeface="Comic Sans MS"/>
              </a:rPr>
              <a:t>periodic</a:t>
            </a:r>
            <a:endParaRPr sz="1800">
              <a:latin typeface="Comic Sans MS"/>
              <a:cs typeface="Comic Sans MS"/>
            </a:endParaRPr>
          </a:p>
          <a:p>
            <a:pPr marL="561340">
              <a:lnSpc>
                <a:spcPct val="100000"/>
              </a:lnSpc>
              <a:spcBef>
                <a:spcPts val="1085"/>
              </a:spcBef>
            </a:pPr>
            <a:r>
              <a:rPr sz="1800" spc="-5" dirty="0">
                <a:solidFill>
                  <a:srgbClr val="C00000"/>
                </a:solidFill>
                <a:latin typeface="Comic Sans MS"/>
                <a:cs typeface="Comic Sans MS"/>
              </a:rPr>
              <a:t>noise.</a:t>
            </a:r>
            <a:endParaRPr sz="1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6050" y="149097"/>
            <a:ext cx="8846185" cy="6560184"/>
            <a:chOff x="146050" y="149097"/>
            <a:chExt cx="8846185" cy="6560184"/>
          </a:xfrm>
        </p:grpSpPr>
        <p:sp>
          <p:nvSpPr>
            <p:cNvPr id="3" name="object 3"/>
            <p:cNvSpPr/>
            <p:nvPr/>
          </p:nvSpPr>
          <p:spPr>
            <a:xfrm>
              <a:off x="149351" y="6388379"/>
              <a:ext cx="8833485" cy="309880"/>
            </a:xfrm>
            <a:custGeom>
              <a:avLst/>
              <a:gdLst/>
              <a:ahLst/>
              <a:cxnLst/>
              <a:rect l="l" t="t" r="r" b="b"/>
              <a:pathLst>
                <a:path w="8833485" h="309879">
                  <a:moveTo>
                    <a:pt x="8833104" y="0"/>
                  </a:moveTo>
                  <a:lnTo>
                    <a:pt x="0" y="0"/>
                  </a:lnTo>
                  <a:lnTo>
                    <a:pt x="0" y="309562"/>
                  </a:lnTo>
                  <a:lnTo>
                    <a:pt x="8833104" y="309562"/>
                  </a:lnTo>
                  <a:lnTo>
                    <a:pt x="8833104" y="0"/>
                  </a:lnTo>
                  <a:close/>
                </a:path>
              </a:pathLst>
            </a:custGeom>
            <a:solidFill>
              <a:srgbClr val="7E8F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2400" y="155447"/>
              <a:ext cx="8833485" cy="6547484"/>
            </a:xfrm>
            <a:custGeom>
              <a:avLst/>
              <a:gdLst/>
              <a:ahLst/>
              <a:cxnLst/>
              <a:rect l="l" t="t" r="r" b="b"/>
              <a:pathLst>
                <a:path w="8833485" h="6547484">
                  <a:moveTo>
                    <a:pt x="0" y="6547104"/>
                  </a:moveTo>
                  <a:lnTo>
                    <a:pt x="8833104" y="6547104"/>
                  </a:lnTo>
                  <a:lnTo>
                    <a:pt x="8833104" y="0"/>
                  </a:lnTo>
                  <a:lnTo>
                    <a:pt x="0" y="0"/>
                  </a:lnTo>
                  <a:lnTo>
                    <a:pt x="0" y="6547104"/>
                  </a:lnTo>
                  <a:close/>
                </a:path>
              </a:pathLst>
            </a:custGeom>
            <a:ln w="12699">
              <a:solidFill>
                <a:srgbClr val="6E7C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52400" y="956055"/>
            <a:ext cx="8833485" cy="609600"/>
            <a:chOff x="152400" y="956055"/>
            <a:chExt cx="8833485" cy="609600"/>
          </a:xfrm>
        </p:grpSpPr>
        <p:sp>
          <p:nvSpPr>
            <p:cNvPr id="6" name="object 6"/>
            <p:cNvSpPr/>
            <p:nvPr/>
          </p:nvSpPr>
          <p:spPr>
            <a:xfrm>
              <a:off x="152400" y="1276730"/>
              <a:ext cx="8833485" cy="0"/>
            </a:xfrm>
            <a:custGeom>
              <a:avLst/>
              <a:gdLst/>
              <a:ahLst/>
              <a:cxnLst/>
              <a:rect l="l" t="t" r="r" b="b"/>
              <a:pathLst>
                <a:path w="8833485">
                  <a:moveTo>
                    <a:pt x="0" y="0"/>
                  </a:moveTo>
                  <a:lnTo>
                    <a:pt x="8833104" y="0"/>
                  </a:lnTo>
                </a:path>
              </a:pathLst>
            </a:custGeom>
            <a:ln w="12700">
              <a:solidFill>
                <a:srgbClr val="6E7C93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67200" y="95605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304800"/>
                  </a:moveTo>
                  <a:lnTo>
                    <a:pt x="605599" y="255346"/>
                  </a:lnTo>
                  <a:lnTo>
                    <a:pt x="594042" y="208445"/>
                  </a:lnTo>
                  <a:lnTo>
                    <a:pt x="575564" y="164706"/>
                  </a:lnTo>
                  <a:lnTo>
                    <a:pt x="550760" y="124764"/>
                  </a:lnTo>
                  <a:lnTo>
                    <a:pt x="520293" y="89255"/>
                  </a:lnTo>
                  <a:lnTo>
                    <a:pt x="484771" y="58801"/>
                  </a:lnTo>
                  <a:lnTo>
                    <a:pt x="444842" y="34010"/>
                  </a:lnTo>
                  <a:lnTo>
                    <a:pt x="401116" y="15544"/>
                  </a:lnTo>
                  <a:lnTo>
                    <a:pt x="354215" y="3987"/>
                  </a:lnTo>
                  <a:lnTo>
                    <a:pt x="304800" y="0"/>
                  </a:lnTo>
                  <a:lnTo>
                    <a:pt x="255371" y="3987"/>
                  </a:lnTo>
                  <a:lnTo>
                    <a:pt x="208470" y="15544"/>
                  </a:lnTo>
                  <a:lnTo>
                    <a:pt x="164744" y="34010"/>
                  </a:lnTo>
                  <a:lnTo>
                    <a:pt x="124815" y="58801"/>
                  </a:lnTo>
                  <a:lnTo>
                    <a:pt x="89293" y="89255"/>
                  </a:lnTo>
                  <a:lnTo>
                    <a:pt x="58826" y="124764"/>
                  </a:lnTo>
                  <a:lnTo>
                    <a:pt x="34023" y="164706"/>
                  </a:lnTo>
                  <a:lnTo>
                    <a:pt x="15544" y="208445"/>
                  </a:lnTo>
                  <a:lnTo>
                    <a:pt x="3987" y="255346"/>
                  </a:lnTo>
                  <a:lnTo>
                    <a:pt x="0" y="304800"/>
                  </a:lnTo>
                  <a:lnTo>
                    <a:pt x="3987" y="354228"/>
                  </a:lnTo>
                  <a:lnTo>
                    <a:pt x="15544" y="401129"/>
                  </a:lnTo>
                  <a:lnTo>
                    <a:pt x="34023" y="444855"/>
                  </a:lnTo>
                  <a:lnTo>
                    <a:pt x="58826" y="484784"/>
                  </a:lnTo>
                  <a:lnTo>
                    <a:pt x="89293" y="520306"/>
                  </a:lnTo>
                  <a:lnTo>
                    <a:pt x="124815" y="550773"/>
                  </a:lnTo>
                  <a:lnTo>
                    <a:pt x="164744" y="575576"/>
                  </a:lnTo>
                  <a:lnTo>
                    <a:pt x="208483" y="594055"/>
                  </a:lnTo>
                  <a:lnTo>
                    <a:pt x="255371" y="605612"/>
                  </a:lnTo>
                  <a:lnTo>
                    <a:pt x="304800" y="609600"/>
                  </a:lnTo>
                  <a:lnTo>
                    <a:pt x="354215" y="605612"/>
                  </a:lnTo>
                  <a:lnTo>
                    <a:pt x="401104" y="594055"/>
                  </a:lnTo>
                  <a:lnTo>
                    <a:pt x="444842" y="575576"/>
                  </a:lnTo>
                  <a:lnTo>
                    <a:pt x="484771" y="550773"/>
                  </a:lnTo>
                  <a:lnTo>
                    <a:pt x="520293" y="520306"/>
                  </a:lnTo>
                  <a:lnTo>
                    <a:pt x="550760" y="484784"/>
                  </a:lnTo>
                  <a:lnTo>
                    <a:pt x="575564" y="444855"/>
                  </a:lnTo>
                  <a:lnTo>
                    <a:pt x="594055" y="401129"/>
                  </a:lnTo>
                  <a:lnTo>
                    <a:pt x="605599" y="354228"/>
                  </a:lnTo>
                  <a:lnTo>
                    <a:pt x="609600" y="304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36288" y="1025397"/>
              <a:ext cx="471805" cy="471170"/>
            </a:xfrm>
            <a:custGeom>
              <a:avLst/>
              <a:gdLst/>
              <a:ahLst/>
              <a:cxnLst/>
              <a:rect l="l" t="t" r="r" b="b"/>
              <a:pathLst>
                <a:path w="471804" h="471169">
                  <a:moveTo>
                    <a:pt x="234441" y="0"/>
                  </a:moveTo>
                  <a:lnTo>
                    <a:pt x="187071" y="5080"/>
                  </a:lnTo>
                  <a:lnTo>
                    <a:pt x="142875" y="19050"/>
                  </a:lnTo>
                  <a:lnTo>
                    <a:pt x="102997" y="41910"/>
                  </a:lnTo>
                  <a:lnTo>
                    <a:pt x="68325" y="69850"/>
                  </a:lnTo>
                  <a:lnTo>
                    <a:pt x="39624" y="105410"/>
                  </a:lnTo>
                  <a:lnTo>
                    <a:pt x="18161" y="146050"/>
                  </a:lnTo>
                  <a:lnTo>
                    <a:pt x="4572" y="190500"/>
                  </a:lnTo>
                  <a:lnTo>
                    <a:pt x="0" y="237490"/>
                  </a:lnTo>
                  <a:lnTo>
                    <a:pt x="1397" y="261620"/>
                  </a:lnTo>
                  <a:lnTo>
                    <a:pt x="11049" y="307340"/>
                  </a:lnTo>
                  <a:lnTo>
                    <a:pt x="29083" y="349250"/>
                  </a:lnTo>
                  <a:lnTo>
                    <a:pt x="54610" y="387350"/>
                  </a:lnTo>
                  <a:lnTo>
                    <a:pt x="86740" y="419100"/>
                  </a:lnTo>
                  <a:lnTo>
                    <a:pt x="124460" y="444500"/>
                  </a:lnTo>
                  <a:lnTo>
                    <a:pt x="166877" y="462280"/>
                  </a:lnTo>
                  <a:lnTo>
                    <a:pt x="212978" y="471170"/>
                  </a:lnTo>
                  <a:lnTo>
                    <a:pt x="261112" y="471170"/>
                  </a:lnTo>
                  <a:lnTo>
                    <a:pt x="284352" y="467360"/>
                  </a:lnTo>
                  <a:lnTo>
                    <a:pt x="307086" y="461010"/>
                  </a:lnTo>
                  <a:lnTo>
                    <a:pt x="322507" y="454660"/>
                  </a:lnTo>
                  <a:lnTo>
                    <a:pt x="236092" y="454660"/>
                  </a:lnTo>
                  <a:lnTo>
                    <a:pt x="213740" y="453390"/>
                  </a:lnTo>
                  <a:lnTo>
                    <a:pt x="171069" y="445770"/>
                  </a:lnTo>
                  <a:lnTo>
                    <a:pt x="131825" y="429260"/>
                  </a:lnTo>
                  <a:lnTo>
                    <a:pt x="96900" y="405130"/>
                  </a:lnTo>
                  <a:lnTo>
                    <a:pt x="67183" y="375920"/>
                  </a:lnTo>
                  <a:lnTo>
                    <a:pt x="43561" y="340360"/>
                  </a:lnTo>
                  <a:lnTo>
                    <a:pt x="26924" y="302260"/>
                  </a:lnTo>
                  <a:lnTo>
                    <a:pt x="18034" y="259080"/>
                  </a:lnTo>
                  <a:lnTo>
                    <a:pt x="16954" y="237490"/>
                  </a:lnTo>
                  <a:lnTo>
                    <a:pt x="16958" y="234950"/>
                  </a:lnTo>
                  <a:lnTo>
                    <a:pt x="21336" y="193040"/>
                  </a:lnTo>
                  <a:lnTo>
                    <a:pt x="34036" y="151130"/>
                  </a:lnTo>
                  <a:lnTo>
                    <a:pt x="54101" y="114300"/>
                  </a:lnTo>
                  <a:lnTo>
                    <a:pt x="80772" y="81280"/>
                  </a:lnTo>
                  <a:lnTo>
                    <a:pt x="113157" y="54610"/>
                  </a:lnTo>
                  <a:lnTo>
                    <a:pt x="150240" y="34290"/>
                  </a:lnTo>
                  <a:lnTo>
                    <a:pt x="191262" y="21590"/>
                  </a:lnTo>
                  <a:lnTo>
                    <a:pt x="235331" y="17780"/>
                  </a:lnTo>
                  <a:lnTo>
                    <a:pt x="323160" y="17780"/>
                  </a:lnTo>
                  <a:lnTo>
                    <a:pt x="304546" y="10160"/>
                  </a:lnTo>
                  <a:lnTo>
                    <a:pt x="281939" y="5080"/>
                  </a:lnTo>
                  <a:lnTo>
                    <a:pt x="258445" y="1270"/>
                  </a:lnTo>
                  <a:lnTo>
                    <a:pt x="234441" y="0"/>
                  </a:lnTo>
                  <a:close/>
                </a:path>
                <a:path w="471804" h="471169">
                  <a:moveTo>
                    <a:pt x="323160" y="17780"/>
                  </a:moveTo>
                  <a:lnTo>
                    <a:pt x="235331" y="17780"/>
                  </a:lnTo>
                  <a:lnTo>
                    <a:pt x="257683" y="19050"/>
                  </a:lnTo>
                  <a:lnTo>
                    <a:pt x="279400" y="21590"/>
                  </a:lnTo>
                  <a:lnTo>
                    <a:pt x="320548" y="34290"/>
                  </a:lnTo>
                  <a:lnTo>
                    <a:pt x="357759" y="54610"/>
                  </a:lnTo>
                  <a:lnTo>
                    <a:pt x="390144" y="81280"/>
                  </a:lnTo>
                  <a:lnTo>
                    <a:pt x="416940" y="113030"/>
                  </a:lnTo>
                  <a:lnTo>
                    <a:pt x="437134" y="151130"/>
                  </a:lnTo>
                  <a:lnTo>
                    <a:pt x="449961" y="191770"/>
                  </a:lnTo>
                  <a:lnTo>
                    <a:pt x="454469" y="234950"/>
                  </a:lnTo>
                  <a:lnTo>
                    <a:pt x="454465" y="237490"/>
                  </a:lnTo>
                  <a:lnTo>
                    <a:pt x="450088" y="279400"/>
                  </a:lnTo>
                  <a:lnTo>
                    <a:pt x="437514" y="321310"/>
                  </a:lnTo>
                  <a:lnTo>
                    <a:pt x="417322" y="358140"/>
                  </a:lnTo>
                  <a:lnTo>
                    <a:pt x="390778" y="391160"/>
                  </a:lnTo>
                  <a:lnTo>
                    <a:pt x="358394" y="417830"/>
                  </a:lnTo>
                  <a:lnTo>
                    <a:pt x="321310" y="438150"/>
                  </a:lnTo>
                  <a:lnTo>
                    <a:pt x="280162" y="450850"/>
                  </a:lnTo>
                  <a:lnTo>
                    <a:pt x="236092" y="454660"/>
                  </a:lnTo>
                  <a:lnTo>
                    <a:pt x="322507" y="454660"/>
                  </a:lnTo>
                  <a:lnTo>
                    <a:pt x="368553" y="430530"/>
                  </a:lnTo>
                  <a:lnTo>
                    <a:pt x="403351" y="401320"/>
                  </a:lnTo>
                  <a:lnTo>
                    <a:pt x="431800" y="367030"/>
                  </a:lnTo>
                  <a:lnTo>
                    <a:pt x="453389" y="326390"/>
                  </a:lnTo>
                  <a:lnTo>
                    <a:pt x="466851" y="281940"/>
                  </a:lnTo>
                  <a:lnTo>
                    <a:pt x="471424" y="234950"/>
                  </a:lnTo>
                  <a:lnTo>
                    <a:pt x="470026" y="210820"/>
                  </a:lnTo>
                  <a:lnTo>
                    <a:pt x="460501" y="165100"/>
                  </a:lnTo>
                  <a:lnTo>
                    <a:pt x="442340" y="123190"/>
                  </a:lnTo>
                  <a:lnTo>
                    <a:pt x="416813" y="85090"/>
                  </a:lnTo>
                  <a:lnTo>
                    <a:pt x="384683" y="53340"/>
                  </a:lnTo>
                  <a:lnTo>
                    <a:pt x="347090" y="27940"/>
                  </a:lnTo>
                  <a:lnTo>
                    <a:pt x="326263" y="19050"/>
                  </a:lnTo>
                  <a:lnTo>
                    <a:pt x="323160" y="17780"/>
                  </a:lnTo>
                  <a:close/>
                </a:path>
                <a:path w="471804" h="471169">
                  <a:moveTo>
                    <a:pt x="236092" y="34290"/>
                  </a:moveTo>
                  <a:lnTo>
                    <a:pt x="195452" y="38100"/>
                  </a:lnTo>
                  <a:lnTo>
                    <a:pt x="157607" y="49530"/>
                  </a:lnTo>
                  <a:lnTo>
                    <a:pt x="123189" y="68580"/>
                  </a:lnTo>
                  <a:lnTo>
                    <a:pt x="93217" y="92710"/>
                  </a:lnTo>
                  <a:lnTo>
                    <a:pt x="68579" y="123190"/>
                  </a:lnTo>
                  <a:lnTo>
                    <a:pt x="49911" y="157480"/>
                  </a:lnTo>
                  <a:lnTo>
                    <a:pt x="38100" y="195580"/>
                  </a:lnTo>
                  <a:lnTo>
                    <a:pt x="33968" y="234950"/>
                  </a:lnTo>
                  <a:lnTo>
                    <a:pt x="33964" y="237490"/>
                  </a:lnTo>
                  <a:lnTo>
                    <a:pt x="34798" y="256540"/>
                  </a:lnTo>
                  <a:lnTo>
                    <a:pt x="42799" y="295910"/>
                  </a:lnTo>
                  <a:lnTo>
                    <a:pt x="58038" y="331470"/>
                  </a:lnTo>
                  <a:lnTo>
                    <a:pt x="79628" y="364490"/>
                  </a:lnTo>
                  <a:lnTo>
                    <a:pt x="107061" y="391160"/>
                  </a:lnTo>
                  <a:lnTo>
                    <a:pt x="139191" y="414020"/>
                  </a:lnTo>
                  <a:lnTo>
                    <a:pt x="175387" y="429260"/>
                  </a:lnTo>
                  <a:lnTo>
                    <a:pt x="214629" y="436880"/>
                  </a:lnTo>
                  <a:lnTo>
                    <a:pt x="235331" y="438150"/>
                  </a:lnTo>
                  <a:lnTo>
                    <a:pt x="255904" y="436880"/>
                  </a:lnTo>
                  <a:lnTo>
                    <a:pt x="275971" y="434340"/>
                  </a:lnTo>
                  <a:lnTo>
                    <a:pt x="295401" y="429260"/>
                  </a:lnTo>
                  <a:lnTo>
                    <a:pt x="313944" y="422910"/>
                  </a:lnTo>
                  <a:lnTo>
                    <a:pt x="316465" y="421640"/>
                  </a:lnTo>
                  <a:lnTo>
                    <a:pt x="234441" y="421640"/>
                  </a:lnTo>
                  <a:lnTo>
                    <a:pt x="215391" y="420370"/>
                  </a:lnTo>
                  <a:lnTo>
                    <a:pt x="162687" y="406400"/>
                  </a:lnTo>
                  <a:lnTo>
                    <a:pt x="117221" y="378460"/>
                  </a:lnTo>
                  <a:lnTo>
                    <a:pt x="81661" y="337820"/>
                  </a:lnTo>
                  <a:lnTo>
                    <a:pt x="58674" y="289560"/>
                  </a:lnTo>
                  <a:lnTo>
                    <a:pt x="50800" y="234950"/>
                  </a:lnTo>
                  <a:lnTo>
                    <a:pt x="51815" y="215900"/>
                  </a:lnTo>
                  <a:lnTo>
                    <a:pt x="65786" y="162560"/>
                  </a:lnTo>
                  <a:lnTo>
                    <a:pt x="93725" y="118110"/>
                  </a:lnTo>
                  <a:lnTo>
                    <a:pt x="133350" y="82550"/>
                  </a:lnTo>
                  <a:lnTo>
                    <a:pt x="181863" y="59690"/>
                  </a:lnTo>
                  <a:lnTo>
                    <a:pt x="236982" y="50800"/>
                  </a:lnTo>
                  <a:lnTo>
                    <a:pt x="314706" y="50800"/>
                  </a:lnTo>
                  <a:lnTo>
                    <a:pt x="296163" y="43180"/>
                  </a:lnTo>
                  <a:lnTo>
                    <a:pt x="276860" y="38100"/>
                  </a:lnTo>
                  <a:lnTo>
                    <a:pt x="256794" y="35560"/>
                  </a:lnTo>
                  <a:lnTo>
                    <a:pt x="236092" y="34290"/>
                  </a:lnTo>
                  <a:close/>
                </a:path>
                <a:path w="471804" h="471169">
                  <a:moveTo>
                    <a:pt x="314706" y="50800"/>
                  </a:moveTo>
                  <a:lnTo>
                    <a:pt x="236982" y="50800"/>
                  </a:lnTo>
                  <a:lnTo>
                    <a:pt x="256032" y="52070"/>
                  </a:lnTo>
                  <a:lnTo>
                    <a:pt x="291973" y="59690"/>
                  </a:lnTo>
                  <a:lnTo>
                    <a:pt x="340106" y="83820"/>
                  </a:lnTo>
                  <a:lnTo>
                    <a:pt x="379222" y="119380"/>
                  </a:lnTo>
                  <a:lnTo>
                    <a:pt x="406653" y="165100"/>
                  </a:lnTo>
                  <a:lnTo>
                    <a:pt x="419862" y="218440"/>
                  </a:lnTo>
                  <a:lnTo>
                    <a:pt x="420624" y="237490"/>
                  </a:lnTo>
                  <a:lnTo>
                    <a:pt x="419608" y="256540"/>
                  </a:lnTo>
                  <a:lnTo>
                    <a:pt x="405638" y="309880"/>
                  </a:lnTo>
                  <a:lnTo>
                    <a:pt x="377698" y="354330"/>
                  </a:lnTo>
                  <a:lnTo>
                    <a:pt x="338200" y="389890"/>
                  </a:lnTo>
                  <a:lnTo>
                    <a:pt x="271779" y="417830"/>
                  </a:lnTo>
                  <a:lnTo>
                    <a:pt x="234441" y="421640"/>
                  </a:lnTo>
                  <a:lnTo>
                    <a:pt x="316465" y="421640"/>
                  </a:lnTo>
                  <a:lnTo>
                    <a:pt x="363854" y="392430"/>
                  </a:lnTo>
                  <a:lnTo>
                    <a:pt x="391287" y="364490"/>
                  </a:lnTo>
                  <a:lnTo>
                    <a:pt x="413003" y="332740"/>
                  </a:lnTo>
                  <a:lnTo>
                    <a:pt x="428371" y="297180"/>
                  </a:lnTo>
                  <a:lnTo>
                    <a:pt x="436499" y="257810"/>
                  </a:lnTo>
                  <a:lnTo>
                    <a:pt x="437459" y="234950"/>
                  </a:lnTo>
                  <a:lnTo>
                    <a:pt x="436625" y="215900"/>
                  </a:lnTo>
                  <a:lnTo>
                    <a:pt x="428625" y="176530"/>
                  </a:lnTo>
                  <a:lnTo>
                    <a:pt x="413512" y="139700"/>
                  </a:lnTo>
                  <a:lnTo>
                    <a:pt x="391795" y="107950"/>
                  </a:lnTo>
                  <a:lnTo>
                    <a:pt x="364489" y="81280"/>
                  </a:lnTo>
                  <a:lnTo>
                    <a:pt x="332359" y="58420"/>
                  </a:lnTo>
                  <a:lnTo>
                    <a:pt x="314706" y="50800"/>
                  </a:lnTo>
                  <a:close/>
                </a:path>
              </a:pathLst>
            </a:custGeom>
            <a:solidFill>
              <a:srgbClr val="6E7C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12419" y="1307335"/>
            <a:ext cx="5391150" cy="430720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86385" marR="2899410" indent="-286385" algn="r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1800" b="1" spc="-5" dirty="0">
                <a:latin typeface="Comic Sans MS"/>
                <a:cs typeface="Comic Sans MS"/>
              </a:rPr>
              <a:t>Adaptive</a:t>
            </a:r>
            <a:r>
              <a:rPr sz="1800" b="1" spc="-75" dirty="0">
                <a:latin typeface="Comic Sans MS"/>
                <a:cs typeface="Comic Sans MS"/>
              </a:rPr>
              <a:t> </a:t>
            </a:r>
            <a:r>
              <a:rPr sz="1800" b="1" spc="-5" dirty="0">
                <a:latin typeface="Comic Sans MS"/>
                <a:cs typeface="Comic Sans MS"/>
              </a:rPr>
              <a:t>Processing</a:t>
            </a:r>
            <a:endParaRPr sz="1800">
              <a:latin typeface="Comic Sans MS"/>
              <a:cs typeface="Comic Sans MS"/>
            </a:endParaRPr>
          </a:p>
          <a:p>
            <a:pPr marL="287020" marR="2918460" lvl="1" indent="-287020" algn="r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287020" algn="l"/>
              </a:tabLst>
            </a:pPr>
            <a:r>
              <a:rPr sz="1800" spc="-10" dirty="0">
                <a:latin typeface="Comic Sans MS"/>
                <a:cs typeface="Comic Sans MS"/>
              </a:rPr>
              <a:t>Spatial</a:t>
            </a:r>
            <a:r>
              <a:rPr sz="1800" spc="-60" dirty="0">
                <a:latin typeface="Comic Sans MS"/>
                <a:cs typeface="Comic Sans MS"/>
              </a:rPr>
              <a:t> </a:t>
            </a:r>
            <a:r>
              <a:rPr sz="1800" spc="-10" dirty="0">
                <a:latin typeface="Comic Sans MS"/>
                <a:cs typeface="Comic Sans MS"/>
              </a:rPr>
              <a:t>adaptive</a:t>
            </a:r>
            <a:endParaRPr sz="1800">
              <a:latin typeface="Comic Sans MS"/>
              <a:cs typeface="Comic Sans MS"/>
            </a:endParaRPr>
          </a:p>
          <a:p>
            <a:pPr marL="756285" lvl="1" indent="-28702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756920" algn="l"/>
              </a:tabLst>
            </a:pPr>
            <a:r>
              <a:rPr sz="1800" spc="-5" dirty="0">
                <a:latin typeface="Comic Sans MS"/>
                <a:cs typeface="Comic Sans MS"/>
              </a:rPr>
              <a:t>Frequency</a:t>
            </a:r>
            <a:r>
              <a:rPr sz="1800" spc="-30" dirty="0">
                <a:latin typeface="Comic Sans MS"/>
                <a:cs typeface="Comic Sans MS"/>
              </a:rPr>
              <a:t> </a:t>
            </a:r>
            <a:r>
              <a:rPr sz="1800" spc="-10" dirty="0">
                <a:latin typeface="Comic Sans MS"/>
                <a:cs typeface="Comic Sans MS"/>
              </a:rPr>
              <a:t>adaptive</a:t>
            </a:r>
            <a:endParaRPr sz="1800">
              <a:latin typeface="Comic Sans MS"/>
              <a:cs typeface="Comic Sans MS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Wingdings"/>
              <a:buChar char=""/>
            </a:pPr>
            <a:endParaRPr sz="2150">
              <a:latin typeface="Comic Sans MS"/>
              <a:cs typeface="Comic Sans MS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Comic Sans MS"/>
                <a:cs typeface="Comic Sans MS"/>
              </a:rPr>
              <a:t>Nonlinear</a:t>
            </a:r>
            <a:r>
              <a:rPr sz="1800" b="1" spc="-35" dirty="0">
                <a:latin typeface="Comic Sans MS"/>
                <a:cs typeface="Comic Sans MS"/>
              </a:rPr>
              <a:t> </a:t>
            </a:r>
            <a:r>
              <a:rPr sz="1800" b="1" spc="-5" dirty="0">
                <a:latin typeface="Comic Sans MS"/>
                <a:cs typeface="Comic Sans MS"/>
              </a:rPr>
              <a:t>Processing</a:t>
            </a:r>
            <a:endParaRPr sz="1800">
              <a:latin typeface="Comic Sans MS"/>
              <a:cs typeface="Comic Sans MS"/>
            </a:endParaRPr>
          </a:p>
          <a:p>
            <a:pPr marL="756285" lvl="1" indent="-28702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756920" algn="l"/>
              </a:tabLst>
            </a:pPr>
            <a:r>
              <a:rPr sz="1800" spc="-5" dirty="0">
                <a:latin typeface="Comic Sans MS"/>
                <a:cs typeface="Comic Sans MS"/>
              </a:rPr>
              <a:t>Thresholding, coring</a:t>
            </a:r>
            <a:r>
              <a:rPr sz="1800" spc="-3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…</a:t>
            </a:r>
            <a:endParaRPr sz="1800">
              <a:latin typeface="Comic Sans MS"/>
              <a:cs typeface="Comic Sans MS"/>
            </a:endParaRPr>
          </a:p>
          <a:p>
            <a:pPr marL="756285" lvl="1" indent="-28702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756920" algn="l"/>
              </a:tabLst>
            </a:pPr>
            <a:r>
              <a:rPr sz="1800" spc="-10" dirty="0">
                <a:latin typeface="Comic Sans MS"/>
                <a:cs typeface="Comic Sans MS"/>
              </a:rPr>
              <a:t>Iterative</a:t>
            </a:r>
            <a:r>
              <a:rPr sz="1800" spc="5" dirty="0">
                <a:latin typeface="Comic Sans MS"/>
                <a:cs typeface="Comic Sans MS"/>
              </a:rPr>
              <a:t> </a:t>
            </a:r>
            <a:r>
              <a:rPr sz="1800" spc="-10" dirty="0">
                <a:latin typeface="Comic Sans MS"/>
                <a:cs typeface="Comic Sans MS"/>
              </a:rPr>
              <a:t>restoration</a:t>
            </a:r>
            <a:endParaRPr sz="1800">
              <a:latin typeface="Comic Sans MS"/>
              <a:cs typeface="Comic Sans MS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Wingdings"/>
              <a:buChar char=""/>
            </a:pPr>
            <a:endParaRPr sz="2150">
              <a:latin typeface="Comic Sans MS"/>
              <a:cs typeface="Comic Sans MS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1800" b="1" spc="-5" dirty="0">
                <a:latin typeface="Comic Sans MS"/>
                <a:cs typeface="Comic Sans MS"/>
              </a:rPr>
              <a:t>Advanced Transformation </a:t>
            </a:r>
            <a:r>
              <a:rPr sz="1800" b="1" dirty="0">
                <a:latin typeface="Comic Sans MS"/>
                <a:cs typeface="Comic Sans MS"/>
              </a:rPr>
              <a:t>/</a:t>
            </a:r>
            <a:r>
              <a:rPr sz="1800" b="1" spc="-30" dirty="0">
                <a:latin typeface="Comic Sans MS"/>
                <a:cs typeface="Comic Sans MS"/>
              </a:rPr>
              <a:t> </a:t>
            </a:r>
            <a:r>
              <a:rPr sz="1800" b="1" spc="-5" dirty="0">
                <a:latin typeface="Comic Sans MS"/>
                <a:cs typeface="Comic Sans MS"/>
              </a:rPr>
              <a:t>Modeling</a:t>
            </a:r>
            <a:endParaRPr sz="1800">
              <a:latin typeface="Comic Sans MS"/>
              <a:cs typeface="Comic Sans MS"/>
            </a:endParaRPr>
          </a:p>
          <a:p>
            <a:pPr marL="756285" lvl="1" indent="-287020">
              <a:lnSpc>
                <a:spcPct val="100000"/>
              </a:lnSpc>
              <a:spcBef>
                <a:spcPts val="434"/>
              </a:spcBef>
              <a:buFont typeface="Wingdings"/>
              <a:buChar char=""/>
              <a:tabLst>
                <a:tab pos="756920" algn="l"/>
              </a:tabLst>
            </a:pPr>
            <a:r>
              <a:rPr sz="1800" spc="-10" dirty="0">
                <a:latin typeface="Comic Sans MS"/>
                <a:cs typeface="Comic Sans MS"/>
              </a:rPr>
              <a:t>Advanced </a:t>
            </a:r>
            <a:r>
              <a:rPr sz="1800" spc="-5" dirty="0">
                <a:latin typeface="Comic Sans MS"/>
                <a:cs typeface="Comic Sans MS"/>
              </a:rPr>
              <a:t>image </a:t>
            </a:r>
            <a:r>
              <a:rPr sz="1800" spc="-10" dirty="0">
                <a:latin typeface="Comic Sans MS"/>
                <a:cs typeface="Comic Sans MS"/>
              </a:rPr>
              <a:t>transforms, e.g., </a:t>
            </a:r>
            <a:r>
              <a:rPr sz="1800" spc="-5" dirty="0">
                <a:latin typeface="Comic Sans MS"/>
                <a:cs typeface="Comic Sans MS"/>
              </a:rPr>
              <a:t>wavelet</a:t>
            </a:r>
            <a:r>
              <a:rPr sz="1800" spc="14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…</a:t>
            </a:r>
            <a:endParaRPr sz="1800">
              <a:latin typeface="Comic Sans MS"/>
              <a:cs typeface="Comic Sans MS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Font typeface="Wingdings"/>
              <a:buChar char=""/>
              <a:tabLst>
                <a:tab pos="756920" algn="l"/>
              </a:tabLst>
            </a:pPr>
            <a:r>
              <a:rPr sz="1800" spc="-5" dirty="0">
                <a:latin typeface="Comic Sans MS"/>
                <a:cs typeface="Comic Sans MS"/>
              </a:rPr>
              <a:t>Statistical image</a:t>
            </a:r>
            <a:r>
              <a:rPr sz="1800" spc="20" dirty="0">
                <a:latin typeface="Comic Sans MS"/>
                <a:cs typeface="Comic Sans MS"/>
              </a:rPr>
              <a:t> </a:t>
            </a:r>
            <a:r>
              <a:rPr sz="1800" spc="-10" dirty="0">
                <a:latin typeface="Comic Sans MS"/>
                <a:cs typeface="Comic Sans MS"/>
              </a:rPr>
              <a:t>modeling</a:t>
            </a:r>
            <a:endParaRPr sz="1800">
              <a:latin typeface="Comic Sans MS"/>
              <a:cs typeface="Comic Sans MS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Wingdings"/>
              <a:buChar char=""/>
            </a:pPr>
            <a:endParaRPr sz="2150">
              <a:latin typeface="Comic Sans MS"/>
              <a:cs typeface="Comic Sans MS"/>
            </a:endParaRPr>
          </a:p>
          <a:p>
            <a:pPr marL="299085" indent="-287020">
              <a:lnSpc>
                <a:spcPct val="100000"/>
              </a:lnSpc>
              <a:buFont typeface="Arial"/>
              <a:buChar char="•"/>
              <a:tabLst>
                <a:tab pos="299085" algn="l"/>
                <a:tab pos="299720" algn="l"/>
                <a:tab pos="2249805" algn="l"/>
              </a:tabLst>
            </a:pPr>
            <a:r>
              <a:rPr sz="1800" b="1" spc="-5" dirty="0">
                <a:latin typeface="Comic Sans MS"/>
                <a:cs typeface="Comic Sans MS"/>
              </a:rPr>
              <a:t>Blind</a:t>
            </a:r>
            <a:r>
              <a:rPr sz="1800" b="1" spc="-25" dirty="0">
                <a:latin typeface="Comic Sans MS"/>
                <a:cs typeface="Comic Sans MS"/>
              </a:rPr>
              <a:t> </a:t>
            </a:r>
            <a:r>
              <a:rPr sz="1800" b="1" spc="-5" dirty="0">
                <a:latin typeface="Comic Sans MS"/>
                <a:cs typeface="Comic Sans MS"/>
              </a:rPr>
              <a:t>Deblurring	</a:t>
            </a:r>
            <a:r>
              <a:rPr sz="1800" b="1" spc="-10" dirty="0">
                <a:latin typeface="Comic Sans MS"/>
                <a:cs typeface="Comic Sans MS"/>
              </a:rPr>
              <a:t>or</a:t>
            </a:r>
            <a:r>
              <a:rPr sz="1800" b="1" spc="-15" dirty="0">
                <a:latin typeface="Comic Sans MS"/>
                <a:cs typeface="Comic Sans MS"/>
              </a:rPr>
              <a:t> </a:t>
            </a:r>
            <a:r>
              <a:rPr sz="1800" b="1" spc="-10" dirty="0">
                <a:latin typeface="Comic Sans MS"/>
                <a:cs typeface="Comic Sans MS"/>
              </a:rPr>
              <a:t>Deconvolution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74370" y="419557"/>
            <a:ext cx="5668645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b="1" spc="-10" dirty="0">
                <a:latin typeface="Comic Sans MS"/>
                <a:cs typeface="Comic Sans MS"/>
              </a:rPr>
              <a:t>Advanced </a:t>
            </a:r>
            <a:r>
              <a:rPr sz="3200" b="1" spc="-5" dirty="0">
                <a:latin typeface="Comic Sans MS"/>
                <a:cs typeface="Comic Sans MS"/>
              </a:rPr>
              <a:t>Image </a:t>
            </a:r>
            <a:r>
              <a:rPr sz="3200" b="1" spc="-10" dirty="0">
                <a:latin typeface="Comic Sans MS"/>
                <a:cs typeface="Comic Sans MS"/>
              </a:rPr>
              <a:t>Restoration</a:t>
            </a:r>
            <a:endParaRPr sz="32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491" y="402081"/>
            <a:ext cx="3012440" cy="530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300" spc="5" dirty="0"/>
              <a:t>Lets</a:t>
            </a:r>
            <a:r>
              <a:rPr sz="3300" spc="-110" dirty="0"/>
              <a:t> </a:t>
            </a:r>
            <a:r>
              <a:rPr sz="3300" spc="5" dirty="0"/>
              <a:t>conclude..!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4463541" y="1120597"/>
            <a:ext cx="219075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spc="-10" dirty="0">
                <a:solidFill>
                  <a:srgbClr val="6E7C93"/>
                </a:solidFill>
                <a:latin typeface="Georgia"/>
                <a:cs typeface="Georgia"/>
              </a:rPr>
              <a:t>51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87020" indent="-274955">
              <a:lnSpc>
                <a:spcPct val="100000"/>
              </a:lnSpc>
              <a:spcBef>
                <a:spcPts val="110"/>
              </a:spcBef>
              <a:buClr>
                <a:srgbClr val="619DD1"/>
              </a:buClr>
              <a:buSzPct val="84090"/>
              <a:buFont typeface="Arial"/>
              <a:buChar char=""/>
              <a:tabLst>
                <a:tab pos="287020" algn="l"/>
                <a:tab pos="287655" algn="l"/>
              </a:tabLst>
            </a:pPr>
            <a:r>
              <a:rPr dirty="0"/>
              <a:t>What is Image</a:t>
            </a:r>
            <a:r>
              <a:rPr spc="-100" dirty="0"/>
              <a:t> </a:t>
            </a:r>
            <a:r>
              <a:rPr dirty="0"/>
              <a:t>Restoration.</a:t>
            </a:r>
          </a:p>
          <a:p>
            <a:pPr marL="287020" indent="-274955">
              <a:lnSpc>
                <a:spcPct val="100000"/>
              </a:lnSpc>
              <a:spcBef>
                <a:spcPts val="1850"/>
              </a:spcBef>
              <a:buClr>
                <a:srgbClr val="619DD1"/>
              </a:buClr>
              <a:buSzPct val="84090"/>
              <a:buFont typeface="Arial"/>
              <a:buChar char=""/>
              <a:tabLst>
                <a:tab pos="287020" algn="l"/>
                <a:tab pos="287655" algn="l"/>
              </a:tabLst>
            </a:pPr>
            <a:r>
              <a:rPr dirty="0"/>
              <a:t>Image </a:t>
            </a:r>
            <a:r>
              <a:rPr spc="-5" dirty="0"/>
              <a:t>Enhancement</a:t>
            </a:r>
            <a:r>
              <a:rPr spc="-45" dirty="0"/>
              <a:t> </a:t>
            </a:r>
            <a:r>
              <a:rPr dirty="0"/>
              <a:t>vs.</a:t>
            </a:r>
          </a:p>
          <a:p>
            <a:pPr marL="287020">
              <a:lnSpc>
                <a:spcPct val="100000"/>
              </a:lnSpc>
              <a:spcBef>
                <a:spcPts val="1320"/>
              </a:spcBef>
            </a:pPr>
            <a:r>
              <a:rPr dirty="0"/>
              <a:t>Image</a:t>
            </a:r>
            <a:r>
              <a:rPr spc="-40" dirty="0"/>
              <a:t> </a:t>
            </a:r>
            <a:r>
              <a:rPr dirty="0"/>
              <a:t>Restoration.</a:t>
            </a:r>
          </a:p>
          <a:p>
            <a:pPr marL="287020" indent="-274955">
              <a:lnSpc>
                <a:spcPct val="100000"/>
              </a:lnSpc>
              <a:spcBef>
                <a:spcPts val="1850"/>
              </a:spcBef>
              <a:buClr>
                <a:srgbClr val="619DD1"/>
              </a:buClr>
              <a:buSzPct val="84090"/>
              <a:buFont typeface="Arial"/>
              <a:buChar char=""/>
              <a:tabLst>
                <a:tab pos="287020" algn="l"/>
                <a:tab pos="287655" algn="l"/>
              </a:tabLst>
            </a:pPr>
            <a:r>
              <a:rPr dirty="0"/>
              <a:t>Image Degradation</a:t>
            </a:r>
            <a:r>
              <a:rPr spc="-90" dirty="0"/>
              <a:t> </a:t>
            </a:r>
            <a:r>
              <a:rPr dirty="0"/>
              <a:t>Model.</a:t>
            </a:r>
          </a:p>
          <a:p>
            <a:pPr marL="287020" indent="-274955">
              <a:lnSpc>
                <a:spcPct val="100000"/>
              </a:lnSpc>
              <a:spcBef>
                <a:spcPts val="1850"/>
              </a:spcBef>
              <a:buClr>
                <a:srgbClr val="619DD1"/>
              </a:buClr>
              <a:buSzPct val="84090"/>
              <a:buFont typeface="Arial"/>
              <a:buChar char=""/>
              <a:tabLst>
                <a:tab pos="287020" algn="l"/>
                <a:tab pos="287655" algn="l"/>
              </a:tabLst>
            </a:pPr>
            <a:r>
              <a:rPr dirty="0"/>
              <a:t>Noise</a:t>
            </a:r>
            <a:r>
              <a:rPr spc="-40" dirty="0"/>
              <a:t> </a:t>
            </a:r>
            <a:r>
              <a:rPr dirty="0"/>
              <a:t>Models.</a:t>
            </a:r>
          </a:p>
          <a:p>
            <a:pPr marL="287020" indent="-274955">
              <a:lnSpc>
                <a:spcPct val="100000"/>
              </a:lnSpc>
              <a:spcBef>
                <a:spcPts val="1850"/>
              </a:spcBef>
              <a:buClr>
                <a:srgbClr val="619DD1"/>
              </a:buClr>
              <a:buSzPct val="84090"/>
              <a:buFont typeface="Arial"/>
              <a:buChar char=""/>
              <a:tabLst>
                <a:tab pos="287020" algn="l"/>
                <a:tab pos="287655" algn="l"/>
              </a:tabLst>
            </a:pPr>
            <a:r>
              <a:rPr dirty="0"/>
              <a:t>Estimation of</a:t>
            </a:r>
            <a:r>
              <a:rPr spc="-45" dirty="0"/>
              <a:t> </a:t>
            </a:r>
            <a:r>
              <a:rPr dirty="0"/>
              <a:t>Degradation</a:t>
            </a:r>
          </a:p>
          <a:p>
            <a:pPr marL="287020">
              <a:lnSpc>
                <a:spcPct val="100000"/>
              </a:lnSpc>
              <a:spcBef>
                <a:spcPts val="1325"/>
              </a:spcBef>
            </a:pPr>
            <a:r>
              <a:rPr dirty="0"/>
              <a:t>Model.</a:t>
            </a:r>
          </a:p>
          <a:p>
            <a:pPr marL="287020" indent="-274955">
              <a:lnSpc>
                <a:spcPct val="100000"/>
              </a:lnSpc>
              <a:spcBef>
                <a:spcPts val="1845"/>
              </a:spcBef>
              <a:buClr>
                <a:srgbClr val="619DD1"/>
              </a:buClr>
              <a:buSzPct val="84090"/>
              <a:buFont typeface="Arial"/>
              <a:buChar char=""/>
              <a:tabLst>
                <a:tab pos="287020" algn="l"/>
                <a:tab pos="287655" algn="l"/>
              </a:tabLst>
            </a:pPr>
            <a:r>
              <a:rPr dirty="0"/>
              <a:t>Restoration</a:t>
            </a:r>
            <a:r>
              <a:rPr spc="-65" dirty="0"/>
              <a:t> </a:t>
            </a:r>
            <a:r>
              <a:rPr dirty="0"/>
              <a:t>Techniques.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24527" y="1502740"/>
            <a:ext cx="4126865" cy="23583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10"/>
              </a:spcBef>
              <a:buClr>
                <a:srgbClr val="619DD1"/>
              </a:buClr>
              <a:buSzPct val="84090"/>
              <a:buFont typeface="Arial"/>
              <a:buChar char=""/>
              <a:tabLst>
                <a:tab pos="286385" algn="l"/>
                <a:tab pos="287020" algn="l"/>
              </a:tabLst>
            </a:pPr>
            <a:r>
              <a:rPr sz="2200" spc="-5" dirty="0">
                <a:latin typeface="Comic Sans MS"/>
                <a:cs typeface="Comic Sans MS"/>
              </a:rPr>
              <a:t>Some </a:t>
            </a:r>
            <a:r>
              <a:rPr sz="2200" dirty="0">
                <a:latin typeface="Comic Sans MS"/>
                <a:cs typeface="Comic Sans MS"/>
              </a:rPr>
              <a:t>Basics</a:t>
            </a:r>
            <a:r>
              <a:rPr sz="2200" spc="-7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Filter</a:t>
            </a:r>
            <a:endParaRPr sz="2200">
              <a:latin typeface="Comic Sans MS"/>
              <a:cs typeface="Comic Sans MS"/>
            </a:endParaRPr>
          </a:p>
          <a:p>
            <a:pPr marL="287020" indent="-274320">
              <a:lnSpc>
                <a:spcPct val="100000"/>
              </a:lnSpc>
              <a:spcBef>
                <a:spcPts val="1850"/>
              </a:spcBef>
              <a:buClr>
                <a:srgbClr val="619DD1"/>
              </a:buClr>
              <a:buSzPct val="84090"/>
              <a:buFont typeface="Arial"/>
              <a:buChar char=""/>
              <a:tabLst>
                <a:tab pos="286385" algn="l"/>
                <a:tab pos="287020" algn="l"/>
              </a:tabLst>
            </a:pPr>
            <a:r>
              <a:rPr sz="2200" dirty="0">
                <a:latin typeface="Comic Sans MS"/>
                <a:cs typeface="Comic Sans MS"/>
              </a:rPr>
              <a:t>Advanced </a:t>
            </a:r>
            <a:r>
              <a:rPr sz="2200" spc="-5" dirty="0">
                <a:latin typeface="Comic Sans MS"/>
                <a:cs typeface="Comic Sans MS"/>
              </a:rPr>
              <a:t>Image</a:t>
            </a:r>
            <a:r>
              <a:rPr sz="2200" spc="-9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Restoration.</a:t>
            </a:r>
            <a:endParaRPr sz="2200">
              <a:latin typeface="Comic Sans MS"/>
              <a:cs typeface="Comic Sans MS"/>
            </a:endParaRPr>
          </a:p>
          <a:p>
            <a:pPr marL="287020" indent="-274320">
              <a:lnSpc>
                <a:spcPct val="100000"/>
              </a:lnSpc>
              <a:spcBef>
                <a:spcPts val="1019"/>
              </a:spcBef>
              <a:buClr>
                <a:srgbClr val="619DD1"/>
              </a:buClr>
              <a:buSzPct val="84000"/>
              <a:buFont typeface="Arial"/>
              <a:buChar char=""/>
              <a:tabLst>
                <a:tab pos="287020" algn="l"/>
              </a:tabLst>
            </a:pPr>
            <a:r>
              <a:rPr sz="2500" b="1" spc="-5" dirty="0">
                <a:solidFill>
                  <a:srgbClr val="C00000"/>
                </a:solidFill>
                <a:latin typeface="Comic Sans MS"/>
                <a:cs typeface="Comic Sans MS"/>
              </a:rPr>
              <a:t>Conclusions</a:t>
            </a:r>
            <a:r>
              <a:rPr sz="2500" spc="-5" dirty="0">
                <a:latin typeface="Comic Sans MS"/>
                <a:cs typeface="Comic Sans MS"/>
              </a:rPr>
              <a:t>.</a:t>
            </a:r>
            <a:endParaRPr sz="2500">
              <a:latin typeface="Comic Sans MS"/>
              <a:cs typeface="Comic Sans MS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619DD1"/>
              </a:buClr>
              <a:buSzPct val="84000"/>
              <a:buFont typeface="Arial"/>
              <a:buChar char=""/>
              <a:tabLst>
                <a:tab pos="287020" algn="l"/>
              </a:tabLst>
            </a:pPr>
            <a:r>
              <a:rPr sz="2500" dirty="0">
                <a:latin typeface="Comic Sans MS"/>
                <a:cs typeface="Comic Sans MS"/>
              </a:rPr>
              <a:t>Tools </a:t>
            </a:r>
            <a:r>
              <a:rPr sz="2500" spc="-5" dirty="0">
                <a:latin typeface="Comic Sans MS"/>
                <a:cs typeface="Comic Sans MS"/>
              </a:rPr>
              <a:t>for</a:t>
            </a:r>
            <a:r>
              <a:rPr sz="2500" spc="-45" dirty="0">
                <a:latin typeface="Comic Sans MS"/>
                <a:cs typeface="Comic Sans MS"/>
              </a:rPr>
              <a:t> </a:t>
            </a:r>
            <a:r>
              <a:rPr sz="2500" spc="-5" dirty="0">
                <a:latin typeface="Comic Sans MS"/>
                <a:cs typeface="Comic Sans MS"/>
              </a:rPr>
              <a:t>DIP.</a:t>
            </a:r>
            <a:endParaRPr sz="2500">
              <a:latin typeface="Comic Sans MS"/>
              <a:cs typeface="Comic Sans MS"/>
            </a:endParaRPr>
          </a:p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619DD1"/>
              </a:buClr>
              <a:buSzPct val="84000"/>
              <a:buFont typeface="Arial"/>
              <a:buChar char=""/>
              <a:tabLst>
                <a:tab pos="287020" algn="l"/>
              </a:tabLst>
            </a:pPr>
            <a:r>
              <a:rPr sz="2500" spc="-10" dirty="0">
                <a:latin typeface="Comic Sans MS"/>
                <a:cs typeface="Comic Sans MS"/>
              </a:rPr>
              <a:t>Applications.</a:t>
            </a:r>
            <a:endParaRPr sz="25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491" y="423418"/>
            <a:ext cx="555180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/>
              <a:t>Conclusions-What we</a:t>
            </a:r>
            <a:r>
              <a:rPr sz="3200" spc="95" dirty="0"/>
              <a:t> </a:t>
            </a:r>
            <a:r>
              <a:rPr sz="3200" spc="-5" dirty="0"/>
              <a:t>learnt…</a:t>
            </a:r>
            <a:endParaRPr sz="320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55"/>
              </a:lnSpc>
            </a:pPr>
            <a:r>
              <a:rPr spc="-10" dirty="0"/>
              <a:t>10/22/2014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8267" y="1106805"/>
            <a:ext cx="8460105" cy="46990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7645" algn="ctr">
              <a:lnSpc>
                <a:spcPct val="100000"/>
              </a:lnSpc>
              <a:spcBef>
                <a:spcPts val="105"/>
              </a:spcBef>
            </a:pPr>
            <a:r>
              <a:rPr sz="1600" spc="-10" dirty="0">
                <a:solidFill>
                  <a:srgbClr val="6E7C93"/>
                </a:solidFill>
                <a:latin typeface="Georgia"/>
                <a:cs typeface="Georgia"/>
              </a:rPr>
              <a:t>52</a:t>
            </a:r>
            <a:endParaRPr sz="1600">
              <a:latin typeface="Georgia"/>
              <a:cs typeface="Georgia"/>
            </a:endParaRPr>
          </a:p>
          <a:p>
            <a:pPr marL="287020" indent="-274955">
              <a:lnSpc>
                <a:spcPct val="100000"/>
              </a:lnSpc>
              <a:spcBef>
                <a:spcPts val="1375"/>
              </a:spcBef>
              <a:buClr>
                <a:srgbClr val="619DD1"/>
              </a:buClr>
              <a:buSzPct val="83333"/>
              <a:buFont typeface="Arial"/>
              <a:buChar char=""/>
              <a:tabLst>
                <a:tab pos="287020" algn="l"/>
                <a:tab pos="287655" algn="l"/>
              </a:tabLst>
            </a:pPr>
            <a:r>
              <a:rPr sz="1800" spc="-5" dirty="0">
                <a:latin typeface="Comic Sans MS"/>
                <a:cs typeface="Comic Sans MS"/>
              </a:rPr>
              <a:t>Restore </a:t>
            </a:r>
            <a:r>
              <a:rPr sz="1800" spc="-10" dirty="0">
                <a:latin typeface="Comic Sans MS"/>
                <a:cs typeface="Comic Sans MS"/>
              </a:rPr>
              <a:t>the original </a:t>
            </a:r>
            <a:r>
              <a:rPr sz="1800" spc="-5" dirty="0">
                <a:latin typeface="Comic Sans MS"/>
                <a:cs typeface="Comic Sans MS"/>
              </a:rPr>
              <a:t>image </a:t>
            </a:r>
            <a:r>
              <a:rPr sz="1800" spc="-10" dirty="0">
                <a:latin typeface="Comic Sans MS"/>
                <a:cs typeface="Comic Sans MS"/>
              </a:rPr>
              <a:t>from </a:t>
            </a:r>
            <a:r>
              <a:rPr sz="1800" spc="-5" dirty="0">
                <a:latin typeface="Comic Sans MS"/>
                <a:cs typeface="Comic Sans MS"/>
              </a:rPr>
              <a:t>degraded image, if </a:t>
            </a:r>
            <a:r>
              <a:rPr sz="1800" dirty="0">
                <a:latin typeface="Comic Sans MS"/>
                <a:cs typeface="Comic Sans MS"/>
              </a:rPr>
              <a:t>u </a:t>
            </a:r>
            <a:r>
              <a:rPr sz="1800" spc="-10" dirty="0">
                <a:latin typeface="Comic Sans MS"/>
                <a:cs typeface="Comic Sans MS"/>
              </a:rPr>
              <a:t>have </a:t>
            </a:r>
            <a:r>
              <a:rPr sz="1800" dirty="0">
                <a:latin typeface="Comic Sans MS"/>
                <a:cs typeface="Comic Sans MS"/>
              </a:rPr>
              <a:t>clue</a:t>
            </a:r>
            <a:r>
              <a:rPr sz="1800" spc="8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about</a:t>
            </a:r>
            <a:endParaRPr sz="1800">
              <a:latin typeface="Comic Sans MS"/>
              <a:cs typeface="Comic Sans MS"/>
            </a:endParaRPr>
          </a:p>
          <a:p>
            <a:pPr marL="287020">
              <a:lnSpc>
                <a:spcPct val="100000"/>
              </a:lnSpc>
              <a:spcBef>
                <a:spcPts val="1080"/>
              </a:spcBef>
            </a:pPr>
            <a:r>
              <a:rPr sz="1800" spc="-10" dirty="0">
                <a:latin typeface="Comic Sans MS"/>
                <a:cs typeface="Comic Sans MS"/>
              </a:rPr>
              <a:t>degradation function </a:t>
            </a:r>
            <a:r>
              <a:rPr sz="1800" spc="-5" dirty="0">
                <a:latin typeface="Comic Sans MS"/>
                <a:cs typeface="Comic Sans MS"/>
              </a:rPr>
              <a:t>is </a:t>
            </a:r>
            <a:r>
              <a:rPr sz="1800" dirty="0">
                <a:latin typeface="Comic Sans MS"/>
                <a:cs typeface="Comic Sans MS"/>
              </a:rPr>
              <a:t>called </a:t>
            </a:r>
            <a:r>
              <a:rPr sz="1800" spc="-5" dirty="0">
                <a:latin typeface="Comic Sans MS"/>
                <a:cs typeface="Comic Sans MS"/>
              </a:rPr>
              <a:t>image</a:t>
            </a:r>
            <a:r>
              <a:rPr sz="1800" spc="30" dirty="0">
                <a:latin typeface="Comic Sans MS"/>
                <a:cs typeface="Comic Sans MS"/>
              </a:rPr>
              <a:t> </a:t>
            </a:r>
            <a:r>
              <a:rPr sz="1800" spc="-10" dirty="0">
                <a:latin typeface="Comic Sans MS"/>
                <a:cs typeface="Comic Sans MS"/>
              </a:rPr>
              <a:t>restoration.</a:t>
            </a:r>
            <a:endParaRPr sz="1800">
              <a:latin typeface="Comic Sans MS"/>
              <a:cs typeface="Comic Sans MS"/>
            </a:endParaRPr>
          </a:p>
          <a:p>
            <a:pPr marL="287020" indent="-274955">
              <a:lnSpc>
                <a:spcPct val="100000"/>
              </a:lnSpc>
              <a:spcBef>
                <a:spcPts val="1515"/>
              </a:spcBef>
              <a:buClr>
                <a:srgbClr val="619DD1"/>
              </a:buClr>
              <a:buSzPct val="83333"/>
              <a:buFont typeface="Arial"/>
              <a:buChar char=""/>
              <a:tabLst>
                <a:tab pos="287020" algn="l"/>
                <a:tab pos="287655" algn="l"/>
              </a:tabLst>
            </a:pPr>
            <a:r>
              <a:rPr sz="1800" spc="-5" dirty="0">
                <a:latin typeface="Comic Sans MS"/>
                <a:cs typeface="Comic Sans MS"/>
              </a:rPr>
              <a:t>The </a:t>
            </a:r>
            <a:r>
              <a:rPr sz="1800" spc="-10" dirty="0">
                <a:latin typeface="Comic Sans MS"/>
                <a:cs typeface="Comic Sans MS"/>
              </a:rPr>
              <a:t>main </a:t>
            </a:r>
            <a:r>
              <a:rPr sz="1800" spc="-5" dirty="0">
                <a:solidFill>
                  <a:srgbClr val="C00000"/>
                </a:solidFill>
                <a:latin typeface="Comic Sans MS"/>
                <a:cs typeface="Comic Sans MS"/>
              </a:rPr>
              <a:t>objective should </a:t>
            </a:r>
            <a:r>
              <a:rPr sz="1800" spc="5" dirty="0">
                <a:solidFill>
                  <a:srgbClr val="C00000"/>
                </a:solidFill>
                <a:latin typeface="Comic Sans MS"/>
                <a:cs typeface="Comic Sans MS"/>
              </a:rPr>
              <a:t>be </a:t>
            </a:r>
            <a:r>
              <a:rPr sz="1800" spc="-5" dirty="0">
                <a:solidFill>
                  <a:srgbClr val="C00000"/>
                </a:solidFill>
                <a:latin typeface="Comic Sans MS"/>
                <a:cs typeface="Comic Sans MS"/>
              </a:rPr>
              <a:t>estimate </a:t>
            </a:r>
            <a:r>
              <a:rPr sz="1800" spc="-10" dirty="0">
                <a:solidFill>
                  <a:srgbClr val="C00000"/>
                </a:solidFill>
                <a:latin typeface="Comic Sans MS"/>
                <a:cs typeface="Comic Sans MS"/>
              </a:rPr>
              <a:t>the degradation</a:t>
            </a:r>
            <a:r>
              <a:rPr sz="1800" spc="95" dirty="0">
                <a:solidFill>
                  <a:srgbClr val="C00000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Comic Sans MS"/>
                <a:cs typeface="Comic Sans MS"/>
              </a:rPr>
              <a:t>function</a:t>
            </a:r>
            <a:r>
              <a:rPr sz="1800" spc="-5" dirty="0">
                <a:latin typeface="Comic Sans MS"/>
                <a:cs typeface="Comic Sans MS"/>
              </a:rPr>
              <a:t>.</a:t>
            </a:r>
            <a:endParaRPr sz="1800">
              <a:latin typeface="Comic Sans MS"/>
              <a:cs typeface="Comic Sans MS"/>
            </a:endParaRPr>
          </a:p>
          <a:p>
            <a:pPr marL="287020" indent="-274955">
              <a:lnSpc>
                <a:spcPct val="100000"/>
              </a:lnSpc>
              <a:spcBef>
                <a:spcPts val="1510"/>
              </a:spcBef>
              <a:buClr>
                <a:srgbClr val="619DD1"/>
              </a:buClr>
              <a:buSzPct val="83333"/>
              <a:buFont typeface="Arial"/>
              <a:buChar char=""/>
              <a:tabLst>
                <a:tab pos="287020" algn="l"/>
                <a:tab pos="287655" algn="l"/>
              </a:tabLst>
            </a:pPr>
            <a:r>
              <a:rPr sz="1800" spc="-5" dirty="0">
                <a:solidFill>
                  <a:srgbClr val="C00000"/>
                </a:solidFill>
                <a:latin typeface="Comic Sans MS"/>
                <a:cs typeface="Comic Sans MS"/>
              </a:rPr>
              <a:t>If you </a:t>
            </a:r>
            <a:r>
              <a:rPr sz="1800" spc="-10" dirty="0">
                <a:solidFill>
                  <a:srgbClr val="C00000"/>
                </a:solidFill>
                <a:latin typeface="Comic Sans MS"/>
                <a:cs typeface="Comic Sans MS"/>
              </a:rPr>
              <a:t>are </a:t>
            </a:r>
            <a:r>
              <a:rPr sz="1800" spc="-5" dirty="0">
                <a:solidFill>
                  <a:srgbClr val="C00000"/>
                </a:solidFill>
                <a:latin typeface="Comic Sans MS"/>
                <a:cs typeface="Comic Sans MS"/>
              </a:rPr>
              <a:t>able to estimate </a:t>
            </a:r>
            <a:r>
              <a:rPr sz="1800" spc="-10" dirty="0">
                <a:solidFill>
                  <a:srgbClr val="C00000"/>
                </a:solidFill>
                <a:latin typeface="Comic Sans MS"/>
                <a:cs typeface="Comic Sans MS"/>
              </a:rPr>
              <a:t>the </a:t>
            </a:r>
            <a:r>
              <a:rPr sz="1800" spc="15" dirty="0">
                <a:solidFill>
                  <a:srgbClr val="C00000"/>
                </a:solidFill>
                <a:latin typeface="Comic Sans MS"/>
                <a:cs typeface="Comic Sans MS"/>
              </a:rPr>
              <a:t>H</a:t>
            </a:r>
            <a:r>
              <a:rPr sz="1800" spc="15" dirty="0">
                <a:latin typeface="Comic Sans MS"/>
                <a:cs typeface="Comic Sans MS"/>
              </a:rPr>
              <a:t>, </a:t>
            </a:r>
            <a:r>
              <a:rPr sz="1800" spc="-5" dirty="0">
                <a:latin typeface="Comic Sans MS"/>
                <a:cs typeface="Comic Sans MS"/>
              </a:rPr>
              <a:t>then follow </a:t>
            </a:r>
            <a:r>
              <a:rPr sz="1800" spc="-10" dirty="0">
                <a:latin typeface="Comic Sans MS"/>
                <a:cs typeface="Comic Sans MS"/>
              </a:rPr>
              <a:t>the </a:t>
            </a:r>
            <a:r>
              <a:rPr sz="1800" spc="-5" dirty="0">
                <a:latin typeface="Comic Sans MS"/>
                <a:cs typeface="Comic Sans MS"/>
              </a:rPr>
              <a:t>inverse </a:t>
            </a:r>
            <a:r>
              <a:rPr sz="1800" spc="-10" dirty="0">
                <a:latin typeface="Comic Sans MS"/>
                <a:cs typeface="Comic Sans MS"/>
              </a:rPr>
              <a:t>of</a:t>
            </a:r>
            <a:r>
              <a:rPr sz="1800" spc="105" dirty="0">
                <a:latin typeface="Comic Sans MS"/>
                <a:cs typeface="Comic Sans MS"/>
              </a:rPr>
              <a:t> </a:t>
            </a:r>
            <a:r>
              <a:rPr sz="1800" spc="-10" dirty="0">
                <a:latin typeface="Comic Sans MS"/>
                <a:cs typeface="Comic Sans MS"/>
              </a:rPr>
              <a:t>degradation</a:t>
            </a:r>
            <a:endParaRPr sz="1800">
              <a:latin typeface="Comic Sans MS"/>
              <a:cs typeface="Comic Sans MS"/>
            </a:endParaRPr>
          </a:p>
          <a:p>
            <a:pPr marL="28702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latin typeface="Comic Sans MS"/>
                <a:cs typeface="Comic Sans MS"/>
              </a:rPr>
              <a:t>process </a:t>
            </a:r>
            <a:r>
              <a:rPr sz="1800" spc="-10" dirty="0">
                <a:latin typeface="Comic Sans MS"/>
                <a:cs typeface="Comic Sans MS"/>
              </a:rPr>
              <a:t>of </a:t>
            </a:r>
            <a:r>
              <a:rPr sz="1800" spc="-5" dirty="0">
                <a:latin typeface="Comic Sans MS"/>
                <a:cs typeface="Comic Sans MS"/>
              </a:rPr>
              <a:t>an image.</a:t>
            </a:r>
            <a:endParaRPr sz="1800">
              <a:latin typeface="Comic Sans MS"/>
              <a:cs typeface="Comic Sans MS"/>
            </a:endParaRPr>
          </a:p>
          <a:p>
            <a:pPr marL="287020" indent="-274955">
              <a:lnSpc>
                <a:spcPct val="100000"/>
              </a:lnSpc>
              <a:spcBef>
                <a:spcPts val="1515"/>
              </a:spcBef>
              <a:buClr>
                <a:srgbClr val="619DD1"/>
              </a:buClr>
              <a:buSzPct val="83333"/>
              <a:buFont typeface="Arial"/>
              <a:buChar char=""/>
              <a:tabLst>
                <a:tab pos="287020" algn="l"/>
                <a:tab pos="287655" algn="l"/>
              </a:tabLst>
            </a:pPr>
            <a:r>
              <a:rPr sz="1800" spc="-10" dirty="0">
                <a:latin typeface="Comic Sans MS"/>
                <a:cs typeface="Comic Sans MS"/>
              </a:rPr>
              <a:t>Weather </a:t>
            </a:r>
            <a:r>
              <a:rPr sz="1800" spc="-5" dirty="0">
                <a:latin typeface="Comic Sans MS"/>
                <a:cs typeface="Comic Sans MS"/>
              </a:rPr>
              <a:t>spatial </a:t>
            </a:r>
            <a:r>
              <a:rPr sz="1800" spc="-10" dirty="0">
                <a:latin typeface="Comic Sans MS"/>
                <a:cs typeface="Comic Sans MS"/>
              </a:rPr>
              <a:t>or </a:t>
            </a:r>
            <a:r>
              <a:rPr sz="1800" spc="-5" dirty="0">
                <a:latin typeface="Comic Sans MS"/>
                <a:cs typeface="Comic Sans MS"/>
              </a:rPr>
              <a:t>frequency</a:t>
            </a:r>
            <a:r>
              <a:rPr sz="1800" spc="70" dirty="0">
                <a:latin typeface="Comic Sans MS"/>
                <a:cs typeface="Comic Sans MS"/>
              </a:rPr>
              <a:t> </a:t>
            </a:r>
            <a:r>
              <a:rPr sz="1800" spc="-10" dirty="0">
                <a:latin typeface="Comic Sans MS"/>
                <a:cs typeface="Comic Sans MS"/>
              </a:rPr>
              <a:t>domain.</a:t>
            </a:r>
            <a:endParaRPr sz="1800">
              <a:latin typeface="Comic Sans MS"/>
              <a:cs typeface="Comic Sans MS"/>
            </a:endParaRPr>
          </a:p>
          <a:p>
            <a:pPr marL="561340" lvl="1" indent="-274955">
              <a:lnSpc>
                <a:spcPct val="100000"/>
              </a:lnSpc>
              <a:spcBef>
                <a:spcPts val="1515"/>
              </a:spcBef>
              <a:buClr>
                <a:srgbClr val="297ED4"/>
              </a:buClr>
              <a:buSzPct val="69444"/>
              <a:buFont typeface="Wingdings"/>
              <a:buChar char=""/>
              <a:tabLst>
                <a:tab pos="561340" algn="l"/>
                <a:tab pos="561975" algn="l"/>
              </a:tabLst>
            </a:pPr>
            <a:r>
              <a:rPr sz="1800" spc="-10" dirty="0">
                <a:solidFill>
                  <a:srgbClr val="C00000"/>
                </a:solidFill>
                <a:latin typeface="Comic Sans MS"/>
                <a:cs typeface="Comic Sans MS"/>
              </a:rPr>
              <a:t>Spatial domain </a:t>
            </a:r>
            <a:r>
              <a:rPr sz="1800" spc="-5" dirty="0">
                <a:solidFill>
                  <a:srgbClr val="C00000"/>
                </a:solidFill>
                <a:latin typeface="Comic Sans MS"/>
                <a:cs typeface="Comic Sans MS"/>
              </a:rPr>
              <a:t>techniques </a:t>
            </a:r>
            <a:r>
              <a:rPr sz="1800" spc="-10" dirty="0">
                <a:solidFill>
                  <a:srgbClr val="C00000"/>
                </a:solidFill>
                <a:latin typeface="Comic Sans MS"/>
                <a:cs typeface="Comic Sans MS"/>
              </a:rPr>
              <a:t>are </a:t>
            </a:r>
            <a:r>
              <a:rPr sz="1800" spc="-5" dirty="0">
                <a:solidFill>
                  <a:srgbClr val="C00000"/>
                </a:solidFill>
                <a:latin typeface="Comic Sans MS"/>
                <a:cs typeface="Comic Sans MS"/>
              </a:rPr>
              <a:t>particularly </a:t>
            </a:r>
            <a:r>
              <a:rPr sz="1800" dirty="0">
                <a:solidFill>
                  <a:srgbClr val="C00000"/>
                </a:solidFill>
                <a:latin typeface="Comic Sans MS"/>
                <a:cs typeface="Comic Sans MS"/>
              </a:rPr>
              <a:t>useful </a:t>
            </a:r>
            <a:r>
              <a:rPr sz="1800" spc="-10" dirty="0">
                <a:solidFill>
                  <a:srgbClr val="C00000"/>
                </a:solidFill>
                <a:latin typeface="Comic Sans MS"/>
                <a:cs typeface="Comic Sans MS"/>
              </a:rPr>
              <a:t>for removing</a:t>
            </a:r>
            <a:r>
              <a:rPr sz="1800" spc="85" dirty="0">
                <a:solidFill>
                  <a:srgbClr val="C00000"/>
                </a:solidFill>
                <a:latin typeface="Comic Sans MS"/>
                <a:cs typeface="Comic Sans MS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Comic Sans MS"/>
                <a:cs typeface="Comic Sans MS"/>
              </a:rPr>
              <a:t>random</a:t>
            </a:r>
            <a:endParaRPr sz="1800">
              <a:latin typeface="Comic Sans MS"/>
              <a:cs typeface="Comic Sans MS"/>
            </a:endParaRPr>
          </a:p>
          <a:p>
            <a:pPr marL="561340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solidFill>
                  <a:srgbClr val="C00000"/>
                </a:solidFill>
                <a:latin typeface="Comic Sans MS"/>
                <a:cs typeface="Comic Sans MS"/>
              </a:rPr>
              <a:t>noise.</a:t>
            </a:r>
            <a:endParaRPr sz="1800">
              <a:latin typeface="Comic Sans MS"/>
              <a:cs typeface="Comic Sans MS"/>
            </a:endParaRPr>
          </a:p>
          <a:p>
            <a:pPr marL="561340" lvl="1" indent="-274955">
              <a:lnSpc>
                <a:spcPct val="100000"/>
              </a:lnSpc>
              <a:spcBef>
                <a:spcPts val="1515"/>
              </a:spcBef>
              <a:buClr>
                <a:srgbClr val="297ED4"/>
              </a:buClr>
              <a:buSzPct val="69444"/>
              <a:buFont typeface="Wingdings"/>
              <a:buChar char=""/>
              <a:tabLst>
                <a:tab pos="561340" algn="l"/>
                <a:tab pos="561975" algn="l"/>
              </a:tabLst>
            </a:pPr>
            <a:r>
              <a:rPr sz="1800" spc="-5" dirty="0">
                <a:solidFill>
                  <a:srgbClr val="C00000"/>
                </a:solidFill>
                <a:latin typeface="Comic Sans MS"/>
                <a:cs typeface="Comic Sans MS"/>
              </a:rPr>
              <a:t>Frequency </a:t>
            </a:r>
            <a:r>
              <a:rPr sz="1800" spc="-10" dirty="0">
                <a:solidFill>
                  <a:srgbClr val="C00000"/>
                </a:solidFill>
                <a:latin typeface="Comic Sans MS"/>
                <a:cs typeface="Comic Sans MS"/>
              </a:rPr>
              <a:t>domain </a:t>
            </a:r>
            <a:r>
              <a:rPr sz="1800" spc="-5" dirty="0">
                <a:solidFill>
                  <a:srgbClr val="C00000"/>
                </a:solidFill>
                <a:latin typeface="Comic Sans MS"/>
                <a:cs typeface="Comic Sans MS"/>
              </a:rPr>
              <a:t>techniques are particularly </a:t>
            </a:r>
            <a:r>
              <a:rPr sz="1800" dirty="0">
                <a:solidFill>
                  <a:srgbClr val="C00000"/>
                </a:solidFill>
                <a:latin typeface="Comic Sans MS"/>
                <a:cs typeface="Comic Sans MS"/>
              </a:rPr>
              <a:t>useful </a:t>
            </a:r>
            <a:r>
              <a:rPr sz="1800" spc="-10" dirty="0">
                <a:solidFill>
                  <a:srgbClr val="C00000"/>
                </a:solidFill>
                <a:latin typeface="Comic Sans MS"/>
                <a:cs typeface="Comic Sans MS"/>
              </a:rPr>
              <a:t>for removing</a:t>
            </a:r>
            <a:r>
              <a:rPr sz="1800" spc="30" dirty="0">
                <a:solidFill>
                  <a:srgbClr val="C00000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Comic Sans MS"/>
                <a:cs typeface="Comic Sans MS"/>
              </a:rPr>
              <a:t>periodic</a:t>
            </a:r>
            <a:endParaRPr sz="1800">
              <a:latin typeface="Comic Sans MS"/>
              <a:cs typeface="Comic Sans MS"/>
            </a:endParaRPr>
          </a:p>
          <a:p>
            <a:pPr marL="561340">
              <a:lnSpc>
                <a:spcPct val="100000"/>
              </a:lnSpc>
              <a:spcBef>
                <a:spcPts val="1085"/>
              </a:spcBef>
            </a:pPr>
            <a:r>
              <a:rPr sz="1800" spc="-5" dirty="0">
                <a:solidFill>
                  <a:srgbClr val="C00000"/>
                </a:solidFill>
                <a:latin typeface="Comic Sans MS"/>
                <a:cs typeface="Comic Sans MS"/>
              </a:rPr>
              <a:t>noise.</a:t>
            </a:r>
            <a:endParaRPr sz="1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6050" y="152145"/>
            <a:ext cx="8846185" cy="6560184"/>
            <a:chOff x="146050" y="152145"/>
            <a:chExt cx="8846185" cy="6560184"/>
          </a:xfrm>
        </p:grpSpPr>
        <p:sp>
          <p:nvSpPr>
            <p:cNvPr id="3" name="object 3"/>
            <p:cNvSpPr/>
            <p:nvPr/>
          </p:nvSpPr>
          <p:spPr>
            <a:xfrm>
              <a:off x="146303" y="6391655"/>
              <a:ext cx="8833485" cy="309880"/>
            </a:xfrm>
            <a:custGeom>
              <a:avLst/>
              <a:gdLst/>
              <a:ahLst/>
              <a:cxnLst/>
              <a:rect l="l" t="t" r="r" b="b"/>
              <a:pathLst>
                <a:path w="8833485" h="309879">
                  <a:moveTo>
                    <a:pt x="8833104" y="0"/>
                  </a:moveTo>
                  <a:lnTo>
                    <a:pt x="0" y="0"/>
                  </a:lnTo>
                  <a:lnTo>
                    <a:pt x="0" y="309562"/>
                  </a:lnTo>
                  <a:lnTo>
                    <a:pt x="8833104" y="309562"/>
                  </a:lnTo>
                  <a:lnTo>
                    <a:pt x="8833104" y="0"/>
                  </a:lnTo>
                  <a:close/>
                </a:path>
              </a:pathLst>
            </a:custGeom>
            <a:solidFill>
              <a:srgbClr val="7E8FA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2400" y="158495"/>
              <a:ext cx="8833485" cy="6547484"/>
            </a:xfrm>
            <a:custGeom>
              <a:avLst/>
              <a:gdLst/>
              <a:ahLst/>
              <a:cxnLst/>
              <a:rect l="l" t="t" r="r" b="b"/>
              <a:pathLst>
                <a:path w="8833485" h="6547484">
                  <a:moveTo>
                    <a:pt x="0" y="6547104"/>
                  </a:moveTo>
                  <a:lnTo>
                    <a:pt x="8833104" y="6547104"/>
                  </a:lnTo>
                  <a:lnTo>
                    <a:pt x="8833104" y="0"/>
                  </a:lnTo>
                  <a:lnTo>
                    <a:pt x="0" y="0"/>
                  </a:lnTo>
                  <a:lnTo>
                    <a:pt x="0" y="6547104"/>
                  </a:lnTo>
                  <a:close/>
                </a:path>
              </a:pathLst>
            </a:custGeom>
            <a:ln w="12699">
              <a:solidFill>
                <a:srgbClr val="6E7C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10969" y="599577"/>
            <a:ext cx="6125210" cy="18554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911225">
              <a:lnSpc>
                <a:spcPct val="150100"/>
              </a:lnSpc>
              <a:spcBef>
                <a:spcPts val="95"/>
              </a:spcBef>
            </a:pPr>
            <a:r>
              <a:rPr sz="4000" dirty="0"/>
              <a:t>Applications </a:t>
            </a:r>
            <a:r>
              <a:rPr sz="4000" spc="5" dirty="0"/>
              <a:t>of  Digital </a:t>
            </a:r>
            <a:r>
              <a:rPr sz="4000" dirty="0"/>
              <a:t>Image</a:t>
            </a:r>
            <a:r>
              <a:rPr sz="4000" spc="-170" dirty="0"/>
              <a:t> </a:t>
            </a:r>
            <a:r>
              <a:rPr sz="4000" dirty="0"/>
              <a:t>Processing?</a:t>
            </a:r>
            <a:endParaRPr sz="4000"/>
          </a:p>
        </p:txBody>
      </p:sp>
      <p:sp>
        <p:nvSpPr>
          <p:cNvPr id="8" name="object 8"/>
          <p:cNvSpPr/>
          <p:nvPr/>
        </p:nvSpPr>
        <p:spPr>
          <a:xfrm>
            <a:off x="2267711" y="2708871"/>
            <a:ext cx="4320540" cy="30107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491" y="402081"/>
            <a:ext cx="7905115" cy="530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300" dirty="0"/>
              <a:t>Applications </a:t>
            </a:r>
            <a:r>
              <a:rPr sz="3300" spc="10" dirty="0"/>
              <a:t>of </a:t>
            </a:r>
            <a:r>
              <a:rPr sz="3300" spc="5" dirty="0"/>
              <a:t>Digital </a:t>
            </a:r>
            <a:r>
              <a:rPr sz="3300" dirty="0"/>
              <a:t>Image</a:t>
            </a:r>
            <a:r>
              <a:rPr sz="3300" spc="-204" dirty="0"/>
              <a:t> </a:t>
            </a:r>
            <a:r>
              <a:rPr sz="3300" spc="5" dirty="0"/>
              <a:t>Processing</a:t>
            </a:r>
            <a:endParaRPr sz="3300"/>
          </a:p>
        </p:txBody>
      </p:sp>
      <p:sp>
        <p:nvSpPr>
          <p:cNvPr id="4" name="object 4"/>
          <p:cNvSpPr txBox="1"/>
          <p:nvPr/>
        </p:nvSpPr>
        <p:spPr>
          <a:xfrm>
            <a:off x="380491" y="1106805"/>
            <a:ext cx="4332605" cy="47796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1600" spc="-10" dirty="0">
                <a:solidFill>
                  <a:srgbClr val="6E7C93"/>
                </a:solidFill>
                <a:latin typeface="Georgia"/>
                <a:cs typeface="Georgia"/>
              </a:rPr>
              <a:t>56</a:t>
            </a:r>
            <a:endParaRPr sz="16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800">
              <a:latin typeface="Georgia"/>
              <a:cs typeface="Georgia"/>
            </a:endParaRPr>
          </a:p>
          <a:p>
            <a:pPr marL="287020" indent="-274955">
              <a:lnSpc>
                <a:spcPct val="100000"/>
              </a:lnSpc>
              <a:spcBef>
                <a:spcPts val="1045"/>
              </a:spcBef>
              <a:buClr>
                <a:srgbClr val="619DD1"/>
              </a:buClr>
              <a:buSzPct val="83333"/>
              <a:buFont typeface="Arial"/>
              <a:buChar char=""/>
              <a:tabLst>
                <a:tab pos="287020" algn="l"/>
                <a:tab pos="287655" algn="l"/>
              </a:tabLst>
            </a:pPr>
            <a:r>
              <a:rPr sz="1800" spc="-5" dirty="0">
                <a:latin typeface="Comic Sans MS"/>
                <a:cs typeface="Comic Sans MS"/>
              </a:rPr>
              <a:t>Identification.</a:t>
            </a:r>
            <a:endParaRPr sz="1800">
              <a:latin typeface="Comic Sans MS"/>
              <a:cs typeface="Comic Sans MS"/>
            </a:endParaRPr>
          </a:p>
          <a:p>
            <a:pPr marL="287020" indent="-274955">
              <a:lnSpc>
                <a:spcPct val="100000"/>
              </a:lnSpc>
              <a:spcBef>
                <a:spcPts val="2160"/>
              </a:spcBef>
              <a:buClr>
                <a:srgbClr val="619DD1"/>
              </a:buClr>
              <a:buSzPct val="83333"/>
              <a:buFont typeface="Arial"/>
              <a:buChar char=""/>
              <a:tabLst>
                <a:tab pos="287020" algn="l"/>
                <a:tab pos="287655" algn="l"/>
              </a:tabLst>
            </a:pPr>
            <a:r>
              <a:rPr sz="1800" spc="-5" dirty="0">
                <a:latin typeface="Comic Sans MS"/>
                <a:cs typeface="Comic Sans MS"/>
              </a:rPr>
              <a:t>Computer </a:t>
            </a:r>
            <a:r>
              <a:rPr sz="1800" dirty="0">
                <a:latin typeface="Comic Sans MS"/>
                <a:cs typeface="Comic Sans MS"/>
              </a:rPr>
              <a:t>Vision </a:t>
            </a:r>
            <a:r>
              <a:rPr sz="1800" spc="-5" dirty="0">
                <a:latin typeface="Comic Sans MS"/>
                <a:cs typeface="Comic Sans MS"/>
              </a:rPr>
              <a:t>or Robot</a:t>
            </a:r>
            <a:r>
              <a:rPr sz="1800" spc="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vision.</a:t>
            </a:r>
            <a:endParaRPr sz="1800">
              <a:latin typeface="Comic Sans MS"/>
              <a:cs typeface="Comic Sans MS"/>
            </a:endParaRPr>
          </a:p>
          <a:p>
            <a:pPr marL="287020" indent="-274955">
              <a:lnSpc>
                <a:spcPct val="100000"/>
              </a:lnSpc>
              <a:spcBef>
                <a:spcPts val="2165"/>
              </a:spcBef>
              <a:buClr>
                <a:srgbClr val="619DD1"/>
              </a:buClr>
              <a:buSzPct val="83333"/>
              <a:buFont typeface="Arial"/>
              <a:buChar char=""/>
              <a:tabLst>
                <a:tab pos="287020" algn="l"/>
                <a:tab pos="287655" algn="l"/>
              </a:tabLst>
            </a:pPr>
            <a:r>
              <a:rPr sz="1800" spc="-5" dirty="0">
                <a:latin typeface="Comic Sans MS"/>
                <a:cs typeface="Comic Sans MS"/>
              </a:rPr>
              <a:t>Steganography.</a:t>
            </a:r>
            <a:endParaRPr sz="1800">
              <a:latin typeface="Comic Sans MS"/>
              <a:cs typeface="Comic Sans MS"/>
            </a:endParaRPr>
          </a:p>
          <a:p>
            <a:pPr marL="287020" indent="-274955">
              <a:lnSpc>
                <a:spcPct val="100000"/>
              </a:lnSpc>
              <a:spcBef>
                <a:spcPts val="2160"/>
              </a:spcBef>
              <a:buClr>
                <a:srgbClr val="619DD1"/>
              </a:buClr>
              <a:buSzPct val="83333"/>
              <a:buFont typeface="Arial"/>
              <a:buChar char=""/>
              <a:tabLst>
                <a:tab pos="287020" algn="l"/>
                <a:tab pos="287655" algn="l"/>
              </a:tabLst>
            </a:pPr>
            <a:r>
              <a:rPr sz="1800" spc="-5" dirty="0">
                <a:latin typeface="Comic Sans MS"/>
                <a:cs typeface="Comic Sans MS"/>
              </a:rPr>
              <a:t>Image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Enhancement.</a:t>
            </a:r>
            <a:endParaRPr sz="1800">
              <a:latin typeface="Comic Sans MS"/>
              <a:cs typeface="Comic Sans MS"/>
            </a:endParaRPr>
          </a:p>
          <a:p>
            <a:pPr marL="287020" indent="-274955">
              <a:lnSpc>
                <a:spcPct val="100000"/>
              </a:lnSpc>
              <a:spcBef>
                <a:spcPts val="2160"/>
              </a:spcBef>
              <a:buClr>
                <a:srgbClr val="619DD1"/>
              </a:buClr>
              <a:buSzPct val="83333"/>
              <a:buFont typeface="Arial"/>
              <a:buChar char=""/>
              <a:tabLst>
                <a:tab pos="287020" algn="l"/>
                <a:tab pos="287655" algn="l"/>
              </a:tabLst>
            </a:pPr>
            <a:r>
              <a:rPr sz="1800" spc="-5" dirty="0">
                <a:latin typeface="Comic Sans MS"/>
                <a:cs typeface="Comic Sans MS"/>
              </a:rPr>
              <a:t>Image Analysis in</a:t>
            </a:r>
            <a:r>
              <a:rPr sz="1800" spc="-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Medical.</a:t>
            </a:r>
            <a:endParaRPr sz="1800">
              <a:latin typeface="Comic Sans MS"/>
              <a:cs typeface="Comic Sans MS"/>
            </a:endParaRPr>
          </a:p>
          <a:p>
            <a:pPr marL="287020" indent="-274955">
              <a:lnSpc>
                <a:spcPct val="100000"/>
              </a:lnSpc>
              <a:spcBef>
                <a:spcPts val="2165"/>
              </a:spcBef>
              <a:buClr>
                <a:srgbClr val="619DD1"/>
              </a:buClr>
              <a:buSzPct val="83333"/>
              <a:buFont typeface="Arial"/>
              <a:buChar char=""/>
              <a:tabLst>
                <a:tab pos="287020" algn="l"/>
                <a:tab pos="287655" algn="l"/>
              </a:tabLst>
            </a:pPr>
            <a:r>
              <a:rPr sz="1800" spc="-5" dirty="0">
                <a:latin typeface="Comic Sans MS"/>
                <a:cs typeface="Comic Sans MS"/>
              </a:rPr>
              <a:t>Morphological Image</a:t>
            </a:r>
            <a:r>
              <a:rPr sz="1800" spc="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Analysis.</a:t>
            </a:r>
            <a:endParaRPr sz="1800">
              <a:latin typeface="Comic Sans MS"/>
              <a:cs typeface="Comic Sans MS"/>
            </a:endParaRPr>
          </a:p>
          <a:p>
            <a:pPr marL="287020" indent="-274955">
              <a:lnSpc>
                <a:spcPct val="100000"/>
              </a:lnSpc>
              <a:spcBef>
                <a:spcPts val="2160"/>
              </a:spcBef>
              <a:buClr>
                <a:srgbClr val="619DD1"/>
              </a:buClr>
              <a:buSzPct val="83333"/>
              <a:buFont typeface="Arial"/>
              <a:buChar char=""/>
              <a:tabLst>
                <a:tab pos="287020" algn="l"/>
                <a:tab pos="287655" algn="l"/>
                <a:tab pos="1798955" algn="l"/>
              </a:tabLst>
            </a:pPr>
            <a:r>
              <a:rPr sz="1800" spc="-5" dirty="0">
                <a:latin typeface="Comic Sans MS"/>
                <a:cs typeface="Comic Sans MS"/>
              </a:rPr>
              <a:t>Space</a:t>
            </a:r>
            <a:r>
              <a:rPr sz="1800" spc="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Image	Analysis.</a:t>
            </a:r>
            <a:endParaRPr sz="1800">
              <a:latin typeface="Comic Sans MS"/>
              <a:cs typeface="Comic Sans MS"/>
            </a:endParaRPr>
          </a:p>
          <a:p>
            <a:pPr marL="287020" indent="-274955">
              <a:lnSpc>
                <a:spcPct val="100000"/>
              </a:lnSpc>
              <a:spcBef>
                <a:spcPts val="2165"/>
              </a:spcBef>
              <a:buClr>
                <a:srgbClr val="619DD1"/>
              </a:buClr>
              <a:buSzPct val="83333"/>
              <a:buFont typeface="Arial"/>
              <a:buChar char=""/>
              <a:tabLst>
                <a:tab pos="287020" algn="l"/>
                <a:tab pos="287655" algn="l"/>
                <a:tab pos="1267460" algn="l"/>
              </a:tabLst>
            </a:pPr>
            <a:r>
              <a:rPr sz="1800" spc="-5" dirty="0">
                <a:latin typeface="Comic Sans MS"/>
                <a:cs typeface="Comic Sans MS"/>
              </a:rPr>
              <a:t>Bottling	and IC</a:t>
            </a:r>
            <a:r>
              <a:rPr sz="1800" spc="3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Industry</a:t>
            </a:r>
            <a:r>
              <a:rPr sz="1800" spc="-5" dirty="0">
                <a:latin typeface="Georgia"/>
                <a:cs typeface="Georgia"/>
              </a:rPr>
              <a:t>……….</a:t>
            </a:r>
            <a:r>
              <a:rPr sz="1800" b="1" i="1" u="sng" spc="-5" dirty="0">
                <a:solidFill>
                  <a:srgbClr val="9353C3"/>
                </a:solidFill>
                <a:uFill>
                  <a:solidFill>
                    <a:srgbClr val="9353C3"/>
                  </a:solidFill>
                </a:uFill>
                <a:latin typeface="Georgia"/>
                <a:cs typeface="Georgia"/>
              </a:rPr>
              <a:t>etc.</a:t>
            </a:r>
            <a:endParaRPr sz="18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491" y="423418"/>
            <a:ext cx="537400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/>
              <a:t>What is </a:t>
            </a:r>
            <a:r>
              <a:rPr sz="3200" spc="-5" dirty="0"/>
              <a:t>Image</a:t>
            </a:r>
            <a:r>
              <a:rPr sz="3200" spc="45" dirty="0"/>
              <a:t> </a:t>
            </a:r>
            <a:r>
              <a:rPr sz="3200" spc="-5" dirty="0"/>
              <a:t>Restoration?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80491" y="1106805"/>
            <a:ext cx="7994015" cy="1766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29259" algn="ctr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solidFill>
                  <a:srgbClr val="6E7C93"/>
                </a:solidFill>
                <a:latin typeface="Georgia"/>
                <a:cs typeface="Georgia"/>
              </a:rPr>
              <a:t>9</a:t>
            </a:r>
            <a:endParaRPr sz="16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2000">
              <a:latin typeface="Georgia"/>
              <a:cs typeface="Georgia"/>
            </a:endParaRPr>
          </a:p>
          <a:p>
            <a:pPr marL="287020" indent="-274955">
              <a:lnSpc>
                <a:spcPct val="100000"/>
              </a:lnSpc>
              <a:buClr>
                <a:srgbClr val="619DD1"/>
              </a:buClr>
              <a:buSzPct val="83333"/>
              <a:buFont typeface="Arial"/>
              <a:buChar char=""/>
              <a:tabLst>
                <a:tab pos="287020" algn="l"/>
                <a:tab pos="287655" algn="l"/>
              </a:tabLst>
            </a:pPr>
            <a:r>
              <a:rPr sz="1800" spc="-5" dirty="0">
                <a:latin typeface="Comic Sans MS"/>
                <a:cs typeface="Comic Sans MS"/>
              </a:rPr>
              <a:t>Image </a:t>
            </a:r>
            <a:r>
              <a:rPr sz="1800" spc="-10" dirty="0">
                <a:latin typeface="Comic Sans MS"/>
                <a:cs typeface="Comic Sans MS"/>
              </a:rPr>
              <a:t>restoration </a:t>
            </a:r>
            <a:r>
              <a:rPr sz="1800" spc="-5" dirty="0">
                <a:latin typeface="Comic Sans MS"/>
                <a:cs typeface="Comic Sans MS"/>
              </a:rPr>
              <a:t>attempts to restore images </a:t>
            </a:r>
            <a:r>
              <a:rPr sz="1800" spc="-10" dirty="0">
                <a:latin typeface="Comic Sans MS"/>
                <a:cs typeface="Comic Sans MS"/>
              </a:rPr>
              <a:t>that have </a:t>
            </a:r>
            <a:r>
              <a:rPr sz="1800" dirty="0">
                <a:latin typeface="Comic Sans MS"/>
                <a:cs typeface="Comic Sans MS"/>
              </a:rPr>
              <a:t>been</a:t>
            </a:r>
            <a:r>
              <a:rPr sz="1800" spc="27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degraded</a:t>
            </a:r>
            <a:endParaRPr sz="1800">
              <a:latin typeface="Comic Sans MS"/>
              <a:cs typeface="Comic Sans MS"/>
            </a:endParaRPr>
          </a:p>
          <a:p>
            <a:pPr marL="561340" lvl="1" indent="-274955">
              <a:lnSpc>
                <a:spcPct val="100000"/>
              </a:lnSpc>
              <a:spcBef>
                <a:spcPts val="1515"/>
              </a:spcBef>
              <a:buClr>
                <a:srgbClr val="297ED4"/>
              </a:buClr>
              <a:buSzPct val="69444"/>
              <a:buFont typeface="Wingdings"/>
              <a:buChar char=""/>
              <a:tabLst>
                <a:tab pos="561340" algn="l"/>
                <a:tab pos="561975" algn="l"/>
              </a:tabLst>
            </a:pPr>
            <a:r>
              <a:rPr sz="1800" spc="-5" dirty="0">
                <a:solidFill>
                  <a:srgbClr val="C00000"/>
                </a:solidFill>
                <a:latin typeface="Comic Sans MS"/>
                <a:cs typeface="Comic Sans MS"/>
              </a:rPr>
              <a:t>Identify </a:t>
            </a:r>
            <a:r>
              <a:rPr sz="1800" spc="-10" dirty="0">
                <a:solidFill>
                  <a:srgbClr val="C00000"/>
                </a:solidFill>
                <a:latin typeface="Comic Sans MS"/>
                <a:cs typeface="Comic Sans MS"/>
              </a:rPr>
              <a:t>the degradation </a:t>
            </a:r>
            <a:r>
              <a:rPr sz="1800" dirty="0">
                <a:solidFill>
                  <a:srgbClr val="C00000"/>
                </a:solidFill>
                <a:latin typeface="Comic Sans MS"/>
                <a:cs typeface="Comic Sans MS"/>
              </a:rPr>
              <a:t>process </a:t>
            </a:r>
            <a:r>
              <a:rPr sz="1800" spc="-5" dirty="0">
                <a:solidFill>
                  <a:srgbClr val="C00000"/>
                </a:solidFill>
                <a:latin typeface="Comic Sans MS"/>
                <a:cs typeface="Comic Sans MS"/>
              </a:rPr>
              <a:t>and attempt to reverse</a:t>
            </a:r>
            <a:r>
              <a:rPr sz="1800" spc="185" dirty="0">
                <a:solidFill>
                  <a:srgbClr val="C00000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Comic Sans MS"/>
                <a:cs typeface="Comic Sans MS"/>
              </a:rPr>
              <a:t>it.</a:t>
            </a:r>
            <a:endParaRPr sz="1800">
              <a:latin typeface="Comic Sans MS"/>
              <a:cs typeface="Comic Sans MS"/>
            </a:endParaRPr>
          </a:p>
          <a:p>
            <a:pPr marL="561340" lvl="1" indent="-274955">
              <a:lnSpc>
                <a:spcPct val="100000"/>
              </a:lnSpc>
              <a:spcBef>
                <a:spcPts val="1515"/>
              </a:spcBef>
              <a:buClr>
                <a:srgbClr val="297ED4"/>
              </a:buClr>
              <a:buSzPct val="69444"/>
              <a:buFont typeface="Wingdings"/>
              <a:buChar char=""/>
              <a:tabLst>
                <a:tab pos="561340" algn="l"/>
                <a:tab pos="561975" algn="l"/>
              </a:tabLst>
            </a:pPr>
            <a:r>
              <a:rPr sz="1800" spc="-5" dirty="0">
                <a:solidFill>
                  <a:srgbClr val="C00000"/>
                </a:solidFill>
                <a:latin typeface="Comic Sans MS"/>
                <a:cs typeface="Comic Sans MS"/>
              </a:rPr>
              <a:t>Almost Similar to image enhancement, </a:t>
            </a:r>
            <a:r>
              <a:rPr sz="1800" dirty="0">
                <a:solidFill>
                  <a:srgbClr val="C00000"/>
                </a:solidFill>
                <a:latin typeface="Comic Sans MS"/>
                <a:cs typeface="Comic Sans MS"/>
              </a:rPr>
              <a:t>but </a:t>
            </a:r>
            <a:r>
              <a:rPr sz="1800" spc="-5" dirty="0">
                <a:solidFill>
                  <a:srgbClr val="C00000"/>
                </a:solidFill>
                <a:latin typeface="Comic Sans MS"/>
                <a:cs typeface="Comic Sans MS"/>
              </a:rPr>
              <a:t>more</a:t>
            </a:r>
            <a:r>
              <a:rPr sz="1800" spc="65" dirty="0">
                <a:solidFill>
                  <a:srgbClr val="C00000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Comic Sans MS"/>
                <a:cs typeface="Comic Sans MS"/>
              </a:rPr>
              <a:t>objective.</a:t>
            </a:r>
            <a:endParaRPr sz="1800">
              <a:latin typeface="Comic Sans MS"/>
              <a:cs typeface="Comic Sans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46936" y="3431413"/>
            <a:ext cx="6519545" cy="2007870"/>
            <a:chOff x="1246936" y="3431413"/>
            <a:chExt cx="6519545" cy="2007870"/>
          </a:xfrm>
        </p:grpSpPr>
        <p:sp>
          <p:nvSpPr>
            <p:cNvPr id="5" name="object 5"/>
            <p:cNvSpPr/>
            <p:nvPr/>
          </p:nvSpPr>
          <p:spPr>
            <a:xfrm>
              <a:off x="1263446" y="3447923"/>
              <a:ext cx="2506091" cy="189801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53286" y="3437763"/>
              <a:ext cx="2522855" cy="1914525"/>
            </a:xfrm>
            <a:custGeom>
              <a:avLst/>
              <a:gdLst/>
              <a:ahLst/>
              <a:cxnLst/>
              <a:rect l="l" t="t" r="r" b="b"/>
              <a:pathLst>
                <a:path w="2522854" h="1914525">
                  <a:moveTo>
                    <a:pt x="0" y="1914525"/>
                  </a:moveTo>
                  <a:lnTo>
                    <a:pt x="2522600" y="1914525"/>
                  </a:lnTo>
                  <a:lnTo>
                    <a:pt x="2522600" y="0"/>
                  </a:lnTo>
                  <a:lnTo>
                    <a:pt x="0" y="0"/>
                  </a:lnTo>
                  <a:lnTo>
                    <a:pt x="0" y="191452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38750" y="3444113"/>
              <a:ext cx="2527300" cy="199517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45408" y="4005072"/>
              <a:ext cx="1685543" cy="7924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34688" y="4087749"/>
              <a:ext cx="1504061" cy="61442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34688" y="4087749"/>
              <a:ext cx="1504315" cy="614680"/>
            </a:xfrm>
            <a:custGeom>
              <a:avLst/>
              <a:gdLst/>
              <a:ahLst/>
              <a:cxnLst/>
              <a:rect l="l" t="t" r="r" b="b"/>
              <a:pathLst>
                <a:path w="1504314" h="614679">
                  <a:moveTo>
                    <a:pt x="0" y="153669"/>
                  </a:moveTo>
                  <a:lnTo>
                    <a:pt x="1200785" y="153669"/>
                  </a:lnTo>
                  <a:lnTo>
                    <a:pt x="1200785" y="0"/>
                  </a:lnTo>
                  <a:lnTo>
                    <a:pt x="1504061" y="307213"/>
                  </a:lnTo>
                  <a:lnTo>
                    <a:pt x="1200785" y="614426"/>
                  </a:lnTo>
                  <a:lnTo>
                    <a:pt x="1200785" y="460882"/>
                  </a:lnTo>
                  <a:lnTo>
                    <a:pt x="0" y="460882"/>
                  </a:lnTo>
                  <a:lnTo>
                    <a:pt x="0" y="15366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550288" y="5524601"/>
            <a:ext cx="21863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Fig: Degraded</a:t>
            </a:r>
            <a:r>
              <a:rPr sz="1800" spc="-9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image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97500" y="5528259"/>
            <a:ext cx="2131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Fig: </a:t>
            </a:r>
            <a:r>
              <a:rPr sz="1800" spc="-10" dirty="0">
                <a:latin typeface="Comic Sans MS"/>
                <a:cs typeface="Comic Sans MS"/>
              </a:rPr>
              <a:t>Restored</a:t>
            </a:r>
            <a:r>
              <a:rPr sz="1800" spc="-6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image</a:t>
            </a:r>
            <a:endParaRPr sz="1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491" y="467360"/>
            <a:ext cx="3938904" cy="530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300" spc="5" dirty="0"/>
              <a:t>Where </a:t>
            </a:r>
            <a:r>
              <a:rPr sz="3300" dirty="0"/>
              <a:t>we</a:t>
            </a:r>
            <a:r>
              <a:rPr sz="3300" spc="-130" dirty="0"/>
              <a:t> </a:t>
            </a:r>
            <a:r>
              <a:rPr sz="3300" spc="5" dirty="0"/>
              <a:t>reached?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4454397" y="1120597"/>
            <a:ext cx="240029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spc="5" dirty="0">
                <a:solidFill>
                  <a:srgbClr val="6E7C93"/>
                </a:solidFill>
                <a:latin typeface="Georgia"/>
                <a:cs typeface="Georgia"/>
              </a:rPr>
              <a:t>10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87020" indent="-274955">
              <a:lnSpc>
                <a:spcPct val="100000"/>
              </a:lnSpc>
              <a:spcBef>
                <a:spcPts val="110"/>
              </a:spcBef>
              <a:buClr>
                <a:srgbClr val="619DD1"/>
              </a:buClr>
              <a:buSzPct val="84090"/>
              <a:buFont typeface="Arial"/>
              <a:buChar char=""/>
              <a:tabLst>
                <a:tab pos="287020" algn="l"/>
                <a:tab pos="287655" algn="l"/>
              </a:tabLst>
            </a:pPr>
            <a:r>
              <a:rPr dirty="0"/>
              <a:t>What is Image</a:t>
            </a:r>
            <a:r>
              <a:rPr spc="-100" dirty="0"/>
              <a:t> </a:t>
            </a:r>
            <a:r>
              <a:rPr dirty="0"/>
              <a:t>Restoration.</a:t>
            </a:r>
          </a:p>
          <a:p>
            <a:pPr marL="287020" indent="-274955">
              <a:lnSpc>
                <a:spcPct val="100000"/>
              </a:lnSpc>
              <a:spcBef>
                <a:spcPts val="1850"/>
              </a:spcBef>
              <a:buClr>
                <a:srgbClr val="619DD1"/>
              </a:buClr>
              <a:buSzPct val="84090"/>
              <a:buFont typeface="Arial"/>
              <a:buChar char=""/>
              <a:tabLst>
                <a:tab pos="287020" algn="l"/>
                <a:tab pos="287655" algn="l"/>
              </a:tabLst>
            </a:pPr>
            <a:r>
              <a:rPr b="1" dirty="0">
                <a:solidFill>
                  <a:srgbClr val="C00000"/>
                </a:solidFill>
                <a:latin typeface="Comic Sans MS"/>
                <a:cs typeface="Comic Sans MS"/>
              </a:rPr>
              <a:t>Image </a:t>
            </a:r>
            <a:r>
              <a:rPr b="1" spc="-5" dirty="0">
                <a:solidFill>
                  <a:srgbClr val="C00000"/>
                </a:solidFill>
                <a:latin typeface="Comic Sans MS"/>
                <a:cs typeface="Comic Sans MS"/>
              </a:rPr>
              <a:t>Enhancement</a:t>
            </a:r>
            <a:r>
              <a:rPr b="1" spc="-50" dirty="0">
                <a:solidFill>
                  <a:srgbClr val="C00000"/>
                </a:solidFill>
                <a:latin typeface="Comic Sans MS"/>
                <a:cs typeface="Comic Sans MS"/>
              </a:rPr>
              <a:t> </a:t>
            </a:r>
            <a:r>
              <a:rPr b="1" spc="5" dirty="0">
                <a:solidFill>
                  <a:srgbClr val="C00000"/>
                </a:solidFill>
                <a:latin typeface="Comic Sans MS"/>
                <a:cs typeface="Comic Sans MS"/>
              </a:rPr>
              <a:t>vs.</a:t>
            </a:r>
          </a:p>
          <a:p>
            <a:pPr marL="287020">
              <a:lnSpc>
                <a:spcPct val="100000"/>
              </a:lnSpc>
              <a:spcBef>
                <a:spcPts val="1320"/>
              </a:spcBef>
            </a:pPr>
            <a:r>
              <a:rPr b="1" dirty="0">
                <a:solidFill>
                  <a:srgbClr val="C00000"/>
                </a:solidFill>
                <a:latin typeface="Comic Sans MS"/>
                <a:cs typeface="Comic Sans MS"/>
              </a:rPr>
              <a:t>Image</a:t>
            </a:r>
            <a:r>
              <a:rPr b="1" spc="-55" dirty="0">
                <a:solidFill>
                  <a:srgbClr val="C00000"/>
                </a:solidFill>
                <a:latin typeface="Comic Sans MS"/>
                <a:cs typeface="Comic Sans MS"/>
              </a:rPr>
              <a:t> </a:t>
            </a:r>
            <a:r>
              <a:rPr b="1" spc="-5" dirty="0">
                <a:solidFill>
                  <a:srgbClr val="C00000"/>
                </a:solidFill>
                <a:latin typeface="Comic Sans MS"/>
                <a:cs typeface="Comic Sans MS"/>
              </a:rPr>
              <a:t>Restoration</a:t>
            </a:r>
            <a:r>
              <a:rPr spc="-5" dirty="0"/>
              <a:t>.</a:t>
            </a:r>
          </a:p>
          <a:p>
            <a:pPr marL="287020" indent="-274955">
              <a:lnSpc>
                <a:spcPct val="100000"/>
              </a:lnSpc>
              <a:spcBef>
                <a:spcPts val="1850"/>
              </a:spcBef>
              <a:buClr>
                <a:srgbClr val="619DD1"/>
              </a:buClr>
              <a:buSzPct val="84090"/>
              <a:buFont typeface="Arial"/>
              <a:buChar char=""/>
              <a:tabLst>
                <a:tab pos="287020" algn="l"/>
                <a:tab pos="287655" algn="l"/>
              </a:tabLst>
            </a:pPr>
            <a:r>
              <a:rPr dirty="0"/>
              <a:t>Image Degradation</a:t>
            </a:r>
            <a:r>
              <a:rPr spc="-90" dirty="0"/>
              <a:t> </a:t>
            </a:r>
            <a:r>
              <a:rPr dirty="0"/>
              <a:t>Model.</a:t>
            </a:r>
          </a:p>
          <a:p>
            <a:pPr marL="287020" indent="-274955">
              <a:lnSpc>
                <a:spcPct val="100000"/>
              </a:lnSpc>
              <a:spcBef>
                <a:spcPts val="1850"/>
              </a:spcBef>
              <a:buClr>
                <a:srgbClr val="619DD1"/>
              </a:buClr>
              <a:buSzPct val="84090"/>
              <a:buFont typeface="Arial"/>
              <a:buChar char=""/>
              <a:tabLst>
                <a:tab pos="287020" algn="l"/>
                <a:tab pos="287655" algn="l"/>
              </a:tabLst>
            </a:pPr>
            <a:r>
              <a:rPr dirty="0"/>
              <a:t>Noise</a:t>
            </a:r>
            <a:r>
              <a:rPr spc="-40" dirty="0"/>
              <a:t> </a:t>
            </a:r>
            <a:r>
              <a:rPr dirty="0"/>
              <a:t>Models.</a:t>
            </a:r>
          </a:p>
          <a:p>
            <a:pPr marL="287020" indent="-274955">
              <a:lnSpc>
                <a:spcPct val="100000"/>
              </a:lnSpc>
              <a:spcBef>
                <a:spcPts val="1850"/>
              </a:spcBef>
              <a:buClr>
                <a:srgbClr val="619DD1"/>
              </a:buClr>
              <a:buSzPct val="84090"/>
              <a:buFont typeface="Arial"/>
              <a:buChar char=""/>
              <a:tabLst>
                <a:tab pos="287020" algn="l"/>
                <a:tab pos="287655" algn="l"/>
              </a:tabLst>
            </a:pPr>
            <a:r>
              <a:rPr dirty="0"/>
              <a:t>Estimation of</a:t>
            </a:r>
            <a:r>
              <a:rPr spc="-45" dirty="0"/>
              <a:t> </a:t>
            </a:r>
            <a:r>
              <a:rPr dirty="0"/>
              <a:t>Degradation</a:t>
            </a:r>
          </a:p>
          <a:p>
            <a:pPr marL="287020">
              <a:lnSpc>
                <a:spcPct val="100000"/>
              </a:lnSpc>
              <a:spcBef>
                <a:spcPts val="1325"/>
              </a:spcBef>
            </a:pPr>
            <a:r>
              <a:rPr dirty="0"/>
              <a:t>Model.</a:t>
            </a:r>
          </a:p>
          <a:p>
            <a:pPr marL="287020" indent="-274955">
              <a:lnSpc>
                <a:spcPct val="100000"/>
              </a:lnSpc>
              <a:spcBef>
                <a:spcPts val="1845"/>
              </a:spcBef>
              <a:buClr>
                <a:srgbClr val="619DD1"/>
              </a:buClr>
              <a:buSzPct val="84090"/>
              <a:buFont typeface="Arial"/>
              <a:buChar char=""/>
              <a:tabLst>
                <a:tab pos="287020" algn="l"/>
                <a:tab pos="287655" algn="l"/>
              </a:tabLst>
            </a:pPr>
            <a:r>
              <a:rPr dirty="0"/>
              <a:t>Restoration</a:t>
            </a:r>
            <a:r>
              <a:rPr spc="-65" dirty="0"/>
              <a:t> </a:t>
            </a:r>
            <a:r>
              <a:rPr dirty="0"/>
              <a:t>Techniques.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24527" y="1502740"/>
            <a:ext cx="4126865" cy="23583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10"/>
              </a:spcBef>
              <a:buClr>
                <a:srgbClr val="619DD1"/>
              </a:buClr>
              <a:buSzPct val="84090"/>
              <a:buFont typeface="Arial"/>
              <a:buChar char=""/>
              <a:tabLst>
                <a:tab pos="286385" algn="l"/>
                <a:tab pos="287020" algn="l"/>
              </a:tabLst>
            </a:pPr>
            <a:r>
              <a:rPr sz="2200" spc="-5" dirty="0">
                <a:latin typeface="Comic Sans MS"/>
                <a:cs typeface="Comic Sans MS"/>
              </a:rPr>
              <a:t>Some </a:t>
            </a:r>
            <a:r>
              <a:rPr sz="2200" dirty="0">
                <a:latin typeface="Comic Sans MS"/>
                <a:cs typeface="Comic Sans MS"/>
              </a:rPr>
              <a:t>Basics</a:t>
            </a:r>
            <a:r>
              <a:rPr sz="2200" spc="-7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Filter</a:t>
            </a:r>
            <a:endParaRPr sz="2200">
              <a:latin typeface="Comic Sans MS"/>
              <a:cs typeface="Comic Sans MS"/>
            </a:endParaRPr>
          </a:p>
          <a:p>
            <a:pPr marL="287020" indent="-274320">
              <a:lnSpc>
                <a:spcPct val="100000"/>
              </a:lnSpc>
              <a:spcBef>
                <a:spcPts val="1850"/>
              </a:spcBef>
              <a:buClr>
                <a:srgbClr val="619DD1"/>
              </a:buClr>
              <a:buSzPct val="84090"/>
              <a:buFont typeface="Arial"/>
              <a:buChar char=""/>
              <a:tabLst>
                <a:tab pos="286385" algn="l"/>
                <a:tab pos="287020" algn="l"/>
              </a:tabLst>
            </a:pPr>
            <a:r>
              <a:rPr sz="2200" dirty="0">
                <a:latin typeface="Comic Sans MS"/>
                <a:cs typeface="Comic Sans MS"/>
              </a:rPr>
              <a:t>Advanced </a:t>
            </a:r>
            <a:r>
              <a:rPr sz="2200" spc="-5" dirty="0">
                <a:latin typeface="Comic Sans MS"/>
                <a:cs typeface="Comic Sans MS"/>
              </a:rPr>
              <a:t>Image</a:t>
            </a:r>
            <a:r>
              <a:rPr sz="2200" spc="-9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Restoration.</a:t>
            </a:r>
            <a:endParaRPr sz="2200">
              <a:latin typeface="Comic Sans MS"/>
              <a:cs typeface="Comic Sans MS"/>
            </a:endParaRPr>
          </a:p>
          <a:p>
            <a:pPr marL="287020" indent="-274320">
              <a:lnSpc>
                <a:spcPct val="100000"/>
              </a:lnSpc>
              <a:spcBef>
                <a:spcPts val="1019"/>
              </a:spcBef>
              <a:buClr>
                <a:srgbClr val="619DD1"/>
              </a:buClr>
              <a:buSzPct val="84000"/>
              <a:buFont typeface="Arial"/>
              <a:buChar char=""/>
              <a:tabLst>
                <a:tab pos="287020" algn="l"/>
              </a:tabLst>
            </a:pPr>
            <a:r>
              <a:rPr sz="2500" spc="-5" dirty="0">
                <a:latin typeface="Comic Sans MS"/>
                <a:cs typeface="Comic Sans MS"/>
              </a:rPr>
              <a:t>Conclusions.</a:t>
            </a:r>
            <a:endParaRPr sz="2500">
              <a:latin typeface="Comic Sans MS"/>
              <a:cs typeface="Comic Sans MS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619DD1"/>
              </a:buClr>
              <a:buSzPct val="84000"/>
              <a:buFont typeface="Arial"/>
              <a:buChar char=""/>
              <a:tabLst>
                <a:tab pos="287020" algn="l"/>
              </a:tabLst>
            </a:pPr>
            <a:r>
              <a:rPr sz="2500" dirty="0">
                <a:latin typeface="Comic Sans MS"/>
                <a:cs typeface="Comic Sans MS"/>
              </a:rPr>
              <a:t>Tools </a:t>
            </a:r>
            <a:r>
              <a:rPr sz="2500" spc="-5" dirty="0">
                <a:latin typeface="Comic Sans MS"/>
                <a:cs typeface="Comic Sans MS"/>
              </a:rPr>
              <a:t>for</a:t>
            </a:r>
            <a:r>
              <a:rPr sz="2500" spc="-45" dirty="0">
                <a:latin typeface="Comic Sans MS"/>
                <a:cs typeface="Comic Sans MS"/>
              </a:rPr>
              <a:t> </a:t>
            </a:r>
            <a:r>
              <a:rPr sz="2500" spc="-5" dirty="0">
                <a:latin typeface="Comic Sans MS"/>
                <a:cs typeface="Comic Sans MS"/>
              </a:rPr>
              <a:t>DIP.</a:t>
            </a:r>
            <a:endParaRPr sz="2500">
              <a:latin typeface="Comic Sans MS"/>
              <a:cs typeface="Comic Sans MS"/>
            </a:endParaRPr>
          </a:p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619DD1"/>
              </a:buClr>
              <a:buSzPct val="84000"/>
              <a:buFont typeface="Arial"/>
              <a:buChar char=""/>
              <a:tabLst>
                <a:tab pos="287020" algn="l"/>
              </a:tabLst>
            </a:pPr>
            <a:r>
              <a:rPr sz="2500" spc="-10" dirty="0">
                <a:latin typeface="Comic Sans MS"/>
                <a:cs typeface="Comic Sans MS"/>
              </a:rPr>
              <a:t>Applications.</a:t>
            </a:r>
            <a:endParaRPr sz="25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334" y="362204"/>
            <a:ext cx="8316595" cy="530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300" dirty="0">
                <a:solidFill>
                  <a:srgbClr val="0D0D0D"/>
                </a:solidFill>
              </a:rPr>
              <a:t>Image </a:t>
            </a:r>
            <a:r>
              <a:rPr sz="3300" spc="5" dirty="0">
                <a:solidFill>
                  <a:srgbClr val="0D0D0D"/>
                </a:solidFill>
              </a:rPr>
              <a:t>enhancement </a:t>
            </a:r>
            <a:r>
              <a:rPr sz="3300" dirty="0">
                <a:solidFill>
                  <a:srgbClr val="0D0D0D"/>
                </a:solidFill>
              </a:rPr>
              <a:t>vs. Image</a:t>
            </a:r>
            <a:r>
              <a:rPr sz="3300" spc="-204" dirty="0">
                <a:solidFill>
                  <a:srgbClr val="0D0D0D"/>
                </a:solidFill>
              </a:rPr>
              <a:t> </a:t>
            </a:r>
            <a:r>
              <a:rPr sz="3300" spc="5" dirty="0">
                <a:solidFill>
                  <a:srgbClr val="0D0D0D"/>
                </a:solidFill>
              </a:rPr>
              <a:t>Restoration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380491" y="1106805"/>
            <a:ext cx="8352155" cy="4949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1120" algn="ctr">
              <a:lnSpc>
                <a:spcPct val="100000"/>
              </a:lnSpc>
              <a:spcBef>
                <a:spcPts val="105"/>
              </a:spcBef>
            </a:pPr>
            <a:r>
              <a:rPr sz="1600" spc="5" dirty="0">
                <a:solidFill>
                  <a:srgbClr val="6E7C93"/>
                </a:solidFill>
                <a:latin typeface="Georgia"/>
                <a:cs typeface="Georgia"/>
              </a:rPr>
              <a:t>11</a:t>
            </a:r>
            <a:endParaRPr sz="16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2000">
              <a:latin typeface="Georgia"/>
              <a:cs typeface="Georgia"/>
            </a:endParaRPr>
          </a:p>
          <a:p>
            <a:pPr marL="287020" indent="-274955">
              <a:lnSpc>
                <a:spcPct val="100000"/>
              </a:lnSpc>
              <a:buClr>
                <a:srgbClr val="619DD1"/>
              </a:buClr>
              <a:buSzPct val="83333"/>
              <a:buFont typeface="Arial"/>
              <a:buChar char="•"/>
              <a:tabLst>
                <a:tab pos="287020" algn="l"/>
                <a:tab pos="287655" algn="l"/>
              </a:tabLst>
            </a:pPr>
            <a:r>
              <a:rPr sz="1800" spc="-5" dirty="0">
                <a:latin typeface="Comic Sans MS"/>
                <a:cs typeface="Comic Sans MS"/>
              </a:rPr>
              <a:t>Image</a:t>
            </a:r>
            <a:r>
              <a:rPr sz="1800" spc="27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restoration</a:t>
            </a:r>
            <a:r>
              <a:rPr sz="1800" spc="28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assumes</a:t>
            </a:r>
            <a:r>
              <a:rPr sz="1800" spc="30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</a:t>
            </a:r>
            <a:r>
              <a:rPr sz="1800" spc="26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degradation</a:t>
            </a:r>
            <a:r>
              <a:rPr sz="1800" spc="27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model</a:t>
            </a:r>
            <a:r>
              <a:rPr sz="1800" spc="30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that</a:t>
            </a:r>
            <a:r>
              <a:rPr sz="1800" spc="26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is</a:t>
            </a:r>
            <a:r>
              <a:rPr sz="1800" spc="3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known</a:t>
            </a:r>
            <a:r>
              <a:rPr sz="1800" spc="29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or</a:t>
            </a:r>
            <a:r>
              <a:rPr sz="1800" spc="27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can</a:t>
            </a:r>
            <a:r>
              <a:rPr sz="1800" spc="295" dirty="0">
                <a:latin typeface="Comic Sans MS"/>
                <a:cs typeface="Comic Sans MS"/>
              </a:rPr>
              <a:t> </a:t>
            </a:r>
            <a:r>
              <a:rPr sz="1800" spc="10" dirty="0">
                <a:latin typeface="Comic Sans MS"/>
                <a:cs typeface="Comic Sans MS"/>
              </a:rPr>
              <a:t>be</a:t>
            </a:r>
            <a:endParaRPr sz="1800">
              <a:latin typeface="Comic Sans MS"/>
              <a:cs typeface="Comic Sans MS"/>
            </a:endParaRPr>
          </a:p>
          <a:p>
            <a:pPr marL="287020">
              <a:lnSpc>
                <a:spcPct val="100000"/>
              </a:lnSpc>
              <a:spcBef>
                <a:spcPts val="1080"/>
              </a:spcBef>
            </a:pPr>
            <a:r>
              <a:rPr sz="1800" spc="-10" dirty="0">
                <a:latin typeface="Comic Sans MS"/>
                <a:cs typeface="Comic Sans MS"/>
              </a:rPr>
              <a:t>estimated.</a:t>
            </a:r>
            <a:endParaRPr sz="1800">
              <a:latin typeface="Comic Sans MS"/>
              <a:cs typeface="Comic Sans MS"/>
            </a:endParaRPr>
          </a:p>
          <a:p>
            <a:pPr marL="287020" indent="-274955">
              <a:lnSpc>
                <a:spcPct val="100000"/>
              </a:lnSpc>
              <a:spcBef>
                <a:spcPts val="1085"/>
              </a:spcBef>
              <a:buClr>
                <a:srgbClr val="619DD1"/>
              </a:buClr>
              <a:buSzPct val="83333"/>
              <a:buFont typeface="Arial"/>
              <a:buChar char="•"/>
              <a:tabLst>
                <a:tab pos="287020" algn="l"/>
                <a:tab pos="287655" algn="l"/>
                <a:tab pos="3360420" algn="l"/>
              </a:tabLst>
            </a:pPr>
            <a:r>
              <a:rPr sz="1800" spc="-5" dirty="0">
                <a:latin typeface="Comic Sans MS"/>
                <a:cs typeface="Comic Sans MS"/>
              </a:rPr>
              <a:t>Original content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and</a:t>
            </a:r>
            <a:r>
              <a:rPr sz="1800" spc="1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quality	does </a:t>
            </a:r>
            <a:r>
              <a:rPr sz="1800" spc="-10" dirty="0">
                <a:latin typeface="Comic Sans MS"/>
                <a:cs typeface="Comic Sans MS"/>
              </a:rPr>
              <a:t>not </a:t>
            </a:r>
            <a:r>
              <a:rPr sz="1800" spc="-5" dirty="0">
                <a:latin typeface="Comic Sans MS"/>
                <a:cs typeface="Comic Sans MS"/>
              </a:rPr>
              <a:t>mean </a:t>
            </a:r>
            <a:r>
              <a:rPr sz="1800" spc="-5" dirty="0">
                <a:solidFill>
                  <a:srgbClr val="C00000"/>
                </a:solidFill>
                <a:latin typeface="Comic Sans MS"/>
                <a:cs typeface="Comic Sans MS"/>
              </a:rPr>
              <a:t>Good looking or</a:t>
            </a:r>
            <a:r>
              <a:rPr sz="1800" spc="90" dirty="0">
                <a:solidFill>
                  <a:srgbClr val="C00000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Comic Sans MS"/>
                <a:cs typeface="Comic Sans MS"/>
              </a:rPr>
              <a:t>appearance</a:t>
            </a:r>
            <a:r>
              <a:rPr sz="1800" spc="-5" dirty="0">
                <a:latin typeface="Comic Sans MS"/>
                <a:cs typeface="Comic Sans MS"/>
              </a:rPr>
              <a:t>.</a:t>
            </a:r>
            <a:endParaRPr sz="1800">
              <a:latin typeface="Comic Sans MS"/>
              <a:cs typeface="Comic Sans MS"/>
            </a:endParaRPr>
          </a:p>
          <a:p>
            <a:pPr marL="287020" indent="-274955">
              <a:lnSpc>
                <a:spcPct val="100000"/>
              </a:lnSpc>
              <a:spcBef>
                <a:spcPts val="1080"/>
              </a:spcBef>
              <a:buClr>
                <a:srgbClr val="619DD1"/>
              </a:buClr>
              <a:buSzPct val="83333"/>
              <a:buFont typeface="Arial"/>
              <a:buChar char="•"/>
              <a:tabLst>
                <a:tab pos="287020" algn="l"/>
                <a:tab pos="287655" algn="l"/>
              </a:tabLst>
            </a:pPr>
            <a:r>
              <a:rPr sz="1800" spc="-5" dirty="0">
                <a:latin typeface="Comic Sans MS"/>
                <a:cs typeface="Comic Sans MS"/>
              </a:rPr>
              <a:t>Image</a:t>
            </a:r>
            <a:r>
              <a:rPr sz="1800" spc="10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Enhancement</a:t>
            </a:r>
            <a:r>
              <a:rPr sz="1800" spc="11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is</a:t>
            </a:r>
            <a:r>
              <a:rPr sz="1800" spc="120" dirty="0"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Comic Sans MS"/>
                <a:cs typeface="Comic Sans MS"/>
              </a:rPr>
              <a:t>subjective</a:t>
            </a:r>
            <a:r>
              <a:rPr sz="1800" spc="-5" dirty="0">
                <a:latin typeface="Comic Sans MS"/>
                <a:cs typeface="Comic Sans MS"/>
              </a:rPr>
              <a:t>,</a:t>
            </a:r>
            <a:r>
              <a:rPr sz="1800" spc="12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where</a:t>
            </a:r>
            <a:r>
              <a:rPr sz="1800" spc="12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as</a:t>
            </a:r>
            <a:r>
              <a:rPr sz="1800" spc="14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image</a:t>
            </a:r>
            <a:r>
              <a:rPr sz="1800" spc="13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restoration</a:t>
            </a:r>
            <a:r>
              <a:rPr sz="1800" spc="114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is</a:t>
            </a:r>
            <a:r>
              <a:rPr sz="1800" spc="145" dirty="0"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Comic Sans MS"/>
                <a:cs typeface="Comic Sans MS"/>
              </a:rPr>
              <a:t>objective</a:t>
            </a:r>
            <a:endParaRPr sz="1800">
              <a:latin typeface="Comic Sans MS"/>
              <a:cs typeface="Comic Sans MS"/>
            </a:endParaRPr>
          </a:p>
          <a:p>
            <a:pPr marL="28702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C00000"/>
                </a:solidFill>
                <a:latin typeface="Comic Sans MS"/>
                <a:cs typeface="Comic Sans MS"/>
              </a:rPr>
              <a:t>process.</a:t>
            </a:r>
            <a:endParaRPr sz="1800">
              <a:latin typeface="Comic Sans MS"/>
              <a:cs typeface="Comic Sans MS"/>
            </a:endParaRPr>
          </a:p>
          <a:p>
            <a:pPr marL="287020" indent="-274955">
              <a:lnSpc>
                <a:spcPct val="100000"/>
              </a:lnSpc>
              <a:spcBef>
                <a:spcPts val="1085"/>
              </a:spcBef>
              <a:buClr>
                <a:srgbClr val="619DD1"/>
              </a:buClr>
              <a:buSzPct val="83333"/>
              <a:buFont typeface="Arial"/>
              <a:buChar char="•"/>
              <a:tabLst>
                <a:tab pos="287020" algn="l"/>
                <a:tab pos="287655" algn="l"/>
              </a:tabLst>
            </a:pPr>
            <a:r>
              <a:rPr sz="1800" spc="-5" dirty="0">
                <a:latin typeface="Comic Sans MS"/>
                <a:cs typeface="Comic Sans MS"/>
              </a:rPr>
              <a:t>Image</a:t>
            </a:r>
            <a:r>
              <a:rPr sz="1800" spc="15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restoration</a:t>
            </a:r>
            <a:r>
              <a:rPr sz="1800" spc="13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try</a:t>
            </a:r>
            <a:r>
              <a:rPr sz="1800" spc="18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to</a:t>
            </a:r>
            <a:r>
              <a:rPr sz="1800" spc="16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recover</a:t>
            </a:r>
            <a:r>
              <a:rPr sz="1800" spc="14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original</a:t>
            </a:r>
            <a:r>
              <a:rPr sz="1800" spc="15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image</a:t>
            </a:r>
            <a:r>
              <a:rPr sz="1800" spc="15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from</a:t>
            </a:r>
            <a:r>
              <a:rPr sz="1800" spc="16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degraded</a:t>
            </a:r>
            <a:r>
              <a:rPr sz="1800" spc="14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with</a:t>
            </a:r>
            <a:r>
              <a:rPr sz="1800" spc="135" dirty="0"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C00000"/>
                </a:solidFill>
                <a:latin typeface="Comic Sans MS"/>
                <a:cs typeface="Comic Sans MS"/>
              </a:rPr>
              <a:t>prior</a:t>
            </a:r>
            <a:endParaRPr sz="1800">
              <a:latin typeface="Comic Sans MS"/>
              <a:cs typeface="Comic Sans MS"/>
            </a:endParaRPr>
          </a:p>
          <a:p>
            <a:pPr marL="28702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solidFill>
                  <a:srgbClr val="C00000"/>
                </a:solidFill>
                <a:latin typeface="Comic Sans MS"/>
                <a:cs typeface="Comic Sans MS"/>
              </a:rPr>
              <a:t>knowledge </a:t>
            </a:r>
            <a:r>
              <a:rPr sz="1800" spc="-5" dirty="0">
                <a:solidFill>
                  <a:srgbClr val="C00000"/>
                </a:solidFill>
                <a:latin typeface="Comic Sans MS"/>
                <a:cs typeface="Comic Sans MS"/>
              </a:rPr>
              <a:t>of </a:t>
            </a:r>
            <a:r>
              <a:rPr sz="1800" spc="-10" dirty="0">
                <a:solidFill>
                  <a:srgbClr val="C00000"/>
                </a:solidFill>
                <a:latin typeface="Comic Sans MS"/>
                <a:cs typeface="Comic Sans MS"/>
              </a:rPr>
              <a:t>degradation</a:t>
            </a:r>
            <a:r>
              <a:rPr sz="1800" spc="-5" dirty="0">
                <a:solidFill>
                  <a:srgbClr val="C00000"/>
                </a:solidFill>
                <a:latin typeface="Comic Sans MS"/>
                <a:cs typeface="Comic Sans MS"/>
              </a:rPr>
              <a:t> </a:t>
            </a:r>
            <a:r>
              <a:rPr sz="1800" dirty="0">
                <a:solidFill>
                  <a:srgbClr val="C00000"/>
                </a:solidFill>
                <a:latin typeface="Comic Sans MS"/>
                <a:cs typeface="Comic Sans MS"/>
              </a:rPr>
              <a:t>process.</a:t>
            </a:r>
            <a:endParaRPr sz="1800">
              <a:latin typeface="Comic Sans MS"/>
              <a:cs typeface="Comic Sans MS"/>
            </a:endParaRPr>
          </a:p>
          <a:p>
            <a:pPr marL="287020" indent="-274955">
              <a:lnSpc>
                <a:spcPct val="100000"/>
              </a:lnSpc>
              <a:spcBef>
                <a:spcPts val="1080"/>
              </a:spcBef>
              <a:buClr>
                <a:srgbClr val="619DD1"/>
              </a:buClr>
              <a:buSzPct val="83333"/>
              <a:buFont typeface="Arial"/>
              <a:buChar char="•"/>
              <a:tabLst>
                <a:tab pos="287020" algn="l"/>
                <a:tab pos="287655" algn="l"/>
                <a:tab pos="1680210" algn="l"/>
                <a:tab pos="2655570" algn="l"/>
                <a:tab pos="3732529" algn="l"/>
                <a:tab pos="4116704" algn="l"/>
                <a:tab pos="5537200" algn="l"/>
                <a:tab pos="6058535" algn="l"/>
                <a:tab pos="7058659" algn="l"/>
                <a:tab pos="7571105" algn="l"/>
              </a:tabLst>
            </a:pPr>
            <a:r>
              <a:rPr sz="1800" spc="-5" dirty="0">
                <a:latin typeface="Comic Sans MS"/>
                <a:cs typeface="Comic Sans MS"/>
              </a:rPr>
              <a:t>Restoration	involves	</a:t>
            </a:r>
            <a:r>
              <a:rPr sz="1800" dirty="0">
                <a:solidFill>
                  <a:srgbClr val="C00000"/>
                </a:solidFill>
                <a:latin typeface="Comic Sans MS"/>
                <a:cs typeface="Comic Sans MS"/>
              </a:rPr>
              <a:t>modeling	</a:t>
            </a:r>
            <a:r>
              <a:rPr sz="1800" spc="-5" dirty="0">
                <a:solidFill>
                  <a:srgbClr val="C00000"/>
                </a:solidFill>
                <a:latin typeface="Comic Sans MS"/>
                <a:cs typeface="Comic Sans MS"/>
              </a:rPr>
              <a:t>of	degradation	</a:t>
            </a:r>
            <a:r>
              <a:rPr sz="1800" spc="-5" dirty="0">
                <a:latin typeface="Comic Sans MS"/>
                <a:cs typeface="Comic Sans MS"/>
              </a:rPr>
              <a:t>and	</a:t>
            </a:r>
            <a:r>
              <a:rPr sz="1800" dirty="0">
                <a:latin typeface="Comic Sans MS"/>
                <a:cs typeface="Comic Sans MS"/>
              </a:rPr>
              <a:t>applying	</a:t>
            </a:r>
            <a:r>
              <a:rPr sz="1800" spc="-10" dirty="0">
                <a:latin typeface="Comic Sans MS"/>
                <a:cs typeface="Comic Sans MS"/>
              </a:rPr>
              <a:t>the	</a:t>
            </a:r>
            <a:r>
              <a:rPr sz="1800" spc="-5" dirty="0">
                <a:solidFill>
                  <a:srgbClr val="C00000"/>
                </a:solidFill>
                <a:latin typeface="Comic Sans MS"/>
                <a:cs typeface="Comic Sans MS"/>
              </a:rPr>
              <a:t>inverse</a:t>
            </a:r>
            <a:endParaRPr sz="1800">
              <a:latin typeface="Comic Sans MS"/>
              <a:cs typeface="Comic Sans MS"/>
            </a:endParaRPr>
          </a:p>
          <a:p>
            <a:pPr marL="287020">
              <a:lnSpc>
                <a:spcPct val="100000"/>
              </a:lnSpc>
              <a:spcBef>
                <a:spcPts val="1085"/>
              </a:spcBef>
            </a:pPr>
            <a:r>
              <a:rPr sz="1800" dirty="0">
                <a:solidFill>
                  <a:srgbClr val="C00000"/>
                </a:solidFill>
                <a:latin typeface="Comic Sans MS"/>
                <a:cs typeface="Comic Sans MS"/>
              </a:rPr>
              <a:t>process in </a:t>
            </a:r>
            <a:r>
              <a:rPr sz="1800" spc="-5" dirty="0">
                <a:solidFill>
                  <a:srgbClr val="C00000"/>
                </a:solidFill>
                <a:latin typeface="Comic Sans MS"/>
                <a:cs typeface="Comic Sans MS"/>
              </a:rPr>
              <a:t>order to recover </a:t>
            </a:r>
            <a:r>
              <a:rPr sz="1800" spc="-10" dirty="0">
                <a:solidFill>
                  <a:srgbClr val="C00000"/>
                </a:solidFill>
                <a:latin typeface="Comic Sans MS"/>
                <a:cs typeface="Comic Sans MS"/>
              </a:rPr>
              <a:t>the </a:t>
            </a:r>
            <a:r>
              <a:rPr sz="1800" spc="-5" dirty="0">
                <a:solidFill>
                  <a:srgbClr val="C00000"/>
                </a:solidFill>
                <a:latin typeface="Comic Sans MS"/>
                <a:cs typeface="Comic Sans MS"/>
              </a:rPr>
              <a:t>original</a:t>
            </a:r>
            <a:r>
              <a:rPr sz="1800" spc="-20" dirty="0">
                <a:solidFill>
                  <a:srgbClr val="C00000"/>
                </a:solidFill>
                <a:latin typeface="Comic Sans MS"/>
                <a:cs typeface="Comic Sans MS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Comic Sans MS"/>
                <a:cs typeface="Comic Sans MS"/>
              </a:rPr>
              <a:t>image.</a:t>
            </a:r>
            <a:endParaRPr sz="1800">
              <a:latin typeface="Comic Sans MS"/>
              <a:cs typeface="Comic Sans MS"/>
            </a:endParaRPr>
          </a:p>
          <a:p>
            <a:pPr marL="287020" marR="10795" indent="-274955">
              <a:lnSpc>
                <a:spcPts val="3240"/>
              </a:lnSpc>
              <a:spcBef>
                <a:spcPts val="285"/>
              </a:spcBef>
              <a:buClr>
                <a:srgbClr val="619DD1"/>
              </a:buClr>
              <a:buSzPct val="83333"/>
              <a:buFont typeface="Arial"/>
              <a:buChar char="•"/>
              <a:tabLst>
                <a:tab pos="287020" algn="l"/>
                <a:tab pos="287655" algn="l"/>
              </a:tabLst>
            </a:pPr>
            <a:r>
              <a:rPr sz="1800" spc="-5" dirty="0">
                <a:latin typeface="Comic Sans MS"/>
                <a:cs typeface="Comic Sans MS"/>
              </a:rPr>
              <a:t>Although </a:t>
            </a:r>
            <a:r>
              <a:rPr sz="1800" spc="-10" dirty="0">
                <a:latin typeface="Comic Sans MS"/>
                <a:cs typeface="Comic Sans MS"/>
              </a:rPr>
              <a:t>the </a:t>
            </a:r>
            <a:r>
              <a:rPr sz="1800" dirty="0">
                <a:latin typeface="Comic Sans MS"/>
                <a:cs typeface="Comic Sans MS"/>
              </a:rPr>
              <a:t>restore image is </a:t>
            </a:r>
            <a:r>
              <a:rPr sz="1800" spc="-10" dirty="0">
                <a:latin typeface="Comic Sans MS"/>
                <a:cs typeface="Comic Sans MS"/>
              </a:rPr>
              <a:t>not the </a:t>
            </a:r>
            <a:r>
              <a:rPr sz="1800" spc="-5" dirty="0">
                <a:latin typeface="Comic Sans MS"/>
                <a:cs typeface="Comic Sans MS"/>
              </a:rPr>
              <a:t>original </a:t>
            </a:r>
            <a:r>
              <a:rPr sz="1800" dirty="0">
                <a:latin typeface="Comic Sans MS"/>
                <a:cs typeface="Comic Sans MS"/>
              </a:rPr>
              <a:t>image, </a:t>
            </a:r>
            <a:r>
              <a:rPr sz="1800" spc="-5" dirty="0">
                <a:latin typeface="Comic Sans MS"/>
                <a:cs typeface="Comic Sans MS"/>
              </a:rPr>
              <a:t>its approximation </a:t>
            </a:r>
            <a:r>
              <a:rPr sz="1800" spc="-10" dirty="0">
                <a:latin typeface="Comic Sans MS"/>
                <a:cs typeface="Comic Sans MS"/>
              </a:rPr>
              <a:t>of  </a:t>
            </a:r>
            <a:r>
              <a:rPr sz="1800" spc="-5" dirty="0">
                <a:latin typeface="Comic Sans MS"/>
                <a:cs typeface="Comic Sans MS"/>
              </a:rPr>
              <a:t>actual</a:t>
            </a:r>
            <a:r>
              <a:rPr sz="1800" spc="-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image.</a:t>
            </a:r>
            <a:endParaRPr sz="1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60494" y="1120597"/>
            <a:ext cx="228600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spc="5" dirty="0">
                <a:solidFill>
                  <a:srgbClr val="6E7C93"/>
                </a:solidFill>
                <a:latin typeface="Georgia"/>
                <a:cs typeface="Georgia"/>
              </a:rPr>
              <a:t>12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87020" indent="-274955">
              <a:lnSpc>
                <a:spcPct val="100000"/>
              </a:lnSpc>
              <a:spcBef>
                <a:spcPts val="110"/>
              </a:spcBef>
              <a:buClr>
                <a:srgbClr val="619DD1"/>
              </a:buClr>
              <a:buSzPct val="84090"/>
              <a:buFont typeface="Arial"/>
              <a:buChar char=""/>
              <a:tabLst>
                <a:tab pos="287020" algn="l"/>
                <a:tab pos="287655" algn="l"/>
              </a:tabLst>
            </a:pPr>
            <a:r>
              <a:rPr dirty="0"/>
              <a:t>What is Image</a:t>
            </a:r>
            <a:r>
              <a:rPr spc="-100" dirty="0"/>
              <a:t> </a:t>
            </a:r>
            <a:r>
              <a:rPr dirty="0"/>
              <a:t>Restoration.</a:t>
            </a:r>
          </a:p>
          <a:p>
            <a:pPr marL="287020" indent="-274955">
              <a:lnSpc>
                <a:spcPct val="100000"/>
              </a:lnSpc>
              <a:spcBef>
                <a:spcPts val="1850"/>
              </a:spcBef>
              <a:buClr>
                <a:srgbClr val="619DD1"/>
              </a:buClr>
              <a:buSzPct val="84090"/>
              <a:buFont typeface="Arial"/>
              <a:buChar char=""/>
              <a:tabLst>
                <a:tab pos="287020" algn="l"/>
                <a:tab pos="287655" algn="l"/>
              </a:tabLst>
            </a:pPr>
            <a:r>
              <a:rPr dirty="0"/>
              <a:t>Image </a:t>
            </a:r>
            <a:r>
              <a:rPr spc="-5" dirty="0"/>
              <a:t>Enhancement</a:t>
            </a:r>
            <a:r>
              <a:rPr spc="-45" dirty="0"/>
              <a:t> </a:t>
            </a:r>
            <a:r>
              <a:rPr dirty="0"/>
              <a:t>vs.</a:t>
            </a:r>
          </a:p>
          <a:p>
            <a:pPr marL="287020">
              <a:lnSpc>
                <a:spcPct val="100000"/>
              </a:lnSpc>
              <a:spcBef>
                <a:spcPts val="1320"/>
              </a:spcBef>
            </a:pPr>
            <a:r>
              <a:rPr dirty="0"/>
              <a:t>Image</a:t>
            </a:r>
            <a:r>
              <a:rPr spc="-40" dirty="0"/>
              <a:t> </a:t>
            </a:r>
            <a:r>
              <a:rPr dirty="0"/>
              <a:t>Restoration.</a:t>
            </a:r>
          </a:p>
          <a:p>
            <a:pPr marL="287020" indent="-274955">
              <a:lnSpc>
                <a:spcPct val="100000"/>
              </a:lnSpc>
              <a:spcBef>
                <a:spcPts val="1850"/>
              </a:spcBef>
              <a:buClr>
                <a:srgbClr val="619DD1"/>
              </a:buClr>
              <a:buSzPct val="84090"/>
              <a:buFont typeface="Arial"/>
              <a:buChar char=""/>
              <a:tabLst>
                <a:tab pos="287020" algn="l"/>
                <a:tab pos="287655" algn="l"/>
              </a:tabLst>
            </a:pPr>
            <a:r>
              <a:rPr b="1" dirty="0">
                <a:solidFill>
                  <a:srgbClr val="C00000"/>
                </a:solidFill>
                <a:latin typeface="Comic Sans MS"/>
                <a:cs typeface="Comic Sans MS"/>
              </a:rPr>
              <a:t>Image Degradation</a:t>
            </a:r>
            <a:r>
              <a:rPr b="1" spc="-110" dirty="0">
                <a:solidFill>
                  <a:srgbClr val="C00000"/>
                </a:solidFill>
                <a:latin typeface="Comic Sans MS"/>
                <a:cs typeface="Comic Sans MS"/>
              </a:rPr>
              <a:t> </a:t>
            </a:r>
            <a:r>
              <a:rPr b="1" dirty="0">
                <a:solidFill>
                  <a:srgbClr val="C00000"/>
                </a:solidFill>
                <a:latin typeface="Comic Sans MS"/>
                <a:cs typeface="Comic Sans MS"/>
              </a:rPr>
              <a:t>Model.</a:t>
            </a:r>
          </a:p>
          <a:p>
            <a:pPr marL="287020" indent="-274955">
              <a:lnSpc>
                <a:spcPct val="100000"/>
              </a:lnSpc>
              <a:spcBef>
                <a:spcPts val="1850"/>
              </a:spcBef>
              <a:buClr>
                <a:srgbClr val="619DD1"/>
              </a:buClr>
              <a:buSzPct val="84090"/>
              <a:buFont typeface="Arial"/>
              <a:buChar char=""/>
              <a:tabLst>
                <a:tab pos="287020" algn="l"/>
                <a:tab pos="287655" algn="l"/>
              </a:tabLst>
            </a:pPr>
            <a:r>
              <a:rPr dirty="0"/>
              <a:t>Noise</a:t>
            </a:r>
            <a:r>
              <a:rPr spc="-40" dirty="0"/>
              <a:t> </a:t>
            </a:r>
            <a:r>
              <a:rPr dirty="0"/>
              <a:t>Models.</a:t>
            </a:r>
          </a:p>
          <a:p>
            <a:pPr marL="287020" indent="-274955">
              <a:lnSpc>
                <a:spcPct val="100000"/>
              </a:lnSpc>
              <a:spcBef>
                <a:spcPts val="1850"/>
              </a:spcBef>
              <a:buClr>
                <a:srgbClr val="619DD1"/>
              </a:buClr>
              <a:buSzPct val="84090"/>
              <a:buFont typeface="Arial"/>
              <a:buChar char=""/>
              <a:tabLst>
                <a:tab pos="287020" algn="l"/>
                <a:tab pos="287655" algn="l"/>
              </a:tabLst>
            </a:pPr>
            <a:r>
              <a:rPr dirty="0"/>
              <a:t>Estimation of</a:t>
            </a:r>
            <a:r>
              <a:rPr spc="-45" dirty="0"/>
              <a:t> </a:t>
            </a:r>
            <a:r>
              <a:rPr dirty="0"/>
              <a:t>Degradation</a:t>
            </a:r>
          </a:p>
          <a:p>
            <a:pPr marL="287020">
              <a:lnSpc>
                <a:spcPct val="100000"/>
              </a:lnSpc>
              <a:spcBef>
                <a:spcPts val="1325"/>
              </a:spcBef>
            </a:pPr>
            <a:r>
              <a:rPr dirty="0"/>
              <a:t>Model.</a:t>
            </a:r>
          </a:p>
          <a:p>
            <a:pPr marL="287020" indent="-274955">
              <a:lnSpc>
                <a:spcPct val="100000"/>
              </a:lnSpc>
              <a:spcBef>
                <a:spcPts val="1845"/>
              </a:spcBef>
              <a:buClr>
                <a:srgbClr val="619DD1"/>
              </a:buClr>
              <a:buSzPct val="84090"/>
              <a:buFont typeface="Arial"/>
              <a:buChar char=""/>
              <a:tabLst>
                <a:tab pos="287020" algn="l"/>
                <a:tab pos="287655" algn="l"/>
              </a:tabLst>
            </a:pPr>
            <a:r>
              <a:rPr dirty="0"/>
              <a:t>Restoration</a:t>
            </a:r>
            <a:r>
              <a:rPr spc="-65" dirty="0"/>
              <a:t> </a:t>
            </a:r>
            <a:r>
              <a:rPr dirty="0"/>
              <a:t>Techniques.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4527" y="1502740"/>
            <a:ext cx="4126865" cy="23583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10"/>
              </a:spcBef>
              <a:buClr>
                <a:srgbClr val="619DD1"/>
              </a:buClr>
              <a:buSzPct val="84090"/>
              <a:buFont typeface="Arial"/>
              <a:buChar char=""/>
              <a:tabLst>
                <a:tab pos="286385" algn="l"/>
                <a:tab pos="287020" algn="l"/>
              </a:tabLst>
            </a:pPr>
            <a:r>
              <a:rPr sz="2200" spc="-5" dirty="0">
                <a:latin typeface="Comic Sans MS"/>
                <a:cs typeface="Comic Sans MS"/>
              </a:rPr>
              <a:t>Some </a:t>
            </a:r>
            <a:r>
              <a:rPr sz="2200" dirty="0">
                <a:latin typeface="Comic Sans MS"/>
                <a:cs typeface="Comic Sans MS"/>
              </a:rPr>
              <a:t>Basics</a:t>
            </a:r>
            <a:r>
              <a:rPr sz="2200" spc="-70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Filter</a:t>
            </a:r>
            <a:endParaRPr sz="2200">
              <a:latin typeface="Comic Sans MS"/>
              <a:cs typeface="Comic Sans MS"/>
            </a:endParaRPr>
          </a:p>
          <a:p>
            <a:pPr marL="287020" indent="-274320">
              <a:lnSpc>
                <a:spcPct val="100000"/>
              </a:lnSpc>
              <a:spcBef>
                <a:spcPts val="1850"/>
              </a:spcBef>
              <a:buClr>
                <a:srgbClr val="619DD1"/>
              </a:buClr>
              <a:buSzPct val="84090"/>
              <a:buFont typeface="Arial"/>
              <a:buChar char=""/>
              <a:tabLst>
                <a:tab pos="286385" algn="l"/>
                <a:tab pos="287020" algn="l"/>
              </a:tabLst>
            </a:pPr>
            <a:r>
              <a:rPr sz="2200" dirty="0">
                <a:latin typeface="Comic Sans MS"/>
                <a:cs typeface="Comic Sans MS"/>
              </a:rPr>
              <a:t>Advanced </a:t>
            </a:r>
            <a:r>
              <a:rPr sz="2200" spc="-5" dirty="0">
                <a:latin typeface="Comic Sans MS"/>
                <a:cs typeface="Comic Sans MS"/>
              </a:rPr>
              <a:t>Image</a:t>
            </a:r>
            <a:r>
              <a:rPr sz="2200" spc="-95" dirty="0">
                <a:latin typeface="Comic Sans MS"/>
                <a:cs typeface="Comic Sans MS"/>
              </a:rPr>
              <a:t> </a:t>
            </a:r>
            <a:r>
              <a:rPr sz="2200" spc="-5" dirty="0">
                <a:latin typeface="Comic Sans MS"/>
                <a:cs typeface="Comic Sans MS"/>
              </a:rPr>
              <a:t>Restoration.</a:t>
            </a:r>
            <a:endParaRPr sz="2200">
              <a:latin typeface="Comic Sans MS"/>
              <a:cs typeface="Comic Sans MS"/>
            </a:endParaRPr>
          </a:p>
          <a:p>
            <a:pPr marL="287020" indent="-274320">
              <a:lnSpc>
                <a:spcPct val="100000"/>
              </a:lnSpc>
              <a:spcBef>
                <a:spcPts val="1019"/>
              </a:spcBef>
              <a:buClr>
                <a:srgbClr val="619DD1"/>
              </a:buClr>
              <a:buSzPct val="84000"/>
              <a:buFont typeface="Arial"/>
              <a:buChar char=""/>
              <a:tabLst>
                <a:tab pos="287020" algn="l"/>
              </a:tabLst>
            </a:pPr>
            <a:r>
              <a:rPr sz="2500" spc="-5" dirty="0">
                <a:latin typeface="Comic Sans MS"/>
                <a:cs typeface="Comic Sans MS"/>
              </a:rPr>
              <a:t>Conclusions.</a:t>
            </a:r>
            <a:endParaRPr sz="2500">
              <a:latin typeface="Comic Sans MS"/>
              <a:cs typeface="Comic Sans MS"/>
            </a:endParaRPr>
          </a:p>
          <a:p>
            <a:pPr marL="287020" indent="-274320">
              <a:lnSpc>
                <a:spcPct val="100000"/>
              </a:lnSpc>
              <a:spcBef>
                <a:spcPts val="600"/>
              </a:spcBef>
              <a:buClr>
                <a:srgbClr val="619DD1"/>
              </a:buClr>
              <a:buSzPct val="84000"/>
              <a:buFont typeface="Arial"/>
              <a:buChar char=""/>
              <a:tabLst>
                <a:tab pos="287020" algn="l"/>
              </a:tabLst>
            </a:pPr>
            <a:r>
              <a:rPr sz="2500" dirty="0">
                <a:latin typeface="Comic Sans MS"/>
                <a:cs typeface="Comic Sans MS"/>
              </a:rPr>
              <a:t>Tools </a:t>
            </a:r>
            <a:r>
              <a:rPr sz="2500" spc="-5" dirty="0">
                <a:latin typeface="Comic Sans MS"/>
                <a:cs typeface="Comic Sans MS"/>
              </a:rPr>
              <a:t>for</a:t>
            </a:r>
            <a:r>
              <a:rPr sz="2500" spc="-45" dirty="0">
                <a:latin typeface="Comic Sans MS"/>
                <a:cs typeface="Comic Sans MS"/>
              </a:rPr>
              <a:t> </a:t>
            </a:r>
            <a:r>
              <a:rPr sz="2500" spc="-5" dirty="0">
                <a:latin typeface="Comic Sans MS"/>
                <a:cs typeface="Comic Sans MS"/>
              </a:rPr>
              <a:t>DIP.</a:t>
            </a:r>
            <a:endParaRPr sz="2500">
              <a:latin typeface="Comic Sans MS"/>
              <a:cs typeface="Comic Sans MS"/>
            </a:endParaRPr>
          </a:p>
          <a:p>
            <a:pPr marL="287020" indent="-274320">
              <a:lnSpc>
                <a:spcPct val="100000"/>
              </a:lnSpc>
              <a:spcBef>
                <a:spcPts val="605"/>
              </a:spcBef>
              <a:buClr>
                <a:srgbClr val="619DD1"/>
              </a:buClr>
              <a:buSzPct val="84000"/>
              <a:buFont typeface="Arial"/>
              <a:buChar char=""/>
              <a:tabLst>
                <a:tab pos="287020" algn="l"/>
              </a:tabLst>
            </a:pPr>
            <a:r>
              <a:rPr sz="2500" spc="-10" dirty="0">
                <a:latin typeface="Comic Sans MS"/>
                <a:cs typeface="Comic Sans MS"/>
              </a:rPr>
              <a:t>Applications.</a:t>
            </a:r>
            <a:endParaRPr sz="250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0491" y="402081"/>
            <a:ext cx="3938904" cy="530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300" spc="5" dirty="0"/>
              <a:t>Where </a:t>
            </a:r>
            <a:r>
              <a:rPr sz="3300" dirty="0"/>
              <a:t>we</a:t>
            </a:r>
            <a:r>
              <a:rPr sz="3300" spc="-130" dirty="0"/>
              <a:t> </a:t>
            </a:r>
            <a:r>
              <a:rPr sz="3300" spc="5" dirty="0"/>
              <a:t>reached?</a:t>
            </a:r>
            <a:endParaRPr sz="33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491" y="402081"/>
            <a:ext cx="3944620" cy="530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300" spc="5" dirty="0"/>
              <a:t>Degradation</a:t>
            </a:r>
            <a:r>
              <a:rPr sz="3300" spc="-160" dirty="0"/>
              <a:t> </a:t>
            </a:r>
            <a:r>
              <a:rPr sz="3300" spc="5" dirty="0"/>
              <a:t>Model?</a:t>
            </a:r>
            <a:endParaRPr sz="3300"/>
          </a:p>
        </p:txBody>
      </p:sp>
      <p:grpSp>
        <p:nvGrpSpPr>
          <p:cNvPr id="3" name="object 3"/>
          <p:cNvGrpSpPr/>
          <p:nvPr/>
        </p:nvGrpSpPr>
        <p:grpSpPr>
          <a:xfrm>
            <a:off x="2033016" y="2813304"/>
            <a:ext cx="1765300" cy="881380"/>
            <a:chOff x="2033016" y="2813304"/>
            <a:chExt cx="1765300" cy="881380"/>
          </a:xfrm>
        </p:grpSpPr>
        <p:sp>
          <p:nvSpPr>
            <p:cNvPr id="4" name="object 4"/>
            <p:cNvSpPr/>
            <p:nvPr/>
          </p:nvSpPr>
          <p:spPr>
            <a:xfrm>
              <a:off x="2033016" y="2813304"/>
              <a:ext cx="1764792" cy="88087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23694" y="2888881"/>
              <a:ext cx="1584197" cy="72007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23694" y="2888881"/>
              <a:ext cx="1584325" cy="720090"/>
            </a:xfrm>
            <a:custGeom>
              <a:avLst/>
              <a:gdLst/>
              <a:ahLst/>
              <a:cxnLst/>
              <a:rect l="l" t="t" r="r" b="b"/>
              <a:pathLst>
                <a:path w="1584325" h="720089">
                  <a:moveTo>
                    <a:pt x="0" y="720077"/>
                  </a:moveTo>
                  <a:lnTo>
                    <a:pt x="1584197" y="720077"/>
                  </a:lnTo>
                  <a:lnTo>
                    <a:pt x="1584197" y="0"/>
                  </a:lnTo>
                  <a:lnTo>
                    <a:pt x="0" y="0"/>
                  </a:lnTo>
                  <a:lnTo>
                    <a:pt x="0" y="72007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73935" y="2957321"/>
            <a:ext cx="12820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Georgia"/>
                <a:cs typeface="Georgia"/>
              </a:rPr>
              <a:t>Degradation</a:t>
            </a:r>
            <a:endParaRPr sz="1800">
              <a:latin typeface="Georgia"/>
              <a:cs typeface="Georgia"/>
            </a:endParaRPr>
          </a:p>
          <a:p>
            <a:pPr marL="91440">
              <a:lnSpc>
                <a:spcPct val="100000"/>
              </a:lnSpc>
            </a:pPr>
            <a:r>
              <a:rPr sz="1800" spc="-10" dirty="0">
                <a:latin typeface="Georgia"/>
                <a:cs typeface="Georgia"/>
              </a:rPr>
              <a:t>Function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h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379720" y="2837688"/>
            <a:ext cx="1765300" cy="883919"/>
            <a:chOff x="5379720" y="2837688"/>
            <a:chExt cx="1765300" cy="883919"/>
          </a:xfrm>
        </p:grpSpPr>
        <p:sp>
          <p:nvSpPr>
            <p:cNvPr id="9" name="object 9"/>
            <p:cNvSpPr/>
            <p:nvPr/>
          </p:nvSpPr>
          <p:spPr>
            <a:xfrm>
              <a:off x="5379720" y="2837688"/>
              <a:ext cx="1764792" cy="8839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469890" y="2914281"/>
              <a:ext cx="1584197" cy="72007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69890" y="2914281"/>
              <a:ext cx="1584325" cy="720090"/>
            </a:xfrm>
            <a:custGeom>
              <a:avLst/>
              <a:gdLst/>
              <a:ahLst/>
              <a:cxnLst/>
              <a:rect l="l" t="t" r="r" b="b"/>
              <a:pathLst>
                <a:path w="1584325" h="720089">
                  <a:moveTo>
                    <a:pt x="0" y="720077"/>
                  </a:moveTo>
                  <a:lnTo>
                    <a:pt x="1584197" y="720077"/>
                  </a:lnTo>
                  <a:lnTo>
                    <a:pt x="1584197" y="0"/>
                  </a:lnTo>
                  <a:lnTo>
                    <a:pt x="0" y="0"/>
                  </a:lnTo>
                  <a:lnTo>
                    <a:pt x="0" y="72007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657850" y="2982595"/>
            <a:ext cx="12084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Georgia"/>
                <a:cs typeface="Georgia"/>
              </a:rPr>
              <a:t>R</a:t>
            </a:r>
            <a:r>
              <a:rPr sz="1800" spc="-5" dirty="0">
                <a:latin typeface="Georgia"/>
                <a:cs typeface="Georgia"/>
              </a:rPr>
              <a:t>e</a:t>
            </a:r>
            <a:r>
              <a:rPr sz="1800" spc="-20" dirty="0">
                <a:latin typeface="Georgia"/>
                <a:cs typeface="Georgia"/>
              </a:rPr>
              <a:t>s</a:t>
            </a:r>
            <a:r>
              <a:rPr sz="1800" spc="-5" dirty="0">
                <a:latin typeface="Georgia"/>
                <a:cs typeface="Georgia"/>
              </a:rPr>
              <a:t>t</a:t>
            </a:r>
            <a:r>
              <a:rPr sz="1800" spc="-10" dirty="0">
                <a:latin typeface="Georgia"/>
                <a:cs typeface="Georgia"/>
              </a:rPr>
              <a:t>o</a:t>
            </a:r>
            <a:r>
              <a:rPr sz="1800" dirty="0">
                <a:latin typeface="Georgia"/>
                <a:cs typeface="Georgia"/>
              </a:rPr>
              <a:t>ra</a:t>
            </a:r>
            <a:r>
              <a:rPr sz="1800" spc="5" dirty="0">
                <a:latin typeface="Georgia"/>
                <a:cs typeface="Georgia"/>
              </a:rPr>
              <a:t>t</a:t>
            </a:r>
            <a:r>
              <a:rPr sz="1800" dirty="0">
                <a:latin typeface="Georgia"/>
                <a:cs typeface="Georgia"/>
              </a:rPr>
              <a:t>i</a:t>
            </a:r>
            <a:r>
              <a:rPr sz="1800" spc="-10" dirty="0">
                <a:latin typeface="Georgia"/>
                <a:cs typeface="Georgia"/>
              </a:rPr>
              <a:t>o</a:t>
            </a:r>
            <a:r>
              <a:rPr sz="1800" dirty="0">
                <a:latin typeface="Georgia"/>
                <a:cs typeface="Georgia"/>
              </a:rPr>
              <a:t>n</a:t>
            </a:r>
            <a:endParaRPr sz="1800">
              <a:latin typeface="Georgia"/>
              <a:cs typeface="Georgia"/>
            </a:endParaRPr>
          </a:p>
          <a:p>
            <a:pPr marL="3810" algn="ctr">
              <a:lnSpc>
                <a:spcPct val="100000"/>
              </a:lnSpc>
            </a:pPr>
            <a:r>
              <a:rPr sz="1800" spc="-10" dirty="0">
                <a:latin typeface="Georgia"/>
                <a:cs typeface="Georgia"/>
              </a:rPr>
              <a:t>Filters</a:t>
            </a:r>
            <a:endParaRPr sz="1800">
              <a:latin typeface="Georgia"/>
              <a:cs typeface="Georgi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487424" y="2849879"/>
            <a:ext cx="6041390" cy="1393190"/>
            <a:chOff x="1487424" y="2849879"/>
            <a:chExt cx="6041390" cy="1393190"/>
          </a:xfrm>
        </p:grpSpPr>
        <p:sp>
          <p:nvSpPr>
            <p:cNvPr id="14" name="object 14"/>
            <p:cNvSpPr/>
            <p:nvPr/>
          </p:nvSpPr>
          <p:spPr>
            <a:xfrm>
              <a:off x="1487424" y="2990087"/>
              <a:ext cx="719327" cy="5334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66799" y="3068954"/>
              <a:ext cx="556894" cy="36004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66799" y="3068954"/>
              <a:ext cx="556895" cy="360045"/>
            </a:xfrm>
            <a:custGeom>
              <a:avLst/>
              <a:gdLst/>
              <a:ahLst/>
              <a:cxnLst/>
              <a:rect l="l" t="t" r="r" b="b"/>
              <a:pathLst>
                <a:path w="556894" h="360045">
                  <a:moveTo>
                    <a:pt x="0" y="90043"/>
                  </a:moveTo>
                  <a:lnTo>
                    <a:pt x="376936" y="90043"/>
                  </a:lnTo>
                  <a:lnTo>
                    <a:pt x="376936" y="0"/>
                  </a:lnTo>
                  <a:lnTo>
                    <a:pt x="556894" y="180086"/>
                  </a:lnTo>
                  <a:lnTo>
                    <a:pt x="376936" y="360045"/>
                  </a:lnTo>
                  <a:lnTo>
                    <a:pt x="376936" y="270002"/>
                  </a:lnTo>
                  <a:lnTo>
                    <a:pt x="0" y="270002"/>
                  </a:lnTo>
                  <a:lnTo>
                    <a:pt x="0" y="9004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013447" y="2977895"/>
              <a:ext cx="515111" cy="5334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089139" y="3054730"/>
              <a:ext cx="360044" cy="36004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089139" y="3054730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0" y="90043"/>
                  </a:moveTo>
                  <a:lnTo>
                    <a:pt x="179958" y="90043"/>
                  </a:lnTo>
                  <a:lnTo>
                    <a:pt x="179958" y="0"/>
                  </a:lnTo>
                  <a:lnTo>
                    <a:pt x="360044" y="180086"/>
                  </a:lnTo>
                  <a:lnTo>
                    <a:pt x="179958" y="360045"/>
                  </a:lnTo>
                  <a:lnTo>
                    <a:pt x="179958" y="270129"/>
                  </a:lnTo>
                  <a:lnTo>
                    <a:pt x="0" y="270129"/>
                  </a:lnTo>
                  <a:lnTo>
                    <a:pt x="0" y="90043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184903" y="2849879"/>
              <a:ext cx="807720" cy="80772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264913" y="2924555"/>
              <a:ext cx="647953" cy="648081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64913" y="2924555"/>
              <a:ext cx="648335" cy="648335"/>
            </a:xfrm>
            <a:custGeom>
              <a:avLst/>
              <a:gdLst/>
              <a:ahLst/>
              <a:cxnLst/>
              <a:rect l="l" t="t" r="r" b="b"/>
              <a:pathLst>
                <a:path w="648335" h="648335">
                  <a:moveTo>
                    <a:pt x="323976" y="0"/>
                  </a:moveTo>
                  <a:lnTo>
                    <a:pt x="323976" y="648081"/>
                  </a:lnTo>
                </a:path>
                <a:path w="648335" h="648335">
                  <a:moveTo>
                    <a:pt x="0" y="323977"/>
                  </a:moveTo>
                  <a:lnTo>
                    <a:pt x="647953" y="323977"/>
                  </a:lnTo>
                </a:path>
                <a:path w="648335" h="648335">
                  <a:moveTo>
                    <a:pt x="0" y="323977"/>
                  </a:moveTo>
                  <a:lnTo>
                    <a:pt x="3512" y="276098"/>
                  </a:lnTo>
                  <a:lnTo>
                    <a:pt x="13715" y="230402"/>
                  </a:lnTo>
                  <a:lnTo>
                    <a:pt x="30108" y="187389"/>
                  </a:lnTo>
                  <a:lnTo>
                    <a:pt x="52190" y="147561"/>
                  </a:lnTo>
                  <a:lnTo>
                    <a:pt x="79460" y="111418"/>
                  </a:lnTo>
                  <a:lnTo>
                    <a:pt x="111418" y="79460"/>
                  </a:lnTo>
                  <a:lnTo>
                    <a:pt x="147561" y="52190"/>
                  </a:lnTo>
                  <a:lnTo>
                    <a:pt x="187389" y="30108"/>
                  </a:lnTo>
                  <a:lnTo>
                    <a:pt x="230402" y="13715"/>
                  </a:lnTo>
                  <a:lnTo>
                    <a:pt x="276098" y="3512"/>
                  </a:lnTo>
                  <a:lnTo>
                    <a:pt x="323976" y="0"/>
                  </a:lnTo>
                  <a:lnTo>
                    <a:pt x="371855" y="3512"/>
                  </a:lnTo>
                  <a:lnTo>
                    <a:pt x="417551" y="13715"/>
                  </a:lnTo>
                  <a:lnTo>
                    <a:pt x="460564" y="30108"/>
                  </a:lnTo>
                  <a:lnTo>
                    <a:pt x="500392" y="52190"/>
                  </a:lnTo>
                  <a:lnTo>
                    <a:pt x="536535" y="79460"/>
                  </a:lnTo>
                  <a:lnTo>
                    <a:pt x="568493" y="111418"/>
                  </a:lnTo>
                  <a:lnTo>
                    <a:pt x="595763" y="147561"/>
                  </a:lnTo>
                  <a:lnTo>
                    <a:pt x="617845" y="187389"/>
                  </a:lnTo>
                  <a:lnTo>
                    <a:pt x="634238" y="230402"/>
                  </a:lnTo>
                  <a:lnTo>
                    <a:pt x="644441" y="276098"/>
                  </a:lnTo>
                  <a:lnTo>
                    <a:pt x="647953" y="323977"/>
                  </a:lnTo>
                  <a:lnTo>
                    <a:pt x="644441" y="371858"/>
                  </a:lnTo>
                  <a:lnTo>
                    <a:pt x="634238" y="417562"/>
                  </a:lnTo>
                  <a:lnTo>
                    <a:pt x="617845" y="460587"/>
                  </a:lnTo>
                  <a:lnTo>
                    <a:pt x="595763" y="500430"/>
                  </a:lnTo>
                  <a:lnTo>
                    <a:pt x="568493" y="536590"/>
                  </a:lnTo>
                  <a:lnTo>
                    <a:pt x="536535" y="568565"/>
                  </a:lnTo>
                  <a:lnTo>
                    <a:pt x="500392" y="595852"/>
                  </a:lnTo>
                  <a:lnTo>
                    <a:pt x="460564" y="617949"/>
                  </a:lnTo>
                  <a:lnTo>
                    <a:pt x="417551" y="634354"/>
                  </a:lnTo>
                  <a:lnTo>
                    <a:pt x="371855" y="644565"/>
                  </a:lnTo>
                  <a:lnTo>
                    <a:pt x="323976" y="648081"/>
                  </a:lnTo>
                  <a:lnTo>
                    <a:pt x="276098" y="644565"/>
                  </a:lnTo>
                  <a:lnTo>
                    <a:pt x="230402" y="634354"/>
                  </a:lnTo>
                  <a:lnTo>
                    <a:pt x="187389" y="617949"/>
                  </a:lnTo>
                  <a:lnTo>
                    <a:pt x="147561" y="595852"/>
                  </a:lnTo>
                  <a:lnTo>
                    <a:pt x="111418" y="568565"/>
                  </a:lnTo>
                  <a:lnTo>
                    <a:pt x="79460" y="536590"/>
                  </a:lnTo>
                  <a:lnTo>
                    <a:pt x="52190" y="500430"/>
                  </a:lnTo>
                  <a:lnTo>
                    <a:pt x="30108" y="460587"/>
                  </a:lnTo>
                  <a:lnTo>
                    <a:pt x="13715" y="417562"/>
                  </a:lnTo>
                  <a:lnTo>
                    <a:pt x="3512" y="371858"/>
                  </a:lnTo>
                  <a:lnTo>
                    <a:pt x="0" y="32397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669791" y="2990087"/>
              <a:ext cx="719327" cy="5334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750056" y="3068573"/>
              <a:ext cx="557022" cy="36004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750056" y="3068573"/>
              <a:ext cx="557530" cy="360045"/>
            </a:xfrm>
            <a:custGeom>
              <a:avLst/>
              <a:gdLst/>
              <a:ahLst/>
              <a:cxnLst/>
              <a:rect l="l" t="t" r="r" b="b"/>
              <a:pathLst>
                <a:path w="557529" h="360045">
                  <a:moveTo>
                    <a:pt x="0" y="89915"/>
                  </a:moveTo>
                  <a:lnTo>
                    <a:pt x="376936" y="89915"/>
                  </a:lnTo>
                  <a:lnTo>
                    <a:pt x="376936" y="0"/>
                  </a:lnTo>
                  <a:lnTo>
                    <a:pt x="557022" y="179959"/>
                  </a:lnTo>
                  <a:lnTo>
                    <a:pt x="376936" y="360045"/>
                  </a:lnTo>
                  <a:lnTo>
                    <a:pt x="376936" y="270001"/>
                  </a:lnTo>
                  <a:lnTo>
                    <a:pt x="0" y="270001"/>
                  </a:lnTo>
                  <a:lnTo>
                    <a:pt x="0" y="8991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834127" y="2990087"/>
              <a:ext cx="716279" cy="533400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912868" y="3068573"/>
              <a:ext cx="557022" cy="360045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912868" y="3068573"/>
              <a:ext cx="557530" cy="360045"/>
            </a:xfrm>
            <a:custGeom>
              <a:avLst/>
              <a:gdLst/>
              <a:ahLst/>
              <a:cxnLst/>
              <a:rect l="l" t="t" r="r" b="b"/>
              <a:pathLst>
                <a:path w="557529" h="360045">
                  <a:moveTo>
                    <a:pt x="0" y="89915"/>
                  </a:moveTo>
                  <a:lnTo>
                    <a:pt x="376936" y="89915"/>
                  </a:lnTo>
                  <a:lnTo>
                    <a:pt x="376936" y="0"/>
                  </a:lnTo>
                  <a:lnTo>
                    <a:pt x="557022" y="179959"/>
                  </a:lnTo>
                  <a:lnTo>
                    <a:pt x="376936" y="360045"/>
                  </a:lnTo>
                  <a:lnTo>
                    <a:pt x="376936" y="270001"/>
                  </a:lnTo>
                  <a:lnTo>
                    <a:pt x="0" y="270001"/>
                  </a:lnTo>
                  <a:lnTo>
                    <a:pt x="0" y="8991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322063" y="3523487"/>
              <a:ext cx="533400" cy="719328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408931" y="3599306"/>
              <a:ext cx="359917" cy="556894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408931" y="3599306"/>
              <a:ext cx="360045" cy="556895"/>
            </a:xfrm>
            <a:custGeom>
              <a:avLst/>
              <a:gdLst/>
              <a:ahLst/>
              <a:cxnLst/>
              <a:rect l="l" t="t" r="r" b="b"/>
              <a:pathLst>
                <a:path w="360045" h="556895">
                  <a:moveTo>
                    <a:pt x="89915" y="556894"/>
                  </a:moveTo>
                  <a:lnTo>
                    <a:pt x="89915" y="179958"/>
                  </a:lnTo>
                  <a:lnTo>
                    <a:pt x="0" y="179958"/>
                  </a:lnTo>
                  <a:lnTo>
                    <a:pt x="179958" y="0"/>
                  </a:lnTo>
                  <a:lnTo>
                    <a:pt x="359917" y="179958"/>
                  </a:lnTo>
                  <a:lnTo>
                    <a:pt x="270001" y="179958"/>
                  </a:lnTo>
                  <a:lnTo>
                    <a:pt x="270001" y="556894"/>
                  </a:lnTo>
                  <a:lnTo>
                    <a:pt x="89915" y="55689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80491" y="1106805"/>
            <a:ext cx="8352155" cy="1743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1120" algn="ctr">
              <a:lnSpc>
                <a:spcPct val="100000"/>
              </a:lnSpc>
              <a:spcBef>
                <a:spcPts val="105"/>
              </a:spcBef>
            </a:pPr>
            <a:r>
              <a:rPr sz="1600" spc="5" dirty="0">
                <a:solidFill>
                  <a:srgbClr val="6E7C93"/>
                </a:solidFill>
                <a:latin typeface="Georgia"/>
                <a:cs typeface="Georgia"/>
              </a:rPr>
              <a:t>13</a:t>
            </a:r>
            <a:endParaRPr sz="160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215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tabLst>
                <a:tab pos="287020" algn="l"/>
              </a:tabLst>
            </a:pPr>
            <a:r>
              <a:rPr sz="1500" spc="-365" dirty="0">
                <a:solidFill>
                  <a:srgbClr val="619DD1"/>
                </a:solidFill>
                <a:latin typeface="Arial"/>
                <a:cs typeface="Arial"/>
              </a:rPr>
              <a:t>	</a:t>
            </a:r>
            <a:r>
              <a:rPr sz="1800" spc="-5" dirty="0">
                <a:solidFill>
                  <a:srgbClr val="C00000"/>
                </a:solidFill>
                <a:latin typeface="Comic Sans MS"/>
                <a:cs typeface="Comic Sans MS"/>
              </a:rPr>
              <a:t>Objective</a:t>
            </a:r>
            <a:r>
              <a:rPr sz="1800" spc="-5" dirty="0">
                <a:latin typeface="Comic Sans MS"/>
                <a:cs typeface="Comic Sans MS"/>
              </a:rPr>
              <a:t>:</a:t>
            </a:r>
            <a:r>
              <a:rPr sz="1800" spc="190" dirty="0">
                <a:latin typeface="Comic Sans MS"/>
                <a:cs typeface="Comic Sans MS"/>
              </a:rPr>
              <a:t> </a:t>
            </a:r>
            <a:r>
              <a:rPr sz="1800" spc="10" dirty="0">
                <a:latin typeface="Comic Sans MS"/>
                <a:cs typeface="Comic Sans MS"/>
              </a:rPr>
              <a:t>To</a:t>
            </a:r>
            <a:r>
              <a:rPr sz="1800" spc="190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restore</a:t>
            </a:r>
            <a:r>
              <a:rPr sz="1800" spc="2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a</a:t>
            </a:r>
            <a:r>
              <a:rPr sz="1800" spc="215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degraded/distorted</a:t>
            </a:r>
            <a:r>
              <a:rPr sz="1800" spc="19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image</a:t>
            </a:r>
            <a:r>
              <a:rPr sz="1800" spc="225" dirty="0">
                <a:latin typeface="Comic Sans MS"/>
                <a:cs typeface="Comic Sans MS"/>
              </a:rPr>
              <a:t> </a:t>
            </a:r>
            <a:r>
              <a:rPr sz="1800" spc="5" dirty="0">
                <a:latin typeface="Comic Sans MS"/>
                <a:cs typeface="Comic Sans MS"/>
              </a:rPr>
              <a:t>to</a:t>
            </a:r>
            <a:r>
              <a:rPr sz="1800" spc="190" dirty="0">
                <a:latin typeface="Comic Sans MS"/>
                <a:cs typeface="Comic Sans MS"/>
              </a:rPr>
              <a:t> </a:t>
            </a:r>
            <a:r>
              <a:rPr sz="1800" spc="10" dirty="0">
                <a:latin typeface="Comic Sans MS"/>
                <a:cs typeface="Comic Sans MS"/>
              </a:rPr>
              <a:t>its</a:t>
            </a:r>
            <a:r>
              <a:rPr sz="1800" spc="21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original</a:t>
            </a:r>
            <a:r>
              <a:rPr sz="1800" spc="204" dirty="0">
                <a:latin typeface="Comic Sans MS"/>
                <a:cs typeface="Comic Sans MS"/>
              </a:rPr>
              <a:t> </a:t>
            </a:r>
            <a:r>
              <a:rPr sz="1800" dirty="0">
                <a:latin typeface="Comic Sans MS"/>
                <a:cs typeface="Comic Sans MS"/>
              </a:rPr>
              <a:t>content</a:t>
            </a:r>
            <a:endParaRPr sz="1800">
              <a:latin typeface="Comic Sans MS"/>
              <a:cs typeface="Comic Sans MS"/>
            </a:endParaRPr>
          </a:p>
          <a:p>
            <a:pPr marL="287020">
              <a:lnSpc>
                <a:spcPct val="100000"/>
              </a:lnSpc>
              <a:spcBef>
                <a:spcPts val="1295"/>
              </a:spcBef>
            </a:pPr>
            <a:r>
              <a:rPr sz="1800" spc="-5" dirty="0">
                <a:latin typeface="Comic Sans MS"/>
                <a:cs typeface="Comic Sans MS"/>
              </a:rPr>
              <a:t>and</a:t>
            </a:r>
            <a:r>
              <a:rPr sz="1800" spc="-25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quality.</a:t>
            </a:r>
            <a:endParaRPr sz="1800">
              <a:latin typeface="Comic Sans MS"/>
              <a:cs typeface="Comic Sans MS"/>
            </a:endParaRPr>
          </a:p>
          <a:p>
            <a:pPr marL="1117600" algn="ctr">
              <a:lnSpc>
                <a:spcPct val="100000"/>
              </a:lnSpc>
              <a:spcBef>
                <a:spcPts val="1380"/>
              </a:spcBef>
            </a:pPr>
            <a:r>
              <a:rPr sz="1800" spc="-5" dirty="0">
                <a:latin typeface="Comic Sans MS"/>
                <a:cs typeface="Comic Sans MS"/>
              </a:rPr>
              <a:t>g(x,y)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62711" y="3090798"/>
            <a:ext cx="624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mic Sans MS"/>
                <a:cs typeface="Comic Sans MS"/>
              </a:rPr>
              <a:t>f</a:t>
            </a:r>
            <a:r>
              <a:rPr sz="1800" spc="-15" dirty="0">
                <a:latin typeface="Comic Sans MS"/>
                <a:cs typeface="Comic Sans MS"/>
              </a:rPr>
              <a:t>(</a:t>
            </a:r>
            <a:r>
              <a:rPr sz="1800" spc="-10" dirty="0">
                <a:latin typeface="Comic Sans MS"/>
                <a:cs typeface="Comic Sans MS"/>
              </a:rPr>
              <a:t>x</a:t>
            </a:r>
            <a:r>
              <a:rPr sz="1800" dirty="0">
                <a:latin typeface="Comic Sans MS"/>
                <a:cs typeface="Comic Sans MS"/>
              </a:rPr>
              <a:t>,y)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80491" y="4102480"/>
            <a:ext cx="5085715" cy="1661795"/>
          </a:xfrm>
          <a:prstGeom prst="rect">
            <a:avLst/>
          </a:prstGeom>
        </p:spPr>
        <p:txBody>
          <a:bodyPr vert="horz" wrap="square" lIns="0" tIns="172085" rIns="0" bIns="0" rtlCol="0">
            <a:spAutoFit/>
          </a:bodyPr>
          <a:lstStyle/>
          <a:p>
            <a:pPr marR="440690" algn="r">
              <a:lnSpc>
                <a:spcPct val="100000"/>
              </a:lnSpc>
              <a:spcBef>
                <a:spcPts val="1355"/>
              </a:spcBef>
            </a:pPr>
            <a:r>
              <a:rPr sz="1800" spc="-5" dirty="0">
                <a:latin typeface="Comic Sans MS"/>
                <a:cs typeface="Comic Sans MS"/>
              </a:rPr>
              <a:t>ŋ</a:t>
            </a:r>
            <a:r>
              <a:rPr sz="1800" spc="-15" dirty="0">
                <a:latin typeface="Comic Sans MS"/>
                <a:cs typeface="Comic Sans MS"/>
              </a:rPr>
              <a:t>(</a:t>
            </a:r>
            <a:r>
              <a:rPr sz="1800" spc="-5" dirty="0">
                <a:latin typeface="Comic Sans MS"/>
                <a:cs typeface="Comic Sans MS"/>
              </a:rPr>
              <a:t>x,y</a:t>
            </a:r>
            <a:r>
              <a:rPr sz="1800" dirty="0">
                <a:latin typeface="Comic Sans MS"/>
                <a:cs typeface="Comic Sans MS"/>
              </a:rPr>
              <a:t>)</a:t>
            </a:r>
            <a:endParaRPr sz="1800">
              <a:latin typeface="Comic Sans MS"/>
              <a:cs typeface="Comic Sans MS"/>
            </a:endParaRPr>
          </a:p>
          <a:p>
            <a:pPr marL="287020" indent="-274955">
              <a:lnSpc>
                <a:spcPct val="100000"/>
              </a:lnSpc>
              <a:spcBef>
                <a:spcPts val="1255"/>
              </a:spcBef>
              <a:buClr>
                <a:srgbClr val="619DD1"/>
              </a:buClr>
              <a:buSzPct val="83333"/>
              <a:buFont typeface="Arial"/>
              <a:buChar char=""/>
              <a:tabLst>
                <a:tab pos="287020" algn="l"/>
                <a:tab pos="287655" algn="l"/>
              </a:tabLst>
            </a:pPr>
            <a:r>
              <a:rPr sz="1800" spc="-10" dirty="0">
                <a:solidFill>
                  <a:srgbClr val="C00000"/>
                </a:solidFill>
                <a:latin typeface="Comic Sans MS"/>
                <a:cs typeface="Comic Sans MS"/>
              </a:rPr>
              <a:t>Spatial Domain</a:t>
            </a:r>
            <a:r>
              <a:rPr sz="1800" spc="-10" dirty="0">
                <a:latin typeface="Comic Sans MS"/>
                <a:cs typeface="Comic Sans MS"/>
              </a:rPr>
              <a:t>: g(x,y)=h(x,y)*f(x,y)+</a:t>
            </a:r>
            <a:r>
              <a:rPr sz="1800" spc="14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ŋ(x,y)</a:t>
            </a:r>
            <a:endParaRPr sz="1800">
              <a:latin typeface="Comic Sans MS"/>
              <a:cs typeface="Comic Sans MS"/>
            </a:endParaRPr>
          </a:p>
          <a:p>
            <a:pPr marL="287020" indent="-274955">
              <a:lnSpc>
                <a:spcPct val="100000"/>
              </a:lnSpc>
              <a:spcBef>
                <a:spcPts val="865"/>
              </a:spcBef>
              <a:buClr>
                <a:srgbClr val="619DD1"/>
              </a:buClr>
              <a:buSzPct val="83333"/>
              <a:buFont typeface="Arial"/>
              <a:buChar char=""/>
              <a:tabLst>
                <a:tab pos="287020" algn="l"/>
                <a:tab pos="287655" algn="l"/>
              </a:tabLst>
            </a:pPr>
            <a:r>
              <a:rPr sz="1800" dirty="0">
                <a:solidFill>
                  <a:srgbClr val="C00000"/>
                </a:solidFill>
                <a:latin typeface="Comic Sans MS"/>
                <a:cs typeface="Comic Sans MS"/>
              </a:rPr>
              <a:t>Frequency </a:t>
            </a:r>
            <a:r>
              <a:rPr sz="1800" spc="-10" dirty="0">
                <a:solidFill>
                  <a:srgbClr val="C00000"/>
                </a:solidFill>
                <a:latin typeface="Comic Sans MS"/>
                <a:cs typeface="Comic Sans MS"/>
              </a:rPr>
              <a:t>Domain</a:t>
            </a:r>
            <a:r>
              <a:rPr sz="1800" spc="-10" dirty="0">
                <a:latin typeface="Comic Sans MS"/>
                <a:cs typeface="Comic Sans MS"/>
              </a:rPr>
              <a:t>: </a:t>
            </a:r>
            <a:r>
              <a:rPr sz="1800" spc="-5" dirty="0">
                <a:latin typeface="Comic Sans MS"/>
                <a:cs typeface="Comic Sans MS"/>
              </a:rPr>
              <a:t>G(u,v)=H(u,v)F(u,v)+</a:t>
            </a:r>
            <a:r>
              <a:rPr sz="1800" spc="25" dirty="0">
                <a:latin typeface="Comic Sans MS"/>
                <a:cs typeface="Comic Sans MS"/>
              </a:rPr>
              <a:t> </a:t>
            </a:r>
            <a:r>
              <a:rPr sz="1800" spc="-10" dirty="0">
                <a:latin typeface="Comic Sans MS"/>
                <a:cs typeface="Comic Sans MS"/>
              </a:rPr>
              <a:t>ŋ(u,v)</a:t>
            </a:r>
            <a:endParaRPr sz="1800">
              <a:latin typeface="Comic Sans MS"/>
              <a:cs typeface="Comic Sans MS"/>
            </a:endParaRPr>
          </a:p>
          <a:p>
            <a:pPr marL="287020" indent="-274955">
              <a:lnSpc>
                <a:spcPct val="100000"/>
              </a:lnSpc>
              <a:spcBef>
                <a:spcPts val="865"/>
              </a:spcBef>
              <a:buClr>
                <a:srgbClr val="619DD1"/>
              </a:buClr>
              <a:buSzPct val="83333"/>
              <a:buFont typeface="Arial"/>
              <a:buChar char=""/>
              <a:tabLst>
                <a:tab pos="287020" algn="l"/>
                <a:tab pos="287655" algn="l"/>
              </a:tabLst>
            </a:pPr>
            <a:r>
              <a:rPr sz="1800" spc="-10" dirty="0">
                <a:solidFill>
                  <a:srgbClr val="C00000"/>
                </a:solidFill>
                <a:latin typeface="Comic Sans MS"/>
                <a:cs typeface="Comic Sans MS"/>
              </a:rPr>
              <a:t>Matrix</a:t>
            </a:r>
            <a:r>
              <a:rPr sz="1800" spc="-10" dirty="0">
                <a:latin typeface="Comic Sans MS"/>
                <a:cs typeface="Comic Sans MS"/>
              </a:rPr>
              <a:t>:</a:t>
            </a:r>
            <a:r>
              <a:rPr sz="1800" dirty="0">
                <a:latin typeface="Comic Sans MS"/>
                <a:cs typeface="Comic Sans MS"/>
              </a:rPr>
              <a:t> </a:t>
            </a:r>
            <a:r>
              <a:rPr sz="1800" spc="-5" dirty="0">
                <a:latin typeface="Comic Sans MS"/>
                <a:cs typeface="Comic Sans MS"/>
              </a:rPr>
              <a:t>G=HF+ŋ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570089" y="2982925"/>
            <a:ext cx="6578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Times New Roman"/>
                <a:cs typeface="Times New Roman"/>
              </a:rPr>
              <a:t>f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i="1" spc="-10" dirty="0">
                <a:latin typeface="Times New Roman"/>
                <a:cs typeface="Times New Roman"/>
              </a:rPr>
              <a:t>x</a:t>
            </a:r>
            <a:r>
              <a:rPr sz="2400" i="1" dirty="0">
                <a:latin typeface="Times New Roman"/>
                <a:cs typeface="Times New Roman"/>
              </a:rPr>
              <a:t>,</a:t>
            </a:r>
            <a:r>
              <a:rPr sz="2400" i="1" spc="-15" dirty="0">
                <a:latin typeface="Times New Roman"/>
                <a:cs typeface="Times New Roman"/>
              </a:rPr>
              <a:t>y</a:t>
            </a:r>
            <a:r>
              <a:rPr sz="240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553959" y="2856103"/>
            <a:ext cx="191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ahoma"/>
                <a:cs typeface="Tahoma"/>
              </a:rPr>
              <a:t>^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207767" y="3994226"/>
            <a:ext cx="13220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72C61"/>
                </a:solidFill>
                <a:latin typeface="Comic Sans MS"/>
                <a:cs typeface="Comic Sans MS"/>
              </a:rPr>
              <a:t>Degradation</a:t>
            </a:r>
            <a:endParaRPr sz="1800">
              <a:latin typeface="Comic Sans MS"/>
              <a:cs typeface="Comic Sans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729732" y="3996690"/>
            <a:ext cx="1266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72C61"/>
                </a:solidFill>
                <a:latin typeface="Comic Sans MS"/>
                <a:cs typeface="Comic Sans MS"/>
              </a:rPr>
              <a:t>Restoration</a:t>
            </a:r>
            <a:endParaRPr sz="1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1711</Words>
  <Application>Microsoft Office PowerPoint</Application>
  <PresentationFormat>On-screen Show (4:3)</PresentationFormat>
  <Paragraphs>513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Arial</vt:lpstr>
      <vt:lpstr>Calibri</vt:lpstr>
      <vt:lpstr>Comic Sans MS</vt:lpstr>
      <vt:lpstr>Georgia</vt:lpstr>
      <vt:lpstr>Symbol</vt:lpstr>
      <vt:lpstr>Tahoma</vt:lpstr>
      <vt:lpstr>Times New Roman</vt:lpstr>
      <vt:lpstr>Wingdings</vt:lpstr>
      <vt:lpstr>Office Theme</vt:lpstr>
      <vt:lpstr>PowerPoint Presentation</vt:lpstr>
      <vt:lpstr>Outlines</vt:lpstr>
      <vt:lpstr>Lets start</vt:lpstr>
      <vt:lpstr>What is Image Restoration.</vt:lpstr>
      <vt:lpstr>What is Image Restoration?</vt:lpstr>
      <vt:lpstr>Where we reached?</vt:lpstr>
      <vt:lpstr>Image enhancement vs. Image Restoration</vt:lpstr>
      <vt:lpstr>Where we reached?</vt:lpstr>
      <vt:lpstr>Degradation Model?</vt:lpstr>
      <vt:lpstr>Going On….!</vt:lpstr>
      <vt:lpstr>Noise Models and Their PDF</vt:lpstr>
      <vt:lpstr>Noise Models Effects</vt:lpstr>
      <vt:lpstr>PowerPoint Presentation</vt:lpstr>
      <vt:lpstr>PowerPoint Presentation</vt:lpstr>
      <vt:lpstr>Going On….!</vt:lpstr>
      <vt:lpstr>Estimation of Degradation Model.</vt:lpstr>
      <vt:lpstr>Observation</vt:lpstr>
      <vt:lpstr>Observation contd…</vt:lpstr>
      <vt:lpstr>Experimentation</vt:lpstr>
      <vt:lpstr>Experimentation contd…</vt:lpstr>
      <vt:lpstr>Mathematical Modeling</vt:lpstr>
      <vt:lpstr>Mathematical Modeling contd..</vt:lpstr>
      <vt:lpstr>Present Position</vt:lpstr>
      <vt:lpstr>Restoration Techniques.</vt:lpstr>
      <vt:lpstr>Filter used for Restoration Process</vt:lpstr>
      <vt:lpstr>PowerPoint Presentation</vt:lpstr>
      <vt:lpstr>Filtering to Remove Noise-GMF</vt:lpstr>
      <vt:lpstr>PowerPoint Presentation</vt:lpstr>
      <vt:lpstr>Filtering to Remove Noise-CHMF</vt:lpstr>
      <vt:lpstr>Result of AMF and GMF</vt:lpstr>
      <vt:lpstr>Result of Contra-harmonic Mean Filter</vt:lpstr>
      <vt:lpstr>Beware: Q value in Contra-harmonic Filter</vt:lpstr>
      <vt:lpstr>Order Statistics Filters</vt:lpstr>
      <vt:lpstr>Median Filter</vt:lpstr>
      <vt:lpstr>PowerPoint Presentation</vt:lpstr>
      <vt:lpstr>Midpoint Filter</vt:lpstr>
      <vt:lpstr>PowerPoint Presentation</vt:lpstr>
      <vt:lpstr>Result of Median Filter</vt:lpstr>
      <vt:lpstr>Result of Max and Min Filter</vt:lpstr>
      <vt:lpstr>Periodic Noise</vt:lpstr>
      <vt:lpstr>Band Reject Filters</vt:lpstr>
      <vt:lpstr>Band Reject Filters contd..</vt:lpstr>
      <vt:lpstr>Result of Band Reject Filter</vt:lpstr>
      <vt:lpstr>Conclusions-What we learnt…</vt:lpstr>
      <vt:lpstr>Advanced Image Restoration</vt:lpstr>
      <vt:lpstr>Lets conclude..!</vt:lpstr>
      <vt:lpstr>Conclusions-What we learnt…</vt:lpstr>
      <vt:lpstr>Applications of  Digital Image Processing?</vt:lpstr>
      <vt:lpstr>Applications of Digital Image Processing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Talk on Modeling and Simulation</dc:title>
  <dc:creator>KALYAN@Delhi</dc:creator>
  <cp:lastModifiedBy>CP03PC17</cp:lastModifiedBy>
  <cp:revision>1</cp:revision>
  <dcterms:created xsi:type="dcterms:W3CDTF">2020-09-08T15:10:05Z</dcterms:created>
  <dcterms:modified xsi:type="dcterms:W3CDTF">2020-12-28T10:07:46Z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2014-10-22T00:00:00Z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2020-09-08T00:00:00Z</vt:filetime>
  </property>
</Properties>
</file>