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4" r:id="rId6"/>
    <p:sldId id="266" r:id="rId7"/>
    <p:sldId id="261" r:id="rId8"/>
    <p:sldId id="263" r:id="rId9"/>
    <p:sldId id="262" r:id="rId10"/>
    <p:sldId id="265" r:id="rId11"/>
    <p:sldId id="267" r:id="rId12"/>
    <p:sldId id="271" r:id="rId13"/>
    <p:sldId id="268" r:id="rId14"/>
    <p:sldId id="269" r:id="rId15"/>
    <p:sldId id="270" r:id="rId16"/>
    <p:sldId id="272" r:id="rId17"/>
    <p:sldId id="273" r:id="rId18"/>
    <p:sldId id="274" r:id="rId19"/>
    <p:sldId id="275" r:id="rId20"/>
    <p:sldId id="277" r:id="rId21"/>
    <p:sldId id="278" r:id="rId22"/>
    <p:sldId id="279" r:id="rId23"/>
    <p:sldId id="280" r:id="rId24"/>
    <p:sldId id="281" r:id="rId25"/>
    <p:sldId id="283" r:id="rId26"/>
    <p:sldId id="282"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2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8CCAAA-FFE2-4B50-A091-7D7587175E3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38591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CCAAA-FFE2-4B50-A091-7D7587175E3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336882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CCAAA-FFE2-4B50-A091-7D7587175E3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90103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CCAAA-FFE2-4B50-A091-7D7587175E3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114666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CCAAA-FFE2-4B50-A091-7D7587175E3D}"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217712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8CCAAA-FFE2-4B50-A091-7D7587175E3D}"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172744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8CCAAA-FFE2-4B50-A091-7D7587175E3D}"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270009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8CCAAA-FFE2-4B50-A091-7D7587175E3D}"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26754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CCAAA-FFE2-4B50-A091-7D7587175E3D}"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29787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CCAAA-FFE2-4B50-A091-7D7587175E3D}"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76040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CCAAA-FFE2-4B50-A091-7D7587175E3D}"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0A667-EA18-4DD1-A7DD-1603F1A443A6}" type="slidenum">
              <a:rPr lang="en-US" smtClean="0"/>
              <a:pPr/>
              <a:t>‹#›</a:t>
            </a:fld>
            <a:endParaRPr lang="en-US"/>
          </a:p>
        </p:txBody>
      </p:sp>
    </p:spTree>
    <p:extLst>
      <p:ext uri="{BB962C8B-B14F-4D97-AF65-F5344CB8AC3E}">
        <p14:creationId xmlns:p14="http://schemas.microsoft.com/office/powerpoint/2010/main" val="2607080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CCAAA-FFE2-4B50-A091-7D7587175E3D}" type="datetimeFigureOut">
              <a:rPr lang="en-US" smtClean="0"/>
              <a:pPr/>
              <a:t>3/13/2024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C0A667-EA18-4DD1-A7DD-1603F1A443A6}" type="slidenum">
              <a:rPr lang="en-US" smtClean="0"/>
              <a:pPr/>
              <a:t>‹#›</a:t>
            </a:fld>
            <a:endParaRPr lang="en-US"/>
          </a:p>
        </p:txBody>
      </p:sp>
    </p:spTree>
    <p:extLst>
      <p:ext uri="{BB962C8B-B14F-4D97-AF65-F5344CB8AC3E}">
        <p14:creationId xmlns:p14="http://schemas.microsoft.com/office/powerpoint/2010/main" val="2617498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 in Java</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1225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Exception Keywords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908916"/>
              </p:ext>
            </p:extLst>
          </p:nvPr>
        </p:nvGraphicFramePr>
        <p:xfrm>
          <a:off x="838196" y="1029076"/>
          <a:ext cx="10677285" cy="4994274"/>
        </p:xfrm>
        <a:graphic>
          <a:graphicData uri="http://schemas.openxmlformats.org/drawingml/2006/table">
            <a:tbl>
              <a:tblPr/>
              <a:tblGrid>
                <a:gridCol w="1348908">
                  <a:extLst>
                    <a:ext uri="{9D8B030D-6E8A-4147-A177-3AD203B41FA5}">
                      <a16:colId xmlns:a16="http://schemas.microsoft.com/office/drawing/2014/main" val="20000"/>
                    </a:ext>
                  </a:extLst>
                </a:gridCol>
                <a:gridCol w="9328377">
                  <a:extLst>
                    <a:ext uri="{9D8B030D-6E8A-4147-A177-3AD203B41FA5}">
                      <a16:colId xmlns:a16="http://schemas.microsoft.com/office/drawing/2014/main" val="20001"/>
                    </a:ext>
                  </a:extLst>
                </a:gridCol>
              </a:tblGrid>
              <a:tr h="288427">
                <a:tc>
                  <a:txBody>
                    <a:bodyPr/>
                    <a:lstStyle/>
                    <a:p>
                      <a:pPr algn="ctr" fontAlgn="t"/>
                      <a:r>
                        <a:rPr lang="en-US" sz="2400" b="1" dirty="0">
                          <a:solidFill>
                            <a:srgbClr val="000000"/>
                          </a:solidFill>
                          <a:effectLst/>
                          <a:latin typeface="times new roman" panose="02020603050405020304" pitchFamily="18" charset="0"/>
                        </a:rPr>
                        <a:t>Keyword</a:t>
                      </a:r>
                    </a:p>
                  </a:txBody>
                  <a:tcPr marL="68823" marR="68823" marT="68823" marB="68823">
                    <a:lnL w="9525" cap="flat" cmpd="sng" algn="ctr">
                      <a:solidFill>
                        <a:srgbClr val="4845C0"/>
                      </a:solidFill>
                      <a:prstDash val="solid"/>
                      <a:round/>
                      <a:headEnd type="none" w="med" len="med"/>
                      <a:tailEnd type="none" w="med" len="med"/>
                    </a:lnL>
                    <a:lnR w="9525" cap="flat" cmpd="sng" algn="ctr">
                      <a:solidFill>
                        <a:srgbClr val="4845C0"/>
                      </a:solidFill>
                      <a:prstDash val="solid"/>
                      <a:round/>
                      <a:headEnd type="none" w="med" len="med"/>
                      <a:tailEnd type="none" w="med" len="med"/>
                    </a:lnR>
                    <a:lnT w="9525" cap="flat" cmpd="sng" algn="ctr">
                      <a:solidFill>
                        <a:srgbClr val="4845C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effectLst/>
                          <a:latin typeface="times new roman" panose="02020603050405020304" pitchFamily="18" charset="0"/>
                        </a:rPr>
                        <a:t>Description</a:t>
                      </a:r>
                    </a:p>
                  </a:txBody>
                  <a:tcPr marL="68823" marR="68823" marT="68823" marB="68823">
                    <a:lnL w="9525" cap="flat" cmpd="sng" algn="ctr">
                      <a:solidFill>
                        <a:srgbClr val="4845C0"/>
                      </a:solidFill>
                      <a:prstDash val="solid"/>
                      <a:round/>
                      <a:headEnd type="none" w="med" len="med"/>
                      <a:tailEnd type="none" w="med" len="med"/>
                    </a:lnL>
                    <a:lnR w="9525" cap="flat" cmpd="sng" algn="ctr">
                      <a:solidFill>
                        <a:srgbClr val="4845C0"/>
                      </a:solidFill>
                      <a:prstDash val="solid"/>
                      <a:round/>
                      <a:headEnd type="none" w="med" len="med"/>
                      <a:tailEnd type="none" w="med" len="med"/>
                    </a:lnR>
                    <a:lnT w="9525" cap="flat" cmpd="sng" algn="ctr">
                      <a:solidFill>
                        <a:srgbClr val="4845C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023016">
                <a:tc>
                  <a:txBody>
                    <a:bodyPr/>
                    <a:lstStyle/>
                    <a:p>
                      <a:pPr algn="ctr" fontAlgn="t"/>
                      <a:r>
                        <a:rPr lang="en-US" sz="2000" b="1">
                          <a:solidFill>
                            <a:srgbClr val="333333"/>
                          </a:solidFill>
                          <a:effectLst/>
                          <a:latin typeface="inter-regular"/>
                        </a:rPr>
                        <a:t>try</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23016">
                <a:tc>
                  <a:txBody>
                    <a:bodyPr/>
                    <a:lstStyle/>
                    <a:p>
                      <a:pPr algn="ctr" fontAlgn="t"/>
                      <a:r>
                        <a:rPr lang="en-US" sz="2000" b="1" dirty="0">
                          <a:solidFill>
                            <a:srgbClr val="333333"/>
                          </a:solidFill>
                          <a:effectLst/>
                          <a:latin typeface="inter-regular"/>
                        </a:rPr>
                        <a:t>catch</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66963">
                <a:tc>
                  <a:txBody>
                    <a:bodyPr/>
                    <a:lstStyle/>
                    <a:p>
                      <a:pPr algn="ctr" fontAlgn="t"/>
                      <a:r>
                        <a:rPr lang="en-US" sz="2000" b="1">
                          <a:solidFill>
                            <a:srgbClr val="333333"/>
                          </a:solidFill>
                          <a:effectLst/>
                          <a:latin typeface="inter-regular"/>
                        </a:rPr>
                        <a:t>finally</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The "finally" block is used to execute the necessary code of the program. It is executed whether an exception is handled or not.</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8803">
                <a:tc>
                  <a:txBody>
                    <a:bodyPr/>
                    <a:lstStyle/>
                    <a:p>
                      <a:pPr algn="ctr" fontAlgn="t"/>
                      <a:r>
                        <a:rPr lang="en-US" sz="2000" b="1">
                          <a:solidFill>
                            <a:srgbClr val="333333"/>
                          </a:solidFill>
                          <a:effectLst/>
                          <a:latin typeface="inter-regular"/>
                        </a:rPr>
                        <a:t>throw</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The "throw" keyword is used to throw an exception.</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179070">
                <a:tc>
                  <a:txBody>
                    <a:bodyPr/>
                    <a:lstStyle/>
                    <a:p>
                      <a:pPr algn="ctr" fontAlgn="t"/>
                      <a:r>
                        <a:rPr lang="en-US" sz="2000" b="1" dirty="0">
                          <a:solidFill>
                            <a:srgbClr val="333333"/>
                          </a:solidFill>
                          <a:effectLst/>
                          <a:latin typeface="inter-regular"/>
                        </a:rPr>
                        <a:t>throws</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The "throws" keyword is used to declare exceptions. It specifies that there may occur an exception in the method. It doesn't throw an exception. It is always used with method signature.</a:t>
                      </a:r>
                    </a:p>
                  </a:txBody>
                  <a:tcPr marL="45882" marR="45882" marT="45882" marB="458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904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3708400" y="2324638"/>
            <a:ext cx="47752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FFFFFF"/>
                </a:solidFill>
                <a:effectLst/>
                <a:latin typeface="Roboto"/>
              </a:rPr>
              <a:t>Loaded: 0.37%</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FFFFFF"/>
                </a:solidFill>
                <a:effectLst/>
                <a:latin typeface="Roboto"/>
              </a:rPr>
              <a:t>Â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Title 9"/>
          <p:cNvSpPr>
            <a:spLocks noGrp="1"/>
          </p:cNvSpPr>
          <p:nvPr>
            <p:ph type="title"/>
          </p:nvPr>
        </p:nvSpPr>
        <p:spPr>
          <a:xfrm>
            <a:off x="413197" y="210580"/>
            <a:ext cx="10515600" cy="884126"/>
          </a:xfrm>
        </p:spPr>
        <p:txBody>
          <a:bodyPr/>
          <a:lstStyle/>
          <a:p>
            <a:r>
              <a:rPr lang="en-US" b="1" dirty="0"/>
              <a:t>Java finally block</a:t>
            </a:r>
          </a:p>
        </p:txBody>
      </p:sp>
      <p:sp>
        <p:nvSpPr>
          <p:cNvPr id="11" name="Content Placeholder 10"/>
          <p:cNvSpPr>
            <a:spLocks noGrp="1"/>
          </p:cNvSpPr>
          <p:nvPr>
            <p:ph idx="1"/>
          </p:nvPr>
        </p:nvSpPr>
        <p:spPr>
          <a:xfrm>
            <a:off x="310166" y="1094706"/>
            <a:ext cx="11422488" cy="5306094"/>
          </a:xfrm>
        </p:spPr>
        <p:txBody>
          <a:bodyPr/>
          <a:lstStyle/>
          <a:p>
            <a:r>
              <a:rPr lang="en-US" b="1" dirty="0"/>
              <a:t>Java finally block</a:t>
            </a:r>
            <a:r>
              <a:rPr lang="en-US" dirty="0"/>
              <a:t> is a block used to execute important code such as closing the connection, etc.</a:t>
            </a:r>
          </a:p>
          <a:p>
            <a:r>
              <a:rPr lang="en-US" dirty="0"/>
              <a:t>Java finally block is always executed whether an exception is handled or not. Therefore, it contains all the necessary statements that need to be printed regardless of the exception occurs or not.</a:t>
            </a:r>
          </a:p>
          <a:p>
            <a:pPr marL="0" indent="0">
              <a:buNone/>
            </a:pPr>
            <a:endParaRPr lang="en-US" dirty="0"/>
          </a:p>
          <a:p>
            <a:pPr marL="0" indent="0">
              <a:buNone/>
            </a:pPr>
            <a:r>
              <a:rPr lang="en-US" b="1" dirty="0"/>
              <a:t>Why use Java finally block?</a:t>
            </a:r>
          </a:p>
          <a:p>
            <a:r>
              <a:rPr lang="en-US" dirty="0"/>
              <a:t>finally block in Java can be used to put "</a:t>
            </a:r>
            <a:r>
              <a:rPr lang="en-US" b="1" dirty="0"/>
              <a:t>cleanup</a:t>
            </a:r>
            <a:r>
              <a:rPr lang="en-US" dirty="0"/>
              <a:t>" code such as closing a file, closing connection, etc.</a:t>
            </a:r>
          </a:p>
          <a:p>
            <a:r>
              <a:rPr lang="en-US" dirty="0"/>
              <a:t>The important statements to be printed can be placed in the finally block.</a:t>
            </a:r>
          </a:p>
          <a:p>
            <a:pPr marL="0" indent="0">
              <a:buNone/>
            </a:pPr>
            <a:endParaRPr lang="en-US" dirty="0"/>
          </a:p>
        </p:txBody>
      </p:sp>
    </p:spTree>
    <p:extLst>
      <p:ext uri="{BB962C8B-B14F-4D97-AF65-F5344CB8AC3E}">
        <p14:creationId xmlns:p14="http://schemas.microsoft.com/office/powerpoint/2010/main" val="390119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923469"/>
            <a:ext cx="10515600" cy="1325563"/>
          </a:xfrm>
        </p:spPr>
        <p:txBody>
          <a:bodyPr>
            <a:noAutofit/>
          </a:bodyPr>
          <a:lstStyle/>
          <a:p>
            <a:r>
              <a:rPr lang="en-US" sz="4800" b="1" dirty="0"/>
              <a:t>Case 1: When an exception does not occur</a:t>
            </a:r>
            <a:br>
              <a:rPr lang="en-US" sz="4800" b="1" dirty="0"/>
            </a:br>
            <a:endParaRPr lang="en-US" sz="4800" b="1" dirty="0"/>
          </a:p>
        </p:txBody>
      </p:sp>
    </p:spTree>
    <p:extLst>
      <p:ext uri="{BB962C8B-B14F-4D97-AF65-F5344CB8AC3E}">
        <p14:creationId xmlns:p14="http://schemas.microsoft.com/office/powerpoint/2010/main" val="224425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528" y="180303"/>
            <a:ext cx="11705823" cy="6413680"/>
          </a:xfrm>
        </p:spPr>
        <p:txBody>
          <a:bodyPr>
            <a:normAutofit fontScale="55000" lnSpcReduction="20000"/>
          </a:bodyPr>
          <a:lstStyle/>
          <a:p>
            <a:pPr marL="0" indent="0">
              <a:buNone/>
            </a:pPr>
            <a:r>
              <a:rPr lang="en-US" sz="3800" b="1" dirty="0"/>
              <a:t>class</a:t>
            </a:r>
            <a:r>
              <a:rPr lang="en-US" sz="3800" dirty="0"/>
              <a:t> </a:t>
            </a:r>
            <a:r>
              <a:rPr lang="en-US" sz="3800" dirty="0" err="1"/>
              <a:t>TestFinallyBlock</a:t>
            </a:r>
            <a:r>
              <a:rPr lang="en-US" sz="3800" dirty="0"/>
              <a:t> {    </a:t>
            </a:r>
          </a:p>
          <a:p>
            <a:pPr marL="0" indent="0">
              <a:buNone/>
            </a:pPr>
            <a:r>
              <a:rPr lang="en-US" sz="3800" dirty="0"/>
              <a:t>  </a:t>
            </a:r>
            <a:r>
              <a:rPr lang="en-US" sz="3800" b="1" dirty="0"/>
              <a:t>public</a:t>
            </a:r>
            <a:r>
              <a:rPr lang="en-US" sz="3800" dirty="0"/>
              <a:t> </a:t>
            </a:r>
            <a:r>
              <a:rPr lang="en-US" sz="3800" b="1" dirty="0"/>
              <a:t>static</a:t>
            </a:r>
            <a:r>
              <a:rPr lang="en-US" sz="3800" dirty="0"/>
              <a:t> </a:t>
            </a:r>
            <a:r>
              <a:rPr lang="en-US" sz="3800" b="1" dirty="0"/>
              <a:t>void</a:t>
            </a:r>
            <a:r>
              <a:rPr lang="en-US" sz="3800" dirty="0"/>
              <a:t> main(String </a:t>
            </a:r>
            <a:r>
              <a:rPr lang="en-US" sz="3800" dirty="0" err="1"/>
              <a:t>args</a:t>
            </a:r>
            <a:r>
              <a:rPr lang="en-US" sz="3800" dirty="0"/>
              <a:t>[]){    </a:t>
            </a:r>
          </a:p>
          <a:p>
            <a:pPr marL="0" indent="0">
              <a:buNone/>
            </a:pPr>
            <a:r>
              <a:rPr lang="en-US" sz="3800" dirty="0"/>
              <a:t>  </a:t>
            </a:r>
            <a:r>
              <a:rPr lang="en-US" sz="3800" b="1" dirty="0"/>
              <a:t>try</a:t>
            </a:r>
            <a:r>
              <a:rPr lang="en-US" sz="3800" dirty="0"/>
              <a:t>{    </a:t>
            </a:r>
          </a:p>
          <a:p>
            <a:pPr marL="0" indent="0">
              <a:buNone/>
            </a:pPr>
            <a:r>
              <a:rPr lang="en-US" sz="3800" dirty="0"/>
              <a:t>//below code do not throw any exception  </a:t>
            </a:r>
          </a:p>
          <a:p>
            <a:pPr marL="0" indent="0">
              <a:buNone/>
            </a:pPr>
            <a:r>
              <a:rPr lang="en-US" sz="3800" dirty="0"/>
              <a:t>   </a:t>
            </a:r>
            <a:r>
              <a:rPr lang="en-US" sz="3800" b="1" dirty="0" err="1"/>
              <a:t>int</a:t>
            </a:r>
            <a:r>
              <a:rPr lang="en-US" sz="3800" dirty="0"/>
              <a:t> data=25/5;    </a:t>
            </a:r>
          </a:p>
          <a:p>
            <a:pPr marL="0" indent="0">
              <a:buNone/>
            </a:pPr>
            <a:r>
              <a:rPr lang="en-US" sz="3800" dirty="0"/>
              <a:t>   </a:t>
            </a:r>
            <a:r>
              <a:rPr lang="en-US" sz="3800" dirty="0" err="1"/>
              <a:t>System.out.println</a:t>
            </a:r>
            <a:r>
              <a:rPr lang="en-US" sz="3800" dirty="0"/>
              <a:t>(data);    </a:t>
            </a:r>
          </a:p>
          <a:p>
            <a:pPr marL="0" indent="0">
              <a:buNone/>
            </a:pPr>
            <a:r>
              <a:rPr lang="en-US" sz="3800" dirty="0"/>
              <a:t>  }    </a:t>
            </a:r>
          </a:p>
          <a:p>
            <a:pPr marL="0" indent="0">
              <a:buNone/>
            </a:pPr>
            <a:r>
              <a:rPr lang="en-US" sz="3800" dirty="0"/>
              <a:t>//catch won't be executed  </a:t>
            </a:r>
          </a:p>
          <a:p>
            <a:pPr marL="0" indent="0">
              <a:buNone/>
            </a:pPr>
            <a:r>
              <a:rPr lang="en-US" sz="3800" dirty="0"/>
              <a:t>  </a:t>
            </a:r>
            <a:r>
              <a:rPr lang="en-US" sz="3800" b="1" dirty="0"/>
              <a:t>catch</a:t>
            </a:r>
            <a:r>
              <a:rPr lang="en-US" sz="3800" dirty="0"/>
              <a:t>(</a:t>
            </a:r>
            <a:r>
              <a:rPr lang="en-US" sz="3800" dirty="0" err="1"/>
              <a:t>NullPointerException</a:t>
            </a:r>
            <a:r>
              <a:rPr lang="en-US" sz="3800" dirty="0"/>
              <a:t> e){  </a:t>
            </a:r>
          </a:p>
          <a:p>
            <a:pPr marL="0" indent="0">
              <a:buNone/>
            </a:pPr>
            <a:r>
              <a:rPr lang="en-US" sz="3800" dirty="0" err="1"/>
              <a:t>System.out.println</a:t>
            </a:r>
            <a:r>
              <a:rPr lang="en-US" sz="3800" dirty="0"/>
              <a:t>(e);  </a:t>
            </a:r>
          </a:p>
          <a:p>
            <a:pPr marL="0" indent="0">
              <a:buNone/>
            </a:pPr>
            <a:r>
              <a:rPr lang="en-US" sz="3800" dirty="0"/>
              <a:t>}    </a:t>
            </a:r>
          </a:p>
          <a:p>
            <a:pPr marL="0" indent="0">
              <a:buNone/>
            </a:pPr>
            <a:r>
              <a:rPr lang="en-US" sz="3800" dirty="0"/>
              <a:t>//executed regardless of exception occurred or not  </a:t>
            </a:r>
          </a:p>
          <a:p>
            <a:pPr marL="0" indent="0">
              <a:buNone/>
            </a:pPr>
            <a:r>
              <a:rPr lang="en-US" sz="3800" dirty="0"/>
              <a:t> </a:t>
            </a:r>
            <a:r>
              <a:rPr lang="en-US" sz="3800" b="1" dirty="0"/>
              <a:t>finally</a:t>
            </a:r>
            <a:r>
              <a:rPr lang="en-US" sz="3800" dirty="0"/>
              <a:t> {  </a:t>
            </a:r>
          </a:p>
          <a:p>
            <a:pPr marL="0" indent="0">
              <a:buNone/>
            </a:pPr>
            <a:r>
              <a:rPr lang="en-US" sz="3800" dirty="0" err="1"/>
              <a:t>System.out.println</a:t>
            </a:r>
            <a:r>
              <a:rPr lang="en-US" sz="3800" dirty="0"/>
              <a:t>("finally block is always executed");  </a:t>
            </a:r>
          </a:p>
          <a:p>
            <a:pPr marL="0" indent="0">
              <a:buNone/>
            </a:pPr>
            <a:r>
              <a:rPr lang="en-US" sz="3800" dirty="0"/>
              <a:t>}        </a:t>
            </a:r>
          </a:p>
          <a:p>
            <a:pPr marL="0" indent="0">
              <a:buNone/>
            </a:pPr>
            <a:r>
              <a:rPr lang="en-US" sz="3800" dirty="0" err="1"/>
              <a:t>System.out.println</a:t>
            </a:r>
            <a:r>
              <a:rPr lang="en-US" sz="3800" dirty="0"/>
              <a:t>("rest of </a:t>
            </a:r>
            <a:r>
              <a:rPr lang="en-US" sz="3800" dirty="0" err="1"/>
              <a:t>phe</a:t>
            </a:r>
            <a:r>
              <a:rPr lang="en-US" sz="3800" dirty="0"/>
              <a:t> code...");    </a:t>
            </a:r>
          </a:p>
          <a:p>
            <a:pPr marL="0" indent="0">
              <a:buNone/>
            </a:pPr>
            <a:r>
              <a:rPr lang="en-US" sz="3800" dirty="0"/>
              <a:t>  }    </a:t>
            </a:r>
          </a:p>
          <a:p>
            <a:pPr marL="0" indent="0">
              <a:buNone/>
            </a:pPr>
            <a:r>
              <a:rPr lang="en-US" sz="3800" dirty="0"/>
              <a:t>}    </a:t>
            </a:r>
          </a:p>
          <a:p>
            <a:endParaRPr lang="en-US" dirty="0"/>
          </a:p>
        </p:txBody>
      </p:sp>
    </p:spTree>
    <p:extLst>
      <p:ext uri="{BB962C8B-B14F-4D97-AF65-F5344CB8AC3E}">
        <p14:creationId xmlns:p14="http://schemas.microsoft.com/office/powerpoint/2010/main" val="193657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529" y="912790"/>
            <a:ext cx="11201885" cy="2255413"/>
          </a:xfrm>
          <a:prstGeom prst="rect">
            <a:avLst/>
          </a:prstGeom>
        </p:spPr>
      </p:pic>
    </p:spTree>
    <p:extLst>
      <p:ext uri="{BB962C8B-B14F-4D97-AF65-F5344CB8AC3E}">
        <p14:creationId xmlns:p14="http://schemas.microsoft.com/office/powerpoint/2010/main" val="269480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2193925"/>
            <a:ext cx="10515600" cy="2275044"/>
          </a:xfrm>
        </p:spPr>
        <p:txBody>
          <a:bodyPr>
            <a:normAutofit/>
          </a:bodyPr>
          <a:lstStyle/>
          <a:p>
            <a:r>
              <a:rPr lang="en-US" sz="4900" b="1" dirty="0"/>
              <a:t>Case 2: When an exception occur but not handled by the catch block</a:t>
            </a:r>
            <a:br>
              <a:rPr lang="en-US" dirty="0"/>
            </a:br>
            <a:endParaRPr lang="en-US" dirty="0"/>
          </a:p>
        </p:txBody>
      </p:sp>
    </p:spTree>
    <p:extLst>
      <p:ext uri="{BB962C8B-B14F-4D97-AF65-F5344CB8AC3E}">
        <p14:creationId xmlns:p14="http://schemas.microsoft.com/office/powerpoint/2010/main" val="62034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19" y="112734"/>
            <a:ext cx="5420933" cy="6494127"/>
          </a:xfrm>
        </p:spPr>
        <p:txBody>
          <a:bodyPr>
            <a:noAutofit/>
          </a:bodyPr>
          <a:lstStyle/>
          <a:p>
            <a:pPr marL="0" indent="0">
              <a:buNone/>
            </a:pPr>
            <a:r>
              <a:rPr lang="en-US" sz="2000" b="1" dirty="0"/>
              <a:t>public</a:t>
            </a:r>
            <a:r>
              <a:rPr lang="en-US" sz="2000" dirty="0"/>
              <a:t> </a:t>
            </a:r>
            <a:r>
              <a:rPr lang="en-US" sz="2000" b="1" dirty="0"/>
              <a:t>class</a:t>
            </a:r>
            <a:r>
              <a:rPr lang="en-US" sz="2000" dirty="0"/>
              <a:t> TestFinallyBlock1{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p>
          <a:p>
            <a:pPr marL="0" indent="0">
              <a:buNone/>
            </a:pPr>
            <a:r>
              <a:rPr lang="en-US" sz="2000" dirty="0"/>
              <a:t>      </a:t>
            </a:r>
            <a:r>
              <a:rPr lang="en-US" sz="2000" b="1" dirty="0"/>
              <a:t>try</a:t>
            </a:r>
            <a:r>
              <a:rPr lang="en-US" sz="2000" dirty="0"/>
              <a:t> {    </a:t>
            </a:r>
          </a:p>
          <a:p>
            <a:pPr marL="0" indent="0">
              <a:buNone/>
            </a:pPr>
            <a:r>
              <a:rPr lang="en-US" sz="2000" dirty="0"/>
              <a:t>  </a:t>
            </a:r>
          </a:p>
          <a:p>
            <a:pPr marL="0" indent="0">
              <a:buNone/>
            </a:pPr>
            <a:r>
              <a:rPr lang="en-US" sz="2000" dirty="0"/>
              <a:t>        </a:t>
            </a:r>
            <a:r>
              <a:rPr lang="en-US" sz="2000" dirty="0" err="1"/>
              <a:t>System.out.println</a:t>
            </a:r>
            <a:r>
              <a:rPr lang="en-US" sz="2000" dirty="0"/>
              <a:t>("Inside the try block");  </a:t>
            </a:r>
          </a:p>
          <a:p>
            <a:pPr marL="0" indent="0">
              <a:buNone/>
            </a:pPr>
            <a:r>
              <a:rPr lang="en-US" sz="2000" dirty="0"/>
              <a:t>          </a:t>
            </a:r>
          </a:p>
          <a:p>
            <a:pPr marL="0" indent="0">
              <a:buNone/>
            </a:pPr>
            <a:r>
              <a:rPr lang="en-US" sz="2000" dirty="0"/>
              <a:t>        //below code throws divide by zero exception  </a:t>
            </a:r>
          </a:p>
          <a:p>
            <a:pPr marL="0" indent="0">
              <a:buNone/>
            </a:pPr>
            <a:r>
              <a:rPr lang="en-US" sz="2000" dirty="0"/>
              <a:t>       </a:t>
            </a:r>
            <a:r>
              <a:rPr lang="en-US" sz="2000" b="1" dirty="0" err="1"/>
              <a:t>int</a:t>
            </a:r>
            <a:r>
              <a:rPr lang="en-US" sz="2000" dirty="0"/>
              <a:t> data=25/0;    </a:t>
            </a:r>
          </a:p>
          <a:p>
            <a:pPr marL="0" indent="0">
              <a:buNone/>
            </a:pPr>
            <a:r>
              <a:rPr lang="en-US" sz="2000" dirty="0"/>
              <a:t>       </a:t>
            </a:r>
            <a:r>
              <a:rPr lang="en-US" sz="2000" dirty="0" err="1"/>
              <a:t>System.out.println</a:t>
            </a:r>
            <a:r>
              <a:rPr lang="en-US" sz="2000" dirty="0"/>
              <a:t>(data);    </a:t>
            </a:r>
          </a:p>
          <a:p>
            <a:pPr marL="0" indent="0">
              <a:buNone/>
            </a:pPr>
            <a:r>
              <a:rPr lang="en-US" sz="2000" dirty="0"/>
              <a:t>      }    </a:t>
            </a:r>
          </a:p>
          <a:p>
            <a:pPr marL="0" indent="0">
              <a:buNone/>
            </a:pPr>
            <a:r>
              <a:rPr lang="en-US" sz="2000" dirty="0"/>
              <a:t>      //cannot handle Arithmetic type exception  </a:t>
            </a:r>
          </a:p>
          <a:p>
            <a:pPr marL="0" indent="0">
              <a:buNone/>
            </a:pPr>
            <a:r>
              <a:rPr lang="en-US" sz="2000" dirty="0"/>
              <a:t>      //can only accept Null Pointer type exception  </a:t>
            </a:r>
          </a:p>
          <a:p>
            <a:pPr marL="0" indent="0">
              <a:buNone/>
            </a:pPr>
            <a:r>
              <a:rPr lang="en-US" sz="2000" dirty="0"/>
              <a:t>      </a:t>
            </a:r>
            <a:r>
              <a:rPr lang="en-US" sz="2000" b="1" dirty="0"/>
              <a:t>catch</a:t>
            </a:r>
            <a:r>
              <a:rPr lang="en-US" sz="2000" dirty="0"/>
              <a:t>(</a:t>
            </a:r>
            <a:r>
              <a:rPr lang="en-US" sz="2000" dirty="0" err="1"/>
              <a:t>NullPointerException</a:t>
            </a:r>
            <a:r>
              <a:rPr lang="en-US" sz="2000" dirty="0"/>
              <a:t> e){  </a:t>
            </a:r>
          </a:p>
          <a:p>
            <a:pPr marL="0" indent="0">
              <a:buNone/>
            </a:pPr>
            <a:r>
              <a:rPr lang="en-US" sz="2000" dirty="0"/>
              <a:t>        </a:t>
            </a:r>
            <a:r>
              <a:rPr lang="en-US" sz="2000" dirty="0" err="1"/>
              <a:t>System.out.println</a:t>
            </a:r>
            <a:r>
              <a:rPr lang="en-US" sz="2000" dirty="0"/>
              <a:t>(e);  </a:t>
            </a:r>
          </a:p>
          <a:p>
            <a:pPr marL="0" indent="0">
              <a:buNone/>
            </a:pPr>
            <a:r>
              <a:rPr lang="en-US" sz="2000" dirty="0"/>
              <a:t>      }   </a:t>
            </a:r>
          </a:p>
          <a:p>
            <a:pPr marL="0" indent="0">
              <a:buNone/>
            </a:pPr>
            <a:r>
              <a:rPr lang="en-US" sz="2000" dirty="0"/>
              <a:t>  </a:t>
            </a:r>
          </a:p>
          <a:p>
            <a:pPr marL="0" indent="0">
              <a:buNone/>
            </a:pPr>
            <a:r>
              <a:rPr lang="en-US" sz="2000" dirty="0"/>
              <a:t>     </a:t>
            </a:r>
            <a:endParaRPr lang="en-US" sz="1600" dirty="0"/>
          </a:p>
        </p:txBody>
      </p:sp>
      <p:sp>
        <p:nvSpPr>
          <p:cNvPr id="4" name="TextBox 3"/>
          <p:cNvSpPr txBox="1"/>
          <p:nvPr/>
        </p:nvSpPr>
        <p:spPr>
          <a:xfrm>
            <a:off x="6632620" y="257578"/>
            <a:ext cx="4559121" cy="4431983"/>
          </a:xfrm>
          <a:prstGeom prst="rect">
            <a:avLst/>
          </a:prstGeom>
          <a:noFill/>
        </p:spPr>
        <p:txBody>
          <a:bodyPr wrap="square" rtlCol="0">
            <a:spAutoFit/>
          </a:bodyPr>
          <a:lstStyle/>
          <a:p>
            <a:r>
              <a:rPr lang="en-US" sz="2400" dirty="0"/>
              <a:t> //executes regardless of exception </a:t>
            </a:r>
            <a:r>
              <a:rPr lang="en-US" sz="2400" dirty="0" err="1"/>
              <a:t>occured</a:t>
            </a:r>
            <a:r>
              <a:rPr lang="en-US" sz="2400" dirty="0"/>
              <a:t> or not   </a:t>
            </a:r>
          </a:p>
          <a:p>
            <a:r>
              <a:rPr lang="en-US" sz="2400" dirty="0"/>
              <a:t>      </a:t>
            </a:r>
            <a:r>
              <a:rPr lang="en-US" sz="2400" b="1" dirty="0"/>
              <a:t>finally</a:t>
            </a:r>
            <a:r>
              <a:rPr lang="en-US" sz="2400" dirty="0"/>
              <a:t> {  </a:t>
            </a:r>
          </a:p>
          <a:p>
            <a:r>
              <a:rPr lang="en-US" sz="2400" dirty="0"/>
              <a:t>        </a:t>
            </a:r>
            <a:r>
              <a:rPr lang="en-US" sz="2400" dirty="0" err="1"/>
              <a:t>System.out.println</a:t>
            </a:r>
            <a:r>
              <a:rPr lang="en-US" sz="2400" dirty="0"/>
              <a:t>("finally block is always executed");  </a:t>
            </a:r>
          </a:p>
          <a:p>
            <a:r>
              <a:rPr lang="en-US" sz="2400" dirty="0"/>
              <a:t>      }    </a:t>
            </a:r>
          </a:p>
          <a:p>
            <a:r>
              <a:rPr lang="en-US" sz="2400" dirty="0"/>
              <a:t>  </a:t>
            </a:r>
          </a:p>
          <a:p>
            <a:r>
              <a:rPr lang="en-US" sz="2400" dirty="0"/>
              <a:t>      </a:t>
            </a:r>
            <a:r>
              <a:rPr lang="en-US" sz="2400" dirty="0" err="1"/>
              <a:t>System.out.println</a:t>
            </a:r>
            <a:r>
              <a:rPr lang="en-US" sz="2400" dirty="0"/>
              <a:t>("rest of the code...");    </a:t>
            </a:r>
          </a:p>
          <a:p>
            <a:r>
              <a:rPr lang="en-US" sz="2400" dirty="0"/>
              <a:t>      }    </a:t>
            </a:r>
          </a:p>
          <a:p>
            <a:r>
              <a:rPr lang="en-US" sz="2400" dirty="0"/>
              <a:t>    }    </a:t>
            </a:r>
          </a:p>
          <a:p>
            <a:endParaRPr lang="en-US" dirty="0"/>
          </a:p>
        </p:txBody>
      </p:sp>
      <p:pic>
        <p:nvPicPr>
          <p:cNvPr id="5" name="Picture 4"/>
          <p:cNvPicPr>
            <a:picLocks noChangeAspect="1"/>
          </p:cNvPicPr>
          <p:nvPr/>
        </p:nvPicPr>
        <p:blipFill>
          <a:blip r:embed="rId2"/>
          <a:stretch>
            <a:fillRect/>
          </a:stretch>
        </p:blipFill>
        <p:spPr>
          <a:xfrm>
            <a:off x="5576552" y="4689561"/>
            <a:ext cx="6305550" cy="1696323"/>
          </a:xfrm>
          <a:prstGeom prst="rect">
            <a:avLst/>
          </a:prstGeom>
        </p:spPr>
      </p:pic>
    </p:spTree>
    <p:extLst>
      <p:ext uri="{BB962C8B-B14F-4D97-AF65-F5344CB8AC3E}">
        <p14:creationId xmlns:p14="http://schemas.microsoft.com/office/powerpoint/2010/main" val="2329473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85587"/>
            <a:ext cx="10515600" cy="3305354"/>
          </a:xfrm>
        </p:spPr>
        <p:txBody>
          <a:bodyPr>
            <a:normAutofit/>
          </a:bodyPr>
          <a:lstStyle/>
          <a:p>
            <a:pPr algn="ctr"/>
            <a:r>
              <a:rPr lang="en-US" sz="4900" b="1" dirty="0"/>
              <a:t>Case 3: When an exception occurs and is handled by the catch block</a:t>
            </a:r>
            <a:br>
              <a:rPr lang="en-US" dirty="0"/>
            </a:br>
            <a:endParaRPr lang="en-US" dirty="0"/>
          </a:p>
        </p:txBody>
      </p:sp>
    </p:spTree>
    <p:extLst>
      <p:ext uri="{BB962C8B-B14F-4D97-AF65-F5344CB8AC3E}">
        <p14:creationId xmlns:p14="http://schemas.microsoft.com/office/powerpoint/2010/main" val="163403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862" y="190008"/>
            <a:ext cx="5820177" cy="6442612"/>
          </a:xfrm>
        </p:spPr>
        <p:txBody>
          <a:bodyPr>
            <a:normAutofit fontScale="92500" lnSpcReduction="20000"/>
          </a:bodyPr>
          <a:lstStyle/>
          <a:p>
            <a:pPr marL="0" indent="0">
              <a:buNone/>
            </a:pPr>
            <a:r>
              <a:rPr lang="en-US" b="1" dirty="0"/>
              <a:t>public</a:t>
            </a:r>
            <a:r>
              <a:rPr lang="en-US" dirty="0"/>
              <a:t> </a:t>
            </a:r>
            <a:r>
              <a:rPr lang="en-US" b="1" dirty="0"/>
              <a:t>class</a:t>
            </a:r>
            <a:r>
              <a:rPr lang="en-US" dirty="0"/>
              <a:t> TestFinallyBlock2{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p>
          <a:p>
            <a:pPr marL="0" indent="0">
              <a:buNone/>
            </a:pPr>
            <a:r>
              <a:rPr lang="en-US" dirty="0"/>
              <a:t>      </a:t>
            </a:r>
            <a:r>
              <a:rPr lang="en-US" b="1" dirty="0"/>
              <a:t>try</a:t>
            </a:r>
            <a:r>
              <a:rPr lang="en-US" dirty="0"/>
              <a:t> {    </a:t>
            </a:r>
          </a:p>
          <a:p>
            <a:pPr marL="0" indent="0">
              <a:buNone/>
            </a:pPr>
            <a:r>
              <a:rPr lang="en-US" dirty="0"/>
              <a:t>  </a:t>
            </a:r>
          </a:p>
          <a:p>
            <a:pPr marL="0" indent="0">
              <a:buNone/>
            </a:pPr>
            <a:r>
              <a:rPr lang="en-US" dirty="0"/>
              <a:t>        </a:t>
            </a:r>
            <a:r>
              <a:rPr lang="en-US" dirty="0" err="1"/>
              <a:t>System.out.println</a:t>
            </a:r>
            <a:r>
              <a:rPr lang="en-US" dirty="0"/>
              <a:t>("Inside try block");  </a:t>
            </a:r>
          </a:p>
          <a:p>
            <a:pPr marL="0" indent="0">
              <a:buNone/>
            </a:pPr>
            <a:r>
              <a:rPr lang="en-US" dirty="0"/>
              <a:t>  </a:t>
            </a:r>
          </a:p>
          <a:p>
            <a:pPr marL="0" indent="0">
              <a:buNone/>
            </a:pPr>
            <a:r>
              <a:rPr lang="en-US" dirty="0"/>
              <a:t>        //below code throws divide by zero exception  </a:t>
            </a:r>
          </a:p>
          <a:p>
            <a:pPr marL="0" indent="0">
              <a:buNone/>
            </a:pPr>
            <a:r>
              <a:rPr lang="en-US" dirty="0"/>
              <a:t>       </a:t>
            </a:r>
            <a:r>
              <a:rPr lang="en-US" b="1" dirty="0" err="1"/>
              <a:t>int</a:t>
            </a:r>
            <a:r>
              <a:rPr lang="en-US" dirty="0"/>
              <a:t> data=25/0;    </a:t>
            </a:r>
          </a:p>
          <a:p>
            <a:pPr marL="0" indent="0">
              <a:buNone/>
            </a:pPr>
            <a:r>
              <a:rPr lang="en-US" dirty="0"/>
              <a:t>       </a:t>
            </a:r>
            <a:r>
              <a:rPr lang="en-US" dirty="0" err="1"/>
              <a:t>System.out.println</a:t>
            </a:r>
            <a:r>
              <a:rPr lang="en-US" dirty="0"/>
              <a:t>(data);    </a:t>
            </a:r>
          </a:p>
          <a:p>
            <a:pPr marL="0" indent="0">
              <a:buNone/>
            </a:pPr>
            <a:r>
              <a:rPr lang="en-US" dirty="0"/>
              <a:t>      }   </a:t>
            </a:r>
          </a:p>
          <a:p>
            <a:pPr marL="0" indent="0">
              <a:buNone/>
            </a:pPr>
            <a:r>
              <a:rPr lang="en-US" dirty="0"/>
              <a:t>  </a:t>
            </a:r>
          </a:p>
          <a:p>
            <a:pPr marL="0" indent="0">
              <a:buNone/>
            </a:pPr>
            <a:r>
              <a:rPr lang="en-US" dirty="0"/>
              <a:t>    </a:t>
            </a:r>
          </a:p>
        </p:txBody>
      </p:sp>
      <p:sp>
        <p:nvSpPr>
          <p:cNvPr id="4" name="TextBox 3"/>
          <p:cNvSpPr txBox="1"/>
          <p:nvPr/>
        </p:nvSpPr>
        <p:spPr>
          <a:xfrm>
            <a:off x="6362163" y="360608"/>
            <a:ext cx="5705341" cy="5324535"/>
          </a:xfrm>
          <a:prstGeom prst="rect">
            <a:avLst/>
          </a:prstGeom>
          <a:noFill/>
        </p:spPr>
        <p:txBody>
          <a:bodyPr wrap="square" rtlCol="0">
            <a:spAutoFit/>
          </a:bodyPr>
          <a:lstStyle/>
          <a:p>
            <a:r>
              <a:rPr lang="en-US" sz="2000" dirty="0"/>
              <a:t>  //handles the Arithmetic Exception / Divide by zero exception  </a:t>
            </a:r>
          </a:p>
          <a:p>
            <a:r>
              <a:rPr lang="en-US" sz="2000" dirty="0"/>
              <a:t>      </a:t>
            </a:r>
            <a:r>
              <a:rPr lang="en-US" sz="2000" b="1" dirty="0"/>
              <a:t>catch</a:t>
            </a:r>
            <a:r>
              <a:rPr lang="en-US" sz="2000" dirty="0"/>
              <a:t>(</a:t>
            </a:r>
            <a:r>
              <a:rPr lang="en-US" sz="2000" dirty="0" err="1"/>
              <a:t>ArithmeticException</a:t>
            </a:r>
            <a:r>
              <a:rPr lang="en-US" sz="2000" dirty="0"/>
              <a:t> e){  </a:t>
            </a:r>
          </a:p>
          <a:p>
            <a:r>
              <a:rPr lang="en-US" sz="2000" dirty="0"/>
              <a:t>        </a:t>
            </a:r>
            <a:r>
              <a:rPr lang="en-US" sz="2000" dirty="0" err="1"/>
              <a:t>System.out.println</a:t>
            </a:r>
            <a:r>
              <a:rPr lang="en-US" sz="2000" dirty="0"/>
              <a:t>("Exception handled");  </a:t>
            </a:r>
          </a:p>
          <a:p>
            <a:r>
              <a:rPr lang="en-US" sz="2000" dirty="0"/>
              <a:t>        </a:t>
            </a:r>
            <a:r>
              <a:rPr lang="en-US" sz="2000" dirty="0" err="1"/>
              <a:t>System.out.println</a:t>
            </a:r>
            <a:r>
              <a:rPr lang="en-US" sz="2000" dirty="0"/>
              <a:t>(e);  </a:t>
            </a:r>
          </a:p>
          <a:p>
            <a:r>
              <a:rPr lang="en-US" sz="2000" dirty="0"/>
              <a:t>      }   </a:t>
            </a:r>
          </a:p>
          <a:p>
            <a:r>
              <a:rPr lang="en-US" sz="2000" dirty="0"/>
              <a:t>  </a:t>
            </a:r>
          </a:p>
          <a:p>
            <a:r>
              <a:rPr lang="en-US" sz="2000" dirty="0"/>
              <a:t>      //executes regardless of exception </a:t>
            </a:r>
            <a:r>
              <a:rPr lang="en-US" sz="2000" dirty="0" err="1"/>
              <a:t>occured</a:t>
            </a:r>
            <a:r>
              <a:rPr lang="en-US" sz="2000" dirty="0"/>
              <a:t> or not   </a:t>
            </a:r>
          </a:p>
          <a:p>
            <a:r>
              <a:rPr lang="en-US" sz="2000" dirty="0"/>
              <a:t>      </a:t>
            </a:r>
            <a:r>
              <a:rPr lang="en-US" sz="2000" b="1" dirty="0"/>
              <a:t>finally</a:t>
            </a:r>
            <a:r>
              <a:rPr lang="en-US" sz="2000" dirty="0"/>
              <a:t> {  </a:t>
            </a:r>
          </a:p>
          <a:p>
            <a:r>
              <a:rPr lang="en-US" sz="2000" dirty="0"/>
              <a:t>        </a:t>
            </a:r>
            <a:r>
              <a:rPr lang="en-US" sz="2000" dirty="0" err="1"/>
              <a:t>System.out.println</a:t>
            </a:r>
            <a:r>
              <a:rPr lang="en-US" sz="2000" dirty="0"/>
              <a:t>("finally block is always executed");  </a:t>
            </a:r>
          </a:p>
          <a:p>
            <a:r>
              <a:rPr lang="en-US" sz="2000" dirty="0"/>
              <a:t>      }    </a:t>
            </a:r>
          </a:p>
          <a:p>
            <a:r>
              <a:rPr lang="en-US" sz="2000" dirty="0"/>
              <a:t>  </a:t>
            </a:r>
          </a:p>
          <a:p>
            <a:r>
              <a:rPr lang="en-US" sz="2000" dirty="0"/>
              <a:t>      </a:t>
            </a:r>
            <a:r>
              <a:rPr lang="en-US" sz="2000" dirty="0" err="1"/>
              <a:t>System.out.println</a:t>
            </a:r>
            <a:r>
              <a:rPr lang="en-US" sz="2000" dirty="0"/>
              <a:t>("rest of the code...");    </a:t>
            </a:r>
          </a:p>
          <a:p>
            <a:r>
              <a:rPr lang="en-US" sz="2000" dirty="0"/>
              <a:t>      }    </a:t>
            </a:r>
          </a:p>
          <a:p>
            <a:r>
              <a:rPr lang="en-US" sz="2000" dirty="0"/>
              <a:t>    }  </a:t>
            </a:r>
          </a:p>
        </p:txBody>
      </p:sp>
    </p:spTree>
    <p:extLst>
      <p:ext uri="{BB962C8B-B14F-4D97-AF65-F5344CB8AC3E}">
        <p14:creationId xmlns:p14="http://schemas.microsoft.com/office/powerpoint/2010/main" val="104698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898" y="397836"/>
            <a:ext cx="10323229" cy="2602941"/>
          </a:xfrm>
          <a:prstGeom prst="rect">
            <a:avLst/>
          </a:prstGeom>
        </p:spPr>
      </p:pic>
    </p:spTree>
    <p:extLst>
      <p:ext uri="{BB962C8B-B14F-4D97-AF65-F5344CB8AC3E}">
        <p14:creationId xmlns:p14="http://schemas.microsoft.com/office/powerpoint/2010/main" val="160887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6" y="305918"/>
            <a:ext cx="10515600" cy="6159276"/>
          </a:xfrm>
        </p:spPr>
        <p:txBody>
          <a:bodyPr/>
          <a:lstStyle/>
          <a:p>
            <a:r>
              <a:rPr lang="en-US" dirty="0"/>
              <a:t>What is Exception in Java?</a:t>
            </a:r>
          </a:p>
          <a:p>
            <a:r>
              <a:rPr lang="en-US" b="1" dirty="0"/>
              <a:t>Dictionary Meaning:</a:t>
            </a:r>
            <a:r>
              <a:rPr lang="en-US" dirty="0"/>
              <a:t> Exception is an abnormal condition.</a:t>
            </a:r>
          </a:p>
          <a:p>
            <a:r>
              <a:rPr lang="en-US" dirty="0"/>
              <a:t>In Java, an exception is an event that disrupts the normal flow of the program. It is an object which is thrown at runtime.</a:t>
            </a:r>
            <a:br>
              <a:rPr lang="en-US" dirty="0"/>
            </a:br>
            <a:br>
              <a:rPr lang="en-US" dirty="0"/>
            </a:br>
            <a:br>
              <a:rPr lang="en-US" dirty="0"/>
            </a:br>
            <a:endParaRPr lang="en-US" dirty="0"/>
          </a:p>
          <a:p>
            <a:endParaRPr lang="en-US" dirty="0"/>
          </a:p>
        </p:txBody>
      </p:sp>
    </p:spTree>
    <p:extLst>
      <p:ext uri="{BB962C8B-B14F-4D97-AF65-F5344CB8AC3E}">
        <p14:creationId xmlns:p14="http://schemas.microsoft.com/office/powerpoint/2010/main" val="377154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650" y="331676"/>
            <a:ext cx="11126273" cy="5772910"/>
          </a:xfrm>
        </p:spPr>
        <p:txBody>
          <a:bodyPr/>
          <a:lstStyle/>
          <a:p>
            <a:r>
              <a:rPr lang="en-US" sz="3200" dirty="0"/>
              <a:t>NOTE: For each try block there can be zero or more catch blocks, but only one finally block.</a:t>
            </a:r>
          </a:p>
          <a:p>
            <a:r>
              <a:rPr lang="en-US" sz="3200" dirty="0"/>
              <a:t>Note: The finally block will not be executed if the program exits (either by calling </a:t>
            </a:r>
            <a:r>
              <a:rPr lang="en-US" sz="3200" dirty="0" err="1"/>
              <a:t>System.exit</a:t>
            </a:r>
            <a:r>
              <a:rPr lang="en-US" sz="3200" dirty="0"/>
              <a:t>() or by causing a fatal error that causes the process to abort).</a:t>
            </a:r>
          </a:p>
          <a:p>
            <a:endParaRPr lang="en-US" dirty="0"/>
          </a:p>
        </p:txBody>
      </p:sp>
    </p:spTree>
    <p:extLst>
      <p:ext uri="{BB962C8B-B14F-4D97-AF65-F5344CB8AC3E}">
        <p14:creationId xmlns:p14="http://schemas.microsoft.com/office/powerpoint/2010/main" val="411556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10" y="2902263"/>
            <a:ext cx="10515600" cy="1325563"/>
          </a:xfrm>
        </p:spPr>
        <p:txBody>
          <a:bodyPr/>
          <a:lstStyle/>
          <a:p>
            <a:r>
              <a:rPr lang="en-IN" b="1" dirty="0"/>
              <a:t>Java throw keyword</a:t>
            </a:r>
            <a:br>
              <a:rPr lang="en-US" b="1" dirty="0"/>
            </a:br>
            <a:endParaRPr lang="en-US" dirty="0"/>
          </a:p>
        </p:txBody>
      </p:sp>
    </p:spTree>
    <p:extLst>
      <p:ext uri="{BB962C8B-B14F-4D97-AF65-F5344CB8AC3E}">
        <p14:creationId xmlns:p14="http://schemas.microsoft.com/office/powerpoint/2010/main" val="405643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61" y="756679"/>
            <a:ext cx="11383850" cy="5682758"/>
          </a:xfrm>
        </p:spPr>
        <p:txBody>
          <a:bodyPr/>
          <a:lstStyle/>
          <a:p>
            <a:r>
              <a:rPr lang="en-IN" sz="3200" dirty="0"/>
              <a:t>The Java throw keyword is used to throw an exception explicitly.</a:t>
            </a:r>
            <a:endParaRPr lang="en-US" sz="3200" dirty="0"/>
          </a:p>
          <a:p>
            <a:r>
              <a:rPr lang="en-IN" sz="3200" dirty="0"/>
              <a:t>We specify the </a:t>
            </a:r>
            <a:r>
              <a:rPr lang="en-IN" sz="3200" b="1" dirty="0"/>
              <a:t>exception</a:t>
            </a:r>
            <a:r>
              <a:rPr lang="en-IN" sz="3200" dirty="0"/>
              <a:t> object which is to be thrown. The Exception has some message with it that provides the error description. These exceptions may be related to user inputs, server, etc.</a:t>
            </a:r>
            <a:endParaRPr lang="en-US" sz="3200" dirty="0"/>
          </a:p>
          <a:p>
            <a:r>
              <a:rPr lang="en-IN" sz="3200" dirty="0"/>
              <a:t>We can throw either checked or unchecked exceptions in Java by throw keyword. It is mainly used to throw a custom exception. We will discuss custom exceptions later in this section.</a:t>
            </a:r>
            <a:endParaRPr lang="en-US" sz="3200" dirty="0"/>
          </a:p>
          <a:p>
            <a:endParaRPr lang="en-US" dirty="0"/>
          </a:p>
        </p:txBody>
      </p:sp>
    </p:spTree>
    <p:extLst>
      <p:ext uri="{BB962C8B-B14F-4D97-AF65-F5344CB8AC3E}">
        <p14:creationId xmlns:p14="http://schemas.microsoft.com/office/powerpoint/2010/main" val="294431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74165" y="386549"/>
            <a:ext cx="9249383" cy="5949857"/>
          </a:xfrm>
          <a:prstGeom prst="rect">
            <a:avLst/>
          </a:prstGeom>
        </p:spPr>
      </p:pic>
    </p:spTree>
    <p:extLst>
      <p:ext uri="{BB962C8B-B14F-4D97-AF65-F5344CB8AC3E}">
        <p14:creationId xmlns:p14="http://schemas.microsoft.com/office/powerpoint/2010/main" val="277805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8712" y="685827"/>
            <a:ext cx="9661507" cy="4697542"/>
          </a:xfrm>
          <a:prstGeom prst="rect">
            <a:avLst/>
          </a:prstGeom>
        </p:spPr>
      </p:pic>
    </p:spTree>
    <p:extLst>
      <p:ext uri="{BB962C8B-B14F-4D97-AF65-F5344CB8AC3E}">
        <p14:creationId xmlns:p14="http://schemas.microsoft.com/office/powerpoint/2010/main" val="3218549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6740" y="368835"/>
            <a:ext cx="9365293" cy="5568325"/>
          </a:xfrm>
          <a:prstGeom prst="rect">
            <a:avLst/>
          </a:prstGeom>
        </p:spPr>
      </p:pic>
    </p:spTree>
    <p:extLst>
      <p:ext uri="{BB962C8B-B14F-4D97-AF65-F5344CB8AC3E}">
        <p14:creationId xmlns:p14="http://schemas.microsoft.com/office/powerpoint/2010/main" val="379004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12802" y="305926"/>
            <a:ext cx="10666059" cy="5888811"/>
          </a:xfrm>
          <a:prstGeom prst="rect">
            <a:avLst/>
          </a:prstGeom>
        </p:spPr>
      </p:pic>
    </p:spTree>
    <p:extLst>
      <p:ext uri="{BB962C8B-B14F-4D97-AF65-F5344CB8AC3E}">
        <p14:creationId xmlns:p14="http://schemas.microsoft.com/office/powerpoint/2010/main" val="172876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throw Example</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50566" y="1329859"/>
            <a:ext cx="6243310" cy="487252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593066" y="1885458"/>
            <a:ext cx="4210367" cy="14883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throws Example</a:t>
            </a:r>
            <a:br>
              <a:rPr lang="en-US"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12745" y="1096661"/>
            <a:ext cx="4925903" cy="525196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203402" y="1309195"/>
            <a:ext cx="5734920" cy="128686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213297" y="502276"/>
            <a:ext cx="4054161" cy="5331854"/>
          </a:xfrm>
          <a:prstGeom prst="rect">
            <a:avLst/>
          </a:prstGeom>
        </p:spPr>
      </p:pic>
    </p:spTree>
    <p:extLst>
      <p:ext uri="{BB962C8B-B14F-4D97-AF65-F5344CB8AC3E}">
        <p14:creationId xmlns:p14="http://schemas.microsoft.com/office/powerpoint/2010/main" val="114853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a:t>Hierarchy of Java Exception classes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127" y="1171553"/>
            <a:ext cx="4688214" cy="5349622"/>
          </a:xfrm>
        </p:spPr>
      </p:pic>
    </p:spTree>
    <p:extLst>
      <p:ext uri="{BB962C8B-B14F-4D97-AF65-F5344CB8AC3E}">
        <p14:creationId xmlns:p14="http://schemas.microsoft.com/office/powerpoint/2010/main" val="333217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t="25432" b="12863"/>
          <a:stretch/>
        </p:blipFill>
        <p:spPr>
          <a:xfrm>
            <a:off x="257577" y="1081825"/>
            <a:ext cx="11307652" cy="4443212"/>
          </a:xfrm>
          <a:prstGeom prst="rect">
            <a:avLst/>
          </a:prstGeom>
        </p:spPr>
      </p:pic>
    </p:spTree>
    <p:extLst>
      <p:ext uri="{BB962C8B-B14F-4D97-AF65-F5344CB8AC3E}">
        <p14:creationId xmlns:p14="http://schemas.microsoft.com/office/powerpoint/2010/main" val="390827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3314" y="430503"/>
            <a:ext cx="10452213" cy="2797735"/>
          </a:xfrm>
          <a:prstGeom prst="rect">
            <a:avLst/>
          </a:prstGeom>
        </p:spPr>
      </p:pic>
      <p:pic>
        <p:nvPicPr>
          <p:cNvPr id="3" name="Picture 2"/>
          <p:cNvPicPr>
            <a:picLocks noChangeAspect="1"/>
          </p:cNvPicPr>
          <p:nvPr/>
        </p:nvPicPr>
        <p:blipFill>
          <a:blip r:embed="rId3"/>
          <a:stretch>
            <a:fillRect/>
          </a:stretch>
        </p:blipFill>
        <p:spPr>
          <a:xfrm>
            <a:off x="1357714" y="3228238"/>
            <a:ext cx="7992348" cy="3057801"/>
          </a:xfrm>
          <a:prstGeom prst="rect">
            <a:avLst/>
          </a:prstGeom>
        </p:spPr>
      </p:pic>
    </p:spTree>
    <p:extLst>
      <p:ext uri="{BB962C8B-B14F-4D97-AF65-F5344CB8AC3E}">
        <p14:creationId xmlns:p14="http://schemas.microsoft.com/office/powerpoint/2010/main" val="42746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7" y="408949"/>
            <a:ext cx="10739907" cy="5747152"/>
          </a:xfrm>
        </p:spPr>
        <p:txBody>
          <a:bodyPr>
            <a:normAutofit lnSpcReduction="10000"/>
          </a:bodyPr>
          <a:lstStyle/>
          <a:p>
            <a:pPr marL="0" lvl="0" indent="0">
              <a:buNone/>
            </a:pPr>
            <a:r>
              <a:rPr lang="en-IN" b="1" dirty="0"/>
              <a:t>public</a:t>
            </a:r>
            <a:r>
              <a:rPr lang="en-IN" dirty="0"/>
              <a:t> </a:t>
            </a:r>
            <a:r>
              <a:rPr lang="en-IN" b="1" dirty="0"/>
              <a:t>class</a:t>
            </a:r>
            <a:r>
              <a:rPr lang="en-IN" dirty="0"/>
              <a:t> </a:t>
            </a:r>
            <a:r>
              <a:rPr lang="en-IN" dirty="0" err="1"/>
              <a:t>JavaExceptionExample</a:t>
            </a:r>
            <a:r>
              <a:rPr lang="en-IN" dirty="0"/>
              <a:t>{  </a:t>
            </a:r>
            <a:endParaRPr lang="en-US" dirty="0"/>
          </a:p>
          <a:p>
            <a:pPr marL="0" lv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US" dirty="0"/>
          </a:p>
          <a:p>
            <a:pPr marL="0" lvl="0" indent="0">
              <a:buNone/>
            </a:pPr>
            <a:r>
              <a:rPr lang="en-IN" dirty="0"/>
              <a:t>   </a:t>
            </a:r>
            <a:r>
              <a:rPr lang="en-IN" b="1" dirty="0"/>
              <a:t>try</a:t>
            </a:r>
            <a:r>
              <a:rPr lang="en-IN" dirty="0"/>
              <a:t>{  </a:t>
            </a:r>
            <a:endParaRPr lang="en-US" dirty="0"/>
          </a:p>
          <a:p>
            <a:pPr marL="0" lvl="0" indent="0">
              <a:buNone/>
            </a:pPr>
            <a:r>
              <a:rPr lang="en-IN" dirty="0"/>
              <a:t>      //code that may raise exception  </a:t>
            </a:r>
            <a:endParaRPr lang="en-US" dirty="0"/>
          </a:p>
          <a:p>
            <a:pPr marL="0" lvl="0" indent="0">
              <a:buNone/>
            </a:pPr>
            <a:r>
              <a:rPr lang="en-IN" dirty="0"/>
              <a:t>      </a:t>
            </a:r>
            <a:r>
              <a:rPr lang="en-IN" b="1" dirty="0" err="1"/>
              <a:t>int</a:t>
            </a:r>
            <a:r>
              <a:rPr lang="en-IN" dirty="0"/>
              <a:t> data=100/0;  </a:t>
            </a:r>
            <a:endParaRPr lang="en-US" dirty="0"/>
          </a:p>
          <a:p>
            <a:pPr marL="0" lvl="0" indent="0">
              <a:buNone/>
            </a:pPr>
            <a:r>
              <a:rPr lang="en-IN" dirty="0"/>
              <a:t>   }</a:t>
            </a:r>
            <a:r>
              <a:rPr lang="en-IN" b="1" dirty="0"/>
              <a:t>catch</a:t>
            </a:r>
            <a:r>
              <a:rPr lang="en-IN" dirty="0"/>
              <a:t>(</a:t>
            </a:r>
            <a:r>
              <a:rPr lang="en-IN" dirty="0" err="1"/>
              <a:t>ArithmeticException</a:t>
            </a:r>
            <a:r>
              <a:rPr lang="en-IN" dirty="0"/>
              <a:t> e){</a:t>
            </a:r>
            <a:r>
              <a:rPr lang="en-IN" dirty="0" err="1"/>
              <a:t>System.out.println</a:t>
            </a:r>
            <a:r>
              <a:rPr lang="en-IN" dirty="0"/>
              <a:t>(e);}  </a:t>
            </a:r>
            <a:endParaRPr lang="en-US" dirty="0"/>
          </a:p>
          <a:p>
            <a:pPr marL="0" lvl="0" indent="0">
              <a:buNone/>
            </a:pPr>
            <a:r>
              <a:rPr lang="en-IN" dirty="0"/>
              <a:t>   //rest code of the program   </a:t>
            </a:r>
            <a:endParaRPr lang="en-US" dirty="0"/>
          </a:p>
          <a:p>
            <a:pPr marL="0" lvl="0" indent="0">
              <a:buNone/>
            </a:pPr>
            <a:r>
              <a:rPr lang="en-IN" dirty="0"/>
              <a:t>   </a:t>
            </a:r>
            <a:r>
              <a:rPr lang="en-IN" dirty="0" err="1"/>
              <a:t>System.out.println</a:t>
            </a:r>
            <a:r>
              <a:rPr lang="en-IN" dirty="0"/>
              <a:t>("rest of the code...");  </a:t>
            </a:r>
            <a:endParaRPr lang="en-US" dirty="0"/>
          </a:p>
          <a:p>
            <a:pPr marL="0" lvl="0" indent="0">
              <a:buNone/>
            </a:pPr>
            <a:r>
              <a:rPr lang="en-IN" dirty="0"/>
              <a:t>  }  </a:t>
            </a:r>
            <a:endParaRPr lang="en-US" dirty="0"/>
          </a:p>
          <a:p>
            <a:pPr marL="0" lvl="0" indent="0">
              <a:buNone/>
            </a:pPr>
            <a:r>
              <a:rPr lang="en-IN" dirty="0"/>
              <a:t>}  </a:t>
            </a:r>
            <a:br>
              <a:rPr lang="en-IN" dirty="0"/>
            </a:br>
            <a:endParaRPr lang="en-US" dirty="0"/>
          </a:p>
          <a:p>
            <a:pPr marL="0" indent="0">
              <a:buNone/>
            </a:pPr>
            <a:r>
              <a:rPr lang="en-IN" b="1" dirty="0"/>
              <a:t>Exception in thread main </a:t>
            </a:r>
            <a:r>
              <a:rPr lang="en-IN" b="1" dirty="0" err="1"/>
              <a:t>java.lang.ArithmeticException</a:t>
            </a:r>
            <a:r>
              <a:rPr lang="en-IN" b="1" dirty="0"/>
              <a:t>:/ by zero</a:t>
            </a:r>
            <a:endParaRPr lang="en-US" b="1" dirty="0"/>
          </a:p>
          <a:p>
            <a:pPr marL="0" indent="0">
              <a:buNone/>
            </a:pPr>
            <a:endParaRPr lang="en-US" dirty="0"/>
          </a:p>
        </p:txBody>
      </p:sp>
    </p:spTree>
    <p:extLst>
      <p:ext uri="{BB962C8B-B14F-4D97-AF65-F5344CB8AC3E}">
        <p14:creationId xmlns:p14="http://schemas.microsoft.com/office/powerpoint/2010/main" val="183533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2709080"/>
            <a:ext cx="10515600" cy="1325563"/>
          </a:xfrm>
        </p:spPr>
        <p:txBody>
          <a:bodyPr>
            <a:normAutofit/>
          </a:bodyPr>
          <a:lstStyle/>
          <a:p>
            <a:pPr algn="ctr"/>
            <a:r>
              <a:rPr lang="en-US" sz="5400" dirty="0"/>
              <a:t>Multiple catch blocks</a:t>
            </a:r>
          </a:p>
        </p:txBody>
      </p:sp>
    </p:spTree>
    <p:extLst>
      <p:ext uri="{BB962C8B-B14F-4D97-AF65-F5344CB8AC3E}">
        <p14:creationId xmlns:p14="http://schemas.microsoft.com/office/powerpoint/2010/main" val="153400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014" y="90152"/>
            <a:ext cx="5626994" cy="6375042"/>
          </a:xfrm>
        </p:spPr>
        <p:txBody>
          <a:bodyPr>
            <a:normAutofit/>
          </a:bodyPr>
          <a:lstStyle/>
          <a:p>
            <a:pPr marL="0" indent="0">
              <a:buNone/>
            </a:pPr>
            <a:r>
              <a:rPr lang="en-US" sz="2000" b="1" dirty="0"/>
              <a:t>public</a:t>
            </a:r>
            <a:r>
              <a:rPr lang="en-US" sz="2000" dirty="0"/>
              <a:t> </a:t>
            </a:r>
            <a:r>
              <a:rPr lang="en-US" sz="2000" b="1" dirty="0"/>
              <a:t>class</a:t>
            </a:r>
            <a:r>
              <a:rPr lang="en-US" sz="2000" dirty="0"/>
              <a:t> MultipleCatchBlock1 {  </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marL="0" indent="0">
              <a:buNone/>
            </a:pPr>
            <a:r>
              <a:rPr lang="en-US" sz="2000" dirty="0"/>
              <a:t>          </a:t>
            </a:r>
          </a:p>
          <a:p>
            <a:pPr marL="0" indent="0">
              <a:buNone/>
            </a:pPr>
            <a:r>
              <a:rPr lang="en-US" sz="2000" dirty="0"/>
              <a:t>           </a:t>
            </a:r>
            <a:r>
              <a:rPr lang="en-US" sz="2000" b="1" dirty="0"/>
              <a:t>try</a:t>
            </a:r>
            <a:r>
              <a:rPr lang="en-US" sz="2000" dirty="0"/>
              <a:t>{    </a:t>
            </a:r>
          </a:p>
          <a:p>
            <a:pPr marL="0" indent="0">
              <a:buNone/>
            </a:pPr>
            <a:r>
              <a:rPr lang="en-US" sz="2000" dirty="0"/>
              <a:t>                </a:t>
            </a:r>
            <a:r>
              <a:rPr lang="en-US" sz="2000" b="1" dirty="0" err="1"/>
              <a:t>int</a:t>
            </a:r>
            <a:r>
              <a:rPr lang="en-US" sz="2000" dirty="0"/>
              <a:t> a[]=</a:t>
            </a:r>
            <a:r>
              <a:rPr lang="en-US" sz="2000" b="1" dirty="0"/>
              <a:t>new</a:t>
            </a:r>
            <a:r>
              <a:rPr lang="en-US" sz="2000" dirty="0"/>
              <a:t> </a:t>
            </a:r>
            <a:r>
              <a:rPr lang="en-US" sz="2000" b="1" dirty="0" err="1"/>
              <a:t>int</a:t>
            </a:r>
            <a:r>
              <a:rPr lang="en-US" sz="2000" dirty="0"/>
              <a:t>[5];    </a:t>
            </a:r>
          </a:p>
          <a:p>
            <a:pPr marL="0" indent="0">
              <a:buNone/>
            </a:pPr>
            <a:r>
              <a:rPr lang="en-US" sz="2000" dirty="0"/>
              <a:t>                a[5]=30/0;    </a:t>
            </a:r>
          </a:p>
          <a:p>
            <a:pPr marL="0" indent="0">
              <a:buNone/>
            </a:pPr>
            <a:r>
              <a:rPr lang="en-US" sz="2000" dirty="0"/>
              <a:t>               }    </a:t>
            </a:r>
          </a:p>
          <a:p>
            <a:pPr marL="0" indent="0">
              <a:buNone/>
            </a:pPr>
            <a:r>
              <a:rPr lang="en-US" sz="2000" dirty="0"/>
              <a:t>               </a:t>
            </a:r>
            <a:r>
              <a:rPr lang="en-US" sz="2000" b="1" dirty="0"/>
              <a:t>catch</a:t>
            </a:r>
            <a:r>
              <a:rPr lang="en-US" sz="2000" dirty="0"/>
              <a:t>(</a:t>
            </a:r>
            <a:r>
              <a:rPr lang="en-US" sz="2000" dirty="0" err="1"/>
              <a:t>ArithmeticException</a:t>
            </a:r>
            <a:r>
              <a:rPr lang="en-US" sz="2000" dirty="0"/>
              <a:t> e)  </a:t>
            </a:r>
          </a:p>
          <a:p>
            <a:pPr marL="0" indent="0">
              <a:buNone/>
            </a:pPr>
            <a:r>
              <a:rPr lang="en-US" sz="2000" dirty="0"/>
              <a:t>                  {  </a:t>
            </a:r>
          </a:p>
          <a:p>
            <a:pPr marL="0" indent="0">
              <a:buNone/>
            </a:pPr>
            <a:r>
              <a:rPr lang="en-US" sz="2000" dirty="0"/>
              <a:t>                   </a:t>
            </a:r>
            <a:r>
              <a:rPr lang="en-US" sz="2000" dirty="0" err="1"/>
              <a:t>System.out.println</a:t>
            </a:r>
            <a:r>
              <a:rPr lang="en-US" sz="2000" dirty="0"/>
              <a:t>("Arithmetic Exception occurs");  </a:t>
            </a:r>
          </a:p>
          <a:p>
            <a:pPr marL="0" indent="0">
              <a:buNone/>
            </a:pPr>
            <a:r>
              <a:rPr lang="en-US" sz="2000" dirty="0"/>
              <a:t>                  }    </a:t>
            </a:r>
          </a:p>
          <a:p>
            <a:pPr marL="0" indent="0">
              <a:buNone/>
            </a:pPr>
            <a:r>
              <a:rPr lang="en-US" sz="2000" dirty="0"/>
              <a:t>            </a:t>
            </a:r>
            <a:endParaRPr lang="en-US" sz="4000" dirty="0"/>
          </a:p>
        </p:txBody>
      </p:sp>
      <p:sp>
        <p:nvSpPr>
          <p:cNvPr id="4" name="Content Placeholder 2"/>
          <p:cNvSpPr txBox="1">
            <a:spLocks/>
          </p:cNvSpPr>
          <p:nvPr/>
        </p:nvSpPr>
        <p:spPr>
          <a:xfrm>
            <a:off x="6077754" y="90152"/>
            <a:ext cx="6114245" cy="6375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   </a:t>
            </a:r>
            <a:r>
              <a:rPr lang="en-US" sz="2400" b="1" dirty="0"/>
              <a:t>catch</a:t>
            </a:r>
            <a:r>
              <a:rPr lang="en-US" sz="2400" dirty="0"/>
              <a:t>(</a:t>
            </a:r>
            <a:r>
              <a:rPr lang="en-US" sz="2400" dirty="0" err="1"/>
              <a:t>ArrayIndexOutOfBoundsException</a:t>
            </a:r>
            <a:r>
              <a:rPr lang="en-US" sz="2400" dirty="0"/>
              <a:t> e)  </a:t>
            </a:r>
          </a:p>
          <a:p>
            <a:pPr marL="0" indent="0">
              <a:buNone/>
            </a:pPr>
            <a:r>
              <a:rPr lang="en-US" sz="2400" dirty="0"/>
              <a:t>                  {  </a:t>
            </a:r>
          </a:p>
          <a:p>
            <a:pPr marL="0" indent="0">
              <a:buNone/>
            </a:pPr>
            <a:r>
              <a:rPr lang="en-US" sz="2400" dirty="0"/>
              <a:t>                   </a:t>
            </a:r>
            <a:r>
              <a:rPr lang="en-US" sz="2400" dirty="0" err="1"/>
              <a:t>System.out.println</a:t>
            </a:r>
            <a:r>
              <a:rPr lang="en-US" sz="2400" dirty="0"/>
              <a:t>("</a:t>
            </a:r>
            <a:r>
              <a:rPr lang="en-US" sz="2400" dirty="0" err="1"/>
              <a:t>ArrayIndexOutOfBounds</a:t>
            </a:r>
            <a:r>
              <a:rPr lang="en-US" sz="2400" dirty="0"/>
              <a:t> Exception occurs");  </a:t>
            </a:r>
          </a:p>
          <a:p>
            <a:pPr marL="0" indent="0">
              <a:buNone/>
            </a:pPr>
            <a:r>
              <a:rPr lang="en-US" sz="2400" dirty="0"/>
              <a:t>                  }    </a:t>
            </a:r>
          </a:p>
          <a:p>
            <a:pPr marL="0" indent="0">
              <a:buNone/>
            </a:pPr>
            <a:r>
              <a:rPr lang="en-US" sz="2400" dirty="0"/>
              <a:t>               </a:t>
            </a:r>
            <a:r>
              <a:rPr lang="en-US" sz="2400" b="1" dirty="0"/>
              <a:t>catch</a:t>
            </a:r>
            <a:r>
              <a:rPr lang="en-US" sz="2400" dirty="0"/>
              <a:t>(Exception e)  </a:t>
            </a:r>
          </a:p>
          <a:p>
            <a:pPr marL="0" indent="0">
              <a:buNone/>
            </a:pPr>
            <a:r>
              <a:rPr lang="en-US" sz="2400" dirty="0"/>
              <a:t>                  {  </a:t>
            </a:r>
          </a:p>
          <a:p>
            <a:pPr marL="0" indent="0">
              <a:buNone/>
            </a:pPr>
            <a:r>
              <a:rPr lang="en-US" sz="2400" dirty="0"/>
              <a:t>                   </a:t>
            </a:r>
            <a:r>
              <a:rPr lang="en-US" sz="2400" dirty="0" err="1"/>
              <a:t>System.out.println</a:t>
            </a:r>
            <a:r>
              <a:rPr lang="en-US" sz="2400" dirty="0"/>
              <a:t>("Parent Exception occurs");  </a:t>
            </a:r>
          </a:p>
          <a:p>
            <a:pPr marL="0" indent="0">
              <a:buNone/>
            </a:pPr>
            <a:r>
              <a:rPr lang="en-US" sz="2400" dirty="0"/>
              <a:t>                  }             </a:t>
            </a:r>
          </a:p>
          <a:p>
            <a:pPr marL="0" indent="0">
              <a:buNone/>
            </a:pPr>
            <a:r>
              <a:rPr lang="en-US" sz="2400" dirty="0"/>
              <a:t>               </a:t>
            </a:r>
            <a:r>
              <a:rPr lang="en-US" sz="2400" dirty="0" err="1"/>
              <a:t>System.out.println</a:t>
            </a:r>
            <a:r>
              <a:rPr lang="en-US" sz="2400" dirty="0"/>
              <a:t>("rest of the code");    </a:t>
            </a:r>
          </a:p>
          <a:p>
            <a:pPr marL="0" indent="0">
              <a:buNone/>
            </a:pPr>
            <a:r>
              <a:rPr lang="en-US" sz="2400" dirty="0"/>
              <a:t>    }  </a:t>
            </a:r>
          </a:p>
          <a:p>
            <a:pPr marL="0" indent="0">
              <a:buNone/>
            </a:pPr>
            <a:r>
              <a:rPr lang="en-US" sz="2400" dirty="0"/>
              <a:t>}  </a:t>
            </a:r>
          </a:p>
          <a:p>
            <a:pPr marL="0" indent="0">
              <a:buNone/>
            </a:pPr>
            <a:endParaRPr lang="en-US" dirty="0"/>
          </a:p>
        </p:txBody>
      </p:sp>
    </p:spTree>
    <p:extLst>
      <p:ext uri="{BB962C8B-B14F-4D97-AF65-F5344CB8AC3E}">
        <p14:creationId xmlns:p14="http://schemas.microsoft.com/office/powerpoint/2010/main" val="1566354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311</Words>
  <Application>Microsoft Office PowerPoint</Application>
  <PresentationFormat>Widescreen</PresentationFormat>
  <Paragraphs>145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Exception Handling in Java </vt:lpstr>
      <vt:lpstr>PowerPoint Presentation</vt:lpstr>
      <vt:lpstr>PowerPoint Presentation</vt:lpstr>
      <vt:lpstr>Hierarchy of Java Exception classes</vt:lpstr>
      <vt:lpstr>PowerPoint Presentation</vt:lpstr>
      <vt:lpstr>PowerPoint Presentation</vt:lpstr>
      <vt:lpstr>PowerPoint Presentation</vt:lpstr>
      <vt:lpstr>Multiple catch blocks</vt:lpstr>
      <vt:lpstr>PowerPoint Presentation</vt:lpstr>
      <vt:lpstr>Java Exception Keywords </vt:lpstr>
      <vt:lpstr>Java finally block</vt:lpstr>
      <vt:lpstr>Case 1: When an exception does not occur </vt:lpstr>
      <vt:lpstr>PowerPoint Presentation</vt:lpstr>
      <vt:lpstr>PowerPoint Presentation</vt:lpstr>
      <vt:lpstr>Case 2: When an exception occur but not handled by the catch block </vt:lpstr>
      <vt:lpstr>PowerPoint Presentation</vt:lpstr>
      <vt:lpstr>Case 3: When an exception occurs and is handled by the catch block </vt:lpstr>
      <vt:lpstr>PowerPoint Presentation</vt:lpstr>
      <vt:lpstr>PowerPoint Presentation</vt:lpstr>
      <vt:lpstr>PowerPoint Presentation</vt:lpstr>
      <vt:lpstr>Java throw keyword </vt:lpstr>
      <vt:lpstr>PowerPoint Presentation</vt:lpstr>
      <vt:lpstr>PowerPoint Presentation</vt:lpstr>
      <vt:lpstr>PowerPoint Presentation</vt:lpstr>
      <vt:lpstr>PowerPoint Presentation</vt:lpstr>
      <vt:lpstr>PowerPoint Presentation</vt:lpstr>
      <vt:lpstr>Java throw Example </vt:lpstr>
      <vt:lpstr>Java throws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Java</dc:title>
  <dc:creator>BSL-03-13</dc:creator>
  <cp:lastModifiedBy>Windows User</cp:lastModifiedBy>
  <cp:revision>16</cp:revision>
  <dcterms:created xsi:type="dcterms:W3CDTF">2023-05-17T08:44:48Z</dcterms:created>
  <dcterms:modified xsi:type="dcterms:W3CDTF">2024-03-14T02:58:15Z</dcterms:modified>
</cp:coreProperties>
</file>