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2" r:id="rId34"/>
    <p:sldId id="293" r:id="rId35"/>
    <p:sldId id="29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6C1CAE-08D8-4D83-9CDD-21CD988D0197}" v="5" dt="2023-05-25T12:43:14.496"/>
    <p1510:client id="{85AA9A4A-CB8D-4315-8AEA-F77BA2A3F4D8}" v="3" dt="2023-05-25T13:51:30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BFF0-B9D3-4BEF-BCA7-EADCCA2BCEF2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08234-A193-4937-9AD7-52C5F46B8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BFF0-B9D3-4BEF-BCA7-EADCCA2BCEF2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08234-A193-4937-9AD7-52C5F46B8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BFF0-B9D3-4BEF-BCA7-EADCCA2BCEF2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08234-A193-4937-9AD7-52C5F46B8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BFF0-B9D3-4BEF-BCA7-EADCCA2BCEF2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08234-A193-4937-9AD7-52C5F46B8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BFF0-B9D3-4BEF-BCA7-EADCCA2BCEF2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08234-A193-4937-9AD7-52C5F46B8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BFF0-B9D3-4BEF-BCA7-EADCCA2BCEF2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08234-A193-4937-9AD7-52C5F46B8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BFF0-B9D3-4BEF-BCA7-EADCCA2BCEF2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08234-A193-4937-9AD7-52C5F46B8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BFF0-B9D3-4BEF-BCA7-EADCCA2BCEF2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08234-A193-4937-9AD7-52C5F46B8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BFF0-B9D3-4BEF-BCA7-EADCCA2BCEF2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08234-A193-4937-9AD7-52C5F46B8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BFF0-B9D3-4BEF-BCA7-EADCCA2BCEF2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08234-A193-4937-9AD7-52C5F46B8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BFF0-B9D3-4BEF-BCA7-EADCCA2BCEF2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08234-A193-4937-9AD7-52C5F46B8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2BFF0-B9D3-4BEF-BCA7-EADCCA2BCEF2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08234-A193-4937-9AD7-52C5F46B8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object-class" TargetMode="External"/><Relationship Id="rId2" Type="http://schemas.openxmlformats.org/officeDocument/2006/relationships/hyperlink" Target="https://www.javatpoint.com/java-constructo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java-thread-priority-multithreading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register-memor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IN" b="1" dirty="0"/>
              <a:t>Multithreading </a:t>
            </a:r>
            <a:r>
              <a:rPr lang="en-IN" dirty="0"/>
              <a:t> 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Java Thread class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 provides </a:t>
            </a:r>
            <a:r>
              <a:rPr lang="en-IN" b="1" dirty="0"/>
              <a:t>Thread class</a:t>
            </a:r>
            <a:r>
              <a:rPr lang="en-IN" dirty="0"/>
              <a:t> to achieve thread programming. Thread class provides </a:t>
            </a:r>
            <a:r>
              <a:rPr lang="en-IN" u="sng" dirty="0">
                <a:hlinkClick r:id="rId2"/>
              </a:rPr>
              <a:t>constructors</a:t>
            </a:r>
            <a:r>
              <a:rPr lang="en-IN" dirty="0"/>
              <a:t> and methods to create and perform operations on a thread. Thread class extends </a:t>
            </a:r>
            <a:r>
              <a:rPr lang="en-IN" u="sng" dirty="0">
                <a:hlinkClick r:id="rId3"/>
              </a:rPr>
              <a:t>Object class</a:t>
            </a:r>
            <a:r>
              <a:rPr lang="en-IN" dirty="0"/>
              <a:t> and implements </a:t>
            </a:r>
            <a:r>
              <a:rPr lang="en-IN" dirty="0" err="1"/>
              <a:t>Runnable</a:t>
            </a:r>
            <a:r>
              <a:rPr lang="en-IN" dirty="0"/>
              <a:t> interface.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create a thread in Java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There are two ways to create a thread:</a:t>
            </a:r>
          </a:p>
          <a:p>
            <a:r>
              <a:rPr lang="en-US" dirty="0"/>
              <a:t>By extending Thread class</a:t>
            </a:r>
          </a:p>
          <a:p>
            <a:r>
              <a:rPr lang="en-US" dirty="0"/>
              <a:t>By implementing </a:t>
            </a:r>
            <a:r>
              <a:rPr lang="en-US" dirty="0" err="1"/>
              <a:t>Runnable</a:t>
            </a:r>
            <a:r>
              <a:rPr lang="en-US" dirty="0"/>
              <a:t> interface.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-42558419" y="-29581414"/>
            <a:ext cx="66393203" cy="5759425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457200"/>
            <a:ext cx="640080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685800"/>
            <a:ext cx="7323944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400" y="685800"/>
            <a:ext cx="6781800" cy="2590800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1371600" y="3581400"/>
            <a:ext cx="678180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81000"/>
            <a:ext cx="85344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b="1" u="sng" dirty="0">
                <a:hlinkClick r:id="rId2"/>
              </a:rPr>
              <a:t>Priorities in threads</a:t>
            </a:r>
            <a:r>
              <a:rPr lang="en-US" sz="2800" dirty="0"/>
              <a:t> is a concept where each thread is having a priority which in layman’s language one can say every object is having priority here which is represented by numbers ranging from 1 to 10. </a:t>
            </a:r>
          </a:p>
          <a:p>
            <a:pPr fontAlgn="base"/>
            <a:endParaRPr lang="en-US" sz="2800" dirty="0"/>
          </a:p>
          <a:p>
            <a:pPr fontAlgn="base"/>
            <a:r>
              <a:rPr lang="en-US" sz="2800" dirty="0"/>
              <a:t>The default priority is set to 5 as excepted.</a:t>
            </a:r>
          </a:p>
          <a:p>
            <a:pPr fontAlgn="base"/>
            <a:r>
              <a:rPr lang="en-US" sz="2800" dirty="0"/>
              <a:t>Minimum priority is set to 1.</a:t>
            </a:r>
          </a:p>
          <a:p>
            <a:pPr fontAlgn="base"/>
            <a:r>
              <a:rPr lang="en-US" sz="2800" dirty="0"/>
              <a:t>Maximum priority is set to 10.</a:t>
            </a:r>
          </a:p>
          <a:p>
            <a:pPr fontAlgn="base"/>
            <a:endParaRPr lang="en-US" sz="2800" dirty="0"/>
          </a:p>
          <a:p>
            <a:pPr fontAlgn="base"/>
            <a:r>
              <a:rPr lang="en-US" sz="2800" b="1" dirty="0"/>
              <a:t>Here 3 constants are defined in it namely as follows:</a:t>
            </a:r>
          </a:p>
          <a:p>
            <a:pPr fontAlgn="base"/>
            <a:r>
              <a:rPr lang="en-US" sz="2800" dirty="0"/>
              <a:t>public static </a:t>
            </a:r>
            <a:r>
              <a:rPr lang="en-US" sz="2800" dirty="0" err="1"/>
              <a:t>int</a:t>
            </a:r>
            <a:r>
              <a:rPr lang="en-US" sz="2800" dirty="0"/>
              <a:t> NORM_PRIORITY</a:t>
            </a:r>
          </a:p>
          <a:p>
            <a:pPr fontAlgn="base"/>
            <a:r>
              <a:rPr lang="en-US" sz="2800" dirty="0"/>
              <a:t>public static </a:t>
            </a:r>
            <a:r>
              <a:rPr lang="en-US" sz="2800" dirty="0" err="1"/>
              <a:t>int</a:t>
            </a:r>
            <a:r>
              <a:rPr lang="en-US" sz="2800" dirty="0"/>
              <a:t> MIN_PRIORITY</a:t>
            </a:r>
          </a:p>
          <a:p>
            <a:pPr fontAlgn="base"/>
            <a:r>
              <a:rPr lang="en-US" sz="2800" dirty="0"/>
              <a:t>public static </a:t>
            </a:r>
            <a:r>
              <a:rPr lang="en-US" sz="2800" dirty="0" err="1"/>
              <a:t>int</a:t>
            </a:r>
            <a:r>
              <a:rPr lang="en-US" sz="2800" dirty="0"/>
              <a:t> MAX_PRIORITY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457200" y="838201"/>
            <a:ext cx="7696200" cy="4539583"/>
          </a:xfrm>
          <a:prstGeom prst="rect">
            <a:avLst/>
          </a:prstGeom>
          <a:solidFill>
            <a:srgbClr val="17133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19044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cs typeface="Courier New" pitchFamily="49" charset="0"/>
              </a:rPr>
              <a:t>MyThread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cs typeface="Courier New" pitchFamily="49" charset="0"/>
              </a:rPr>
              <a:t>Thread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cs typeface="Courier New" pitchFamily="49" charset="0"/>
              </a:rPr>
              <a:t> { 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cs typeface="Courier New" pitchFamily="49" charset="0"/>
              </a:rPr>
              <a:t>run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cs typeface="Courier New" pitchFamily="49" charset="0"/>
              </a:rPr>
              <a:t>() { 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cs typeface="Courier New" pitchFamily="49" charset="0"/>
              </a:rPr>
              <a:t>System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cs typeface="Courier New" pitchFamily="49" charset="0"/>
              </a:rPr>
              <a:t>.out.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cs typeface="Courier New" pitchFamily="49" charset="0"/>
              </a:rPr>
              <a:t>println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urier New" pitchFamily="49" charset="0"/>
                <a:cs typeface="Courier New" pitchFamily="49" charset="0"/>
              </a:rPr>
              <a:t>"Thread Running..."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cs typeface="Courier New" pitchFamily="49" charset="0"/>
              </a:rPr>
              <a:t> } 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cs typeface="Courier New" pitchFamily="49" charset="0"/>
              </a:rPr>
              <a:t>main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cs typeface="Courier New" pitchFamily="49" charset="0"/>
              </a:rPr>
              <a:t>[]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cs typeface="Courier New" pitchFamily="49" charset="0"/>
              </a:rPr>
              <a:t>args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cs typeface="Courier New" pitchFamily="49" charset="0"/>
              </a:rPr>
              <a:t>{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cs typeface="Courier New" pitchFamily="49" charset="0"/>
              </a:rPr>
              <a:t>MyThread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cs typeface="Courier New" pitchFamily="49" charset="0"/>
              </a:rPr>
              <a:t> p1 =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cs typeface="Courier New" pitchFamily="49" charset="0"/>
              </a:rPr>
              <a:t>MyThread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cs typeface="Courier New" pitchFamily="49" charset="0"/>
              </a:rPr>
              <a:t>MyThread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cs typeface="Courier New" pitchFamily="49" charset="0"/>
              </a:rPr>
              <a:t> p2 =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cs typeface="Courier New" pitchFamily="49" charset="0"/>
              </a:rPr>
              <a:t>MyThread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cs typeface="Courier New" pitchFamily="49" charset="0"/>
              </a:rPr>
              <a:t>MyThread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cs typeface="Courier New" pitchFamily="49" charset="0"/>
              </a:rPr>
              <a:t> p3 =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cs typeface="Courier New" pitchFamily="49" charset="0"/>
              </a:rPr>
              <a:t>MyThread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cs typeface="Courier New" pitchFamily="49" charset="0"/>
              </a:rPr>
              <a:t> p1.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cs typeface="Courier New" pitchFamily="49" charset="0"/>
              </a:rPr>
              <a:t>start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cs typeface="Courier New" pitchFamily="49" charset="0"/>
              </a:rPr>
              <a:t>(); 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cs typeface="Courier New" pitchFamily="49" charset="0"/>
              </a:rPr>
              <a:t>System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cs typeface="Courier New" pitchFamily="49" charset="0"/>
              </a:rPr>
              <a:t>.out.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cs typeface="Courier New" pitchFamily="49" charset="0"/>
              </a:rPr>
              <a:t>println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urier New" pitchFamily="49" charset="0"/>
                <a:cs typeface="Courier New" pitchFamily="49" charset="0"/>
              </a:rPr>
              <a:t>"P1 thread priority : 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cs typeface="Courier New" pitchFamily="49" charset="0"/>
              </a:rPr>
              <a:t> + p1.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cs typeface="Courier New" pitchFamily="49" charset="0"/>
              </a:rPr>
              <a:t>getPriority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cs typeface="Courier New" pitchFamily="49" charset="0"/>
              </a:rPr>
              <a:t>()); 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cs typeface="Courier New" pitchFamily="49" charset="0"/>
              </a:rPr>
              <a:t>System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cs typeface="Courier New" pitchFamily="49" charset="0"/>
              </a:rPr>
              <a:t>.out.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cs typeface="Courier New" pitchFamily="49" charset="0"/>
              </a:rPr>
              <a:t>println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urier New" pitchFamily="49" charset="0"/>
                <a:cs typeface="Courier New" pitchFamily="49" charset="0"/>
              </a:rPr>
              <a:t>"P2 thread priority : 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cs typeface="Courier New" pitchFamily="49" charset="0"/>
              </a:rPr>
              <a:t> + p2.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cs typeface="Courier New" pitchFamily="49" charset="0"/>
              </a:rPr>
              <a:t>getPriority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cs typeface="Courier New" pitchFamily="49" charset="0"/>
              </a:rPr>
              <a:t>()); 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cs typeface="Courier New" pitchFamily="49" charset="0"/>
              </a:rPr>
              <a:t>System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cs typeface="Courier New" pitchFamily="49" charset="0"/>
              </a:rPr>
              <a:t>.out.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cs typeface="Courier New" pitchFamily="49" charset="0"/>
              </a:rPr>
              <a:t>println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urier New" pitchFamily="49" charset="0"/>
                <a:cs typeface="Courier New" pitchFamily="49" charset="0"/>
              </a:rPr>
              <a:t>"P3 thread priority : 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cs typeface="Courier New" pitchFamily="49" charset="0"/>
              </a:rPr>
              <a:t> + p3.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cs typeface="Courier New" pitchFamily="49" charset="0"/>
              </a:rPr>
              <a:t>getPriority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cs typeface="Courier New" pitchFamily="49" charset="0"/>
              </a:rPr>
              <a:t>()); } } 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480168"/>
            <a:ext cx="2895600" cy="1377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1075" y="1062038"/>
            <a:ext cx="718185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33400"/>
            <a:ext cx="4183774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A thread is a lightweight sub-process, the smallest unit of processing. Multiprocessing and multithreading, both are used to achieve multitasking.</a:t>
            </a:r>
            <a:endParaRPr lang="en-US" dirty="0"/>
          </a:p>
          <a:p>
            <a:r>
              <a:rPr lang="en-IN" dirty="0"/>
              <a:t>However, we use multithreading than multiprocessing because threads use a shared memory area. They don't allocate separate memory area so saves memory, and context-switching between the threads takes less time than process.</a:t>
            </a:r>
            <a:endParaRPr lang="en-US" dirty="0"/>
          </a:p>
          <a:p>
            <a:r>
              <a:rPr lang="en-IN" dirty="0"/>
              <a:t>Java Multithreading is mostly used in games, animation, etc.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1000"/>
            <a:ext cx="8001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09600"/>
            <a:ext cx="7864354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305800" cy="54864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/>
              <a:t>class</a:t>
            </a:r>
            <a:r>
              <a:rPr lang="en-US" dirty="0"/>
              <a:t> TestSleepMethod1 </a:t>
            </a:r>
            <a:r>
              <a:rPr lang="en-US" b="1" dirty="0"/>
              <a:t>extends</a:t>
            </a:r>
            <a:r>
              <a:rPr lang="en-US" dirty="0"/>
              <a:t> Thread{    </a:t>
            </a:r>
          </a:p>
          <a:p>
            <a:pPr>
              <a:buNone/>
            </a:pPr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run(){    </a:t>
            </a:r>
          </a:p>
          <a:p>
            <a:pPr>
              <a:buNone/>
            </a:pPr>
            <a:r>
              <a:rPr lang="en-US" dirty="0"/>
              <a:t>  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=1;i&lt;5;i++){   </a:t>
            </a:r>
          </a:p>
          <a:p>
            <a:pPr>
              <a:buNone/>
            </a:pPr>
            <a:r>
              <a:rPr lang="en-US" dirty="0"/>
              <a:t>  // the thread will sleep for the 500 </a:t>
            </a:r>
            <a:r>
              <a:rPr lang="en-US" dirty="0" err="1"/>
              <a:t>milli</a:t>
            </a:r>
            <a:r>
              <a:rPr lang="en-US" dirty="0"/>
              <a:t> seconds   </a:t>
            </a:r>
          </a:p>
          <a:p>
            <a:pPr>
              <a:buNone/>
            </a:pPr>
            <a:r>
              <a:rPr lang="en-US" dirty="0"/>
              <a:t>    </a:t>
            </a:r>
            <a:r>
              <a:rPr lang="en-US" b="1" dirty="0"/>
              <a:t>try</a:t>
            </a:r>
            <a:r>
              <a:rPr lang="en-US" dirty="0"/>
              <a:t>{</a:t>
            </a:r>
            <a:r>
              <a:rPr lang="en-US" dirty="0" err="1"/>
              <a:t>Thread.sleep</a:t>
            </a:r>
            <a:r>
              <a:rPr lang="en-US" dirty="0"/>
              <a:t>(500);}</a:t>
            </a:r>
            <a:r>
              <a:rPr lang="en-US" b="1" dirty="0"/>
              <a:t>catch</a:t>
            </a:r>
            <a:r>
              <a:rPr lang="en-US" dirty="0"/>
              <a:t>(</a:t>
            </a:r>
            <a:r>
              <a:rPr lang="en-US" dirty="0" err="1"/>
              <a:t>InterruptedException</a:t>
            </a:r>
            <a:r>
              <a:rPr lang="en-US" dirty="0"/>
              <a:t> e){</a:t>
            </a:r>
            <a:r>
              <a:rPr lang="en-US" dirty="0" err="1"/>
              <a:t>System.out.println</a:t>
            </a:r>
            <a:r>
              <a:rPr lang="en-US" dirty="0"/>
              <a:t>(e);}    </a:t>
            </a:r>
          </a:p>
          <a:p>
            <a:pPr>
              <a:buNone/>
            </a:pPr>
            <a:r>
              <a:rPr lang="en-US" dirty="0"/>
              <a:t>    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    </a:t>
            </a:r>
          </a:p>
          <a:p>
            <a:pPr>
              <a:buNone/>
            </a:pPr>
            <a:r>
              <a:rPr lang="en-US" dirty="0"/>
              <a:t>  }    </a:t>
            </a:r>
          </a:p>
          <a:p>
            <a:pPr>
              <a:buNone/>
            </a:pPr>
            <a:r>
              <a:rPr lang="en-US" dirty="0"/>
              <a:t> }    </a:t>
            </a:r>
          </a:p>
          <a:p>
            <a:pPr>
              <a:buNone/>
            </a:pPr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  </a:t>
            </a:r>
          </a:p>
          <a:p>
            <a:pPr>
              <a:buNone/>
            </a:pPr>
            <a:r>
              <a:rPr lang="en-US" dirty="0"/>
              <a:t>  TestSleepMethod1 t1=</a:t>
            </a:r>
            <a:r>
              <a:rPr lang="en-US" b="1" dirty="0"/>
              <a:t>new</a:t>
            </a:r>
            <a:r>
              <a:rPr lang="en-US" dirty="0"/>
              <a:t> TestSleepMethod1();    </a:t>
            </a:r>
          </a:p>
          <a:p>
            <a:pPr>
              <a:buNone/>
            </a:pPr>
            <a:r>
              <a:rPr lang="en-US" dirty="0"/>
              <a:t>  TestSleepMethod1 t2=</a:t>
            </a:r>
            <a:r>
              <a:rPr lang="en-US" b="1" dirty="0"/>
              <a:t>new</a:t>
            </a:r>
            <a:r>
              <a:rPr lang="en-US" dirty="0"/>
              <a:t> TestSleepMethod1();    </a:t>
            </a:r>
          </a:p>
          <a:p>
            <a:pPr>
              <a:buNone/>
            </a:pPr>
            <a:r>
              <a:rPr lang="en-US" dirty="0"/>
              <a:t>     </a:t>
            </a:r>
          </a:p>
          <a:p>
            <a:pPr>
              <a:buNone/>
            </a:pPr>
            <a:r>
              <a:rPr lang="en-US" dirty="0"/>
              <a:t>  t1.start();    </a:t>
            </a:r>
          </a:p>
          <a:p>
            <a:pPr>
              <a:buNone/>
            </a:pPr>
            <a:r>
              <a:rPr lang="en-US" dirty="0"/>
              <a:t>  t2.start();    </a:t>
            </a:r>
          </a:p>
          <a:p>
            <a:pPr>
              <a:buNone/>
            </a:pPr>
            <a:r>
              <a:rPr lang="en-US" dirty="0"/>
              <a:t> }    </a:t>
            </a:r>
          </a:p>
          <a:p>
            <a:pPr>
              <a:buNone/>
            </a:pPr>
            <a:r>
              <a:rPr lang="en-US" dirty="0"/>
              <a:t>}    </a:t>
            </a:r>
          </a:p>
          <a:p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2209800"/>
            <a:ext cx="1447800" cy="4400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534400" cy="5867400"/>
          </a:xfrm>
        </p:spPr>
        <p:txBody>
          <a:bodyPr/>
          <a:lstStyle/>
          <a:p>
            <a:r>
              <a:rPr lang="en-US" dirty="0"/>
              <a:t>Join Method in Java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1371600"/>
            <a:ext cx="7162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The join() method in Java is provided by the </a:t>
            </a:r>
            <a:r>
              <a:rPr lang="en-US" sz="2400" dirty="0" err="1"/>
              <a:t>java.lang.Thread</a:t>
            </a:r>
            <a:r>
              <a:rPr lang="en-US" sz="2400" dirty="0"/>
              <a:t> class that permits one thread to wait until the other thread to finish its execution. Suppose </a:t>
            </a:r>
            <a:r>
              <a:rPr lang="en-US" sz="2400" i="1" dirty="0" err="1"/>
              <a:t>th</a:t>
            </a:r>
            <a:r>
              <a:rPr lang="en-US" sz="2400" dirty="0"/>
              <a:t> be the object the class Thread whose thread is doing its execution currently, then the </a:t>
            </a:r>
            <a:r>
              <a:rPr lang="en-US" sz="2400" i="1" dirty="0" err="1"/>
              <a:t>th.join</a:t>
            </a:r>
            <a:r>
              <a:rPr lang="en-US" sz="2400" i="1" dirty="0"/>
              <a:t>();</a:t>
            </a:r>
            <a:r>
              <a:rPr lang="en-US" sz="2400" dirty="0"/>
              <a:t> statement ensures that </a:t>
            </a:r>
            <a:r>
              <a:rPr lang="en-US" sz="2400" i="1" dirty="0" err="1"/>
              <a:t>th</a:t>
            </a:r>
            <a:r>
              <a:rPr lang="en-US" sz="2400" dirty="0"/>
              <a:t> is finished before the program does the execution of the next statement.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4461499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295400"/>
            <a:ext cx="4114800" cy="4424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3429000"/>
            <a:ext cx="4114800" cy="3364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Synchronization in Java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Synchronization in Java is the capability to control the access of multiple threads to any shared resource.</a:t>
            </a:r>
          </a:p>
          <a:p>
            <a:r>
              <a:rPr lang="en-US" dirty="0"/>
              <a:t>Java Synchronization is better option where we want to allow only one thread to access the shared resource.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Why use Synchronization?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synchronization is mainly used to</a:t>
            </a:r>
          </a:p>
          <a:p>
            <a:r>
              <a:rPr lang="en-US" dirty="0"/>
              <a:t>To prevent thread interference.</a:t>
            </a:r>
          </a:p>
          <a:p>
            <a:r>
              <a:rPr lang="en-US" dirty="0"/>
              <a:t>To prevent consistency problem.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Synchronization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There are two types of synchronization</a:t>
            </a:r>
          </a:p>
          <a:p>
            <a:r>
              <a:rPr lang="en-US" dirty="0"/>
              <a:t>Process Synchronization</a:t>
            </a:r>
          </a:p>
          <a:p>
            <a:r>
              <a:rPr lang="en-US" dirty="0"/>
              <a:t>Thread Synchronization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04800"/>
            <a:ext cx="5486400" cy="585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3657600" cy="5664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990600"/>
            <a:ext cx="1981200" cy="420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Advantages of Java Multithreading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1) It </a:t>
            </a:r>
            <a:r>
              <a:rPr lang="en-IN" b="1" dirty="0"/>
              <a:t>doesn't block the user</a:t>
            </a:r>
            <a:r>
              <a:rPr lang="en-IN" dirty="0"/>
              <a:t> because threads are independent and you can perform multiple operations at the same time.</a:t>
            </a:r>
            <a:endParaRPr lang="en-US" dirty="0"/>
          </a:p>
          <a:p>
            <a:pPr>
              <a:buNone/>
            </a:pPr>
            <a:r>
              <a:rPr lang="en-IN" dirty="0"/>
              <a:t>2) You </a:t>
            </a:r>
            <a:r>
              <a:rPr lang="en-IN" b="1" dirty="0"/>
              <a:t>can perform many operations together, so it saves time</a:t>
            </a:r>
            <a:r>
              <a:rPr lang="en-IN" dirty="0"/>
              <a:t>.</a:t>
            </a:r>
            <a:endParaRPr lang="en-US" dirty="0"/>
          </a:p>
          <a:p>
            <a:pPr>
              <a:buNone/>
            </a:pPr>
            <a:r>
              <a:rPr lang="en-IN" dirty="0"/>
              <a:t>3) Threads are </a:t>
            </a:r>
            <a:r>
              <a:rPr lang="en-IN" b="1" dirty="0"/>
              <a:t>independent</a:t>
            </a:r>
            <a:r>
              <a:rPr lang="en-IN" dirty="0"/>
              <a:t>, so it doesn't affect other threads if an exception occurs in a single thread.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838200"/>
            <a:ext cx="5791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Java Synchronized Method</a:t>
            </a:r>
          </a:p>
          <a:p>
            <a:pPr algn="just"/>
            <a:r>
              <a:rPr lang="en-US" sz="2400" dirty="0"/>
              <a:t>If you declare any method as synchronized, it is known as synchronized method.</a:t>
            </a:r>
          </a:p>
          <a:p>
            <a:pPr algn="just"/>
            <a:r>
              <a:rPr lang="en-US" sz="2400" dirty="0"/>
              <a:t>Synchronized method is used to lock an object for any shared resource.</a:t>
            </a:r>
          </a:p>
          <a:p>
            <a:pPr algn="just"/>
            <a:r>
              <a:rPr lang="en-US" sz="2400" dirty="0"/>
              <a:t>When a thread invokes a synchronized method, it automatically acquires the lock for that object and releases it when the thread completes its task.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4420917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95850" y="228600"/>
            <a:ext cx="3810000" cy="626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57200"/>
            <a:ext cx="1905000" cy="467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Synchronized Block in Java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Synchronized block can be used to perform synchronization on any specific resource of the method.</a:t>
            </a:r>
          </a:p>
          <a:p>
            <a:pPr>
              <a:buNone/>
            </a:pPr>
            <a:r>
              <a:rPr lang="en-US" dirty="0"/>
              <a:t>Suppose we have 50 lines of code in our method, but we want to synchronize only 5 lines, in such cases, we can use synchronized block.</a:t>
            </a:r>
          </a:p>
          <a:p>
            <a:pPr fontAlgn="t"/>
            <a:r>
              <a:rPr lang="en-US" dirty="0"/>
              <a:t>If we put all the codes of the method in the synchronized block, it will work same as the synchronized method.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31" y="185736"/>
            <a:ext cx="3886200" cy="629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74344" y="304800"/>
            <a:ext cx="3746888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33399"/>
            <a:ext cx="2590800" cy="4518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Multitasking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Multitasking is a process of executing multiple tasks simultaneously. We use multitasking to utilize the CPU. Multitasking can be achieved in two ways:</a:t>
            </a:r>
            <a:endParaRPr lang="en-US" dirty="0"/>
          </a:p>
          <a:p>
            <a:pPr lvl="0"/>
            <a:r>
              <a:rPr lang="en-IN" dirty="0"/>
              <a:t>Process-based Multitasking (Multiprocessing)</a:t>
            </a:r>
            <a:endParaRPr lang="en-US" dirty="0"/>
          </a:p>
          <a:p>
            <a:pPr lvl="0"/>
            <a:r>
              <a:rPr lang="en-IN" dirty="0"/>
              <a:t>Thread-based Multitasking (Multithreading)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Process-based Multitasking (Multiprocessing)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IN" dirty="0"/>
              <a:t>Each process has an address in memory. In other words, each process allocates a separate memory area.</a:t>
            </a:r>
            <a:endParaRPr lang="en-US" dirty="0"/>
          </a:p>
          <a:p>
            <a:pPr lvl="0"/>
            <a:r>
              <a:rPr lang="en-IN" dirty="0"/>
              <a:t>A process is heavyweight.</a:t>
            </a:r>
            <a:endParaRPr lang="en-US" dirty="0"/>
          </a:p>
          <a:p>
            <a:pPr lvl="0"/>
            <a:r>
              <a:rPr lang="en-IN" dirty="0"/>
              <a:t>Cost of communication between the process is high.</a:t>
            </a:r>
            <a:endParaRPr lang="en-US" dirty="0"/>
          </a:p>
          <a:p>
            <a:pPr lvl="0"/>
            <a:r>
              <a:rPr lang="en-IN" dirty="0"/>
              <a:t>Switching from one process to another requires some time for saving and loading </a:t>
            </a:r>
            <a:r>
              <a:rPr lang="en-IN" u="sng" dirty="0">
                <a:hlinkClick r:id="rId2"/>
              </a:rPr>
              <a:t>registers</a:t>
            </a:r>
            <a:r>
              <a:rPr lang="en-IN" dirty="0"/>
              <a:t>, memory maps, updating lists, etc.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Thread-based Multitasking (Multithreading)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Threads share the same address space.</a:t>
            </a:r>
            <a:endParaRPr lang="en-US" dirty="0"/>
          </a:p>
          <a:p>
            <a:pPr lvl="0"/>
            <a:r>
              <a:rPr lang="en-IN" dirty="0"/>
              <a:t>A thread is lightweight.</a:t>
            </a:r>
            <a:endParaRPr lang="en-US" dirty="0"/>
          </a:p>
          <a:p>
            <a:pPr lvl="0"/>
            <a:r>
              <a:rPr lang="en-IN" dirty="0"/>
              <a:t>Cost of communication between the thread is low.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What is Thread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IN" dirty="0"/>
              <a:t>A thread is a lightweight </a:t>
            </a:r>
            <a:r>
              <a:rPr lang="en-IN" dirty="0" err="1"/>
              <a:t>subprocess</a:t>
            </a:r>
            <a:r>
              <a:rPr lang="en-IN" dirty="0"/>
              <a:t>, the smallest unit of processing. It is a separate path of execution.</a:t>
            </a:r>
            <a:endParaRPr lang="en-US" dirty="0"/>
          </a:p>
          <a:p>
            <a:r>
              <a:rPr lang="en-IN" dirty="0"/>
              <a:t>Threads are independent. If there occurs exception in one thread, it doesn't affect other threads. It uses a shared memory area.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ava Multithreadi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410" y="694690"/>
            <a:ext cx="5123180" cy="5468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oornima\Desktop\life-cycle-of-a-thre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8189720" cy="4038600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143000" y="5943600"/>
            <a:ext cx="7315200" cy="702748"/>
          </a:xfrm>
          <a:prstGeom prst="rect">
            <a:avLst/>
          </a:prstGeom>
          <a:solidFill>
            <a:srgbClr val="FAEBD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2539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Note: At a time one thread is executed only.</a:t>
            </a:r>
            <a:endParaRPr kumimoji="0" lang="en-US" sz="1600" b="0" i="1" u="none" strike="noStrike" cap="none" normalizeH="0" baseline="0">
              <a:ln>
                <a:noFill/>
              </a:ln>
              <a:solidFill>
                <a:srgbClr val="2F5496"/>
              </a:solidFill>
              <a:effectLst/>
              <a:latin typeface="Calibri Light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528</Words>
  <Application>Microsoft Office PowerPoint</Application>
  <PresentationFormat>On-screen Show (4:3)</PresentationFormat>
  <Paragraphs>80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Multithreading  </vt:lpstr>
      <vt:lpstr>THREAD</vt:lpstr>
      <vt:lpstr>Advantages of Java Multithreading </vt:lpstr>
      <vt:lpstr>Multitasking </vt:lpstr>
      <vt:lpstr>Process-based Multitasking (Multiprocessing)</vt:lpstr>
      <vt:lpstr>Thread-based Multitasking (Multithreading) </vt:lpstr>
      <vt:lpstr>What is Thread in java</vt:lpstr>
      <vt:lpstr>PowerPoint Presentation</vt:lpstr>
      <vt:lpstr>PowerPoint Presentation</vt:lpstr>
      <vt:lpstr>Java Thread class </vt:lpstr>
      <vt:lpstr>How to create a thread in Java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Synchronization in Java </vt:lpstr>
      <vt:lpstr>  Why use Synchronization?  </vt:lpstr>
      <vt:lpstr>Types of Synchronization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Synchronized Block in Java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Multithreading</dc:title>
  <dc:creator>Windows User</dc:creator>
  <cp:lastModifiedBy>Windows User</cp:lastModifiedBy>
  <cp:revision>35</cp:revision>
  <dcterms:created xsi:type="dcterms:W3CDTF">2023-05-22T08:26:17Z</dcterms:created>
  <dcterms:modified xsi:type="dcterms:W3CDTF">2024-03-14T02:57:42Z</dcterms:modified>
</cp:coreProperties>
</file>