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PT Sans Narrow"/>
      <p:regular r:id="rId29"/>
      <p:bold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db1cdc9d2_2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db1cdc9d2_2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db1cdc93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db1cdc93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db1cdc93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db1cdc93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db1cdc9d2_2_1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db1cdc9d2_2_1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db1cdc93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db1cdc93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db1cdc9d2_2_1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db1cdc9d2_2_1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db1cdc9d2_2_1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db1cdc9d2_2_1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db1cdc9d2_2_1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db1cdc9d2_2_1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db1cdc9d2_2_1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db1cdc9d2_2_1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db1cdc9d2_2_1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db1cdc9d2_2_1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db1cdc9d2_2_1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db1cdc9d2_2_1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db1cdc93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db1cdc93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db1cdc93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db1cdc93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db1cdc9d2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db1cdc9d2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db1cdc93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adb1cdc93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db1cdc9d2_7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db1cdc9d2_7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db1cdc9d2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db1cdc9d2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db1cdc93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db1cdc93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db1cdc93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db1cdc93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db1cdc9d2_2_1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db1cdc9d2_2_1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db1cdc9d2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db1cdc9d2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db1cdc9d2_2_1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db1cdc9d2_2_1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b1cdc93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db1cdc93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650" y="127161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Reliability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6750" y="2697279"/>
            <a:ext cx="48705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Group 9: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C Sneha (181IT112) - 9611401333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Prakriti Goyal (181IT233) - 9036150451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Karthik R (181IT235) - 9148250518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Ritik Pansuriya (181IT237) - 9727859172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292625"/>
            <a:ext cx="7996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Explanation through Snippets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2177825"/>
            <a:ext cx="2285400" cy="24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Time taken: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O(n</a:t>
            </a:r>
            <a:r>
              <a:rPr b="1" baseline="30000" lang="en"/>
              <a:t>2</a:t>
            </a:r>
            <a:r>
              <a:rPr b="1" lang="en"/>
              <a:t> x 2</a:t>
            </a:r>
            <a:r>
              <a:rPr b="1" baseline="30000" lang="en"/>
              <a:t>n^2</a:t>
            </a:r>
            <a:r>
              <a:rPr b="1" lang="en"/>
              <a:t>)</a:t>
            </a:r>
            <a:endParaRPr sz="2100"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800" y="1214950"/>
            <a:ext cx="6026400" cy="3515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292625"/>
            <a:ext cx="7567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Explanation through Snippets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92625" y="2229700"/>
            <a:ext cx="2501100" cy="23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450" y="1672814"/>
            <a:ext cx="4904300" cy="1797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1" name="Google Shape;131;p23"/>
          <p:cNvSpPr txBox="1"/>
          <p:nvPr/>
        </p:nvSpPr>
        <p:spPr>
          <a:xfrm>
            <a:off x="1597450" y="3921275"/>
            <a:ext cx="40812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Time taken : 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O(n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2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292625"/>
            <a:ext cx="7996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Explanation through Snippets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2098925"/>
            <a:ext cx="3340500" cy="22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Code snippet of </a:t>
            </a:r>
            <a:r>
              <a:rPr b="1" lang="en" sz="2100"/>
              <a:t>connected</a:t>
            </a:r>
            <a:r>
              <a:rPr b="1" lang="en" sz="2100"/>
              <a:t>.py </a:t>
            </a:r>
            <a:r>
              <a:rPr lang="en" sz="2100"/>
              <a:t>file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Time taken :</a:t>
            </a:r>
            <a:r>
              <a:rPr b="1" lang="en"/>
              <a:t>O(n+E)=O(n</a:t>
            </a:r>
            <a:r>
              <a:rPr b="1" baseline="30000" lang="en"/>
              <a:t>2</a:t>
            </a:r>
            <a:r>
              <a:rPr b="1" lang="en"/>
              <a:t>)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(E=n(n-1)/2)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38" name="Google Shape;138;p24"/>
          <p:cNvPicPr preferRelativeResize="0"/>
          <p:nvPr/>
        </p:nvPicPr>
        <p:blipFill rotWithShape="1">
          <a:blip r:embed="rId3">
            <a:alphaModFix/>
          </a:blip>
          <a:srcRect b="0" l="990" r="0" t="2248"/>
          <a:stretch/>
        </p:blipFill>
        <p:spPr>
          <a:xfrm>
            <a:off x="3601175" y="1596775"/>
            <a:ext cx="4988875" cy="2662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/>
              <a:t>Major time-</a:t>
            </a:r>
            <a:r>
              <a:rPr b="1" lang="en"/>
              <a:t>consuming</a:t>
            </a:r>
            <a:r>
              <a:rPr b="1" lang="en"/>
              <a:t> operations: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all possible combination: O(2</a:t>
            </a:r>
            <a:r>
              <a:rPr baseline="30000" lang="en"/>
              <a:t>n^2</a:t>
            </a:r>
            <a:r>
              <a:rPr lang="en"/>
              <a:t>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Converting each combination to </a:t>
            </a:r>
            <a:r>
              <a:rPr lang="en"/>
              <a:t>adjacency</a:t>
            </a:r>
            <a:r>
              <a:rPr lang="en"/>
              <a:t> matrix: O(n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/>
              <a:t>Total time-complexity: O(n</a:t>
            </a:r>
            <a:r>
              <a:rPr b="1" baseline="30000" lang="en"/>
              <a:t>2</a:t>
            </a:r>
            <a:r>
              <a:rPr b="1" lang="en"/>
              <a:t> x 2</a:t>
            </a:r>
            <a:r>
              <a:rPr b="1" baseline="30000" lang="en"/>
              <a:t>n^2</a:t>
            </a:r>
            <a:r>
              <a:rPr b="1" lang="en"/>
              <a:t>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NP-Hardness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decision version of the Network Reliability problem can be defined as: For given reliability of the link </a:t>
            </a:r>
            <a:r>
              <a:rPr lang="en"/>
              <a:t>(</a:t>
            </a:r>
            <a:r>
              <a:rPr lang="en"/>
              <a:t>p</a:t>
            </a:r>
            <a:r>
              <a:rPr lang="en"/>
              <a:t>)</a:t>
            </a:r>
            <a:r>
              <a:rPr lang="en"/>
              <a:t> and minimum expected reliability (q) our problem can return YES if we have network reliability greater than or equal to q.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problem is NP-Hard</a:t>
            </a:r>
            <a:r>
              <a:rPr baseline="30000" lang="en"/>
              <a:t>[3]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paper in reference 3, they proved the hardness by solving the </a:t>
            </a:r>
            <a:r>
              <a:rPr b="1" lang="en"/>
              <a:t>Steiner subgraph problem</a:t>
            </a:r>
            <a:r>
              <a:rPr baseline="30000" lang="en"/>
              <a:t>[4]</a:t>
            </a:r>
            <a:r>
              <a:rPr lang="en"/>
              <a:t> which is NP-Hard, by using our algorithm.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proves that the decision version of Network Reliability is indeed NP-Hard.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56" name="Google Shape;156;p27"/>
          <p:cNvSpPr txBox="1"/>
          <p:nvPr>
            <p:ph idx="4294967295" type="body"/>
          </p:nvPr>
        </p:nvSpPr>
        <p:spPr>
          <a:xfrm>
            <a:off x="2695050" y="4223450"/>
            <a:ext cx="5998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Live Demo      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157" name="Google Shape;157;p27"/>
          <p:cNvSpPr/>
          <p:nvPr/>
        </p:nvSpPr>
        <p:spPr>
          <a:xfrm rot="5400000">
            <a:off x="8701125" y="4344600"/>
            <a:ext cx="240075" cy="254625"/>
          </a:xfrm>
          <a:prstGeom prst="flowChartExtract">
            <a:avLst/>
          </a:prstGeom>
          <a:solidFill>
            <a:srgbClr val="FFFFF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Choice 1:</a:t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 rotWithShape="1">
          <a:blip r:embed="rId3">
            <a:alphaModFix/>
          </a:blip>
          <a:srcRect b="0" l="0" r="0" t="1700"/>
          <a:stretch/>
        </p:blipFill>
        <p:spPr>
          <a:xfrm>
            <a:off x="890575" y="1462300"/>
            <a:ext cx="7362825" cy="3323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Choice 2:</a:t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4350" y="293488"/>
            <a:ext cx="5537576" cy="4556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Choice 3:</a:t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250" y="1433500"/>
            <a:ext cx="7229475" cy="2276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Reliability vs P (n = 4)</a:t>
            </a:r>
            <a:endParaRPr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125" y="1152425"/>
            <a:ext cx="5297758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86650" y="445025"/>
            <a:ext cx="844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86650" y="1200400"/>
            <a:ext cx="7599900" cy="3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Given a complete graph with N nodes and a probability P- the link reliability of an edge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betwe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en any two nodes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design an algorithm to evaluate the network reliability of a given network configuration.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311700" y="1152475"/>
            <a:ext cx="839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reliability has been used as a flexible tool to study diffusive phenomena on networks, for which network-based epidemiology is a direct application.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reliability can be utilized as a measure that captures the distribution of possible outcomes of a given disease outbreak.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confirm that the overall network reliability can be measured by using a probabilistic model for the up/down states of a link</a:t>
            </a:r>
            <a:endParaRPr/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better the probability to stay up, the better is the reliability </a:t>
            </a:r>
            <a:endParaRPr/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conclude that denser networks have a better network reliability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55075" y="445025"/>
            <a:ext cx="8477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311700" y="1152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[1] L. E. Miller, J. J. Kelleher, and L. Wong, "Assessment of Network Reliability Calculation Methods," J. S. Lee Associates, Inc.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[2] Konstantin M. Zuev a,n , Stephen Wu b , James L. Beck, “General network reliability problem and its efficient solution by Subset Simulation”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[3] Rosenthal, A.: Computing the reliability of complex networks. SIAM J. Appl. Math. 32, 384–393 (1977)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[4] Gassner, Elisabeth. (2010). The Steiner Forest Problem revisited. J. Discrete Algorithms. 8. 154-163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Thank You</a:t>
            </a:r>
            <a:endParaRPr sz="4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Network reliability is the probabilistic measure that determines whether a network remains functional when its elements fail at random.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Since its introduction in the 1950’s, network reliability has remained more of an interesting theoretical construct than a practical tool.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Classification of network reliability is a NP-Hard problem.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e rely on the probability of up and down states of links in the network. We use these probabilities to determine the overall probability of the network.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network availability is defined as the probability of any two network nodes connectivity.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Survey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4187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he availability of network connection is a possibility of packet transmission between any two network routers. By using the approach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exhaustive enumeration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we don’t need any particular connectivity pattern like series or parallel or series-parallel.</a:t>
            </a:r>
            <a:r>
              <a:rPr baseline="30000" lang="en">
                <a:latin typeface="Arial"/>
                <a:ea typeface="Arial"/>
                <a:cs typeface="Arial"/>
                <a:sym typeface="Arial"/>
              </a:rPr>
              <a:t>[1]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They present a decomposition procedure for evaluating the reliability of a network whose elements fail independently with known probabilities. The running time for each iteration depends super exponentially on the network size. Finally, they showed that computing network reliability is NP-hard.</a:t>
            </a:r>
            <a:r>
              <a:rPr baseline="30000" lang="en">
                <a:latin typeface="Arial"/>
                <a:ea typeface="Arial"/>
                <a:cs typeface="Arial"/>
                <a:sym typeface="Arial"/>
              </a:rPr>
              <a:t>[3]</a:t>
            </a:r>
            <a:endParaRPr baseline="30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8091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We consider a complete graph and take the number of nodes and probability of link reliability as input.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Since we have n nodes as input, the total number of edges is </a:t>
            </a:r>
            <a:r>
              <a:rPr baseline="30000" lang="en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en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which is n(n-1)/2 and each link can have two possible states, active and inactive.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Hence the total number of possible combinations aggregates to 2</a:t>
            </a:r>
            <a:r>
              <a:rPr baseline="30000" lang="en">
                <a:latin typeface="Arial"/>
                <a:ea typeface="Arial"/>
                <a:cs typeface="Arial"/>
                <a:sym typeface="Arial"/>
              </a:rPr>
              <a:t>n(n-1)/2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 startAt="4"/>
            </a:pPr>
            <a:r>
              <a:rPr lang="en"/>
              <a:t>To determine the network reliability, we consider all the possible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aseline="30000" lang="en">
                <a:latin typeface="Arial"/>
                <a:ea typeface="Arial"/>
                <a:cs typeface="Arial"/>
                <a:sym typeface="Arial"/>
              </a:rPr>
              <a:t>n(n-1)/2 </a:t>
            </a:r>
            <a:r>
              <a:rPr lang="en"/>
              <a:t>combinations of the topology. For example, consider 5 nodes as n0, n1, n2, n3, n4. G</a:t>
            </a:r>
            <a:r>
              <a:rPr lang="en"/>
              <a:t>enerate binary numbers from 0 to 1023 of 10-bit size.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1 0 0 1 0 0 0 1 1 1</a:t>
            </a:r>
            <a:endParaRPr sz="16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0 1 2 3 4 5 6 7 8 9</a:t>
            </a:r>
            <a:endParaRPr sz="1600"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The first four bits, 0, 1, 2, 3 represent edge state from n0 to n1, n2, n3 and n4 respectively. 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The next 3 bits, 4, 5, 6, represent edge state from n1 to n2, n3 and n4. 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The next 2 bits, 7, 8, represent edge state from n2 to n3 and n4.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The bit, 9, represent edge state from n3 to n4.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en"/>
              <a:t>We process edge_matrix to find combinations which represent a connected graph. This is done by transforming the edge-matrix into an adjacency matrix.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en"/>
              <a:t>We then run Depth-First-Search to find whether the connected components go through all the nodes in the network, to confirm the network is connected.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 startAt="7"/>
            </a:pPr>
            <a:r>
              <a:rPr lang="en"/>
              <a:t>For each connected combination, we calculate the reliability of that combination using its edge-matrix. This is done as follows: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Set initial reliability as 1.0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For each edge:</a:t>
            </a:r>
            <a:endParaRPr sz="15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If edge is up:</a:t>
            </a:r>
            <a:endParaRPr sz="15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reliability = reliability * p</a:t>
            </a:r>
            <a:endParaRPr sz="15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If edge is down: </a:t>
            </a:r>
            <a:endParaRPr sz="15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reliability = reliability * 1-p </a:t>
            </a:r>
            <a:endParaRPr sz="15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(where 1-p is the probability that the link is down).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7"/>
            </a:pPr>
            <a:r>
              <a:rPr lang="en"/>
              <a:t>We calculate the total network reliability as the sum for all possible network combinations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292625"/>
            <a:ext cx="7829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r>
              <a:rPr b="0" lang="en"/>
              <a:t> </a:t>
            </a:r>
            <a:r>
              <a:rPr lang="en"/>
              <a:t>Explanation through Snippets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00" y="1547813"/>
            <a:ext cx="8105775" cy="2047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6" name="Google Shape;116;p21"/>
          <p:cNvSpPr txBox="1"/>
          <p:nvPr/>
        </p:nvSpPr>
        <p:spPr>
          <a:xfrm>
            <a:off x="1459525" y="3668300"/>
            <a:ext cx="6153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Code snippet of </a:t>
            </a:r>
            <a:r>
              <a:rPr b="1" lang="en" sz="2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mai</a:t>
            </a:r>
            <a:r>
              <a:rPr b="1" lang="en" sz="2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n.py fi</a:t>
            </a:r>
            <a:r>
              <a:rPr b="1" lang="en" sz="2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</a:t>
            </a:r>
            <a:endParaRPr b="1" sz="2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Time taken</a:t>
            </a:r>
            <a:r>
              <a:rPr b="1" lang="en" sz="2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: 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O(2</a:t>
            </a:r>
            <a:r>
              <a:rPr b="1"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n^2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1" sz="2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