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74" r:id="rId4"/>
    <p:sldId id="258" r:id="rId5"/>
    <p:sldId id="259" r:id="rId6"/>
    <p:sldId id="262" r:id="rId7"/>
    <p:sldId id="263" r:id="rId8"/>
    <p:sldId id="264" r:id="rId9"/>
    <p:sldId id="260" r:id="rId10"/>
    <p:sldId id="261" r:id="rId11"/>
    <p:sldId id="265" r:id="rId12"/>
    <p:sldId id="266" r:id="rId13"/>
    <p:sldId id="268" r:id="rId14"/>
    <p:sldId id="267" r:id="rId15"/>
    <p:sldId id="279" r:id="rId16"/>
    <p:sldId id="276" r:id="rId17"/>
    <p:sldId id="272" r:id="rId18"/>
    <p:sldId id="281" r:id="rId19"/>
    <p:sldId id="280" r:id="rId20"/>
    <p:sldId id="277" r:id="rId21"/>
    <p:sldId id="273" r:id="rId22"/>
    <p:sldId id="278" r:id="rId23"/>
    <p:sldId id="275" r:id="rId24"/>
    <p:sldId id="282" r:id="rId2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33"/>
    <a:srgbClr val="FF7D7D"/>
    <a:srgbClr val="EA0000"/>
    <a:srgbClr val="D60000"/>
    <a:srgbClr val="00C459"/>
    <a:srgbClr val="00D05E"/>
    <a:srgbClr val="00FE73"/>
    <a:srgbClr val="00DE64"/>
    <a:srgbClr val="8FFFC2"/>
    <a:srgbClr val="53FFA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04" autoAdjust="0"/>
    <p:restoredTop sz="94660"/>
  </p:normalViewPr>
  <p:slideViewPr>
    <p:cSldViewPr snapToGrid="0">
      <p:cViewPr varScale="1">
        <p:scale>
          <a:sx n="110" d="100"/>
          <a:sy n="110" d="100"/>
        </p:scale>
        <p:origin x="1542"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935F82E-C6EE-49BD-ADC2-87E8493A908B}" type="datetimeFigureOut">
              <a:rPr lang="en-US" smtClean="0"/>
              <a:t>4/18/2024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C0E3F6-5EB1-4585-B9A1-777A98C659FF}" type="slidenum">
              <a:rPr lang="en-US" smtClean="0"/>
              <a:t>‹#›</a:t>
            </a:fld>
            <a:endParaRPr lang="en-US"/>
          </a:p>
        </p:txBody>
      </p:sp>
    </p:spTree>
    <p:extLst>
      <p:ext uri="{BB962C8B-B14F-4D97-AF65-F5344CB8AC3E}">
        <p14:creationId xmlns:p14="http://schemas.microsoft.com/office/powerpoint/2010/main" val="24373928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35F82E-C6EE-49BD-ADC2-87E8493A908B}" type="datetimeFigureOut">
              <a:rPr lang="en-US" smtClean="0"/>
              <a:t>4/18/2024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C0E3F6-5EB1-4585-B9A1-777A98C659FF}" type="slidenum">
              <a:rPr lang="en-US" smtClean="0"/>
              <a:t>‹#›</a:t>
            </a:fld>
            <a:endParaRPr lang="en-US"/>
          </a:p>
        </p:txBody>
      </p:sp>
    </p:spTree>
    <p:extLst>
      <p:ext uri="{BB962C8B-B14F-4D97-AF65-F5344CB8AC3E}">
        <p14:creationId xmlns:p14="http://schemas.microsoft.com/office/powerpoint/2010/main" val="23721422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35F82E-C6EE-49BD-ADC2-87E8493A908B}" type="datetimeFigureOut">
              <a:rPr lang="en-US" smtClean="0"/>
              <a:t>4/18/2024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C0E3F6-5EB1-4585-B9A1-777A98C659FF}" type="slidenum">
              <a:rPr lang="en-US" smtClean="0"/>
              <a:t>‹#›</a:t>
            </a:fld>
            <a:endParaRPr lang="en-US"/>
          </a:p>
        </p:txBody>
      </p:sp>
    </p:spTree>
    <p:extLst>
      <p:ext uri="{BB962C8B-B14F-4D97-AF65-F5344CB8AC3E}">
        <p14:creationId xmlns:p14="http://schemas.microsoft.com/office/powerpoint/2010/main" val="9464198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35F82E-C6EE-49BD-ADC2-87E8493A908B}" type="datetimeFigureOut">
              <a:rPr lang="en-US" smtClean="0"/>
              <a:t>4/18/2024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C0E3F6-5EB1-4585-B9A1-777A98C659FF}" type="slidenum">
              <a:rPr lang="en-US" smtClean="0"/>
              <a:t>‹#›</a:t>
            </a:fld>
            <a:endParaRPr lang="en-US"/>
          </a:p>
        </p:txBody>
      </p:sp>
    </p:spTree>
    <p:extLst>
      <p:ext uri="{BB962C8B-B14F-4D97-AF65-F5344CB8AC3E}">
        <p14:creationId xmlns:p14="http://schemas.microsoft.com/office/powerpoint/2010/main" val="10266923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935F82E-C6EE-49BD-ADC2-87E8493A908B}" type="datetimeFigureOut">
              <a:rPr lang="en-US" smtClean="0"/>
              <a:t>4/18/2024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C0E3F6-5EB1-4585-B9A1-777A98C659FF}" type="slidenum">
              <a:rPr lang="en-US" smtClean="0"/>
              <a:t>‹#›</a:t>
            </a:fld>
            <a:endParaRPr lang="en-US"/>
          </a:p>
        </p:txBody>
      </p:sp>
    </p:spTree>
    <p:extLst>
      <p:ext uri="{BB962C8B-B14F-4D97-AF65-F5344CB8AC3E}">
        <p14:creationId xmlns:p14="http://schemas.microsoft.com/office/powerpoint/2010/main" val="36901217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935F82E-C6EE-49BD-ADC2-87E8493A908B}" type="datetimeFigureOut">
              <a:rPr lang="en-US" smtClean="0"/>
              <a:t>4/18/2024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C0E3F6-5EB1-4585-B9A1-777A98C659FF}" type="slidenum">
              <a:rPr lang="en-US" smtClean="0"/>
              <a:t>‹#›</a:t>
            </a:fld>
            <a:endParaRPr lang="en-US"/>
          </a:p>
        </p:txBody>
      </p:sp>
    </p:spTree>
    <p:extLst>
      <p:ext uri="{BB962C8B-B14F-4D97-AF65-F5344CB8AC3E}">
        <p14:creationId xmlns:p14="http://schemas.microsoft.com/office/powerpoint/2010/main" val="41843997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935F82E-C6EE-49BD-ADC2-87E8493A908B}" type="datetimeFigureOut">
              <a:rPr lang="en-US" smtClean="0"/>
              <a:t>4/18/2024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2C0E3F6-5EB1-4585-B9A1-777A98C659FF}" type="slidenum">
              <a:rPr lang="en-US" smtClean="0"/>
              <a:t>‹#›</a:t>
            </a:fld>
            <a:endParaRPr lang="en-US"/>
          </a:p>
        </p:txBody>
      </p:sp>
    </p:spTree>
    <p:extLst>
      <p:ext uri="{BB962C8B-B14F-4D97-AF65-F5344CB8AC3E}">
        <p14:creationId xmlns:p14="http://schemas.microsoft.com/office/powerpoint/2010/main" val="30492800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935F82E-C6EE-49BD-ADC2-87E8493A908B}" type="datetimeFigureOut">
              <a:rPr lang="en-US" smtClean="0"/>
              <a:t>4/18/2024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2C0E3F6-5EB1-4585-B9A1-777A98C659FF}" type="slidenum">
              <a:rPr lang="en-US" smtClean="0"/>
              <a:t>‹#›</a:t>
            </a:fld>
            <a:endParaRPr lang="en-US"/>
          </a:p>
        </p:txBody>
      </p:sp>
    </p:spTree>
    <p:extLst>
      <p:ext uri="{BB962C8B-B14F-4D97-AF65-F5344CB8AC3E}">
        <p14:creationId xmlns:p14="http://schemas.microsoft.com/office/powerpoint/2010/main" val="35234645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935F82E-C6EE-49BD-ADC2-87E8493A908B}" type="datetimeFigureOut">
              <a:rPr lang="en-US" smtClean="0"/>
              <a:t>4/18/2024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2C0E3F6-5EB1-4585-B9A1-777A98C659FF}" type="slidenum">
              <a:rPr lang="en-US" smtClean="0"/>
              <a:t>‹#›</a:t>
            </a:fld>
            <a:endParaRPr lang="en-US"/>
          </a:p>
        </p:txBody>
      </p:sp>
    </p:spTree>
    <p:extLst>
      <p:ext uri="{BB962C8B-B14F-4D97-AF65-F5344CB8AC3E}">
        <p14:creationId xmlns:p14="http://schemas.microsoft.com/office/powerpoint/2010/main" val="3399311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935F82E-C6EE-49BD-ADC2-87E8493A908B}" type="datetimeFigureOut">
              <a:rPr lang="en-US" smtClean="0"/>
              <a:t>4/18/2024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C0E3F6-5EB1-4585-B9A1-777A98C659FF}" type="slidenum">
              <a:rPr lang="en-US" smtClean="0"/>
              <a:t>‹#›</a:t>
            </a:fld>
            <a:endParaRPr lang="en-US"/>
          </a:p>
        </p:txBody>
      </p:sp>
    </p:spTree>
    <p:extLst>
      <p:ext uri="{BB962C8B-B14F-4D97-AF65-F5344CB8AC3E}">
        <p14:creationId xmlns:p14="http://schemas.microsoft.com/office/powerpoint/2010/main" val="40395416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935F82E-C6EE-49BD-ADC2-87E8493A908B}" type="datetimeFigureOut">
              <a:rPr lang="en-US" smtClean="0"/>
              <a:t>4/18/2024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C0E3F6-5EB1-4585-B9A1-777A98C659FF}" type="slidenum">
              <a:rPr lang="en-US" smtClean="0"/>
              <a:t>‹#›</a:t>
            </a:fld>
            <a:endParaRPr lang="en-US"/>
          </a:p>
        </p:txBody>
      </p:sp>
    </p:spTree>
    <p:extLst>
      <p:ext uri="{BB962C8B-B14F-4D97-AF65-F5344CB8AC3E}">
        <p14:creationId xmlns:p14="http://schemas.microsoft.com/office/powerpoint/2010/main" val="21108251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935F82E-C6EE-49BD-ADC2-87E8493A908B}" type="datetimeFigureOut">
              <a:rPr lang="en-US" smtClean="0"/>
              <a:t>4/18/2024</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2C0E3F6-5EB1-4585-B9A1-777A98C659FF}" type="slidenum">
              <a:rPr lang="en-US" smtClean="0"/>
              <a:t>‹#›</a:t>
            </a:fld>
            <a:endParaRPr lang="en-US"/>
          </a:p>
        </p:txBody>
      </p:sp>
    </p:spTree>
    <p:extLst>
      <p:ext uri="{BB962C8B-B14F-4D97-AF65-F5344CB8AC3E}">
        <p14:creationId xmlns:p14="http://schemas.microsoft.com/office/powerpoint/2010/main" val="319929352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microsoft.com/office/2007/relationships/hdphoto" Target="../media/hdphoto2.wdp"/></Relationships>
</file>

<file path=ppt/slides/_rels/slide1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2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2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2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gradFill flip="none" rotWithShape="1">
            <a:gsLst>
              <a:gs pos="20000">
                <a:schemeClr val="tx1">
                  <a:lumMod val="95000"/>
                  <a:lumOff val="5000"/>
                </a:schemeClr>
              </a:gs>
              <a:gs pos="100000">
                <a:schemeClr val="bg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2">
            <a:extLst>
              <a:ext uri="{BEBA8EAE-BF5A-486C-A8C5-ECC9F3942E4B}">
                <a14:imgProps xmlns:a14="http://schemas.microsoft.com/office/drawing/2010/main">
                  <a14:imgLayer r:embed="rId3">
                    <a14:imgEffect>
                      <a14:backgroundRemoval t="9772" b="100000" l="40643" r="97786">
                        <a14:foregroundMark x1="68500" y1="96701" x2="68500" y2="96701"/>
                        <a14:foregroundMark x1="45571" y1="96701" x2="45571" y2="96701"/>
                        <a14:foregroundMark x1="69500" y1="97716" x2="69500" y2="97716"/>
                        <a14:foregroundMark x1="97786" y1="97970" x2="97786" y2="97970"/>
                      </a14:backgroundRemoval>
                    </a14:imgEffect>
                  </a14:imgLayer>
                </a14:imgProps>
              </a:ext>
              <a:ext uri="{28A0092B-C50C-407E-A947-70E740481C1C}">
                <a14:useLocalDpi xmlns:a14="http://schemas.microsoft.com/office/drawing/2010/main" val="0"/>
              </a:ext>
            </a:extLst>
          </a:blip>
          <a:stretch>
            <a:fillRect/>
          </a:stretch>
        </p:blipFill>
        <p:spPr>
          <a:xfrm>
            <a:off x="2003634" y="2838994"/>
            <a:ext cx="7140366" cy="4019006"/>
          </a:xfrm>
          <a:prstGeom prst="rect">
            <a:avLst/>
          </a:prstGeom>
        </p:spPr>
      </p:pic>
      <p:sp>
        <p:nvSpPr>
          <p:cNvPr id="9" name="TextBox 8"/>
          <p:cNvSpPr txBox="1"/>
          <p:nvPr/>
        </p:nvSpPr>
        <p:spPr>
          <a:xfrm>
            <a:off x="853440" y="1051841"/>
            <a:ext cx="6461760" cy="1015663"/>
          </a:xfrm>
          <a:prstGeom prst="rect">
            <a:avLst/>
          </a:prstGeom>
          <a:noFill/>
        </p:spPr>
        <p:txBody>
          <a:bodyPr wrap="square" rtlCol="0">
            <a:spAutoFit/>
          </a:bodyPr>
          <a:lstStyle/>
          <a:p>
            <a:r>
              <a:rPr lang="en-US" sz="3600" dirty="0">
                <a:solidFill>
                  <a:schemeClr val="bg1"/>
                </a:solidFill>
                <a:latin typeface="Poppins ExtraBold" panose="00000900000000000000" pitchFamily="2" charset="0"/>
                <a:cs typeface="Poppins ExtraBold" panose="00000900000000000000" pitchFamily="2" charset="0"/>
              </a:rPr>
              <a:t>STROKE PREDICTION </a:t>
            </a:r>
          </a:p>
          <a:p>
            <a:r>
              <a:rPr lang="en-US" sz="2400" dirty="0">
                <a:solidFill>
                  <a:schemeClr val="bg1"/>
                </a:solidFill>
                <a:latin typeface="Poppins" panose="00000500000000000000" pitchFamily="2" charset="0"/>
                <a:cs typeface="Poppins" panose="00000500000000000000" pitchFamily="2" charset="0"/>
              </a:rPr>
              <a:t>By Machine Learning Techniques</a:t>
            </a:r>
          </a:p>
        </p:txBody>
      </p:sp>
      <p:pic>
        <p:nvPicPr>
          <p:cNvPr id="10" name="Pictur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005357" y="211468"/>
            <a:ext cx="892629" cy="892629"/>
          </a:xfrm>
          <a:prstGeom prst="rect">
            <a:avLst/>
          </a:prstGeom>
        </p:spPr>
      </p:pic>
      <p:sp>
        <p:nvSpPr>
          <p:cNvPr id="11" name="TextBox 10"/>
          <p:cNvSpPr txBox="1"/>
          <p:nvPr/>
        </p:nvSpPr>
        <p:spPr>
          <a:xfrm>
            <a:off x="853440" y="4345577"/>
            <a:ext cx="3187337" cy="861774"/>
          </a:xfrm>
          <a:prstGeom prst="rect">
            <a:avLst/>
          </a:prstGeom>
          <a:noFill/>
        </p:spPr>
        <p:txBody>
          <a:bodyPr wrap="square" rtlCol="0">
            <a:spAutoFit/>
          </a:bodyPr>
          <a:lstStyle/>
          <a:p>
            <a:r>
              <a:rPr lang="en-US" sz="1400" dirty="0">
                <a:solidFill>
                  <a:schemeClr val="bg1"/>
                </a:solidFill>
                <a:latin typeface="Poppins" panose="00000500000000000000" pitchFamily="2" charset="0"/>
                <a:cs typeface="Poppins" panose="00000500000000000000" pitchFamily="2" charset="0"/>
              </a:rPr>
              <a:t>Presented By:</a:t>
            </a:r>
          </a:p>
          <a:p>
            <a:r>
              <a:rPr lang="en-US" dirty="0">
                <a:solidFill>
                  <a:schemeClr val="bg1"/>
                </a:solidFill>
                <a:latin typeface="Poppins" panose="00000500000000000000" pitchFamily="2" charset="0"/>
                <a:cs typeface="Poppins" panose="00000500000000000000" pitchFamily="2" charset="0"/>
              </a:rPr>
              <a:t>Farhad Azadjoutabari</a:t>
            </a:r>
          </a:p>
          <a:p>
            <a:r>
              <a:rPr lang="en-US" dirty="0">
                <a:solidFill>
                  <a:schemeClr val="bg1"/>
                </a:solidFill>
                <a:latin typeface="Poppins" panose="00000500000000000000" pitchFamily="2" charset="0"/>
                <a:cs typeface="Poppins" panose="00000500000000000000" pitchFamily="2" charset="0"/>
              </a:rPr>
              <a:t>Ritin Wadekar</a:t>
            </a:r>
          </a:p>
        </p:txBody>
      </p:sp>
      <p:sp>
        <p:nvSpPr>
          <p:cNvPr id="12" name="TextBox 11"/>
          <p:cNvSpPr txBox="1"/>
          <p:nvPr/>
        </p:nvSpPr>
        <p:spPr>
          <a:xfrm>
            <a:off x="853440" y="2574837"/>
            <a:ext cx="5521234" cy="553998"/>
          </a:xfrm>
          <a:prstGeom prst="rect">
            <a:avLst/>
          </a:prstGeom>
          <a:noFill/>
        </p:spPr>
        <p:txBody>
          <a:bodyPr wrap="square" rtlCol="0">
            <a:spAutoFit/>
          </a:bodyPr>
          <a:lstStyle/>
          <a:p>
            <a:r>
              <a:rPr lang="en-US" sz="1600" dirty="0">
                <a:solidFill>
                  <a:schemeClr val="bg1"/>
                </a:solidFill>
                <a:latin typeface="Poppins" panose="00000500000000000000" pitchFamily="2" charset="0"/>
                <a:cs typeface="Poppins" panose="00000500000000000000" pitchFamily="2" charset="0"/>
              </a:rPr>
              <a:t>BUAN 6341.003 Applied Machine Learning</a:t>
            </a:r>
          </a:p>
          <a:p>
            <a:r>
              <a:rPr lang="en-US" sz="1400" dirty="0">
                <a:solidFill>
                  <a:schemeClr val="bg1"/>
                </a:solidFill>
                <a:latin typeface="Poppins" panose="00000500000000000000" pitchFamily="2" charset="0"/>
                <a:cs typeface="Poppins" panose="00000500000000000000" pitchFamily="2" charset="0"/>
              </a:rPr>
              <a:t>Prof. </a:t>
            </a:r>
            <a:r>
              <a:rPr lang="en-US" sz="1400" dirty="0" err="1">
                <a:solidFill>
                  <a:schemeClr val="bg1"/>
                </a:solidFill>
                <a:latin typeface="Poppins" panose="00000500000000000000" pitchFamily="2" charset="0"/>
                <a:cs typeface="Poppins" panose="00000500000000000000" pitchFamily="2" charset="0"/>
              </a:rPr>
              <a:t>Shaojie</a:t>
            </a:r>
            <a:r>
              <a:rPr lang="en-US" sz="1400" dirty="0">
                <a:solidFill>
                  <a:schemeClr val="bg1"/>
                </a:solidFill>
                <a:latin typeface="Poppins" panose="00000500000000000000" pitchFamily="2" charset="0"/>
                <a:cs typeface="Poppins" panose="00000500000000000000" pitchFamily="2" charset="0"/>
              </a:rPr>
              <a:t> Tang</a:t>
            </a:r>
          </a:p>
        </p:txBody>
      </p:sp>
    </p:spTree>
    <p:extLst>
      <p:ext uri="{BB962C8B-B14F-4D97-AF65-F5344CB8AC3E}">
        <p14:creationId xmlns:p14="http://schemas.microsoft.com/office/powerpoint/2010/main" val="126586275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1886" y="374468"/>
            <a:ext cx="7114903" cy="461665"/>
          </a:xfrm>
          <a:prstGeom prst="rect">
            <a:avLst/>
          </a:prstGeom>
          <a:noFill/>
        </p:spPr>
        <p:txBody>
          <a:bodyPr wrap="square" rtlCol="0">
            <a:spAutoFit/>
          </a:bodyPr>
          <a:lstStyle/>
          <a:p>
            <a:r>
              <a:rPr lang="en-US" sz="2400" dirty="0">
                <a:latin typeface="Poppins ExtraBold" panose="00000900000000000000" pitchFamily="2" charset="0"/>
                <a:cs typeface="Poppins ExtraBold" panose="00000900000000000000" pitchFamily="2" charset="0"/>
              </a:rPr>
              <a:t>Data Exploration</a:t>
            </a:r>
          </a:p>
        </p:txBody>
      </p:sp>
      <p:sp>
        <p:nvSpPr>
          <p:cNvPr id="3" name="TextBox 2"/>
          <p:cNvSpPr txBox="1"/>
          <p:nvPr/>
        </p:nvSpPr>
        <p:spPr>
          <a:xfrm>
            <a:off x="391886" y="1114696"/>
            <a:ext cx="3108960" cy="369332"/>
          </a:xfrm>
          <a:prstGeom prst="rect">
            <a:avLst/>
          </a:prstGeom>
          <a:noFill/>
        </p:spPr>
        <p:txBody>
          <a:bodyPr wrap="square" rtlCol="0">
            <a:spAutoFit/>
          </a:bodyPr>
          <a:lstStyle/>
          <a:p>
            <a:r>
              <a:rPr lang="en-US" b="1" dirty="0">
                <a:latin typeface="Poppins" panose="00000500000000000000" pitchFamily="2" charset="0"/>
                <a:cs typeface="Poppins" panose="00000500000000000000" pitchFamily="2" charset="0"/>
              </a:rPr>
              <a:t>Carrier Effect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4766" y="1575220"/>
            <a:ext cx="7808193" cy="2805189"/>
          </a:xfrm>
          <a:prstGeom prst="rect">
            <a:avLst/>
          </a:prstGeom>
        </p:spPr>
      </p:pic>
      <p:graphicFrame>
        <p:nvGraphicFramePr>
          <p:cNvPr id="5" name="Table 4"/>
          <p:cNvGraphicFramePr>
            <a:graphicFrameLocks noGrp="1"/>
          </p:cNvGraphicFramePr>
          <p:nvPr>
            <p:extLst>
              <p:ext uri="{D42A27DB-BD31-4B8C-83A1-F6EECF244321}">
                <p14:modId xmlns:p14="http://schemas.microsoft.com/office/powerpoint/2010/main" val="2686790885"/>
              </p:ext>
            </p:extLst>
          </p:nvPr>
        </p:nvGraphicFramePr>
        <p:xfrm>
          <a:off x="1010195" y="4763590"/>
          <a:ext cx="7372764" cy="1739536"/>
        </p:xfrm>
        <a:graphic>
          <a:graphicData uri="http://schemas.openxmlformats.org/drawingml/2006/table">
            <a:tbl>
              <a:tblPr firstRow="1" bandRow="1">
                <a:tableStyleId>{5940675A-B579-460E-94D1-54222C63F5DA}</a:tableStyleId>
              </a:tblPr>
              <a:tblGrid>
                <a:gridCol w="1053252">
                  <a:extLst>
                    <a:ext uri="{9D8B030D-6E8A-4147-A177-3AD203B41FA5}">
                      <a16:colId xmlns:a16="http://schemas.microsoft.com/office/drawing/2014/main" val="347440246"/>
                    </a:ext>
                  </a:extLst>
                </a:gridCol>
                <a:gridCol w="1053252">
                  <a:extLst>
                    <a:ext uri="{9D8B030D-6E8A-4147-A177-3AD203B41FA5}">
                      <a16:colId xmlns:a16="http://schemas.microsoft.com/office/drawing/2014/main" val="729149828"/>
                    </a:ext>
                  </a:extLst>
                </a:gridCol>
                <a:gridCol w="1053252">
                  <a:extLst>
                    <a:ext uri="{9D8B030D-6E8A-4147-A177-3AD203B41FA5}">
                      <a16:colId xmlns:a16="http://schemas.microsoft.com/office/drawing/2014/main" val="161578214"/>
                    </a:ext>
                  </a:extLst>
                </a:gridCol>
                <a:gridCol w="1053252">
                  <a:extLst>
                    <a:ext uri="{9D8B030D-6E8A-4147-A177-3AD203B41FA5}">
                      <a16:colId xmlns:a16="http://schemas.microsoft.com/office/drawing/2014/main" val="1215885675"/>
                    </a:ext>
                  </a:extLst>
                </a:gridCol>
                <a:gridCol w="1053252">
                  <a:extLst>
                    <a:ext uri="{9D8B030D-6E8A-4147-A177-3AD203B41FA5}">
                      <a16:colId xmlns:a16="http://schemas.microsoft.com/office/drawing/2014/main" val="146065325"/>
                    </a:ext>
                  </a:extLst>
                </a:gridCol>
                <a:gridCol w="1053252">
                  <a:extLst>
                    <a:ext uri="{9D8B030D-6E8A-4147-A177-3AD203B41FA5}">
                      <a16:colId xmlns:a16="http://schemas.microsoft.com/office/drawing/2014/main" val="1332945073"/>
                    </a:ext>
                  </a:extLst>
                </a:gridCol>
                <a:gridCol w="1053252">
                  <a:extLst>
                    <a:ext uri="{9D8B030D-6E8A-4147-A177-3AD203B41FA5}">
                      <a16:colId xmlns:a16="http://schemas.microsoft.com/office/drawing/2014/main" val="4093581670"/>
                    </a:ext>
                  </a:extLst>
                </a:gridCol>
              </a:tblGrid>
              <a:tr h="434884">
                <a:tc rowSpan="2" gridSpan="2">
                  <a:txBody>
                    <a:bodyPr/>
                    <a:lstStyle/>
                    <a:p>
                      <a:endParaRPr lang="en-US" dirty="0"/>
                    </a:p>
                  </a:txBody>
                  <a:tcPr/>
                </a:tc>
                <a:tc rowSpan="2" hMerge="1">
                  <a:txBody>
                    <a:bodyPr/>
                    <a:lstStyle/>
                    <a:p>
                      <a:endParaRPr lang="en-US"/>
                    </a:p>
                  </a:txBody>
                  <a:tcPr/>
                </a:tc>
                <a:tc gridSpan="5">
                  <a:txBody>
                    <a:bodyPr/>
                    <a:lstStyle/>
                    <a:p>
                      <a:pPr algn="ctr"/>
                      <a:r>
                        <a:rPr lang="en-US" dirty="0"/>
                        <a:t>Work Type</a:t>
                      </a:r>
                    </a:p>
                  </a:txBody>
                  <a:tcPr anchor="ctr">
                    <a:solidFill>
                      <a:schemeClr val="bg1">
                        <a:lumMod val="85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dirty="0"/>
                    </a:p>
                  </a:txBody>
                  <a:tcPr/>
                </a:tc>
                <a:extLst>
                  <a:ext uri="{0D108BD9-81ED-4DB2-BD59-A6C34878D82A}">
                    <a16:rowId xmlns:a16="http://schemas.microsoft.com/office/drawing/2014/main" val="2972746350"/>
                  </a:ext>
                </a:extLst>
              </a:tr>
              <a:tr h="434884">
                <a:tc gridSpan="2" vMerge="1">
                  <a:txBody>
                    <a:bodyPr/>
                    <a:lstStyle/>
                    <a:p>
                      <a:endParaRPr lang="en-US" dirty="0"/>
                    </a:p>
                  </a:txBody>
                  <a:tcPr/>
                </a:tc>
                <a:tc hMerge="1" vMerge="1">
                  <a:txBody>
                    <a:bodyPr/>
                    <a:lstStyle/>
                    <a:p>
                      <a:endParaRPr lang="en-US" dirty="0"/>
                    </a:p>
                  </a:txBody>
                  <a:tcPr/>
                </a:tc>
                <a:tc>
                  <a:txBody>
                    <a:bodyPr/>
                    <a:lstStyle/>
                    <a:p>
                      <a:pPr algn="ctr"/>
                      <a:r>
                        <a:rPr lang="en-US" sz="1100" dirty="0">
                          <a:latin typeface="Poppins" panose="00000500000000000000" pitchFamily="2" charset="0"/>
                          <a:cs typeface="Poppins" panose="00000500000000000000" pitchFamily="2" charset="0"/>
                        </a:rPr>
                        <a:t>Private</a:t>
                      </a:r>
                    </a:p>
                  </a:txBody>
                  <a:tcPr anchor="ctr">
                    <a:solidFill>
                      <a:schemeClr val="bg1">
                        <a:lumMod val="85000"/>
                      </a:schemeClr>
                    </a:solidFill>
                  </a:tcPr>
                </a:tc>
                <a:tc>
                  <a:txBody>
                    <a:bodyPr/>
                    <a:lstStyle/>
                    <a:p>
                      <a:pPr algn="ctr"/>
                      <a:r>
                        <a:rPr lang="en-US" sz="1100" dirty="0">
                          <a:latin typeface="Poppins" panose="00000500000000000000" pitchFamily="2" charset="0"/>
                          <a:cs typeface="Poppins" panose="00000500000000000000" pitchFamily="2" charset="0"/>
                        </a:rPr>
                        <a:t>Self-employed</a:t>
                      </a:r>
                    </a:p>
                  </a:txBody>
                  <a:tcPr anchor="ctr">
                    <a:solidFill>
                      <a:schemeClr val="bg1">
                        <a:lumMod val="85000"/>
                      </a:schemeClr>
                    </a:solidFill>
                  </a:tcPr>
                </a:tc>
                <a:tc>
                  <a:txBody>
                    <a:bodyPr/>
                    <a:lstStyle/>
                    <a:p>
                      <a:pPr algn="ctr"/>
                      <a:r>
                        <a:rPr lang="en-US" sz="1100" dirty="0">
                          <a:latin typeface="Poppins" panose="00000500000000000000" pitchFamily="2" charset="0"/>
                          <a:cs typeface="Poppins" panose="00000500000000000000" pitchFamily="2" charset="0"/>
                        </a:rPr>
                        <a:t>Govt-job</a:t>
                      </a:r>
                    </a:p>
                  </a:txBody>
                  <a:tcPr anchor="ctr">
                    <a:solidFill>
                      <a:schemeClr val="bg1">
                        <a:lumMod val="85000"/>
                      </a:schemeClr>
                    </a:solidFill>
                  </a:tcPr>
                </a:tc>
                <a:tc>
                  <a:txBody>
                    <a:bodyPr/>
                    <a:lstStyle/>
                    <a:p>
                      <a:pPr algn="ctr"/>
                      <a:r>
                        <a:rPr lang="en-US" sz="1100" dirty="0">
                          <a:latin typeface="Poppins" panose="00000500000000000000" pitchFamily="2" charset="0"/>
                          <a:cs typeface="Poppins" panose="00000500000000000000" pitchFamily="2" charset="0"/>
                        </a:rPr>
                        <a:t>Children work-type</a:t>
                      </a:r>
                    </a:p>
                  </a:txBody>
                  <a:tcPr anchor="ctr">
                    <a:solidFill>
                      <a:schemeClr val="bg1">
                        <a:lumMod val="85000"/>
                      </a:schemeClr>
                    </a:solidFill>
                  </a:tcPr>
                </a:tc>
                <a:tc>
                  <a:txBody>
                    <a:bodyPr/>
                    <a:lstStyle/>
                    <a:p>
                      <a:pPr algn="ctr"/>
                      <a:r>
                        <a:rPr lang="en-US" sz="1100" dirty="0">
                          <a:latin typeface="Poppins" panose="00000500000000000000" pitchFamily="2" charset="0"/>
                          <a:cs typeface="Poppins" panose="00000500000000000000" pitchFamily="2" charset="0"/>
                        </a:rPr>
                        <a:t>Never worked</a:t>
                      </a:r>
                    </a:p>
                  </a:txBody>
                  <a:tcPr anchor="ctr">
                    <a:solidFill>
                      <a:schemeClr val="bg1">
                        <a:lumMod val="85000"/>
                      </a:schemeClr>
                    </a:solidFill>
                  </a:tcPr>
                </a:tc>
                <a:extLst>
                  <a:ext uri="{0D108BD9-81ED-4DB2-BD59-A6C34878D82A}">
                    <a16:rowId xmlns:a16="http://schemas.microsoft.com/office/drawing/2014/main" val="2416654266"/>
                  </a:ext>
                </a:extLst>
              </a:tr>
              <a:tr h="434884">
                <a:tc rowSpan="2">
                  <a:txBody>
                    <a:bodyPr/>
                    <a:lstStyle/>
                    <a:p>
                      <a:pPr algn="ctr"/>
                      <a:r>
                        <a:rPr lang="en-US" dirty="0">
                          <a:latin typeface="Poppins" panose="00000500000000000000" pitchFamily="2" charset="0"/>
                          <a:cs typeface="Poppins" panose="00000500000000000000" pitchFamily="2" charset="0"/>
                        </a:rPr>
                        <a:t>Stroke</a:t>
                      </a:r>
                    </a:p>
                  </a:txBody>
                  <a:tcPr vert="vert270" anchor="ctr">
                    <a:solidFill>
                      <a:schemeClr val="bg1">
                        <a:lumMod val="85000"/>
                      </a:schemeClr>
                    </a:solidFill>
                  </a:tcPr>
                </a:tc>
                <a:tc>
                  <a:txBody>
                    <a:bodyPr/>
                    <a:lstStyle/>
                    <a:p>
                      <a:pPr algn="ctr"/>
                      <a:r>
                        <a:rPr lang="en-US" dirty="0"/>
                        <a:t>0</a:t>
                      </a:r>
                    </a:p>
                  </a:txBody>
                  <a:tcPr anchor="ctr">
                    <a:solidFill>
                      <a:schemeClr val="bg1">
                        <a:lumMod val="85000"/>
                      </a:schemeClr>
                    </a:solidFill>
                  </a:tcPr>
                </a:tc>
                <a:tc>
                  <a:txBody>
                    <a:bodyPr/>
                    <a:lstStyle/>
                    <a:p>
                      <a:pPr algn="ctr"/>
                      <a:r>
                        <a:rPr lang="en-US" dirty="0"/>
                        <a:t>95.48%</a:t>
                      </a:r>
                    </a:p>
                  </a:txBody>
                  <a:tcPr anchor="ctr"/>
                </a:tc>
                <a:tc>
                  <a:txBody>
                    <a:bodyPr/>
                    <a:lstStyle/>
                    <a:p>
                      <a:pPr algn="ctr"/>
                      <a:r>
                        <a:rPr lang="en-US" dirty="0"/>
                        <a:t>93.16%</a:t>
                      </a:r>
                    </a:p>
                  </a:txBody>
                  <a:tcPr anchor="ctr"/>
                </a:tc>
                <a:tc>
                  <a:txBody>
                    <a:bodyPr/>
                    <a:lstStyle/>
                    <a:p>
                      <a:pPr algn="ctr"/>
                      <a:r>
                        <a:rPr lang="en-US" dirty="0"/>
                        <a:t>95.55%</a:t>
                      </a:r>
                    </a:p>
                  </a:txBody>
                  <a:tcPr anchor="ctr"/>
                </a:tc>
                <a:tc>
                  <a:txBody>
                    <a:bodyPr/>
                    <a:lstStyle/>
                    <a:p>
                      <a:pPr algn="ctr"/>
                      <a:r>
                        <a:rPr lang="en-US" dirty="0"/>
                        <a:t>99.85%</a:t>
                      </a:r>
                    </a:p>
                  </a:txBody>
                  <a:tcPr anchor="ctr"/>
                </a:tc>
                <a:tc>
                  <a:txBody>
                    <a:bodyPr/>
                    <a:lstStyle/>
                    <a:p>
                      <a:pPr algn="ctr"/>
                      <a:r>
                        <a:rPr lang="en-US" dirty="0"/>
                        <a:t>100%</a:t>
                      </a:r>
                    </a:p>
                  </a:txBody>
                  <a:tcPr anchor="ctr"/>
                </a:tc>
                <a:extLst>
                  <a:ext uri="{0D108BD9-81ED-4DB2-BD59-A6C34878D82A}">
                    <a16:rowId xmlns:a16="http://schemas.microsoft.com/office/drawing/2014/main" val="2782948619"/>
                  </a:ext>
                </a:extLst>
              </a:tr>
              <a:tr h="434884">
                <a:tc vMerge="1">
                  <a:txBody>
                    <a:bodyPr/>
                    <a:lstStyle/>
                    <a:p>
                      <a:endParaRPr lang="en-US" dirty="0"/>
                    </a:p>
                  </a:txBody>
                  <a:tcPr/>
                </a:tc>
                <a:tc>
                  <a:txBody>
                    <a:bodyPr/>
                    <a:lstStyle/>
                    <a:p>
                      <a:pPr algn="ctr"/>
                      <a:r>
                        <a:rPr lang="en-US" dirty="0"/>
                        <a:t>1</a:t>
                      </a:r>
                    </a:p>
                  </a:txBody>
                  <a:tcPr anchor="ctr">
                    <a:solidFill>
                      <a:schemeClr val="bg1">
                        <a:lumMod val="85000"/>
                      </a:schemeClr>
                    </a:solidFill>
                  </a:tcPr>
                </a:tc>
                <a:tc>
                  <a:txBody>
                    <a:bodyPr/>
                    <a:lstStyle/>
                    <a:p>
                      <a:pPr algn="ctr"/>
                      <a:r>
                        <a:rPr lang="en-US" dirty="0"/>
                        <a:t>4.52%</a:t>
                      </a:r>
                    </a:p>
                  </a:txBody>
                  <a:tcPr anchor="ctr"/>
                </a:tc>
                <a:tc>
                  <a:txBody>
                    <a:bodyPr/>
                    <a:lstStyle/>
                    <a:p>
                      <a:pPr algn="ctr"/>
                      <a:r>
                        <a:rPr lang="en-US" dirty="0"/>
                        <a:t>6.84%</a:t>
                      </a:r>
                    </a:p>
                  </a:txBody>
                  <a:tcPr anchor="ctr"/>
                </a:tc>
                <a:tc>
                  <a:txBody>
                    <a:bodyPr/>
                    <a:lstStyle/>
                    <a:p>
                      <a:pPr algn="ctr"/>
                      <a:r>
                        <a:rPr lang="en-US" dirty="0"/>
                        <a:t>4.45%</a:t>
                      </a:r>
                    </a:p>
                  </a:txBody>
                  <a:tcPr anchor="ctr"/>
                </a:tc>
                <a:tc>
                  <a:txBody>
                    <a:bodyPr/>
                    <a:lstStyle/>
                    <a:p>
                      <a:pPr algn="ctr"/>
                      <a:r>
                        <a:rPr lang="en-US" dirty="0"/>
                        <a:t>0.15%</a:t>
                      </a:r>
                    </a:p>
                  </a:txBody>
                  <a:tcPr anchor="ctr"/>
                </a:tc>
                <a:tc>
                  <a:txBody>
                    <a:bodyPr/>
                    <a:lstStyle/>
                    <a:p>
                      <a:pPr algn="ctr"/>
                      <a:r>
                        <a:rPr lang="en-US" dirty="0"/>
                        <a:t>0%</a:t>
                      </a:r>
                    </a:p>
                  </a:txBody>
                  <a:tcPr anchor="ctr"/>
                </a:tc>
                <a:extLst>
                  <a:ext uri="{0D108BD9-81ED-4DB2-BD59-A6C34878D82A}">
                    <a16:rowId xmlns:a16="http://schemas.microsoft.com/office/drawing/2014/main" val="2712296845"/>
                  </a:ext>
                </a:extLst>
              </a:tr>
            </a:tbl>
          </a:graphicData>
        </a:graphic>
      </p:graphicFrame>
    </p:spTree>
    <p:extLst>
      <p:ext uri="{BB962C8B-B14F-4D97-AF65-F5344CB8AC3E}">
        <p14:creationId xmlns:p14="http://schemas.microsoft.com/office/powerpoint/2010/main" val="342643192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1886" y="374468"/>
            <a:ext cx="7114903" cy="461665"/>
          </a:xfrm>
          <a:prstGeom prst="rect">
            <a:avLst/>
          </a:prstGeom>
          <a:noFill/>
        </p:spPr>
        <p:txBody>
          <a:bodyPr wrap="square" rtlCol="0">
            <a:spAutoFit/>
          </a:bodyPr>
          <a:lstStyle/>
          <a:p>
            <a:r>
              <a:rPr lang="en-US" sz="2400" dirty="0">
                <a:latin typeface="Poppins ExtraBold" panose="00000900000000000000" pitchFamily="2" charset="0"/>
                <a:cs typeface="Poppins ExtraBold" panose="00000900000000000000" pitchFamily="2" charset="0"/>
              </a:rPr>
              <a:t>Data Exploration</a:t>
            </a:r>
          </a:p>
        </p:txBody>
      </p:sp>
      <p:sp>
        <p:nvSpPr>
          <p:cNvPr id="3" name="TextBox 2"/>
          <p:cNvSpPr txBox="1"/>
          <p:nvPr/>
        </p:nvSpPr>
        <p:spPr>
          <a:xfrm>
            <a:off x="391886" y="1114696"/>
            <a:ext cx="3108960" cy="369332"/>
          </a:xfrm>
          <a:prstGeom prst="rect">
            <a:avLst/>
          </a:prstGeom>
          <a:noFill/>
        </p:spPr>
        <p:txBody>
          <a:bodyPr wrap="square" rtlCol="0">
            <a:spAutoFit/>
          </a:bodyPr>
          <a:lstStyle/>
          <a:p>
            <a:r>
              <a:rPr lang="en-US" b="1" dirty="0">
                <a:latin typeface="Poppins" panose="00000500000000000000" pitchFamily="2" charset="0"/>
                <a:cs typeface="Poppins" panose="00000500000000000000" pitchFamily="2" charset="0"/>
              </a:rPr>
              <a:t>Carrier Effect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2846" y="1762591"/>
            <a:ext cx="8170316" cy="3061958"/>
          </a:xfrm>
          <a:prstGeom prst="rect">
            <a:avLst/>
          </a:prstGeom>
        </p:spPr>
      </p:pic>
      <p:sp>
        <p:nvSpPr>
          <p:cNvPr id="5" name="TextBox 4"/>
          <p:cNvSpPr txBox="1"/>
          <p:nvPr/>
        </p:nvSpPr>
        <p:spPr>
          <a:xfrm>
            <a:off x="644434" y="5094514"/>
            <a:ext cx="7611292" cy="769441"/>
          </a:xfrm>
          <a:prstGeom prst="rect">
            <a:avLst/>
          </a:prstGeom>
          <a:noFill/>
        </p:spPr>
        <p:txBody>
          <a:bodyPr wrap="square" rtlCol="0">
            <a:spAutoFit/>
          </a:bodyPr>
          <a:lstStyle/>
          <a:p>
            <a:r>
              <a:rPr lang="en-US" sz="1100" dirty="0">
                <a:latin typeface="Poppins" panose="00000500000000000000" pitchFamily="2" charset="0"/>
                <a:cs typeface="Poppins" panose="00000500000000000000" pitchFamily="2" charset="0"/>
              </a:rPr>
              <a:t>As we can see the work_type does not show any significant impact on stroke probability. Based on the chart above, by increasing the age, the probability of stroke will increase. It is obvious that the never worked and children group have younger age, so the stroke probability is very low. </a:t>
            </a:r>
          </a:p>
          <a:p>
            <a:r>
              <a:rPr lang="en-US" sz="1100" dirty="0">
                <a:latin typeface="Poppins" panose="00000500000000000000" pitchFamily="2" charset="0"/>
                <a:cs typeface="Poppins" panose="00000500000000000000" pitchFamily="2" charset="0"/>
              </a:rPr>
              <a:t>The difference in stroke density is because of the difference in groups population.</a:t>
            </a:r>
          </a:p>
        </p:txBody>
      </p:sp>
    </p:spTree>
    <p:extLst>
      <p:ext uri="{BB962C8B-B14F-4D97-AF65-F5344CB8AC3E}">
        <p14:creationId xmlns:p14="http://schemas.microsoft.com/office/powerpoint/2010/main" val="155891459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1886" y="374468"/>
            <a:ext cx="7114903" cy="461665"/>
          </a:xfrm>
          <a:prstGeom prst="rect">
            <a:avLst/>
          </a:prstGeom>
          <a:noFill/>
        </p:spPr>
        <p:txBody>
          <a:bodyPr wrap="square" rtlCol="0">
            <a:spAutoFit/>
          </a:bodyPr>
          <a:lstStyle/>
          <a:p>
            <a:r>
              <a:rPr lang="en-US" sz="2400" dirty="0">
                <a:latin typeface="Poppins ExtraBold" panose="00000900000000000000" pitchFamily="2" charset="0"/>
                <a:cs typeface="Poppins ExtraBold" panose="00000900000000000000" pitchFamily="2" charset="0"/>
              </a:rPr>
              <a:t>Data Exploration</a:t>
            </a:r>
          </a:p>
        </p:txBody>
      </p:sp>
      <p:sp>
        <p:nvSpPr>
          <p:cNvPr id="3" name="TextBox 2"/>
          <p:cNvSpPr txBox="1"/>
          <p:nvPr/>
        </p:nvSpPr>
        <p:spPr>
          <a:xfrm>
            <a:off x="391885" y="1114696"/>
            <a:ext cx="4598125" cy="369332"/>
          </a:xfrm>
          <a:prstGeom prst="rect">
            <a:avLst/>
          </a:prstGeom>
          <a:noFill/>
        </p:spPr>
        <p:txBody>
          <a:bodyPr wrap="square" rtlCol="0">
            <a:spAutoFit/>
          </a:bodyPr>
          <a:lstStyle/>
          <a:p>
            <a:r>
              <a:rPr lang="en-US" b="1" dirty="0">
                <a:latin typeface="Poppins" panose="00000500000000000000" pitchFamily="2" charset="0"/>
                <a:cs typeface="Poppins" panose="00000500000000000000" pitchFamily="2" charset="0"/>
              </a:rPr>
              <a:t>Smoking and heart disease Effect</a:t>
            </a:r>
          </a:p>
        </p:txBody>
      </p:sp>
      <p:graphicFrame>
        <p:nvGraphicFramePr>
          <p:cNvPr id="5" name="Table 4"/>
          <p:cNvGraphicFramePr>
            <a:graphicFrameLocks noGrp="1"/>
          </p:cNvGraphicFramePr>
          <p:nvPr>
            <p:extLst>
              <p:ext uri="{D42A27DB-BD31-4B8C-83A1-F6EECF244321}">
                <p14:modId xmlns:p14="http://schemas.microsoft.com/office/powerpoint/2010/main" val="4197274986"/>
              </p:ext>
            </p:extLst>
          </p:nvPr>
        </p:nvGraphicFramePr>
        <p:xfrm>
          <a:off x="775062" y="2433319"/>
          <a:ext cx="7672253" cy="3322320"/>
        </p:xfrm>
        <a:graphic>
          <a:graphicData uri="http://schemas.openxmlformats.org/drawingml/2006/table">
            <a:tbl>
              <a:tblPr firstRow="1" bandRow="1">
                <a:tableStyleId>{5940675A-B579-460E-94D1-54222C63F5DA}</a:tableStyleId>
              </a:tblPr>
              <a:tblGrid>
                <a:gridCol w="1918063">
                  <a:extLst>
                    <a:ext uri="{9D8B030D-6E8A-4147-A177-3AD203B41FA5}">
                      <a16:colId xmlns:a16="http://schemas.microsoft.com/office/drawing/2014/main" val="4018419636"/>
                    </a:ext>
                  </a:extLst>
                </a:gridCol>
                <a:gridCol w="1488078">
                  <a:extLst>
                    <a:ext uri="{9D8B030D-6E8A-4147-A177-3AD203B41FA5}">
                      <a16:colId xmlns:a16="http://schemas.microsoft.com/office/drawing/2014/main" val="1361016264"/>
                    </a:ext>
                  </a:extLst>
                </a:gridCol>
                <a:gridCol w="1488078">
                  <a:extLst>
                    <a:ext uri="{9D8B030D-6E8A-4147-A177-3AD203B41FA5}">
                      <a16:colId xmlns:a16="http://schemas.microsoft.com/office/drawing/2014/main" val="1599626954"/>
                    </a:ext>
                  </a:extLst>
                </a:gridCol>
                <a:gridCol w="2778034">
                  <a:extLst>
                    <a:ext uri="{9D8B030D-6E8A-4147-A177-3AD203B41FA5}">
                      <a16:colId xmlns:a16="http://schemas.microsoft.com/office/drawing/2014/main" val="1765080736"/>
                    </a:ext>
                  </a:extLst>
                </a:gridCol>
              </a:tblGrid>
              <a:tr h="548640">
                <a:tc>
                  <a:txBody>
                    <a:bodyPr/>
                    <a:lstStyle/>
                    <a:p>
                      <a:pPr algn="ctr"/>
                      <a:r>
                        <a:rPr lang="en-US" sz="1200" dirty="0">
                          <a:solidFill>
                            <a:srgbClr val="0070C0"/>
                          </a:solidFill>
                          <a:latin typeface="Poppins" panose="00000500000000000000" pitchFamily="2" charset="0"/>
                          <a:cs typeface="Poppins" panose="00000500000000000000" pitchFamily="2" charset="0"/>
                        </a:rPr>
                        <a:t>Stroke Probability</a:t>
                      </a:r>
                    </a:p>
                  </a:txBody>
                  <a:tcPr anchor="ctr">
                    <a:solidFill>
                      <a:schemeClr val="bg1"/>
                    </a:solidFill>
                  </a:tcPr>
                </a:tc>
                <a:tc gridSpan="2">
                  <a:txBody>
                    <a:bodyPr/>
                    <a:lstStyle/>
                    <a:p>
                      <a:pPr algn="ctr"/>
                      <a:r>
                        <a:rPr lang="en-US" sz="1600" dirty="0">
                          <a:latin typeface="Poppins" panose="00000500000000000000" pitchFamily="2" charset="0"/>
                          <a:cs typeface="Poppins" panose="00000500000000000000" pitchFamily="2" charset="0"/>
                        </a:rPr>
                        <a:t>Heart</a:t>
                      </a:r>
                      <a:r>
                        <a:rPr lang="en-US" sz="1600" baseline="0" dirty="0">
                          <a:latin typeface="Poppins" panose="00000500000000000000" pitchFamily="2" charset="0"/>
                          <a:cs typeface="Poppins" panose="00000500000000000000" pitchFamily="2" charset="0"/>
                        </a:rPr>
                        <a:t> Disease</a:t>
                      </a:r>
                      <a:endParaRPr lang="en-US" sz="1600" dirty="0">
                        <a:latin typeface="Poppins" panose="00000500000000000000" pitchFamily="2" charset="0"/>
                        <a:cs typeface="Poppins" panose="00000500000000000000" pitchFamily="2" charset="0"/>
                      </a:endParaRPr>
                    </a:p>
                  </a:txBody>
                  <a:tcPr anchor="ctr">
                    <a:solidFill>
                      <a:schemeClr val="bg1">
                        <a:lumMod val="85000"/>
                      </a:schemeClr>
                    </a:solidFill>
                  </a:tcPr>
                </a:tc>
                <a:tc hMerge="1">
                  <a:txBody>
                    <a:bodyPr/>
                    <a:lstStyle/>
                    <a:p>
                      <a:pPr algn="ctr"/>
                      <a:endParaRPr lang="en-US" dirty="0"/>
                    </a:p>
                  </a:txBody>
                  <a:tcPr anchor="ctr">
                    <a:solidFill>
                      <a:schemeClr val="bg1">
                        <a:lumMod val="85000"/>
                      </a:schemeClr>
                    </a:solidFill>
                  </a:tcPr>
                </a:tc>
                <a:tc>
                  <a:txBody>
                    <a:bodyPr/>
                    <a:lstStyle/>
                    <a:p>
                      <a:pPr algn="ctr"/>
                      <a:endParaRPr lang="en-US" sz="1600" dirty="0">
                        <a:latin typeface="Poppins" panose="00000500000000000000" pitchFamily="2" charset="0"/>
                        <a:cs typeface="Poppins" panose="00000500000000000000" pitchFamily="2" charset="0"/>
                      </a:endParaRPr>
                    </a:p>
                  </a:txBody>
                  <a:tcPr anchor="ctr">
                    <a:solidFill>
                      <a:schemeClr val="bg1"/>
                    </a:solidFill>
                  </a:tcPr>
                </a:tc>
                <a:extLst>
                  <a:ext uri="{0D108BD9-81ED-4DB2-BD59-A6C34878D82A}">
                    <a16:rowId xmlns:a16="http://schemas.microsoft.com/office/drawing/2014/main" val="3396322043"/>
                  </a:ext>
                </a:extLst>
              </a:tr>
              <a:tr h="548640">
                <a:tc>
                  <a:txBody>
                    <a:bodyPr/>
                    <a:lstStyle/>
                    <a:p>
                      <a:pPr algn="ctr"/>
                      <a:r>
                        <a:rPr lang="en-US" sz="1600" dirty="0">
                          <a:latin typeface="Poppins" panose="00000500000000000000" pitchFamily="2" charset="0"/>
                          <a:cs typeface="Poppins" panose="00000500000000000000" pitchFamily="2" charset="0"/>
                        </a:rPr>
                        <a:t>Smoking Status</a:t>
                      </a:r>
                    </a:p>
                  </a:txBody>
                  <a:tcPr anchor="ctr">
                    <a:solidFill>
                      <a:schemeClr val="bg1">
                        <a:lumMod val="85000"/>
                      </a:schemeClr>
                    </a:solidFill>
                  </a:tcPr>
                </a:tc>
                <a:tc>
                  <a:txBody>
                    <a:bodyPr/>
                    <a:lstStyle/>
                    <a:p>
                      <a:pPr algn="ctr"/>
                      <a:r>
                        <a:rPr lang="en-US" sz="1600" dirty="0">
                          <a:latin typeface="Poppins" panose="00000500000000000000" pitchFamily="2" charset="0"/>
                          <a:cs typeface="Poppins" panose="00000500000000000000" pitchFamily="2" charset="0"/>
                        </a:rPr>
                        <a:t>0</a:t>
                      </a:r>
                    </a:p>
                  </a:txBody>
                  <a:tcPr anchor="ctr">
                    <a:solidFill>
                      <a:schemeClr val="accent2">
                        <a:lumMod val="20000"/>
                        <a:lumOff val="80000"/>
                      </a:schemeClr>
                    </a:solidFill>
                  </a:tcPr>
                </a:tc>
                <a:tc>
                  <a:txBody>
                    <a:bodyPr/>
                    <a:lstStyle/>
                    <a:p>
                      <a:pPr algn="ctr"/>
                      <a:r>
                        <a:rPr lang="en-US" sz="1600" dirty="0">
                          <a:latin typeface="Poppins" panose="00000500000000000000" pitchFamily="2" charset="0"/>
                          <a:cs typeface="Poppins" panose="00000500000000000000" pitchFamily="2" charset="0"/>
                        </a:rPr>
                        <a:t>1</a:t>
                      </a:r>
                    </a:p>
                  </a:txBody>
                  <a:tcPr anchor="ctr">
                    <a:solidFill>
                      <a:schemeClr val="accent2">
                        <a:lumMod val="20000"/>
                        <a:lumOff val="80000"/>
                      </a:schemeClr>
                    </a:solidFill>
                  </a:tcPr>
                </a:tc>
                <a:tc>
                  <a:txBody>
                    <a:bodyPr/>
                    <a:lstStyle/>
                    <a:p>
                      <a:pPr algn="ctr"/>
                      <a:r>
                        <a:rPr lang="en-US" sz="1600" dirty="0">
                          <a:latin typeface="Poppins" panose="00000500000000000000" pitchFamily="2" charset="0"/>
                          <a:cs typeface="Poppins" panose="00000500000000000000" pitchFamily="2" charset="0"/>
                        </a:rPr>
                        <a:t>%change</a:t>
                      </a:r>
                    </a:p>
                  </a:txBody>
                  <a:tcPr anchor="ctr">
                    <a:solidFill>
                      <a:schemeClr val="bg1">
                        <a:lumMod val="85000"/>
                      </a:schemeClr>
                    </a:solidFill>
                  </a:tcPr>
                </a:tc>
                <a:extLst>
                  <a:ext uri="{0D108BD9-81ED-4DB2-BD59-A6C34878D82A}">
                    <a16:rowId xmlns:a16="http://schemas.microsoft.com/office/drawing/2014/main" val="2673616490"/>
                  </a:ext>
                </a:extLst>
              </a:tr>
              <a:tr h="548640">
                <a:tc>
                  <a:txBody>
                    <a:bodyPr/>
                    <a:lstStyle/>
                    <a:p>
                      <a:pPr algn="ctr"/>
                      <a:r>
                        <a:rPr lang="en-US" sz="1600" dirty="0">
                          <a:latin typeface="Poppins" panose="00000500000000000000" pitchFamily="2" charset="0"/>
                          <a:cs typeface="Poppins" panose="00000500000000000000" pitchFamily="2" charset="0"/>
                        </a:rPr>
                        <a:t>Unknown</a:t>
                      </a:r>
                    </a:p>
                  </a:txBody>
                  <a:tcPr anchor="ctr">
                    <a:solidFill>
                      <a:schemeClr val="accent2">
                        <a:lumMod val="20000"/>
                        <a:lumOff val="80000"/>
                      </a:schemeClr>
                    </a:solidFill>
                  </a:tcPr>
                </a:tc>
                <a:tc>
                  <a:txBody>
                    <a:bodyPr/>
                    <a:lstStyle/>
                    <a:p>
                      <a:pPr algn="ctr"/>
                      <a:r>
                        <a:rPr lang="en-US" sz="1600" dirty="0">
                          <a:latin typeface="Poppins" panose="00000500000000000000" pitchFamily="2" charset="0"/>
                          <a:cs typeface="Poppins" panose="00000500000000000000" pitchFamily="2" charset="0"/>
                        </a:rPr>
                        <a:t>1.73%</a:t>
                      </a:r>
                    </a:p>
                  </a:txBody>
                  <a:tcPr anchor="ctr"/>
                </a:tc>
                <a:tc>
                  <a:txBody>
                    <a:bodyPr/>
                    <a:lstStyle/>
                    <a:p>
                      <a:pPr algn="ctr"/>
                      <a:r>
                        <a:rPr lang="en-US" sz="1600" dirty="0">
                          <a:latin typeface="Poppins" panose="00000500000000000000" pitchFamily="2" charset="0"/>
                          <a:cs typeface="Poppins" panose="00000500000000000000" pitchFamily="2" charset="0"/>
                        </a:rPr>
                        <a:t>10.81%</a:t>
                      </a:r>
                    </a:p>
                  </a:txBody>
                  <a:tcPr anchor="ctr"/>
                </a:tc>
                <a:tc>
                  <a:txBody>
                    <a:bodyPr/>
                    <a:lstStyle/>
                    <a:p>
                      <a:pPr algn="ctr"/>
                      <a:r>
                        <a:rPr lang="en-US" sz="1600" b="0" dirty="0">
                          <a:solidFill>
                            <a:schemeClr val="bg1"/>
                          </a:solidFill>
                          <a:latin typeface="Poppins SemiBold" panose="00000700000000000000" pitchFamily="2" charset="0"/>
                          <a:cs typeface="Poppins SemiBold" panose="00000700000000000000" pitchFamily="2" charset="0"/>
                        </a:rPr>
                        <a:t>+9.08%</a:t>
                      </a:r>
                    </a:p>
                  </a:txBody>
                  <a:tcPr anchor="ctr">
                    <a:solidFill>
                      <a:srgbClr val="FF7D7D"/>
                    </a:solidFill>
                  </a:tcPr>
                </a:tc>
                <a:extLst>
                  <a:ext uri="{0D108BD9-81ED-4DB2-BD59-A6C34878D82A}">
                    <a16:rowId xmlns:a16="http://schemas.microsoft.com/office/drawing/2014/main" val="315433793"/>
                  </a:ext>
                </a:extLst>
              </a:tr>
              <a:tr h="548640">
                <a:tc>
                  <a:txBody>
                    <a:bodyPr/>
                    <a:lstStyle/>
                    <a:p>
                      <a:pPr algn="ctr"/>
                      <a:r>
                        <a:rPr lang="en-US" sz="1600" dirty="0">
                          <a:latin typeface="Poppins" panose="00000500000000000000" pitchFamily="2" charset="0"/>
                          <a:cs typeface="Poppins" panose="00000500000000000000" pitchFamily="2" charset="0"/>
                        </a:rPr>
                        <a:t>Formerly</a:t>
                      </a:r>
                      <a:r>
                        <a:rPr lang="en-US" sz="1600" baseline="0" dirty="0">
                          <a:latin typeface="Poppins" panose="00000500000000000000" pitchFamily="2" charset="0"/>
                          <a:cs typeface="Poppins" panose="00000500000000000000" pitchFamily="2" charset="0"/>
                        </a:rPr>
                        <a:t> Smoked</a:t>
                      </a:r>
                      <a:endParaRPr lang="en-US" sz="1600" dirty="0">
                        <a:latin typeface="Poppins" panose="00000500000000000000" pitchFamily="2" charset="0"/>
                        <a:cs typeface="Poppins" panose="00000500000000000000" pitchFamily="2" charset="0"/>
                      </a:endParaRPr>
                    </a:p>
                  </a:txBody>
                  <a:tcPr anchor="ctr">
                    <a:solidFill>
                      <a:schemeClr val="accent2">
                        <a:lumMod val="20000"/>
                        <a:lumOff val="80000"/>
                      </a:schemeClr>
                    </a:solidFill>
                  </a:tcPr>
                </a:tc>
                <a:tc>
                  <a:txBody>
                    <a:bodyPr/>
                    <a:lstStyle/>
                    <a:p>
                      <a:pPr algn="ctr"/>
                      <a:r>
                        <a:rPr lang="en-US" sz="1600" dirty="0">
                          <a:latin typeface="Poppins" panose="00000500000000000000" pitchFamily="2" charset="0"/>
                          <a:cs typeface="Poppins" panose="00000500000000000000" pitchFamily="2" charset="0"/>
                        </a:rPr>
                        <a:t>5.87%</a:t>
                      </a:r>
                    </a:p>
                  </a:txBody>
                  <a:tcPr anchor="ctr"/>
                </a:tc>
                <a:tc>
                  <a:txBody>
                    <a:bodyPr/>
                    <a:lstStyle/>
                    <a:p>
                      <a:pPr algn="ctr"/>
                      <a:r>
                        <a:rPr lang="en-US" sz="1600" dirty="0">
                          <a:latin typeface="Poppins" panose="00000500000000000000" pitchFamily="2" charset="0"/>
                          <a:cs typeface="Poppins" panose="00000500000000000000" pitchFamily="2" charset="0"/>
                        </a:rPr>
                        <a:t>17.14%</a:t>
                      </a:r>
                    </a:p>
                  </a:txBody>
                  <a:tcPr anchor="ctr"/>
                </a:tc>
                <a:tc>
                  <a:txBody>
                    <a:bodyPr/>
                    <a:lstStyle/>
                    <a:p>
                      <a:pPr algn="ctr"/>
                      <a:r>
                        <a:rPr lang="en-US" sz="1600" b="0" dirty="0">
                          <a:solidFill>
                            <a:schemeClr val="bg1"/>
                          </a:solidFill>
                          <a:latin typeface="Poppins SemiBold" panose="00000700000000000000" pitchFamily="2" charset="0"/>
                          <a:cs typeface="Poppins SemiBold" panose="00000700000000000000" pitchFamily="2" charset="0"/>
                        </a:rPr>
                        <a:t>+11.27%</a:t>
                      </a:r>
                    </a:p>
                  </a:txBody>
                  <a:tcPr anchor="ctr">
                    <a:solidFill>
                      <a:srgbClr val="FF3333"/>
                    </a:solidFill>
                  </a:tcPr>
                </a:tc>
                <a:extLst>
                  <a:ext uri="{0D108BD9-81ED-4DB2-BD59-A6C34878D82A}">
                    <a16:rowId xmlns:a16="http://schemas.microsoft.com/office/drawing/2014/main" val="2685156285"/>
                  </a:ext>
                </a:extLst>
              </a:tr>
              <a:tr h="548640">
                <a:tc>
                  <a:txBody>
                    <a:bodyPr/>
                    <a:lstStyle/>
                    <a:p>
                      <a:pPr algn="ctr"/>
                      <a:r>
                        <a:rPr lang="en-US" sz="1600" dirty="0">
                          <a:latin typeface="Poppins" panose="00000500000000000000" pitchFamily="2" charset="0"/>
                          <a:cs typeface="Poppins" panose="00000500000000000000" pitchFamily="2" charset="0"/>
                        </a:rPr>
                        <a:t>Never Smoked</a:t>
                      </a:r>
                    </a:p>
                  </a:txBody>
                  <a:tcPr anchor="ctr">
                    <a:solidFill>
                      <a:schemeClr val="accent2">
                        <a:lumMod val="20000"/>
                        <a:lumOff val="80000"/>
                      </a:schemeClr>
                    </a:solidFill>
                  </a:tcPr>
                </a:tc>
                <a:tc>
                  <a:txBody>
                    <a:bodyPr/>
                    <a:lstStyle/>
                    <a:p>
                      <a:pPr algn="ctr"/>
                      <a:r>
                        <a:rPr lang="en-US" sz="1600" dirty="0">
                          <a:latin typeface="Poppins" panose="00000500000000000000" pitchFamily="2" charset="0"/>
                          <a:cs typeface="Poppins" panose="00000500000000000000" pitchFamily="2" charset="0"/>
                        </a:rPr>
                        <a:t>4.12%</a:t>
                      </a:r>
                    </a:p>
                  </a:txBody>
                  <a:tcPr anchor="ctr"/>
                </a:tc>
                <a:tc>
                  <a:txBody>
                    <a:bodyPr/>
                    <a:lstStyle/>
                    <a:p>
                      <a:pPr algn="ctr"/>
                      <a:r>
                        <a:rPr lang="en-US" sz="1600" dirty="0">
                          <a:latin typeface="Poppins" panose="00000500000000000000" pitchFamily="2" charset="0"/>
                          <a:cs typeface="Poppins" panose="00000500000000000000" pitchFamily="2" charset="0"/>
                        </a:rPr>
                        <a:t>13.58%</a:t>
                      </a:r>
                    </a:p>
                  </a:txBody>
                  <a:tcPr anchor="ctr"/>
                </a:tc>
                <a:tc>
                  <a:txBody>
                    <a:bodyPr/>
                    <a:lstStyle/>
                    <a:p>
                      <a:pPr algn="ctr"/>
                      <a:r>
                        <a:rPr lang="en-US" sz="1600" b="0" dirty="0">
                          <a:solidFill>
                            <a:schemeClr val="bg1"/>
                          </a:solidFill>
                          <a:latin typeface="Poppins SemiBold" panose="00000700000000000000" pitchFamily="2" charset="0"/>
                          <a:cs typeface="Poppins SemiBold" panose="00000700000000000000" pitchFamily="2" charset="0"/>
                        </a:rPr>
                        <a:t>+9.46%</a:t>
                      </a:r>
                    </a:p>
                  </a:txBody>
                  <a:tcPr anchor="ctr">
                    <a:solidFill>
                      <a:srgbClr val="FF7D7D"/>
                    </a:solidFill>
                  </a:tcPr>
                </a:tc>
                <a:extLst>
                  <a:ext uri="{0D108BD9-81ED-4DB2-BD59-A6C34878D82A}">
                    <a16:rowId xmlns:a16="http://schemas.microsoft.com/office/drawing/2014/main" val="652846117"/>
                  </a:ext>
                </a:extLst>
              </a:tr>
              <a:tr h="548640">
                <a:tc>
                  <a:txBody>
                    <a:bodyPr/>
                    <a:lstStyle/>
                    <a:p>
                      <a:pPr algn="ctr"/>
                      <a:r>
                        <a:rPr lang="en-US" sz="1600" dirty="0">
                          <a:latin typeface="Poppins" panose="00000500000000000000" pitchFamily="2" charset="0"/>
                          <a:cs typeface="Poppins" panose="00000500000000000000" pitchFamily="2" charset="0"/>
                        </a:rPr>
                        <a:t>Smokes</a:t>
                      </a:r>
                    </a:p>
                  </a:txBody>
                  <a:tcPr anchor="ctr">
                    <a:solidFill>
                      <a:schemeClr val="accent2">
                        <a:lumMod val="20000"/>
                        <a:lumOff val="80000"/>
                      </a:schemeClr>
                    </a:solidFill>
                  </a:tcPr>
                </a:tc>
                <a:tc>
                  <a:txBody>
                    <a:bodyPr/>
                    <a:lstStyle/>
                    <a:p>
                      <a:pPr algn="ctr"/>
                      <a:r>
                        <a:rPr lang="en-US" sz="1600" dirty="0">
                          <a:latin typeface="Poppins" panose="00000500000000000000" pitchFamily="2" charset="0"/>
                          <a:cs typeface="Poppins" panose="00000500000000000000" pitchFamily="2" charset="0"/>
                        </a:rPr>
                        <a:t>3.81%</a:t>
                      </a:r>
                    </a:p>
                  </a:txBody>
                  <a:tcPr anchor="ctr"/>
                </a:tc>
                <a:tc>
                  <a:txBody>
                    <a:bodyPr/>
                    <a:lstStyle/>
                    <a:p>
                      <a:pPr algn="ctr"/>
                      <a:r>
                        <a:rPr lang="en-US" sz="1600" dirty="0">
                          <a:latin typeface="Poppins" panose="00000500000000000000" pitchFamily="2" charset="0"/>
                          <a:cs typeface="Poppins" panose="00000500000000000000" pitchFamily="2" charset="0"/>
                        </a:rPr>
                        <a:t>23.64%</a:t>
                      </a:r>
                    </a:p>
                  </a:txBody>
                  <a:tcPr anchor="ctr"/>
                </a:tc>
                <a:tc>
                  <a:txBody>
                    <a:bodyPr/>
                    <a:lstStyle/>
                    <a:p>
                      <a:pPr algn="ctr"/>
                      <a:r>
                        <a:rPr lang="en-US" sz="1600" b="0" dirty="0">
                          <a:solidFill>
                            <a:schemeClr val="bg1"/>
                          </a:solidFill>
                          <a:latin typeface="Poppins SemiBold" panose="00000700000000000000" pitchFamily="2" charset="0"/>
                          <a:cs typeface="Poppins SemiBold" panose="00000700000000000000" pitchFamily="2" charset="0"/>
                        </a:rPr>
                        <a:t>+19.83%</a:t>
                      </a:r>
                    </a:p>
                  </a:txBody>
                  <a:tcPr anchor="ctr">
                    <a:solidFill>
                      <a:srgbClr val="D60000"/>
                    </a:solidFill>
                  </a:tcPr>
                </a:tc>
                <a:extLst>
                  <a:ext uri="{0D108BD9-81ED-4DB2-BD59-A6C34878D82A}">
                    <a16:rowId xmlns:a16="http://schemas.microsoft.com/office/drawing/2014/main" val="1670276336"/>
                  </a:ext>
                </a:extLst>
              </a:tr>
            </a:tbl>
          </a:graphicData>
        </a:graphic>
      </p:graphicFrame>
      <p:sp>
        <p:nvSpPr>
          <p:cNvPr id="6" name="Rectangle 5"/>
          <p:cNvSpPr/>
          <p:nvPr/>
        </p:nvSpPr>
        <p:spPr>
          <a:xfrm>
            <a:off x="696686" y="5138058"/>
            <a:ext cx="7829005" cy="653142"/>
          </a:xfrm>
          <a:prstGeom prst="rect">
            <a:avLst/>
          </a:prstGeom>
          <a:noFill/>
          <a:ln w="28575">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6276219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1886" y="374468"/>
            <a:ext cx="7114903" cy="461665"/>
          </a:xfrm>
          <a:prstGeom prst="rect">
            <a:avLst/>
          </a:prstGeom>
          <a:noFill/>
        </p:spPr>
        <p:txBody>
          <a:bodyPr wrap="square" rtlCol="0">
            <a:spAutoFit/>
          </a:bodyPr>
          <a:lstStyle/>
          <a:p>
            <a:r>
              <a:rPr lang="en-US" sz="2400" dirty="0">
                <a:latin typeface="Poppins ExtraBold" panose="00000900000000000000" pitchFamily="2" charset="0"/>
                <a:cs typeface="Poppins ExtraBold" panose="00000900000000000000" pitchFamily="2" charset="0"/>
              </a:rPr>
              <a:t>Data Exploration</a:t>
            </a:r>
          </a:p>
        </p:txBody>
      </p:sp>
      <p:sp>
        <p:nvSpPr>
          <p:cNvPr id="3" name="TextBox 2"/>
          <p:cNvSpPr txBox="1"/>
          <p:nvPr/>
        </p:nvSpPr>
        <p:spPr>
          <a:xfrm>
            <a:off x="391885" y="1114696"/>
            <a:ext cx="4598125" cy="369332"/>
          </a:xfrm>
          <a:prstGeom prst="rect">
            <a:avLst/>
          </a:prstGeom>
          <a:noFill/>
        </p:spPr>
        <p:txBody>
          <a:bodyPr wrap="square" rtlCol="0">
            <a:spAutoFit/>
          </a:bodyPr>
          <a:lstStyle/>
          <a:p>
            <a:r>
              <a:rPr lang="en-US" b="1" dirty="0">
                <a:latin typeface="Poppins" panose="00000500000000000000" pitchFamily="2" charset="0"/>
                <a:cs typeface="Poppins" panose="00000500000000000000" pitchFamily="2" charset="0"/>
              </a:rPr>
              <a:t>Smoking and hypertension Effect</a:t>
            </a:r>
          </a:p>
        </p:txBody>
      </p:sp>
      <p:graphicFrame>
        <p:nvGraphicFramePr>
          <p:cNvPr id="5" name="Table 4"/>
          <p:cNvGraphicFramePr>
            <a:graphicFrameLocks noGrp="1"/>
          </p:cNvGraphicFramePr>
          <p:nvPr>
            <p:extLst>
              <p:ext uri="{D42A27DB-BD31-4B8C-83A1-F6EECF244321}">
                <p14:modId xmlns:p14="http://schemas.microsoft.com/office/powerpoint/2010/main" val="1253327756"/>
              </p:ext>
            </p:extLst>
          </p:nvPr>
        </p:nvGraphicFramePr>
        <p:xfrm>
          <a:off x="775062" y="2433319"/>
          <a:ext cx="7672253" cy="3322320"/>
        </p:xfrm>
        <a:graphic>
          <a:graphicData uri="http://schemas.openxmlformats.org/drawingml/2006/table">
            <a:tbl>
              <a:tblPr firstRow="1" bandRow="1">
                <a:tableStyleId>{5940675A-B579-460E-94D1-54222C63F5DA}</a:tableStyleId>
              </a:tblPr>
              <a:tblGrid>
                <a:gridCol w="1918063">
                  <a:extLst>
                    <a:ext uri="{9D8B030D-6E8A-4147-A177-3AD203B41FA5}">
                      <a16:colId xmlns:a16="http://schemas.microsoft.com/office/drawing/2014/main" val="4018419636"/>
                    </a:ext>
                  </a:extLst>
                </a:gridCol>
                <a:gridCol w="1488078">
                  <a:extLst>
                    <a:ext uri="{9D8B030D-6E8A-4147-A177-3AD203B41FA5}">
                      <a16:colId xmlns:a16="http://schemas.microsoft.com/office/drawing/2014/main" val="1361016264"/>
                    </a:ext>
                  </a:extLst>
                </a:gridCol>
                <a:gridCol w="1488078">
                  <a:extLst>
                    <a:ext uri="{9D8B030D-6E8A-4147-A177-3AD203B41FA5}">
                      <a16:colId xmlns:a16="http://schemas.microsoft.com/office/drawing/2014/main" val="1599626954"/>
                    </a:ext>
                  </a:extLst>
                </a:gridCol>
                <a:gridCol w="2778034">
                  <a:extLst>
                    <a:ext uri="{9D8B030D-6E8A-4147-A177-3AD203B41FA5}">
                      <a16:colId xmlns:a16="http://schemas.microsoft.com/office/drawing/2014/main" val="1765080736"/>
                    </a:ext>
                  </a:extLst>
                </a:gridCol>
              </a:tblGrid>
              <a:tr h="548640">
                <a:tc>
                  <a:txBody>
                    <a:bodyPr/>
                    <a:lstStyle/>
                    <a:p>
                      <a:pPr algn="ctr"/>
                      <a:r>
                        <a:rPr lang="en-US" sz="1200" dirty="0">
                          <a:solidFill>
                            <a:srgbClr val="0070C0"/>
                          </a:solidFill>
                          <a:latin typeface="Poppins" panose="00000500000000000000" pitchFamily="2" charset="0"/>
                          <a:cs typeface="Poppins" panose="00000500000000000000" pitchFamily="2" charset="0"/>
                        </a:rPr>
                        <a:t>Stroke Probability</a:t>
                      </a:r>
                    </a:p>
                  </a:txBody>
                  <a:tcPr anchor="ctr">
                    <a:solidFill>
                      <a:schemeClr val="bg1"/>
                    </a:solidFill>
                  </a:tcPr>
                </a:tc>
                <a:tc gridSpan="2">
                  <a:txBody>
                    <a:bodyPr/>
                    <a:lstStyle/>
                    <a:p>
                      <a:pPr algn="ctr"/>
                      <a:r>
                        <a:rPr lang="en-US" sz="1600" dirty="0">
                          <a:latin typeface="Poppins" panose="00000500000000000000" pitchFamily="2" charset="0"/>
                          <a:cs typeface="Poppins" panose="00000500000000000000" pitchFamily="2" charset="0"/>
                        </a:rPr>
                        <a:t>Hypertension</a:t>
                      </a:r>
                    </a:p>
                  </a:txBody>
                  <a:tcPr anchor="ctr">
                    <a:solidFill>
                      <a:schemeClr val="bg1">
                        <a:lumMod val="85000"/>
                      </a:schemeClr>
                    </a:solidFill>
                  </a:tcPr>
                </a:tc>
                <a:tc hMerge="1">
                  <a:txBody>
                    <a:bodyPr/>
                    <a:lstStyle/>
                    <a:p>
                      <a:pPr algn="ctr"/>
                      <a:endParaRPr lang="en-US" dirty="0"/>
                    </a:p>
                  </a:txBody>
                  <a:tcPr anchor="ctr">
                    <a:solidFill>
                      <a:schemeClr val="bg1">
                        <a:lumMod val="85000"/>
                      </a:schemeClr>
                    </a:solidFill>
                  </a:tcPr>
                </a:tc>
                <a:tc>
                  <a:txBody>
                    <a:bodyPr/>
                    <a:lstStyle/>
                    <a:p>
                      <a:pPr algn="ctr"/>
                      <a:endParaRPr lang="en-US" sz="1600" dirty="0">
                        <a:latin typeface="Poppins" panose="00000500000000000000" pitchFamily="2" charset="0"/>
                        <a:cs typeface="Poppins" panose="00000500000000000000" pitchFamily="2" charset="0"/>
                      </a:endParaRPr>
                    </a:p>
                  </a:txBody>
                  <a:tcPr anchor="ctr">
                    <a:solidFill>
                      <a:schemeClr val="bg1"/>
                    </a:solidFill>
                  </a:tcPr>
                </a:tc>
                <a:extLst>
                  <a:ext uri="{0D108BD9-81ED-4DB2-BD59-A6C34878D82A}">
                    <a16:rowId xmlns:a16="http://schemas.microsoft.com/office/drawing/2014/main" val="3396322043"/>
                  </a:ext>
                </a:extLst>
              </a:tr>
              <a:tr h="548640">
                <a:tc>
                  <a:txBody>
                    <a:bodyPr/>
                    <a:lstStyle/>
                    <a:p>
                      <a:pPr algn="ctr"/>
                      <a:r>
                        <a:rPr lang="en-US" sz="1600" dirty="0">
                          <a:latin typeface="Poppins" panose="00000500000000000000" pitchFamily="2" charset="0"/>
                          <a:cs typeface="Poppins" panose="00000500000000000000" pitchFamily="2" charset="0"/>
                        </a:rPr>
                        <a:t>Smoking Status</a:t>
                      </a:r>
                    </a:p>
                  </a:txBody>
                  <a:tcPr anchor="ctr">
                    <a:solidFill>
                      <a:schemeClr val="bg1">
                        <a:lumMod val="85000"/>
                      </a:schemeClr>
                    </a:solidFill>
                  </a:tcPr>
                </a:tc>
                <a:tc>
                  <a:txBody>
                    <a:bodyPr/>
                    <a:lstStyle/>
                    <a:p>
                      <a:pPr algn="ctr"/>
                      <a:r>
                        <a:rPr lang="en-US" sz="1600" dirty="0">
                          <a:latin typeface="Poppins" panose="00000500000000000000" pitchFamily="2" charset="0"/>
                          <a:cs typeface="Poppins" panose="00000500000000000000" pitchFamily="2" charset="0"/>
                        </a:rPr>
                        <a:t>0</a:t>
                      </a:r>
                    </a:p>
                  </a:txBody>
                  <a:tcPr anchor="ctr">
                    <a:solidFill>
                      <a:schemeClr val="accent2">
                        <a:lumMod val="20000"/>
                        <a:lumOff val="80000"/>
                      </a:schemeClr>
                    </a:solidFill>
                  </a:tcPr>
                </a:tc>
                <a:tc>
                  <a:txBody>
                    <a:bodyPr/>
                    <a:lstStyle/>
                    <a:p>
                      <a:pPr algn="ctr"/>
                      <a:r>
                        <a:rPr lang="en-US" sz="1600" dirty="0">
                          <a:latin typeface="Poppins" panose="00000500000000000000" pitchFamily="2" charset="0"/>
                          <a:cs typeface="Poppins" panose="00000500000000000000" pitchFamily="2" charset="0"/>
                        </a:rPr>
                        <a:t>1</a:t>
                      </a:r>
                    </a:p>
                  </a:txBody>
                  <a:tcPr anchor="ctr">
                    <a:solidFill>
                      <a:schemeClr val="accent2">
                        <a:lumMod val="20000"/>
                        <a:lumOff val="80000"/>
                      </a:schemeClr>
                    </a:solidFill>
                  </a:tcPr>
                </a:tc>
                <a:tc>
                  <a:txBody>
                    <a:bodyPr/>
                    <a:lstStyle/>
                    <a:p>
                      <a:pPr algn="ctr"/>
                      <a:r>
                        <a:rPr lang="en-US" sz="1600" dirty="0">
                          <a:latin typeface="Poppins" panose="00000500000000000000" pitchFamily="2" charset="0"/>
                          <a:cs typeface="Poppins" panose="00000500000000000000" pitchFamily="2" charset="0"/>
                        </a:rPr>
                        <a:t>%change</a:t>
                      </a:r>
                    </a:p>
                  </a:txBody>
                  <a:tcPr anchor="ctr">
                    <a:solidFill>
                      <a:schemeClr val="bg1">
                        <a:lumMod val="85000"/>
                      </a:schemeClr>
                    </a:solidFill>
                  </a:tcPr>
                </a:tc>
                <a:extLst>
                  <a:ext uri="{0D108BD9-81ED-4DB2-BD59-A6C34878D82A}">
                    <a16:rowId xmlns:a16="http://schemas.microsoft.com/office/drawing/2014/main" val="2673616490"/>
                  </a:ext>
                </a:extLst>
              </a:tr>
              <a:tr h="548640">
                <a:tc>
                  <a:txBody>
                    <a:bodyPr/>
                    <a:lstStyle/>
                    <a:p>
                      <a:pPr algn="ctr"/>
                      <a:r>
                        <a:rPr lang="en-US" sz="1600" dirty="0">
                          <a:latin typeface="Poppins" panose="00000500000000000000" pitchFamily="2" charset="0"/>
                          <a:cs typeface="Poppins" panose="00000500000000000000" pitchFamily="2" charset="0"/>
                        </a:rPr>
                        <a:t>Unknown</a:t>
                      </a:r>
                    </a:p>
                  </a:txBody>
                  <a:tcPr anchor="ctr">
                    <a:solidFill>
                      <a:schemeClr val="accent2">
                        <a:lumMod val="20000"/>
                        <a:lumOff val="80000"/>
                      </a:schemeClr>
                    </a:solidFill>
                  </a:tcPr>
                </a:tc>
                <a:tc>
                  <a:txBody>
                    <a:bodyPr/>
                    <a:lstStyle/>
                    <a:p>
                      <a:pPr algn="ctr"/>
                      <a:r>
                        <a:rPr lang="en-US" sz="1600" dirty="0">
                          <a:latin typeface="Poppins" panose="00000500000000000000" pitchFamily="2" charset="0"/>
                          <a:cs typeface="Poppins" panose="00000500000000000000" pitchFamily="2" charset="0"/>
                        </a:rPr>
                        <a:t>1.81%</a:t>
                      </a:r>
                    </a:p>
                  </a:txBody>
                  <a:tcPr anchor="ctr"/>
                </a:tc>
                <a:tc>
                  <a:txBody>
                    <a:bodyPr/>
                    <a:lstStyle/>
                    <a:p>
                      <a:pPr algn="ctr"/>
                      <a:r>
                        <a:rPr lang="en-US" sz="1600" dirty="0">
                          <a:latin typeface="Poppins" panose="00000500000000000000" pitchFamily="2" charset="0"/>
                          <a:cs typeface="Poppins" panose="00000500000000000000" pitchFamily="2" charset="0"/>
                        </a:rPr>
                        <a:t>6.98%</a:t>
                      </a:r>
                    </a:p>
                  </a:txBody>
                  <a:tcPr anchor="ctr"/>
                </a:tc>
                <a:tc>
                  <a:txBody>
                    <a:bodyPr/>
                    <a:lstStyle/>
                    <a:p>
                      <a:pPr algn="ctr"/>
                      <a:r>
                        <a:rPr lang="en-US" sz="1600" b="0" dirty="0">
                          <a:solidFill>
                            <a:schemeClr val="bg1"/>
                          </a:solidFill>
                          <a:latin typeface="Poppins SemiBold" panose="00000700000000000000" pitchFamily="2" charset="0"/>
                          <a:cs typeface="Poppins SemiBold" panose="00000700000000000000" pitchFamily="2" charset="0"/>
                        </a:rPr>
                        <a:t>+5.17%</a:t>
                      </a:r>
                    </a:p>
                  </a:txBody>
                  <a:tcPr anchor="ctr">
                    <a:solidFill>
                      <a:srgbClr val="FF7D7D"/>
                    </a:solidFill>
                  </a:tcPr>
                </a:tc>
                <a:extLst>
                  <a:ext uri="{0D108BD9-81ED-4DB2-BD59-A6C34878D82A}">
                    <a16:rowId xmlns:a16="http://schemas.microsoft.com/office/drawing/2014/main" val="315433793"/>
                  </a:ext>
                </a:extLst>
              </a:tr>
              <a:tr h="548640">
                <a:tc>
                  <a:txBody>
                    <a:bodyPr/>
                    <a:lstStyle/>
                    <a:p>
                      <a:pPr algn="ctr"/>
                      <a:r>
                        <a:rPr lang="en-US" sz="1600" dirty="0">
                          <a:latin typeface="Poppins" panose="00000500000000000000" pitchFamily="2" charset="0"/>
                          <a:cs typeface="Poppins" panose="00000500000000000000" pitchFamily="2" charset="0"/>
                        </a:rPr>
                        <a:t>Formerly</a:t>
                      </a:r>
                      <a:r>
                        <a:rPr lang="en-US" sz="1600" baseline="0" dirty="0">
                          <a:latin typeface="Poppins" panose="00000500000000000000" pitchFamily="2" charset="0"/>
                          <a:cs typeface="Poppins" panose="00000500000000000000" pitchFamily="2" charset="0"/>
                        </a:rPr>
                        <a:t> Smoked</a:t>
                      </a:r>
                      <a:endParaRPr lang="en-US" sz="1600" dirty="0">
                        <a:latin typeface="Poppins" panose="00000500000000000000" pitchFamily="2" charset="0"/>
                        <a:cs typeface="Poppins" panose="00000500000000000000" pitchFamily="2" charset="0"/>
                      </a:endParaRPr>
                    </a:p>
                  </a:txBody>
                  <a:tcPr anchor="ctr">
                    <a:solidFill>
                      <a:schemeClr val="accent2">
                        <a:lumMod val="20000"/>
                        <a:lumOff val="80000"/>
                      </a:schemeClr>
                    </a:solidFill>
                  </a:tcPr>
                </a:tc>
                <a:tc>
                  <a:txBody>
                    <a:bodyPr/>
                    <a:lstStyle/>
                    <a:p>
                      <a:pPr algn="ctr"/>
                      <a:r>
                        <a:rPr lang="en-US" sz="1600" dirty="0">
                          <a:latin typeface="Poppins" panose="00000500000000000000" pitchFamily="2" charset="0"/>
                          <a:cs typeface="Poppins" panose="00000500000000000000" pitchFamily="2" charset="0"/>
                        </a:rPr>
                        <a:t>5.51%</a:t>
                      </a:r>
                    </a:p>
                  </a:txBody>
                  <a:tcPr anchor="ctr"/>
                </a:tc>
                <a:tc>
                  <a:txBody>
                    <a:bodyPr/>
                    <a:lstStyle/>
                    <a:p>
                      <a:pPr algn="ctr"/>
                      <a:r>
                        <a:rPr lang="en-US" sz="1600" dirty="0">
                          <a:latin typeface="Poppins" panose="00000500000000000000" pitchFamily="2" charset="0"/>
                          <a:cs typeface="Poppins" panose="00000500000000000000" pitchFamily="2" charset="0"/>
                        </a:rPr>
                        <a:t>15.45%</a:t>
                      </a:r>
                    </a:p>
                  </a:txBody>
                  <a:tcPr anchor="ctr"/>
                </a:tc>
                <a:tc>
                  <a:txBody>
                    <a:bodyPr/>
                    <a:lstStyle/>
                    <a:p>
                      <a:pPr algn="ctr"/>
                      <a:r>
                        <a:rPr lang="en-US" sz="1600" b="0" dirty="0">
                          <a:solidFill>
                            <a:schemeClr val="bg1"/>
                          </a:solidFill>
                          <a:latin typeface="Poppins SemiBold" panose="00000700000000000000" pitchFamily="2" charset="0"/>
                          <a:cs typeface="Poppins SemiBold" panose="00000700000000000000" pitchFamily="2" charset="0"/>
                        </a:rPr>
                        <a:t>+9.94%</a:t>
                      </a:r>
                    </a:p>
                  </a:txBody>
                  <a:tcPr anchor="ctr">
                    <a:solidFill>
                      <a:srgbClr val="EA0000"/>
                    </a:solidFill>
                  </a:tcPr>
                </a:tc>
                <a:extLst>
                  <a:ext uri="{0D108BD9-81ED-4DB2-BD59-A6C34878D82A}">
                    <a16:rowId xmlns:a16="http://schemas.microsoft.com/office/drawing/2014/main" val="2685156285"/>
                  </a:ext>
                </a:extLst>
              </a:tr>
              <a:tr h="548640">
                <a:tc>
                  <a:txBody>
                    <a:bodyPr/>
                    <a:lstStyle/>
                    <a:p>
                      <a:pPr algn="ctr"/>
                      <a:r>
                        <a:rPr lang="en-US" sz="1600" dirty="0">
                          <a:latin typeface="Poppins" panose="00000500000000000000" pitchFamily="2" charset="0"/>
                          <a:cs typeface="Poppins" panose="00000500000000000000" pitchFamily="2" charset="0"/>
                        </a:rPr>
                        <a:t>Never Smoked</a:t>
                      </a:r>
                    </a:p>
                  </a:txBody>
                  <a:tcPr anchor="ctr">
                    <a:solidFill>
                      <a:schemeClr val="accent2">
                        <a:lumMod val="20000"/>
                        <a:lumOff val="80000"/>
                      </a:schemeClr>
                    </a:solidFill>
                  </a:tcPr>
                </a:tc>
                <a:tc>
                  <a:txBody>
                    <a:bodyPr/>
                    <a:lstStyle/>
                    <a:p>
                      <a:pPr algn="ctr"/>
                      <a:r>
                        <a:rPr lang="en-US" sz="1600" dirty="0">
                          <a:latin typeface="Poppins" panose="00000500000000000000" pitchFamily="2" charset="0"/>
                          <a:cs typeface="Poppins" panose="00000500000000000000" pitchFamily="2" charset="0"/>
                        </a:rPr>
                        <a:t>3.30%</a:t>
                      </a:r>
                    </a:p>
                  </a:txBody>
                  <a:tcPr anchor="ctr"/>
                </a:tc>
                <a:tc>
                  <a:txBody>
                    <a:bodyPr/>
                    <a:lstStyle/>
                    <a:p>
                      <a:pPr algn="ctr"/>
                      <a:r>
                        <a:rPr lang="en-US" sz="1600" dirty="0">
                          <a:latin typeface="Poppins" panose="00000500000000000000" pitchFamily="2" charset="0"/>
                          <a:cs typeface="Poppins" panose="00000500000000000000" pitchFamily="2" charset="0"/>
                        </a:rPr>
                        <a:t>13.89%</a:t>
                      </a:r>
                    </a:p>
                  </a:txBody>
                  <a:tcPr anchor="ctr"/>
                </a:tc>
                <a:tc>
                  <a:txBody>
                    <a:bodyPr/>
                    <a:lstStyle/>
                    <a:p>
                      <a:pPr algn="ctr"/>
                      <a:r>
                        <a:rPr lang="en-US" sz="1600" b="0" dirty="0">
                          <a:solidFill>
                            <a:schemeClr val="bg1"/>
                          </a:solidFill>
                          <a:latin typeface="Poppins SemiBold" panose="00000700000000000000" pitchFamily="2" charset="0"/>
                          <a:cs typeface="Poppins SemiBold" panose="00000700000000000000" pitchFamily="2" charset="0"/>
                        </a:rPr>
                        <a:t>+10.59%</a:t>
                      </a:r>
                    </a:p>
                  </a:txBody>
                  <a:tcPr anchor="ctr">
                    <a:solidFill>
                      <a:srgbClr val="D60000"/>
                    </a:solidFill>
                  </a:tcPr>
                </a:tc>
                <a:extLst>
                  <a:ext uri="{0D108BD9-81ED-4DB2-BD59-A6C34878D82A}">
                    <a16:rowId xmlns:a16="http://schemas.microsoft.com/office/drawing/2014/main" val="652846117"/>
                  </a:ext>
                </a:extLst>
              </a:tr>
              <a:tr h="548640">
                <a:tc>
                  <a:txBody>
                    <a:bodyPr/>
                    <a:lstStyle/>
                    <a:p>
                      <a:pPr algn="ctr"/>
                      <a:r>
                        <a:rPr lang="en-US" sz="1600" dirty="0">
                          <a:latin typeface="Poppins" panose="00000500000000000000" pitchFamily="2" charset="0"/>
                          <a:cs typeface="Poppins" panose="00000500000000000000" pitchFamily="2" charset="0"/>
                        </a:rPr>
                        <a:t>Smokes</a:t>
                      </a:r>
                    </a:p>
                  </a:txBody>
                  <a:tcPr anchor="ctr">
                    <a:solidFill>
                      <a:schemeClr val="accent2">
                        <a:lumMod val="20000"/>
                        <a:lumOff val="80000"/>
                      </a:schemeClr>
                    </a:solidFill>
                  </a:tcPr>
                </a:tc>
                <a:tc>
                  <a:txBody>
                    <a:bodyPr/>
                    <a:lstStyle/>
                    <a:p>
                      <a:pPr algn="ctr"/>
                      <a:r>
                        <a:rPr lang="en-US" sz="1600" dirty="0">
                          <a:latin typeface="Poppins" panose="00000500000000000000" pitchFamily="2" charset="0"/>
                          <a:cs typeface="Poppins" panose="00000500000000000000" pitchFamily="2" charset="0"/>
                        </a:rPr>
                        <a:t>4.43%</a:t>
                      </a:r>
                    </a:p>
                  </a:txBody>
                  <a:tcPr anchor="ctr"/>
                </a:tc>
                <a:tc>
                  <a:txBody>
                    <a:bodyPr/>
                    <a:lstStyle/>
                    <a:p>
                      <a:pPr algn="ctr"/>
                      <a:r>
                        <a:rPr lang="en-US" sz="1600" dirty="0">
                          <a:latin typeface="Poppins" panose="00000500000000000000" pitchFamily="2" charset="0"/>
                          <a:cs typeface="Poppins" panose="00000500000000000000" pitchFamily="2" charset="0"/>
                        </a:rPr>
                        <a:t>12.20%</a:t>
                      </a:r>
                    </a:p>
                  </a:txBody>
                  <a:tcPr anchor="ctr"/>
                </a:tc>
                <a:tc>
                  <a:txBody>
                    <a:bodyPr/>
                    <a:lstStyle/>
                    <a:p>
                      <a:pPr algn="ctr"/>
                      <a:r>
                        <a:rPr lang="en-US" sz="1600" b="0" dirty="0">
                          <a:solidFill>
                            <a:schemeClr val="bg1"/>
                          </a:solidFill>
                          <a:latin typeface="Poppins SemiBold" panose="00000700000000000000" pitchFamily="2" charset="0"/>
                          <a:cs typeface="Poppins SemiBold" panose="00000700000000000000" pitchFamily="2" charset="0"/>
                        </a:rPr>
                        <a:t>+7.77%</a:t>
                      </a:r>
                    </a:p>
                  </a:txBody>
                  <a:tcPr anchor="ctr">
                    <a:solidFill>
                      <a:srgbClr val="FF3333"/>
                    </a:solidFill>
                  </a:tcPr>
                </a:tc>
                <a:extLst>
                  <a:ext uri="{0D108BD9-81ED-4DB2-BD59-A6C34878D82A}">
                    <a16:rowId xmlns:a16="http://schemas.microsoft.com/office/drawing/2014/main" val="1670276336"/>
                  </a:ext>
                </a:extLst>
              </a:tr>
            </a:tbl>
          </a:graphicData>
        </a:graphic>
      </p:graphicFrame>
      <p:sp>
        <p:nvSpPr>
          <p:cNvPr id="6" name="Rectangle 5"/>
          <p:cNvSpPr/>
          <p:nvPr/>
        </p:nvSpPr>
        <p:spPr>
          <a:xfrm>
            <a:off x="696686" y="4598122"/>
            <a:ext cx="7829005" cy="653142"/>
          </a:xfrm>
          <a:prstGeom prst="rect">
            <a:avLst/>
          </a:prstGeom>
          <a:noFill/>
          <a:ln w="28575">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1448226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1886" y="374468"/>
            <a:ext cx="7114903" cy="461665"/>
          </a:xfrm>
          <a:prstGeom prst="rect">
            <a:avLst/>
          </a:prstGeom>
          <a:noFill/>
        </p:spPr>
        <p:txBody>
          <a:bodyPr wrap="square" rtlCol="0">
            <a:spAutoFit/>
          </a:bodyPr>
          <a:lstStyle/>
          <a:p>
            <a:r>
              <a:rPr lang="en-US" sz="2400" dirty="0">
                <a:latin typeface="Poppins ExtraBold" panose="00000900000000000000" pitchFamily="2" charset="0"/>
                <a:cs typeface="Poppins ExtraBold" panose="00000900000000000000" pitchFamily="2" charset="0"/>
              </a:rPr>
              <a:t>Modeling</a:t>
            </a:r>
          </a:p>
        </p:txBody>
      </p:sp>
      <p:sp>
        <p:nvSpPr>
          <p:cNvPr id="3" name="TextBox 2"/>
          <p:cNvSpPr txBox="1"/>
          <p:nvPr/>
        </p:nvSpPr>
        <p:spPr>
          <a:xfrm>
            <a:off x="391885" y="1114696"/>
            <a:ext cx="4598125" cy="369332"/>
          </a:xfrm>
          <a:prstGeom prst="rect">
            <a:avLst/>
          </a:prstGeom>
          <a:noFill/>
        </p:spPr>
        <p:txBody>
          <a:bodyPr wrap="square" rtlCol="0">
            <a:spAutoFit/>
          </a:bodyPr>
          <a:lstStyle/>
          <a:p>
            <a:r>
              <a:rPr lang="en-US" b="1" dirty="0">
                <a:latin typeface="Poppins" panose="00000500000000000000" pitchFamily="2" charset="0"/>
                <a:cs typeface="Poppins" panose="00000500000000000000" pitchFamily="2" charset="0"/>
              </a:rPr>
              <a:t>Logistic Regression</a:t>
            </a:r>
          </a:p>
        </p:txBody>
      </p:sp>
      <p:pic>
        <p:nvPicPr>
          <p:cNvPr id="14" name="Picture 13"/>
          <p:cNvPicPr>
            <a:picLocks noChangeAspect="1"/>
          </p:cNvPicPr>
          <p:nvPr/>
        </p:nvPicPr>
        <p:blipFill rotWithShape="1">
          <a:blip r:embed="rId2">
            <a:extLst>
              <a:ext uri="{28A0092B-C50C-407E-A947-70E740481C1C}">
                <a14:useLocalDpi xmlns:a14="http://schemas.microsoft.com/office/drawing/2010/main" val="0"/>
              </a:ext>
            </a:extLst>
          </a:blip>
          <a:srcRect r="6843"/>
          <a:stretch/>
        </p:blipFill>
        <p:spPr>
          <a:xfrm>
            <a:off x="5221565" y="1762591"/>
            <a:ext cx="3861475" cy="2748064"/>
          </a:xfrm>
          <a:prstGeom prst="rect">
            <a:avLst/>
          </a:prstGeom>
        </p:spPr>
      </p:pic>
      <p:pic>
        <p:nvPicPr>
          <p:cNvPr id="15" name="Picture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1885" y="1762591"/>
            <a:ext cx="4499161" cy="4932235"/>
          </a:xfrm>
          <a:prstGeom prst="rect">
            <a:avLst/>
          </a:prstGeom>
        </p:spPr>
      </p:pic>
      <p:sp>
        <p:nvSpPr>
          <p:cNvPr id="16" name="Rectangle 15"/>
          <p:cNvSpPr/>
          <p:nvPr/>
        </p:nvSpPr>
        <p:spPr>
          <a:xfrm>
            <a:off x="391884" y="4972594"/>
            <a:ext cx="4499161" cy="243840"/>
          </a:xfrm>
          <a:prstGeom prst="rect">
            <a:avLst/>
          </a:prstGeom>
          <a:solidFill>
            <a:srgbClr val="FF7D7D">
              <a:alpha val="15000"/>
            </a:srgbClr>
          </a:solidFill>
          <a:ln>
            <a:solidFill>
              <a:srgbClr val="EA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391885" y="6021977"/>
            <a:ext cx="4499160" cy="243840"/>
          </a:xfrm>
          <a:prstGeom prst="rect">
            <a:avLst/>
          </a:prstGeom>
          <a:solidFill>
            <a:srgbClr val="FF7D7D">
              <a:alpha val="15000"/>
            </a:srgbClr>
          </a:solidFill>
          <a:ln>
            <a:solidFill>
              <a:srgbClr val="EA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252753" y="5303520"/>
            <a:ext cx="2255520" cy="646331"/>
          </a:xfrm>
          <a:prstGeom prst="rect">
            <a:avLst/>
          </a:prstGeom>
          <a:noFill/>
        </p:spPr>
        <p:txBody>
          <a:bodyPr wrap="square" rtlCol="0">
            <a:spAutoFit/>
          </a:bodyPr>
          <a:lstStyle/>
          <a:p>
            <a:r>
              <a:rPr lang="en-US" sz="1200" dirty="0" smtClean="0">
                <a:solidFill>
                  <a:srgbClr val="FF0000"/>
                </a:solidFill>
                <a:latin typeface="Poppins" panose="00000500000000000000" pitchFamily="2" charset="0"/>
                <a:cs typeface="Poppins" panose="00000500000000000000" pitchFamily="2" charset="0"/>
              </a:rPr>
              <a:t>Except these two variables, other predictors seems significant </a:t>
            </a:r>
            <a:endParaRPr lang="en-US" sz="1200" dirty="0">
              <a:solidFill>
                <a:srgbClr val="FF0000"/>
              </a:solidFill>
              <a:latin typeface="Poppins" panose="00000500000000000000" pitchFamily="2" charset="0"/>
              <a:cs typeface="Poppins" panose="00000500000000000000" pitchFamily="2" charset="0"/>
            </a:endParaRPr>
          </a:p>
        </p:txBody>
      </p:sp>
      <p:cxnSp>
        <p:nvCxnSpPr>
          <p:cNvPr id="7" name="Elbow Connector 6"/>
          <p:cNvCxnSpPr>
            <a:stCxn id="16" idx="3"/>
            <a:endCxn id="5" idx="1"/>
          </p:cNvCxnSpPr>
          <p:nvPr/>
        </p:nvCxnSpPr>
        <p:spPr>
          <a:xfrm>
            <a:off x="4891045" y="5094514"/>
            <a:ext cx="1361708" cy="532172"/>
          </a:xfrm>
          <a:prstGeom prst="bentConnector3">
            <a:avLst/>
          </a:prstGeom>
          <a:ln w="19050">
            <a:solidFill>
              <a:srgbClr val="FF0000"/>
            </a:solidFill>
            <a:prstDash val="sysDot"/>
            <a:headEnd type="oval"/>
            <a:tailEnd type="oval"/>
          </a:ln>
        </p:spPr>
        <p:style>
          <a:lnRef idx="1">
            <a:schemeClr val="accent1"/>
          </a:lnRef>
          <a:fillRef idx="0">
            <a:schemeClr val="accent1"/>
          </a:fillRef>
          <a:effectRef idx="0">
            <a:schemeClr val="accent1"/>
          </a:effectRef>
          <a:fontRef idx="minor">
            <a:schemeClr val="tx1"/>
          </a:fontRef>
        </p:style>
      </p:cxnSp>
      <p:cxnSp>
        <p:nvCxnSpPr>
          <p:cNvPr id="9" name="Elbow Connector 8"/>
          <p:cNvCxnSpPr>
            <a:stCxn id="17" idx="3"/>
            <a:endCxn id="5" idx="1"/>
          </p:cNvCxnSpPr>
          <p:nvPr/>
        </p:nvCxnSpPr>
        <p:spPr>
          <a:xfrm flipV="1">
            <a:off x="4891045" y="5626686"/>
            <a:ext cx="1361708" cy="517211"/>
          </a:xfrm>
          <a:prstGeom prst="bentConnector3">
            <a:avLst/>
          </a:prstGeom>
          <a:ln w="19050">
            <a:solidFill>
              <a:srgbClr val="FF0000"/>
            </a:solidFill>
            <a:prstDash val="sysDot"/>
            <a:headEnd type="oval"/>
            <a:tailEnd type="oval"/>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5155475" y="1424632"/>
            <a:ext cx="3013165" cy="276999"/>
          </a:xfrm>
          <a:prstGeom prst="rect">
            <a:avLst/>
          </a:prstGeom>
          <a:noFill/>
        </p:spPr>
        <p:txBody>
          <a:bodyPr wrap="square" rtlCol="0">
            <a:spAutoFit/>
          </a:bodyPr>
          <a:lstStyle/>
          <a:p>
            <a:r>
              <a:rPr lang="en-GB" sz="1200" dirty="0" smtClean="0">
                <a:latin typeface="Poppins" panose="00000500000000000000" pitchFamily="2" charset="0"/>
                <a:cs typeface="Poppins" panose="00000500000000000000" pitchFamily="2" charset="0"/>
              </a:rPr>
              <a:t>Train Dataset with dummy variables</a:t>
            </a:r>
            <a:endParaRPr lang="en-US" sz="1200" dirty="0">
              <a:latin typeface="Poppins" panose="00000500000000000000" pitchFamily="2" charset="0"/>
              <a:cs typeface="Poppins" panose="00000500000000000000" pitchFamily="2" charset="0"/>
            </a:endParaRPr>
          </a:p>
        </p:txBody>
      </p:sp>
    </p:spTree>
    <p:extLst>
      <p:ext uri="{BB962C8B-B14F-4D97-AF65-F5344CB8AC3E}">
        <p14:creationId xmlns:p14="http://schemas.microsoft.com/office/powerpoint/2010/main" val="218229542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1886" y="374468"/>
            <a:ext cx="7114903" cy="461665"/>
          </a:xfrm>
          <a:prstGeom prst="rect">
            <a:avLst/>
          </a:prstGeom>
          <a:noFill/>
        </p:spPr>
        <p:txBody>
          <a:bodyPr wrap="square" rtlCol="0">
            <a:spAutoFit/>
          </a:bodyPr>
          <a:lstStyle/>
          <a:p>
            <a:r>
              <a:rPr lang="en-US" sz="2400" dirty="0">
                <a:latin typeface="Poppins ExtraBold" panose="00000900000000000000" pitchFamily="2" charset="0"/>
                <a:cs typeface="Poppins ExtraBold" panose="00000900000000000000" pitchFamily="2" charset="0"/>
              </a:rPr>
              <a:t>Modeling</a:t>
            </a:r>
          </a:p>
        </p:txBody>
      </p:sp>
      <p:sp>
        <p:nvSpPr>
          <p:cNvPr id="3" name="TextBox 2"/>
          <p:cNvSpPr txBox="1"/>
          <p:nvPr/>
        </p:nvSpPr>
        <p:spPr>
          <a:xfrm>
            <a:off x="391885" y="1114696"/>
            <a:ext cx="4598125" cy="369332"/>
          </a:xfrm>
          <a:prstGeom prst="rect">
            <a:avLst/>
          </a:prstGeom>
          <a:noFill/>
        </p:spPr>
        <p:txBody>
          <a:bodyPr wrap="square" rtlCol="0">
            <a:spAutoFit/>
          </a:bodyPr>
          <a:lstStyle/>
          <a:p>
            <a:r>
              <a:rPr lang="en-US" b="1" dirty="0">
                <a:latin typeface="Poppins" panose="00000500000000000000" pitchFamily="2" charset="0"/>
                <a:cs typeface="Poppins" panose="00000500000000000000" pitchFamily="2" charset="0"/>
              </a:rPr>
              <a:t>Logistic Regression</a:t>
            </a:r>
          </a:p>
        </p:txBody>
      </p:sp>
      <p:graphicFrame>
        <p:nvGraphicFramePr>
          <p:cNvPr id="4" name="Table 3"/>
          <p:cNvGraphicFramePr>
            <a:graphicFrameLocks noGrp="1"/>
          </p:cNvGraphicFramePr>
          <p:nvPr>
            <p:extLst>
              <p:ext uri="{D42A27DB-BD31-4B8C-83A1-F6EECF244321}">
                <p14:modId xmlns:p14="http://schemas.microsoft.com/office/powerpoint/2010/main" val="2562599310"/>
              </p:ext>
            </p:extLst>
          </p:nvPr>
        </p:nvGraphicFramePr>
        <p:xfrm>
          <a:off x="496388" y="2172062"/>
          <a:ext cx="8229600" cy="4385492"/>
        </p:xfrm>
        <a:graphic>
          <a:graphicData uri="http://schemas.openxmlformats.org/drawingml/2006/table">
            <a:tbl>
              <a:tblPr firstRow="1" bandRow="1">
                <a:tableStyleId>{5940675A-B579-460E-94D1-54222C63F5DA}</a:tableStyleId>
              </a:tblPr>
              <a:tblGrid>
                <a:gridCol w="2743200">
                  <a:extLst>
                    <a:ext uri="{9D8B030D-6E8A-4147-A177-3AD203B41FA5}">
                      <a16:colId xmlns:a16="http://schemas.microsoft.com/office/drawing/2014/main" val="519325687"/>
                    </a:ext>
                  </a:extLst>
                </a:gridCol>
                <a:gridCol w="2743200">
                  <a:extLst>
                    <a:ext uri="{9D8B030D-6E8A-4147-A177-3AD203B41FA5}">
                      <a16:colId xmlns:a16="http://schemas.microsoft.com/office/drawing/2014/main" val="1478277917"/>
                    </a:ext>
                  </a:extLst>
                </a:gridCol>
                <a:gridCol w="2743200">
                  <a:extLst>
                    <a:ext uri="{9D8B030D-6E8A-4147-A177-3AD203B41FA5}">
                      <a16:colId xmlns:a16="http://schemas.microsoft.com/office/drawing/2014/main" val="467442658"/>
                    </a:ext>
                  </a:extLst>
                </a:gridCol>
              </a:tblGrid>
              <a:tr h="2784187">
                <a:tc>
                  <a:txBody>
                    <a:bodyPr/>
                    <a:lstStyle/>
                    <a:p>
                      <a:endParaRPr lang="en-US" dirty="0"/>
                    </a:p>
                  </a:txBody>
                  <a:tcPr/>
                </a:tc>
                <a:tc>
                  <a:txBody>
                    <a:bodyPr/>
                    <a:lstStyle/>
                    <a:p>
                      <a:endParaRPr lang="en-US" dirty="0"/>
                    </a:p>
                  </a:txBody>
                  <a:tcPr/>
                </a:tc>
                <a:tc>
                  <a:txBody>
                    <a:bodyPr/>
                    <a:lstStyle/>
                    <a:p>
                      <a:endParaRPr lang="en-US"/>
                    </a:p>
                  </a:txBody>
                  <a:tcPr/>
                </a:tc>
                <a:extLst>
                  <a:ext uri="{0D108BD9-81ED-4DB2-BD59-A6C34878D82A}">
                    <a16:rowId xmlns:a16="http://schemas.microsoft.com/office/drawing/2014/main" val="2376851530"/>
                  </a:ext>
                </a:extLst>
              </a:tr>
              <a:tr h="1601305">
                <a:tc>
                  <a:txBody>
                    <a:bodyPr/>
                    <a:lstStyle/>
                    <a:p>
                      <a:r>
                        <a:rPr lang="en-US" sz="1100" dirty="0">
                          <a:latin typeface="Poppins" panose="00000500000000000000" pitchFamily="2" charset="0"/>
                          <a:cs typeface="Poppins" panose="00000500000000000000" pitchFamily="2" charset="0"/>
                        </a:rPr>
                        <a:t>Accuracy: </a:t>
                      </a:r>
                      <a:r>
                        <a:rPr lang="en-US" sz="1100" b="1" dirty="0">
                          <a:latin typeface="Poppins" panose="00000500000000000000" pitchFamily="2" charset="0"/>
                          <a:cs typeface="Poppins" panose="00000500000000000000" pitchFamily="2" charset="0"/>
                        </a:rPr>
                        <a:t>95.72%</a:t>
                      </a:r>
                    </a:p>
                    <a:p>
                      <a:r>
                        <a:rPr lang="en-US" sz="1100" dirty="0">
                          <a:latin typeface="Poppins" panose="00000500000000000000" pitchFamily="2" charset="0"/>
                          <a:cs typeface="Poppins" panose="00000500000000000000" pitchFamily="2" charset="0"/>
                        </a:rPr>
                        <a:t>Naive Model Accuracy: </a:t>
                      </a:r>
                      <a:r>
                        <a:rPr lang="en-US" sz="1100" b="1" dirty="0">
                          <a:latin typeface="Poppins" panose="00000500000000000000" pitchFamily="2" charset="0"/>
                          <a:cs typeface="Poppins" panose="00000500000000000000" pitchFamily="2" charset="0"/>
                        </a:rPr>
                        <a:t>95.74%</a:t>
                      </a:r>
                    </a:p>
                    <a:p>
                      <a:r>
                        <a:rPr lang="en-US" sz="1100" dirty="0">
                          <a:latin typeface="Poppins" panose="00000500000000000000" pitchFamily="2" charset="0"/>
                          <a:cs typeface="Poppins" panose="00000500000000000000" pitchFamily="2" charset="0"/>
                        </a:rPr>
                        <a:t>F1-score:  </a:t>
                      </a:r>
                      <a:r>
                        <a:rPr lang="en-US" sz="1100" b="1" dirty="0">
                          <a:latin typeface="Poppins" panose="00000500000000000000" pitchFamily="2" charset="0"/>
                          <a:cs typeface="Poppins" panose="00000500000000000000" pitchFamily="2" charset="0"/>
                        </a:rPr>
                        <a:t>0.0</a:t>
                      </a:r>
                    </a:p>
                    <a:p>
                      <a:r>
                        <a:rPr lang="en-US" sz="1100" dirty="0">
                          <a:latin typeface="Poppins" panose="00000500000000000000" pitchFamily="2" charset="0"/>
                          <a:cs typeface="Poppins" panose="00000500000000000000" pitchFamily="2" charset="0"/>
                        </a:rPr>
                        <a:t>recall:  </a:t>
                      </a:r>
                      <a:r>
                        <a:rPr lang="en-US" sz="1400" b="1" dirty="0">
                          <a:solidFill>
                            <a:srgbClr val="FF0000"/>
                          </a:solidFill>
                          <a:latin typeface="Poppins" panose="00000500000000000000" pitchFamily="2" charset="0"/>
                          <a:cs typeface="Poppins" panose="00000500000000000000" pitchFamily="2" charset="0"/>
                        </a:rPr>
                        <a:t>0.0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Poppins" panose="00000500000000000000" pitchFamily="2" charset="0"/>
                          <a:ea typeface="+mn-ea"/>
                          <a:cs typeface="Poppins" panose="00000500000000000000" pitchFamily="2" charset="0"/>
                        </a:rPr>
                        <a:t>Accuracy: </a:t>
                      </a:r>
                      <a:r>
                        <a:rPr kumimoji="0" lang="en-US" sz="1100" b="1" i="0" u="none" strike="noStrike" kern="1200" cap="none" spc="0" normalizeH="0" baseline="0" noProof="0" dirty="0">
                          <a:ln>
                            <a:noFill/>
                          </a:ln>
                          <a:solidFill>
                            <a:prstClr val="black"/>
                          </a:solidFill>
                          <a:effectLst/>
                          <a:uLnTx/>
                          <a:uFillTx/>
                          <a:latin typeface="Poppins" panose="00000500000000000000" pitchFamily="2" charset="0"/>
                          <a:ea typeface="+mn-ea"/>
                          <a:cs typeface="Poppins" panose="00000500000000000000" pitchFamily="2" charset="0"/>
                        </a:rPr>
                        <a:t>72.91%</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Poppins" panose="00000500000000000000" pitchFamily="2" charset="0"/>
                          <a:ea typeface="+mn-ea"/>
                          <a:cs typeface="Poppins" panose="00000500000000000000" pitchFamily="2" charset="0"/>
                        </a:rPr>
                        <a:t>Naive Model Accuracy: </a:t>
                      </a:r>
                      <a:r>
                        <a:rPr kumimoji="0" lang="en-US" sz="1100" b="1" i="0" u="none" strike="noStrike" kern="1200" cap="none" spc="0" normalizeH="0" baseline="0" noProof="0" dirty="0">
                          <a:ln>
                            <a:noFill/>
                          </a:ln>
                          <a:solidFill>
                            <a:prstClr val="black"/>
                          </a:solidFill>
                          <a:effectLst/>
                          <a:uLnTx/>
                          <a:uFillTx/>
                          <a:latin typeface="Poppins" panose="00000500000000000000" pitchFamily="2" charset="0"/>
                          <a:ea typeface="+mn-ea"/>
                          <a:cs typeface="Poppins" panose="00000500000000000000" pitchFamily="2" charset="0"/>
                        </a:rPr>
                        <a:t>95.74%</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Poppins" panose="00000500000000000000" pitchFamily="2" charset="0"/>
                          <a:ea typeface="+mn-ea"/>
                          <a:cs typeface="Poppins" panose="00000500000000000000" pitchFamily="2" charset="0"/>
                        </a:rPr>
                        <a:t>F1-score:  </a:t>
                      </a:r>
                      <a:r>
                        <a:rPr kumimoji="0" lang="en-US" sz="1100" b="1" i="0" u="none" strike="noStrike" kern="1200" cap="none" spc="0" normalizeH="0" baseline="0" noProof="0" dirty="0">
                          <a:ln>
                            <a:noFill/>
                          </a:ln>
                          <a:solidFill>
                            <a:prstClr val="black"/>
                          </a:solidFill>
                          <a:effectLst/>
                          <a:uLnTx/>
                          <a:uFillTx/>
                          <a:latin typeface="Poppins" panose="00000500000000000000" pitchFamily="2" charset="0"/>
                          <a:ea typeface="+mn-ea"/>
                          <a:cs typeface="Poppins" panose="00000500000000000000" pitchFamily="2" charset="0"/>
                        </a:rPr>
                        <a:t>0.1939</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Poppins" panose="00000500000000000000" pitchFamily="2" charset="0"/>
                          <a:ea typeface="+mn-ea"/>
                          <a:cs typeface="Poppins" panose="00000500000000000000" pitchFamily="2" charset="0"/>
                        </a:rPr>
                        <a:t>recall:  </a:t>
                      </a:r>
                      <a:r>
                        <a:rPr kumimoji="0" lang="en-US" sz="1400" b="1" i="0" u="none" strike="noStrike" kern="1200" cap="none" spc="0" normalizeH="0" baseline="0" noProof="0" dirty="0">
                          <a:ln>
                            <a:noFill/>
                          </a:ln>
                          <a:solidFill>
                            <a:srgbClr val="FF0000"/>
                          </a:solidFill>
                          <a:effectLst/>
                          <a:uLnTx/>
                          <a:uFillTx/>
                          <a:latin typeface="Poppins" panose="00000500000000000000" pitchFamily="2" charset="0"/>
                          <a:ea typeface="+mn-ea"/>
                          <a:cs typeface="Poppins" panose="00000500000000000000" pitchFamily="2" charset="0"/>
                        </a:rPr>
                        <a:t>0.7619</a:t>
                      </a: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Poppins" panose="00000500000000000000" pitchFamily="2" charset="0"/>
                          <a:ea typeface="+mn-ea"/>
                          <a:cs typeface="Poppins" panose="00000500000000000000" pitchFamily="2" charset="0"/>
                        </a:rPr>
                        <a:t>Accuracy: </a:t>
                      </a:r>
                      <a:r>
                        <a:rPr kumimoji="0" lang="en-US" sz="1100" b="1" i="0" u="none" strike="noStrike" kern="1200" cap="none" spc="0" normalizeH="0" baseline="0" noProof="0" dirty="0">
                          <a:ln>
                            <a:noFill/>
                          </a:ln>
                          <a:solidFill>
                            <a:prstClr val="black"/>
                          </a:solidFill>
                          <a:effectLst/>
                          <a:uLnTx/>
                          <a:uFillTx/>
                          <a:latin typeface="Poppins" panose="00000500000000000000" pitchFamily="2" charset="0"/>
                          <a:ea typeface="+mn-ea"/>
                          <a:cs typeface="Poppins" panose="00000500000000000000" pitchFamily="2" charset="0"/>
                        </a:rPr>
                        <a:t>73.52%</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Poppins" panose="00000500000000000000" pitchFamily="2" charset="0"/>
                          <a:ea typeface="+mn-ea"/>
                          <a:cs typeface="Poppins" panose="00000500000000000000" pitchFamily="2" charset="0"/>
                        </a:rPr>
                        <a:t>Naive Model Accuracy: </a:t>
                      </a:r>
                      <a:r>
                        <a:rPr kumimoji="0" lang="en-US" sz="1100" b="1" i="0" u="none" strike="noStrike" kern="1200" cap="none" spc="0" normalizeH="0" baseline="0" noProof="0" dirty="0">
                          <a:ln>
                            <a:noFill/>
                          </a:ln>
                          <a:solidFill>
                            <a:prstClr val="black"/>
                          </a:solidFill>
                          <a:effectLst/>
                          <a:uLnTx/>
                          <a:uFillTx/>
                          <a:latin typeface="Poppins" panose="00000500000000000000" pitchFamily="2" charset="0"/>
                          <a:ea typeface="+mn-ea"/>
                          <a:cs typeface="Poppins" panose="00000500000000000000" pitchFamily="2" charset="0"/>
                        </a:rPr>
                        <a:t>95.74%</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Poppins" panose="00000500000000000000" pitchFamily="2" charset="0"/>
                          <a:ea typeface="+mn-ea"/>
                          <a:cs typeface="Poppins" panose="00000500000000000000" pitchFamily="2" charset="0"/>
                        </a:rPr>
                        <a:t>F1-score:  </a:t>
                      </a:r>
                      <a:r>
                        <a:rPr kumimoji="0" lang="en-US" sz="1100" b="1" i="0" u="none" strike="noStrike" kern="1200" cap="none" spc="0" normalizeH="0" baseline="0" noProof="0" dirty="0">
                          <a:ln>
                            <a:noFill/>
                          </a:ln>
                          <a:solidFill>
                            <a:prstClr val="black"/>
                          </a:solidFill>
                          <a:effectLst/>
                          <a:uLnTx/>
                          <a:uFillTx/>
                          <a:latin typeface="Poppins" panose="00000500000000000000" pitchFamily="2" charset="0"/>
                          <a:ea typeface="+mn-ea"/>
                          <a:cs typeface="Poppins" panose="00000500000000000000" pitchFamily="2" charset="0"/>
                        </a:rPr>
                        <a:t>0.1925</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Poppins" panose="00000500000000000000" pitchFamily="2" charset="0"/>
                          <a:ea typeface="+mn-ea"/>
                          <a:cs typeface="Poppins" panose="00000500000000000000" pitchFamily="2" charset="0"/>
                        </a:rPr>
                        <a:t>recall:  </a:t>
                      </a:r>
                      <a:r>
                        <a:rPr kumimoji="0" lang="en-US" sz="1400" b="1" i="0" u="none" strike="noStrike" kern="1200" cap="none" spc="0" normalizeH="0" baseline="0" noProof="0" dirty="0">
                          <a:ln>
                            <a:noFill/>
                          </a:ln>
                          <a:solidFill>
                            <a:srgbClr val="FF0000"/>
                          </a:solidFill>
                          <a:effectLst/>
                          <a:uLnTx/>
                          <a:uFillTx/>
                          <a:latin typeface="Poppins" panose="00000500000000000000" pitchFamily="2" charset="0"/>
                          <a:ea typeface="+mn-ea"/>
                          <a:cs typeface="Poppins" panose="00000500000000000000" pitchFamily="2" charset="0"/>
                        </a:rPr>
                        <a:t>0.7381</a:t>
                      </a:r>
                    </a:p>
                    <a:p>
                      <a:endParaRPr lang="en-US" dirty="0"/>
                    </a:p>
                  </a:txBody>
                  <a:tcPr/>
                </a:tc>
                <a:extLst>
                  <a:ext uri="{0D108BD9-81ED-4DB2-BD59-A6C34878D82A}">
                    <a16:rowId xmlns:a16="http://schemas.microsoft.com/office/drawing/2014/main" val="3274726290"/>
                  </a:ext>
                </a:extLst>
              </a:tr>
            </a:tbl>
          </a:graphicData>
        </a:graphic>
      </p:graphicFrame>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1224" y="2285278"/>
            <a:ext cx="2681675" cy="2173515"/>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87768" y="2285277"/>
            <a:ext cx="2681674" cy="2173515"/>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04279" y="2285276"/>
            <a:ext cx="2681674" cy="2173515"/>
          </a:xfrm>
          <a:prstGeom prst="rect">
            <a:avLst/>
          </a:prstGeom>
        </p:spPr>
      </p:pic>
      <p:sp>
        <p:nvSpPr>
          <p:cNvPr id="8" name="TextBox 7"/>
          <p:cNvSpPr txBox="1"/>
          <p:nvPr/>
        </p:nvSpPr>
        <p:spPr>
          <a:xfrm>
            <a:off x="496388" y="1820091"/>
            <a:ext cx="2716511" cy="307777"/>
          </a:xfrm>
          <a:prstGeom prst="rect">
            <a:avLst/>
          </a:prstGeom>
          <a:noFill/>
        </p:spPr>
        <p:txBody>
          <a:bodyPr wrap="square" rtlCol="0">
            <a:spAutoFit/>
          </a:bodyPr>
          <a:lstStyle/>
          <a:p>
            <a:pPr algn="ctr"/>
            <a:r>
              <a:rPr lang="en-US" sz="1400" dirty="0">
                <a:latin typeface="Poppins SemiBold" panose="00000700000000000000" pitchFamily="2" charset="0"/>
                <a:cs typeface="Poppins SemiBold" panose="00000700000000000000" pitchFamily="2" charset="0"/>
              </a:rPr>
              <a:t>Without sampling</a:t>
            </a:r>
          </a:p>
        </p:txBody>
      </p:sp>
      <p:sp>
        <p:nvSpPr>
          <p:cNvPr id="9" name="TextBox 8"/>
          <p:cNvSpPr txBox="1"/>
          <p:nvPr/>
        </p:nvSpPr>
        <p:spPr>
          <a:xfrm>
            <a:off x="3212899" y="1820091"/>
            <a:ext cx="2716511" cy="307777"/>
          </a:xfrm>
          <a:prstGeom prst="rect">
            <a:avLst/>
          </a:prstGeom>
          <a:noFill/>
        </p:spPr>
        <p:txBody>
          <a:bodyPr wrap="square" rtlCol="0">
            <a:spAutoFit/>
          </a:bodyPr>
          <a:lstStyle/>
          <a:p>
            <a:pPr algn="ctr"/>
            <a:r>
              <a:rPr lang="en-US" sz="1400" dirty="0">
                <a:latin typeface="Poppins SemiBold" panose="00000700000000000000" pitchFamily="2" charset="0"/>
                <a:cs typeface="Poppins SemiBold" panose="00000700000000000000" pitchFamily="2" charset="0"/>
              </a:rPr>
              <a:t>Oversampling</a:t>
            </a:r>
          </a:p>
        </p:txBody>
      </p:sp>
      <p:sp>
        <p:nvSpPr>
          <p:cNvPr id="10" name="TextBox 9"/>
          <p:cNvSpPr txBox="1"/>
          <p:nvPr/>
        </p:nvSpPr>
        <p:spPr>
          <a:xfrm>
            <a:off x="5969443" y="1820091"/>
            <a:ext cx="2716511" cy="307777"/>
          </a:xfrm>
          <a:prstGeom prst="rect">
            <a:avLst/>
          </a:prstGeom>
          <a:noFill/>
        </p:spPr>
        <p:txBody>
          <a:bodyPr wrap="square" rtlCol="0">
            <a:spAutoFit/>
          </a:bodyPr>
          <a:lstStyle/>
          <a:p>
            <a:pPr algn="ctr"/>
            <a:r>
              <a:rPr lang="en-US" sz="1400" dirty="0">
                <a:latin typeface="Poppins SemiBold" panose="00000700000000000000" pitchFamily="2" charset="0"/>
                <a:cs typeface="Poppins SemiBold" panose="00000700000000000000" pitchFamily="2" charset="0"/>
              </a:rPr>
              <a:t>Undersampling</a:t>
            </a:r>
          </a:p>
        </p:txBody>
      </p:sp>
      <p:sp>
        <p:nvSpPr>
          <p:cNvPr id="11" name="Rectangle 10"/>
          <p:cNvSpPr/>
          <p:nvPr/>
        </p:nvSpPr>
        <p:spPr>
          <a:xfrm>
            <a:off x="1001486" y="3372034"/>
            <a:ext cx="1689461" cy="651326"/>
          </a:xfrm>
          <a:prstGeom prst="rect">
            <a:avLst/>
          </a:prstGeom>
          <a:noFill/>
          <a:ln w="19050">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3766457" y="3372033"/>
            <a:ext cx="1689461" cy="651326"/>
          </a:xfrm>
          <a:prstGeom prst="rect">
            <a:avLst/>
          </a:prstGeom>
          <a:noFill/>
          <a:ln w="19050">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6482967" y="3372033"/>
            <a:ext cx="1689461" cy="651326"/>
          </a:xfrm>
          <a:prstGeom prst="rect">
            <a:avLst/>
          </a:prstGeom>
          <a:noFill/>
          <a:ln w="19050">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754490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1886" y="374468"/>
            <a:ext cx="7114903" cy="461665"/>
          </a:xfrm>
          <a:prstGeom prst="rect">
            <a:avLst/>
          </a:prstGeom>
          <a:noFill/>
        </p:spPr>
        <p:txBody>
          <a:bodyPr wrap="square" rtlCol="0">
            <a:spAutoFit/>
          </a:bodyPr>
          <a:lstStyle/>
          <a:p>
            <a:r>
              <a:rPr lang="en-US" sz="2400" dirty="0" smtClean="0">
                <a:latin typeface="Poppins ExtraBold" panose="00000900000000000000" pitchFamily="2" charset="0"/>
                <a:cs typeface="Poppins ExtraBold" panose="00000900000000000000" pitchFamily="2" charset="0"/>
              </a:rPr>
              <a:t>Modeling ROC</a:t>
            </a:r>
            <a:endParaRPr lang="en-US" sz="2400" dirty="0">
              <a:latin typeface="Poppins ExtraBold" panose="00000900000000000000" pitchFamily="2" charset="0"/>
              <a:cs typeface="Poppins ExtraBold" panose="00000900000000000000" pitchFamily="2" charset="0"/>
            </a:endParaRPr>
          </a:p>
        </p:txBody>
      </p:sp>
      <p:sp>
        <p:nvSpPr>
          <p:cNvPr id="3" name="TextBox 2"/>
          <p:cNvSpPr txBox="1"/>
          <p:nvPr/>
        </p:nvSpPr>
        <p:spPr>
          <a:xfrm>
            <a:off x="391885" y="1114696"/>
            <a:ext cx="4598125" cy="369332"/>
          </a:xfrm>
          <a:prstGeom prst="rect">
            <a:avLst/>
          </a:prstGeom>
          <a:noFill/>
        </p:spPr>
        <p:txBody>
          <a:bodyPr wrap="square" rtlCol="0">
            <a:spAutoFit/>
          </a:bodyPr>
          <a:lstStyle/>
          <a:p>
            <a:r>
              <a:rPr lang="en-US" b="1" dirty="0">
                <a:latin typeface="Poppins" panose="00000500000000000000" pitchFamily="2" charset="0"/>
                <a:cs typeface="Poppins" panose="00000500000000000000" pitchFamily="2" charset="0"/>
              </a:rPr>
              <a:t>Logistic Regression</a:t>
            </a:r>
          </a:p>
        </p:txBody>
      </p:sp>
      <p:graphicFrame>
        <p:nvGraphicFramePr>
          <p:cNvPr id="4" name="Table 3"/>
          <p:cNvGraphicFramePr>
            <a:graphicFrameLocks noGrp="1"/>
          </p:cNvGraphicFramePr>
          <p:nvPr>
            <p:extLst>
              <p:ext uri="{D42A27DB-BD31-4B8C-83A1-F6EECF244321}">
                <p14:modId xmlns:p14="http://schemas.microsoft.com/office/powerpoint/2010/main" val="2562599310"/>
              </p:ext>
            </p:extLst>
          </p:nvPr>
        </p:nvGraphicFramePr>
        <p:xfrm>
          <a:off x="496388" y="2172062"/>
          <a:ext cx="8229600" cy="4385492"/>
        </p:xfrm>
        <a:graphic>
          <a:graphicData uri="http://schemas.openxmlformats.org/drawingml/2006/table">
            <a:tbl>
              <a:tblPr firstRow="1" bandRow="1">
                <a:tableStyleId>{5940675A-B579-460E-94D1-54222C63F5DA}</a:tableStyleId>
              </a:tblPr>
              <a:tblGrid>
                <a:gridCol w="2743200">
                  <a:extLst>
                    <a:ext uri="{9D8B030D-6E8A-4147-A177-3AD203B41FA5}">
                      <a16:colId xmlns:a16="http://schemas.microsoft.com/office/drawing/2014/main" val="519325687"/>
                    </a:ext>
                  </a:extLst>
                </a:gridCol>
                <a:gridCol w="2743200">
                  <a:extLst>
                    <a:ext uri="{9D8B030D-6E8A-4147-A177-3AD203B41FA5}">
                      <a16:colId xmlns:a16="http://schemas.microsoft.com/office/drawing/2014/main" val="1478277917"/>
                    </a:ext>
                  </a:extLst>
                </a:gridCol>
                <a:gridCol w="2743200">
                  <a:extLst>
                    <a:ext uri="{9D8B030D-6E8A-4147-A177-3AD203B41FA5}">
                      <a16:colId xmlns:a16="http://schemas.microsoft.com/office/drawing/2014/main" val="467442658"/>
                    </a:ext>
                  </a:extLst>
                </a:gridCol>
              </a:tblGrid>
              <a:tr h="2784187">
                <a:tc>
                  <a:txBody>
                    <a:bodyPr/>
                    <a:lstStyle/>
                    <a:p>
                      <a:endParaRPr lang="en-US" dirty="0"/>
                    </a:p>
                  </a:txBody>
                  <a:tcPr/>
                </a:tc>
                <a:tc>
                  <a:txBody>
                    <a:bodyPr/>
                    <a:lstStyle/>
                    <a:p>
                      <a:endParaRPr lang="en-US" dirty="0"/>
                    </a:p>
                  </a:txBody>
                  <a:tcPr/>
                </a:tc>
                <a:tc>
                  <a:txBody>
                    <a:bodyPr/>
                    <a:lstStyle/>
                    <a:p>
                      <a:endParaRPr lang="en-US"/>
                    </a:p>
                  </a:txBody>
                  <a:tcPr/>
                </a:tc>
                <a:extLst>
                  <a:ext uri="{0D108BD9-81ED-4DB2-BD59-A6C34878D82A}">
                    <a16:rowId xmlns:a16="http://schemas.microsoft.com/office/drawing/2014/main" val="2376851530"/>
                  </a:ext>
                </a:extLst>
              </a:tr>
              <a:tr h="1601305">
                <a:tc>
                  <a:txBody>
                    <a:bodyPr/>
                    <a:lstStyle/>
                    <a:p>
                      <a:r>
                        <a:rPr lang="en-US" sz="1100" dirty="0">
                          <a:latin typeface="Poppins" panose="00000500000000000000" pitchFamily="2" charset="0"/>
                          <a:cs typeface="Poppins" panose="00000500000000000000" pitchFamily="2" charset="0"/>
                        </a:rPr>
                        <a:t>Accuracy: </a:t>
                      </a:r>
                      <a:r>
                        <a:rPr lang="en-US" sz="1100" b="1" dirty="0">
                          <a:latin typeface="Poppins" panose="00000500000000000000" pitchFamily="2" charset="0"/>
                          <a:cs typeface="Poppins" panose="00000500000000000000" pitchFamily="2" charset="0"/>
                        </a:rPr>
                        <a:t>95.72%</a:t>
                      </a:r>
                    </a:p>
                    <a:p>
                      <a:r>
                        <a:rPr lang="en-US" sz="1100" dirty="0">
                          <a:latin typeface="Poppins" panose="00000500000000000000" pitchFamily="2" charset="0"/>
                          <a:cs typeface="Poppins" panose="00000500000000000000" pitchFamily="2" charset="0"/>
                        </a:rPr>
                        <a:t>Naive Model Accuracy: </a:t>
                      </a:r>
                      <a:r>
                        <a:rPr lang="en-US" sz="1100" b="1" dirty="0">
                          <a:latin typeface="Poppins" panose="00000500000000000000" pitchFamily="2" charset="0"/>
                          <a:cs typeface="Poppins" panose="00000500000000000000" pitchFamily="2" charset="0"/>
                        </a:rPr>
                        <a:t>95.74%</a:t>
                      </a:r>
                    </a:p>
                    <a:p>
                      <a:r>
                        <a:rPr lang="en-US" sz="1100" dirty="0">
                          <a:latin typeface="Poppins" panose="00000500000000000000" pitchFamily="2" charset="0"/>
                          <a:cs typeface="Poppins" panose="00000500000000000000" pitchFamily="2" charset="0"/>
                        </a:rPr>
                        <a:t>F1-score:  </a:t>
                      </a:r>
                      <a:r>
                        <a:rPr lang="en-US" sz="1100" b="1" dirty="0">
                          <a:latin typeface="Poppins" panose="00000500000000000000" pitchFamily="2" charset="0"/>
                          <a:cs typeface="Poppins" panose="00000500000000000000" pitchFamily="2" charset="0"/>
                        </a:rPr>
                        <a:t>0.0</a:t>
                      </a:r>
                    </a:p>
                    <a:p>
                      <a:r>
                        <a:rPr lang="en-US" sz="1100" dirty="0">
                          <a:latin typeface="Poppins" panose="00000500000000000000" pitchFamily="2" charset="0"/>
                          <a:cs typeface="Poppins" panose="00000500000000000000" pitchFamily="2" charset="0"/>
                        </a:rPr>
                        <a:t>recall:  </a:t>
                      </a:r>
                      <a:r>
                        <a:rPr lang="en-US" sz="1400" b="1" dirty="0">
                          <a:solidFill>
                            <a:srgbClr val="FF0000"/>
                          </a:solidFill>
                          <a:latin typeface="Poppins" panose="00000500000000000000" pitchFamily="2" charset="0"/>
                          <a:cs typeface="Poppins" panose="00000500000000000000" pitchFamily="2" charset="0"/>
                        </a:rPr>
                        <a:t>0.0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Poppins" panose="00000500000000000000" pitchFamily="2" charset="0"/>
                          <a:ea typeface="+mn-ea"/>
                          <a:cs typeface="Poppins" panose="00000500000000000000" pitchFamily="2" charset="0"/>
                        </a:rPr>
                        <a:t>Accuracy: </a:t>
                      </a:r>
                      <a:r>
                        <a:rPr kumimoji="0" lang="en-US" sz="1100" b="1" i="0" u="none" strike="noStrike" kern="1200" cap="none" spc="0" normalizeH="0" baseline="0" noProof="0" dirty="0">
                          <a:ln>
                            <a:noFill/>
                          </a:ln>
                          <a:solidFill>
                            <a:prstClr val="black"/>
                          </a:solidFill>
                          <a:effectLst/>
                          <a:uLnTx/>
                          <a:uFillTx/>
                          <a:latin typeface="Poppins" panose="00000500000000000000" pitchFamily="2" charset="0"/>
                          <a:ea typeface="+mn-ea"/>
                          <a:cs typeface="Poppins" panose="00000500000000000000" pitchFamily="2" charset="0"/>
                        </a:rPr>
                        <a:t>72.91%</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Poppins" panose="00000500000000000000" pitchFamily="2" charset="0"/>
                          <a:ea typeface="+mn-ea"/>
                          <a:cs typeface="Poppins" panose="00000500000000000000" pitchFamily="2" charset="0"/>
                        </a:rPr>
                        <a:t>Naive Model Accuracy: </a:t>
                      </a:r>
                      <a:r>
                        <a:rPr kumimoji="0" lang="en-US" sz="1100" b="1" i="0" u="none" strike="noStrike" kern="1200" cap="none" spc="0" normalizeH="0" baseline="0" noProof="0" dirty="0">
                          <a:ln>
                            <a:noFill/>
                          </a:ln>
                          <a:solidFill>
                            <a:prstClr val="black"/>
                          </a:solidFill>
                          <a:effectLst/>
                          <a:uLnTx/>
                          <a:uFillTx/>
                          <a:latin typeface="Poppins" panose="00000500000000000000" pitchFamily="2" charset="0"/>
                          <a:ea typeface="+mn-ea"/>
                          <a:cs typeface="Poppins" panose="00000500000000000000" pitchFamily="2" charset="0"/>
                        </a:rPr>
                        <a:t>95.74%</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Poppins" panose="00000500000000000000" pitchFamily="2" charset="0"/>
                          <a:ea typeface="+mn-ea"/>
                          <a:cs typeface="Poppins" panose="00000500000000000000" pitchFamily="2" charset="0"/>
                        </a:rPr>
                        <a:t>F1-score:  </a:t>
                      </a:r>
                      <a:r>
                        <a:rPr kumimoji="0" lang="en-US" sz="1100" b="1" i="0" u="none" strike="noStrike" kern="1200" cap="none" spc="0" normalizeH="0" baseline="0" noProof="0" dirty="0">
                          <a:ln>
                            <a:noFill/>
                          </a:ln>
                          <a:solidFill>
                            <a:prstClr val="black"/>
                          </a:solidFill>
                          <a:effectLst/>
                          <a:uLnTx/>
                          <a:uFillTx/>
                          <a:latin typeface="Poppins" panose="00000500000000000000" pitchFamily="2" charset="0"/>
                          <a:ea typeface="+mn-ea"/>
                          <a:cs typeface="Poppins" panose="00000500000000000000" pitchFamily="2" charset="0"/>
                        </a:rPr>
                        <a:t>0.1939</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Poppins" panose="00000500000000000000" pitchFamily="2" charset="0"/>
                          <a:ea typeface="+mn-ea"/>
                          <a:cs typeface="Poppins" panose="00000500000000000000" pitchFamily="2" charset="0"/>
                        </a:rPr>
                        <a:t>recall:  </a:t>
                      </a:r>
                      <a:r>
                        <a:rPr kumimoji="0" lang="en-US" sz="1400" b="1" i="0" u="none" strike="noStrike" kern="1200" cap="none" spc="0" normalizeH="0" baseline="0" noProof="0" dirty="0">
                          <a:ln>
                            <a:noFill/>
                          </a:ln>
                          <a:solidFill>
                            <a:srgbClr val="FF0000"/>
                          </a:solidFill>
                          <a:effectLst/>
                          <a:uLnTx/>
                          <a:uFillTx/>
                          <a:latin typeface="Poppins" panose="00000500000000000000" pitchFamily="2" charset="0"/>
                          <a:ea typeface="+mn-ea"/>
                          <a:cs typeface="Poppins" panose="00000500000000000000" pitchFamily="2" charset="0"/>
                        </a:rPr>
                        <a:t>0.7619</a:t>
                      </a: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Poppins" panose="00000500000000000000" pitchFamily="2" charset="0"/>
                          <a:ea typeface="+mn-ea"/>
                          <a:cs typeface="Poppins" panose="00000500000000000000" pitchFamily="2" charset="0"/>
                        </a:rPr>
                        <a:t>Accuracy: </a:t>
                      </a:r>
                      <a:r>
                        <a:rPr kumimoji="0" lang="en-US" sz="1100" b="1" i="0" u="none" strike="noStrike" kern="1200" cap="none" spc="0" normalizeH="0" baseline="0" noProof="0" dirty="0">
                          <a:ln>
                            <a:noFill/>
                          </a:ln>
                          <a:solidFill>
                            <a:prstClr val="black"/>
                          </a:solidFill>
                          <a:effectLst/>
                          <a:uLnTx/>
                          <a:uFillTx/>
                          <a:latin typeface="Poppins" panose="00000500000000000000" pitchFamily="2" charset="0"/>
                          <a:ea typeface="+mn-ea"/>
                          <a:cs typeface="Poppins" panose="00000500000000000000" pitchFamily="2" charset="0"/>
                        </a:rPr>
                        <a:t>73.52%</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Poppins" panose="00000500000000000000" pitchFamily="2" charset="0"/>
                          <a:ea typeface="+mn-ea"/>
                          <a:cs typeface="Poppins" panose="00000500000000000000" pitchFamily="2" charset="0"/>
                        </a:rPr>
                        <a:t>Naive Model Accuracy: </a:t>
                      </a:r>
                      <a:r>
                        <a:rPr kumimoji="0" lang="en-US" sz="1100" b="1" i="0" u="none" strike="noStrike" kern="1200" cap="none" spc="0" normalizeH="0" baseline="0" noProof="0" dirty="0">
                          <a:ln>
                            <a:noFill/>
                          </a:ln>
                          <a:solidFill>
                            <a:prstClr val="black"/>
                          </a:solidFill>
                          <a:effectLst/>
                          <a:uLnTx/>
                          <a:uFillTx/>
                          <a:latin typeface="Poppins" panose="00000500000000000000" pitchFamily="2" charset="0"/>
                          <a:ea typeface="+mn-ea"/>
                          <a:cs typeface="Poppins" panose="00000500000000000000" pitchFamily="2" charset="0"/>
                        </a:rPr>
                        <a:t>95.74%</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Poppins" panose="00000500000000000000" pitchFamily="2" charset="0"/>
                          <a:ea typeface="+mn-ea"/>
                          <a:cs typeface="Poppins" panose="00000500000000000000" pitchFamily="2" charset="0"/>
                        </a:rPr>
                        <a:t>F1-score:  </a:t>
                      </a:r>
                      <a:r>
                        <a:rPr kumimoji="0" lang="en-US" sz="1100" b="1" i="0" u="none" strike="noStrike" kern="1200" cap="none" spc="0" normalizeH="0" baseline="0" noProof="0" dirty="0">
                          <a:ln>
                            <a:noFill/>
                          </a:ln>
                          <a:solidFill>
                            <a:prstClr val="black"/>
                          </a:solidFill>
                          <a:effectLst/>
                          <a:uLnTx/>
                          <a:uFillTx/>
                          <a:latin typeface="Poppins" panose="00000500000000000000" pitchFamily="2" charset="0"/>
                          <a:ea typeface="+mn-ea"/>
                          <a:cs typeface="Poppins" panose="00000500000000000000" pitchFamily="2" charset="0"/>
                        </a:rPr>
                        <a:t>0.1925</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Poppins" panose="00000500000000000000" pitchFamily="2" charset="0"/>
                          <a:ea typeface="+mn-ea"/>
                          <a:cs typeface="Poppins" panose="00000500000000000000" pitchFamily="2" charset="0"/>
                        </a:rPr>
                        <a:t>recall:  </a:t>
                      </a:r>
                      <a:r>
                        <a:rPr kumimoji="0" lang="en-US" sz="1400" b="1" i="0" u="none" strike="noStrike" kern="1200" cap="none" spc="0" normalizeH="0" baseline="0" noProof="0" dirty="0">
                          <a:ln>
                            <a:noFill/>
                          </a:ln>
                          <a:solidFill>
                            <a:srgbClr val="FF0000"/>
                          </a:solidFill>
                          <a:effectLst/>
                          <a:uLnTx/>
                          <a:uFillTx/>
                          <a:latin typeface="Poppins" panose="00000500000000000000" pitchFamily="2" charset="0"/>
                          <a:ea typeface="+mn-ea"/>
                          <a:cs typeface="Poppins" panose="00000500000000000000" pitchFamily="2" charset="0"/>
                        </a:rPr>
                        <a:t>0.7381</a:t>
                      </a:r>
                    </a:p>
                    <a:p>
                      <a:endParaRPr lang="en-US" dirty="0"/>
                    </a:p>
                  </a:txBody>
                  <a:tcPr/>
                </a:tc>
                <a:extLst>
                  <a:ext uri="{0D108BD9-81ED-4DB2-BD59-A6C34878D82A}">
                    <a16:rowId xmlns:a16="http://schemas.microsoft.com/office/drawing/2014/main" val="3274726290"/>
                  </a:ext>
                </a:extLst>
              </a:tr>
            </a:tbl>
          </a:graphicData>
        </a:graphic>
      </p:graphicFrame>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1224" y="2321171"/>
            <a:ext cx="2681675" cy="2101728"/>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87768" y="2321171"/>
            <a:ext cx="2681674" cy="2101727"/>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04279" y="2321170"/>
            <a:ext cx="2681674" cy="2101727"/>
          </a:xfrm>
          <a:prstGeom prst="rect">
            <a:avLst/>
          </a:prstGeom>
        </p:spPr>
      </p:pic>
      <p:sp>
        <p:nvSpPr>
          <p:cNvPr id="8" name="TextBox 7"/>
          <p:cNvSpPr txBox="1"/>
          <p:nvPr/>
        </p:nvSpPr>
        <p:spPr>
          <a:xfrm>
            <a:off x="496388" y="1820091"/>
            <a:ext cx="2716511" cy="307777"/>
          </a:xfrm>
          <a:prstGeom prst="rect">
            <a:avLst/>
          </a:prstGeom>
          <a:noFill/>
        </p:spPr>
        <p:txBody>
          <a:bodyPr wrap="square" rtlCol="0">
            <a:spAutoFit/>
          </a:bodyPr>
          <a:lstStyle/>
          <a:p>
            <a:pPr algn="ctr"/>
            <a:r>
              <a:rPr lang="en-US" sz="1400" dirty="0">
                <a:latin typeface="Poppins SemiBold" panose="00000700000000000000" pitchFamily="2" charset="0"/>
                <a:cs typeface="Poppins SemiBold" panose="00000700000000000000" pitchFamily="2" charset="0"/>
              </a:rPr>
              <a:t>Without sampling</a:t>
            </a:r>
          </a:p>
        </p:txBody>
      </p:sp>
      <p:sp>
        <p:nvSpPr>
          <p:cNvPr id="9" name="TextBox 8"/>
          <p:cNvSpPr txBox="1"/>
          <p:nvPr/>
        </p:nvSpPr>
        <p:spPr>
          <a:xfrm>
            <a:off x="3212899" y="1820091"/>
            <a:ext cx="2716511" cy="307777"/>
          </a:xfrm>
          <a:prstGeom prst="rect">
            <a:avLst/>
          </a:prstGeom>
          <a:noFill/>
        </p:spPr>
        <p:txBody>
          <a:bodyPr wrap="square" rtlCol="0">
            <a:spAutoFit/>
          </a:bodyPr>
          <a:lstStyle/>
          <a:p>
            <a:pPr algn="ctr"/>
            <a:r>
              <a:rPr lang="en-US" sz="1400" dirty="0">
                <a:latin typeface="Poppins SemiBold" panose="00000700000000000000" pitchFamily="2" charset="0"/>
                <a:cs typeface="Poppins SemiBold" panose="00000700000000000000" pitchFamily="2" charset="0"/>
              </a:rPr>
              <a:t>Oversampling</a:t>
            </a:r>
          </a:p>
        </p:txBody>
      </p:sp>
      <p:sp>
        <p:nvSpPr>
          <p:cNvPr id="10" name="TextBox 9"/>
          <p:cNvSpPr txBox="1"/>
          <p:nvPr/>
        </p:nvSpPr>
        <p:spPr>
          <a:xfrm>
            <a:off x="5969443" y="1820091"/>
            <a:ext cx="2716511" cy="307777"/>
          </a:xfrm>
          <a:prstGeom prst="rect">
            <a:avLst/>
          </a:prstGeom>
          <a:noFill/>
        </p:spPr>
        <p:txBody>
          <a:bodyPr wrap="square" rtlCol="0">
            <a:spAutoFit/>
          </a:bodyPr>
          <a:lstStyle/>
          <a:p>
            <a:pPr algn="ctr"/>
            <a:r>
              <a:rPr lang="en-US" sz="1400" dirty="0">
                <a:latin typeface="Poppins SemiBold" panose="00000700000000000000" pitchFamily="2" charset="0"/>
                <a:cs typeface="Poppins SemiBold" panose="00000700000000000000" pitchFamily="2" charset="0"/>
              </a:rPr>
              <a:t>Undersampling</a:t>
            </a:r>
          </a:p>
        </p:txBody>
      </p:sp>
    </p:spTree>
    <p:extLst>
      <p:ext uri="{BB962C8B-B14F-4D97-AF65-F5344CB8AC3E}">
        <p14:creationId xmlns:p14="http://schemas.microsoft.com/office/powerpoint/2010/main" val="93322368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1886" y="374468"/>
            <a:ext cx="7114903" cy="461665"/>
          </a:xfrm>
          <a:prstGeom prst="rect">
            <a:avLst/>
          </a:prstGeom>
          <a:noFill/>
        </p:spPr>
        <p:txBody>
          <a:bodyPr wrap="square" rtlCol="0">
            <a:spAutoFit/>
          </a:bodyPr>
          <a:lstStyle/>
          <a:p>
            <a:r>
              <a:rPr lang="en-US" sz="2400" dirty="0">
                <a:latin typeface="Poppins ExtraBold" panose="00000900000000000000" pitchFamily="2" charset="0"/>
                <a:cs typeface="Poppins ExtraBold" panose="00000900000000000000" pitchFamily="2" charset="0"/>
              </a:rPr>
              <a:t>Modeling</a:t>
            </a:r>
          </a:p>
        </p:txBody>
      </p:sp>
      <p:sp>
        <p:nvSpPr>
          <p:cNvPr id="3" name="TextBox 2"/>
          <p:cNvSpPr txBox="1"/>
          <p:nvPr/>
        </p:nvSpPr>
        <p:spPr>
          <a:xfrm>
            <a:off x="391885" y="1114696"/>
            <a:ext cx="4598125" cy="369332"/>
          </a:xfrm>
          <a:prstGeom prst="rect">
            <a:avLst/>
          </a:prstGeom>
          <a:noFill/>
        </p:spPr>
        <p:txBody>
          <a:bodyPr wrap="square" rtlCol="0">
            <a:spAutoFit/>
          </a:bodyPr>
          <a:lstStyle/>
          <a:p>
            <a:r>
              <a:rPr lang="en-US" b="1" dirty="0">
                <a:latin typeface="Poppins" panose="00000500000000000000" pitchFamily="2" charset="0"/>
                <a:cs typeface="Poppins" panose="00000500000000000000" pitchFamily="2" charset="0"/>
              </a:rPr>
              <a:t>Random Forest</a:t>
            </a:r>
          </a:p>
        </p:txBody>
      </p:sp>
      <p:pic>
        <p:nvPicPr>
          <p:cNvPr id="14" name="Picture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1885" y="1653758"/>
            <a:ext cx="5563376" cy="781159"/>
          </a:xfrm>
          <a:prstGeom prst="rect">
            <a:avLst/>
          </a:prstGeom>
        </p:spPr>
      </p:pic>
      <p:pic>
        <p:nvPicPr>
          <p:cNvPr id="16" name="Picture 15"/>
          <p:cNvPicPr>
            <a:picLocks noChangeAspect="1"/>
          </p:cNvPicPr>
          <p:nvPr/>
        </p:nvPicPr>
        <p:blipFill>
          <a:blip r:embed="rId3" cstate="print">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val="0"/>
              </a:ext>
            </a:extLst>
          </a:blip>
          <a:stretch>
            <a:fillRect/>
          </a:stretch>
        </p:blipFill>
        <p:spPr>
          <a:xfrm>
            <a:off x="1619795" y="3139325"/>
            <a:ext cx="6905897" cy="3441846"/>
          </a:xfrm>
          <a:prstGeom prst="rect">
            <a:avLst/>
          </a:prstGeom>
        </p:spPr>
      </p:pic>
      <p:sp>
        <p:nvSpPr>
          <p:cNvPr id="17" name="TextBox 16"/>
          <p:cNvSpPr txBox="1"/>
          <p:nvPr/>
        </p:nvSpPr>
        <p:spPr>
          <a:xfrm>
            <a:off x="391885" y="2795451"/>
            <a:ext cx="4598125" cy="646331"/>
          </a:xfrm>
          <a:prstGeom prst="rect">
            <a:avLst/>
          </a:prstGeom>
          <a:noFill/>
        </p:spPr>
        <p:txBody>
          <a:bodyPr wrap="square" rtlCol="0">
            <a:spAutoFit/>
          </a:bodyPr>
          <a:lstStyle/>
          <a:p>
            <a:r>
              <a:rPr lang="en-US" sz="1200" dirty="0" smtClean="0">
                <a:latin typeface="Poppins" panose="00000500000000000000" pitchFamily="2" charset="0"/>
                <a:cs typeface="Poppins" panose="00000500000000000000" pitchFamily="2" charset="0"/>
              </a:rPr>
              <a:t>The forest has 30 decision trees. This tree is one of these trees that built the forest. It cannot represent the feature importance, so we build the chart to show them.</a:t>
            </a:r>
            <a:endParaRPr lang="en-US" sz="1200" dirty="0">
              <a:latin typeface="Poppins" panose="00000500000000000000" pitchFamily="2" charset="0"/>
              <a:cs typeface="Poppins" panose="00000500000000000000" pitchFamily="2" charset="0"/>
            </a:endParaRPr>
          </a:p>
        </p:txBody>
      </p:sp>
    </p:spTree>
    <p:extLst>
      <p:ext uri="{BB962C8B-B14F-4D97-AF65-F5344CB8AC3E}">
        <p14:creationId xmlns:p14="http://schemas.microsoft.com/office/powerpoint/2010/main" val="218205691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1886" y="374468"/>
            <a:ext cx="7114903" cy="461665"/>
          </a:xfrm>
          <a:prstGeom prst="rect">
            <a:avLst/>
          </a:prstGeom>
          <a:noFill/>
        </p:spPr>
        <p:txBody>
          <a:bodyPr wrap="square" rtlCol="0">
            <a:spAutoFit/>
          </a:bodyPr>
          <a:lstStyle/>
          <a:p>
            <a:r>
              <a:rPr lang="en-US" sz="2400" dirty="0">
                <a:latin typeface="Poppins ExtraBold" panose="00000900000000000000" pitchFamily="2" charset="0"/>
                <a:cs typeface="Poppins ExtraBold" panose="00000900000000000000" pitchFamily="2" charset="0"/>
              </a:rPr>
              <a:t>Modeling</a:t>
            </a:r>
          </a:p>
        </p:txBody>
      </p:sp>
      <p:sp>
        <p:nvSpPr>
          <p:cNvPr id="3" name="TextBox 2"/>
          <p:cNvSpPr txBox="1"/>
          <p:nvPr/>
        </p:nvSpPr>
        <p:spPr>
          <a:xfrm>
            <a:off x="391885" y="1114696"/>
            <a:ext cx="4598125" cy="369332"/>
          </a:xfrm>
          <a:prstGeom prst="rect">
            <a:avLst/>
          </a:prstGeom>
          <a:noFill/>
        </p:spPr>
        <p:txBody>
          <a:bodyPr wrap="square" rtlCol="0">
            <a:spAutoFit/>
          </a:bodyPr>
          <a:lstStyle/>
          <a:p>
            <a:r>
              <a:rPr lang="en-US" b="1" dirty="0">
                <a:latin typeface="Poppins" panose="00000500000000000000" pitchFamily="2" charset="0"/>
                <a:cs typeface="Poppins" panose="00000500000000000000" pitchFamily="2" charset="0"/>
              </a:rPr>
              <a:t>Random Forest</a:t>
            </a:r>
          </a:p>
        </p:txBody>
      </p:sp>
      <p:pic>
        <p:nvPicPr>
          <p:cNvPr id="14" name="Picture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1885" y="1653758"/>
            <a:ext cx="5563376" cy="781159"/>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7647" y="2784309"/>
            <a:ext cx="7524206" cy="3992023"/>
          </a:xfrm>
          <a:prstGeom prst="rect">
            <a:avLst/>
          </a:prstGeom>
        </p:spPr>
      </p:pic>
      <p:sp>
        <p:nvSpPr>
          <p:cNvPr id="5" name="Rectangle 4"/>
          <p:cNvSpPr/>
          <p:nvPr/>
        </p:nvSpPr>
        <p:spPr>
          <a:xfrm>
            <a:off x="1105989" y="2960914"/>
            <a:ext cx="2368731" cy="3405052"/>
          </a:xfrm>
          <a:prstGeom prst="rect">
            <a:avLst/>
          </a:prstGeom>
          <a:noFill/>
          <a:ln w="38100">
            <a:solidFill>
              <a:srgbClr val="FF3333"/>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3666309" y="3082834"/>
            <a:ext cx="3770812" cy="1384995"/>
          </a:xfrm>
          <a:prstGeom prst="rect">
            <a:avLst/>
          </a:prstGeom>
          <a:noFill/>
        </p:spPr>
        <p:txBody>
          <a:bodyPr wrap="square" rtlCol="0">
            <a:spAutoFit/>
          </a:bodyPr>
          <a:lstStyle/>
          <a:p>
            <a:r>
              <a:rPr lang="en-US" sz="1200" dirty="0" smtClean="0">
                <a:solidFill>
                  <a:srgbClr val="FF0000"/>
                </a:solidFill>
                <a:latin typeface="Poppins" panose="00000500000000000000" pitchFamily="2" charset="0"/>
                <a:cs typeface="Poppins" panose="00000500000000000000" pitchFamily="2" charset="0"/>
              </a:rPr>
              <a:t>The top 5 features that classify the stroke is as follows:</a:t>
            </a:r>
          </a:p>
          <a:p>
            <a:pPr lvl="1"/>
            <a:r>
              <a:rPr lang="en-US" sz="1200" dirty="0" smtClean="0">
                <a:solidFill>
                  <a:srgbClr val="FF0000"/>
                </a:solidFill>
                <a:latin typeface="Poppins" panose="00000500000000000000" pitchFamily="2" charset="0"/>
                <a:cs typeface="Poppins" panose="00000500000000000000" pitchFamily="2" charset="0"/>
              </a:rPr>
              <a:t>1- Age</a:t>
            </a:r>
          </a:p>
          <a:p>
            <a:pPr lvl="1"/>
            <a:r>
              <a:rPr lang="en-US" sz="1200" dirty="0" smtClean="0">
                <a:solidFill>
                  <a:srgbClr val="FF0000"/>
                </a:solidFill>
                <a:latin typeface="Poppins" panose="00000500000000000000" pitchFamily="2" charset="0"/>
                <a:cs typeface="Poppins" panose="00000500000000000000" pitchFamily="2" charset="0"/>
              </a:rPr>
              <a:t>2- Average glucose level</a:t>
            </a:r>
          </a:p>
          <a:p>
            <a:pPr lvl="1"/>
            <a:r>
              <a:rPr lang="en-US" sz="1200" dirty="0" smtClean="0">
                <a:solidFill>
                  <a:srgbClr val="FF0000"/>
                </a:solidFill>
                <a:latin typeface="Poppins" panose="00000500000000000000" pitchFamily="2" charset="0"/>
                <a:cs typeface="Poppins" panose="00000500000000000000" pitchFamily="2" charset="0"/>
              </a:rPr>
              <a:t>3- Hypertension</a:t>
            </a:r>
          </a:p>
          <a:p>
            <a:pPr lvl="1"/>
            <a:r>
              <a:rPr lang="en-US" sz="1200" dirty="0" smtClean="0">
                <a:solidFill>
                  <a:srgbClr val="FF0000"/>
                </a:solidFill>
                <a:latin typeface="Poppins" panose="00000500000000000000" pitchFamily="2" charset="0"/>
                <a:cs typeface="Poppins" panose="00000500000000000000" pitchFamily="2" charset="0"/>
              </a:rPr>
              <a:t>4- BMI</a:t>
            </a:r>
          </a:p>
          <a:p>
            <a:pPr lvl="1"/>
            <a:r>
              <a:rPr lang="en-US" sz="1200" dirty="0" smtClean="0">
                <a:solidFill>
                  <a:srgbClr val="FF0000"/>
                </a:solidFill>
                <a:latin typeface="Poppins" panose="00000500000000000000" pitchFamily="2" charset="0"/>
                <a:cs typeface="Poppins" panose="00000500000000000000" pitchFamily="2" charset="0"/>
              </a:rPr>
              <a:t>5- Heart disease</a:t>
            </a:r>
            <a:endParaRPr lang="en-US" sz="1200" dirty="0">
              <a:solidFill>
                <a:srgbClr val="FF0000"/>
              </a:solidFill>
              <a:latin typeface="Poppins" panose="00000500000000000000" pitchFamily="2" charset="0"/>
              <a:cs typeface="Poppins" panose="00000500000000000000" pitchFamily="2" charset="0"/>
            </a:endParaRPr>
          </a:p>
        </p:txBody>
      </p:sp>
    </p:spTree>
    <p:extLst>
      <p:ext uri="{BB962C8B-B14F-4D97-AF65-F5344CB8AC3E}">
        <p14:creationId xmlns:p14="http://schemas.microsoft.com/office/powerpoint/2010/main" val="391361774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1886" y="374468"/>
            <a:ext cx="7114903" cy="461665"/>
          </a:xfrm>
          <a:prstGeom prst="rect">
            <a:avLst/>
          </a:prstGeom>
          <a:noFill/>
        </p:spPr>
        <p:txBody>
          <a:bodyPr wrap="square" rtlCol="0">
            <a:spAutoFit/>
          </a:bodyPr>
          <a:lstStyle/>
          <a:p>
            <a:r>
              <a:rPr lang="en-US" sz="2400" dirty="0">
                <a:latin typeface="Poppins ExtraBold" panose="00000900000000000000" pitchFamily="2" charset="0"/>
                <a:cs typeface="Poppins ExtraBold" panose="00000900000000000000" pitchFamily="2" charset="0"/>
              </a:rPr>
              <a:t>Modeling</a:t>
            </a:r>
          </a:p>
        </p:txBody>
      </p:sp>
      <p:sp>
        <p:nvSpPr>
          <p:cNvPr id="3" name="TextBox 2"/>
          <p:cNvSpPr txBox="1"/>
          <p:nvPr/>
        </p:nvSpPr>
        <p:spPr>
          <a:xfrm>
            <a:off x="391885" y="1114696"/>
            <a:ext cx="4598125" cy="369332"/>
          </a:xfrm>
          <a:prstGeom prst="rect">
            <a:avLst/>
          </a:prstGeom>
          <a:noFill/>
        </p:spPr>
        <p:txBody>
          <a:bodyPr wrap="square" rtlCol="0">
            <a:spAutoFit/>
          </a:bodyPr>
          <a:lstStyle/>
          <a:p>
            <a:r>
              <a:rPr lang="en-US" b="1" dirty="0">
                <a:latin typeface="Poppins" panose="00000500000000000000" pitchFamily="2" charset="0"/>
                <a:cs typeface="Poppins" panose="00000500000000000000" pitchFamily="2" charset="0"/>
              </a:rPr>
              <a:t>Random Forest</a:t>
            </a:r>
          </a:p>
        </p:txBody>
      </p:sp>
      <p:graphicFrame>
        <p:nvGraphicFramePr>
          <p:cNvPr id="4" name="Table 3"/>
          <p:cNvGraphicFramePr>
            <a:graphicFrameLocks noGrp="1"/>
          </p:cNvGraphicFramePr>
          <p:nvPr>
            <p:extLst>
              <p:ext uri="{D42A27DB-BD31-4B8C-83A1-F6EECF244321}">
                <p14:modId xmlns:p14="http://schemas.microsoft.com/office/powerpoint/2010/main" val="3087113619"/>
              </p:ext>
            </p:extLst>
          </p:nvPr>
        </p:nvGraphicFramePr>
        <p:xfrm>
          <a:off x="496388" y="2172062"/>
          <a:ext cx="8229600" cy="4385492"/>
        </p:xfrm>
        <a:graphic>
          <a:graphicData uri="http://schemas.openxmlformats.org/drawingml/2006/table">
            <a:tbl>
              <a:tblPr firstRow="1" bandRow="1">
                <a:tableStyleId>{5940675A-B579-460E-94D1-54222C63F5DA}</a:tableStyleId>
              </a:tblPr>
              <a:tblGrid>
                <a:gridCol w="2743200">
                  <a:extLst>
                    <a:ext uri="{9D8B030D-6E8A-4147-A177-3AD203B41FA5}">
                      <a16:colId xmlns:a16="http://schemas.microsoft.com/office/drawing/2014/main" val="519325687"/>
                    </a:ext>
                  </a:extLst>
                </a:gridCol>
                <a:gridCol w="2743200">
                  <a:extLst>
                    <a:ext uri="{9D8B030D-6E8A-4147-A177-3AD203B41FA5}">
                      <a16:colId xmlns:a16="http://schemas.microsoft.com/office/drawing/2014/main" val="1478277917"/>
                    </a:ext>
                  </a:extLst>
                </a:gridCol>
                <a:gridCol w="2743200">
                  <a:extLst>
                    <a:ext uri="{9D8B030D-6E8A-4147-A177-3AD203B41FA5}">
                      <a16:colId xmlns:a16="http://schemas.microsoft.com/office/drawing/2014/main" val="467442658"/>
                    </a:ext>
                  </a:extLst>
                </a:gridCol>
              </a:tblGrid>
              <a:tr h="2784187">
                <a:tc>
                  <a:txBody>
                    <a:bodyPr/>
                    <a:lstStyle/>
                    <a:p>
                      <a:endParaRPr lang="en-US" dirty="0"/>
                    </a:p>
                  </a:txBody>
                  <a:tcPr/>
                </a:tc>
                <a:tc>
                  <a:txBody>
                    <a:bodyPr/>
                    <a:lstStyle/>
                    <a:p>
                      <a:endParaRPr lang="en-US" dirty="0"/>
                    </a:p>
                  </a:txBody>
                  <a:tcPr/>
                </a:tc>
                <a:tc>
                  <a:txBody>
                    <a:bodyPr/>
                    <a:lstStyle/>
                    <a:p>
                      <a:endParaRPr lang="en-US"/>
                    </a:p>
                  </a:txBody>
                  <a:tcPr/>
                </a:tc>
                <a:extLst>
                  <a:ext uri="{0D108BD9-81ED-4DB2-BD59-A6C34878D82A}">
                    <a16:rowId xmlns:a16="http://schemas.microsoft.com/office/drawing/2014/main" val="2376851530"/>
                  </a:ext>
                </a:extLst>
              </a:tr>
              <a:tr h="1601305">
                <a:tc>
                  <a:txBody>
                    <a:bodyPr/>
                    <a:lstStyle/>
                    <a:p>
                      <a:r>
                        <a:rPr lang="en-US" sz="1100" dirty="0">
                          <a:latin typeface="Poppins" panose="00000500000000000000" pitchFamily="2" charset="0"/>
                          <a:cs typeface="Poppins" panose="00000500000000000000" pitchFamily="2" charset="0"/>
                        </a:rPr>
                        <a:t>Accuracy: </a:t>
                      </a:r>
                      <a:r>
                        <a:rPr lang="en-US" sz="1100" b="1" dirty="0">
                          <a:latin typeface="Poppins" panose="00000500000000000000" pitchFamily="2" charset="0"/>
                          <a:cs typeface="Poppins" panose="00000500000000000000" pitchFamily="2" charset="0"/>
                        </a:rPr>
                        <a:t>95.72%</a:t>
                      </a:r>
                    </a:p>
                    <a:p>
                      <a:r>
                        <a:rPr lang="en-US" sz="1100" dirty="0">
                          <a:latin typeface="Poppins" panose="00000500000000000000" pitchFamily="2" charset="0"/>
                          <a:cs typeface="Poppins" panose="00000500000000000000" pitchFamily="2" charset="0"/>
                        </a:rPr>
                        <a:t>Naive Model Accuracy: </a:t>
                      </a:r>
                      <a:r>
                        <a:rPr lang="en-US" sz="1100" b="1" dirty="0">
                          <a:latin typeface="Poppins" panose="00000500000000000000" pitchFamily="2" charset="0"/>
                          <a:cs typeface="Poppins" panose="00000500000000000000" pitchFamily="2" charset="0"/>
                        </a:rPr>
                        <a:t>95.74%</a:t>
                      </a:r>
                    </a:p>
                    <a:p>
                      <a:r>
                        <a:rPr lang="en-US" sz="1100" dirty="0">
                          <a:latin typeface="Poppins" panose="00000500000000000000" pitchFamily="2" charset="0"/>
                          <a:cs typeface="Poppins" panose="00000500000000000000" pitchFamily="2" charset="0"/>
                        </a:rPr>
                        <a:t>F1-score:  </a:t>
                      </a:r>
                      <a:r>
                        <a:rPr lang="en-US" sz="1100" b="1" dirty="0">
                          <a:latin typeface="Poppins" panose="00000500000000000000" pitchFamily="2" charset="0"/>
                          <a:cs typeface="Poppins" panose="00000500000000000000" pitchFamily="2" charset="0"/>
                        </a:rPr>
                        <a:t>0.0</a:t>
                      </a:r>
                    </a:p>
                    <a:p>
                      <a:r>
                        <a:rPr lang="en-US" sz="1100" dirty="0">
                          <a:latin typeface="Poppins" panose="00000500000000000000" pitchFamily="2" charset="0"/>
                          <a:cs typeface="Poppins" panose="00000500000000000000" pitchFamily="2" charset="0"/>
                        </a:rPr>
                        <a:t>recall:  </a:t>
                      </a:r>
                      <a:r>
                        <a:rPr lang="en-US" sz="1400" b="1" dirty="0">
                          <a:solidFill>
                            <a:srgbClr val="FF0000"/>
                          </a:solidFill>
                          <a:latin typeface="Poppins" panose="00000500000000000000" pitchFamily="2" charset="0"/>
                          <a:cs typeface="Poppins" panose="00000500000000000000" pitchFamily="2" charset="0"/>
                        </a:rPr>
                        <a:t>0.0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Poppins" panose="00000500000000000000" pitchFamily="2" charset="0"/>
                          <a:ea typeface="+mn-ea"/>
                          <a:cs typeface="Poppins" panose="00000500000000000000" pitchFamily="2" charset="0"/>
                        </a:rPr>
                        <a:t>Accuracy: </a:t>
                      </a:r>
                      <a:r>
                        <a:rPr kumimoji="0" lang="en-US" sz="1100" b="1" i="0" u="none" strike="noStrike" kern="1200" cap="none" spc="0" normalizeH="0" baseline="0" noProof="0" dirty="0">
                          <a:ln>
                            <a:noFill/>
                          </a:ln>
                          <a:solidFill>
                            <a:prstClr val="black"/>
                          </a:solidFill>
                          <a:effectLst/>
                          <a:uLnTx/>
                          <a:uFillTx/>
                          <a:latin typeface="Poppins" panose="00000500000000000000" pitchFamily="2" charset="0"/>
                          <a:ea typeface="+mn-ea"/>
                          <a:cs typeface="Poppins" panose="00000500000000000000" pitchFamily="2" charset="0"/>
                        </a:rPr>
                        <a:t>87.06%</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Poppins" panose="00000500000000000000" pitchFamily="2" charset="0"/>
                          <a:ea typeface="+mn-ea"/>
                          <a:cs typeface="Poppins" panose="00000500000000000000" pitchFamily="2" charset="0"/>
                        </a:rPr>
                        <a:t>Naive Model Accuracy: </a:t>
                      </a:r>
                      <a:r>
                        <a:rPr kumimoji="0" lang="en-US" sz="1100" b="1" i="0" u="none" strike="noStrike" kern="1200" cap="none" spc="0" normalizeH="0" baseline="0" noProof="0" dirty="0">
                          <a:ln>
                            <a:noFill/>
                          </a:ln>
                          <a:solidFill>
                            <a:prstClr val="black"/>
                          </a:solidFill>
                          <a:effectLst/>
                          <a:uLnTx/>
                          <a:uFillTx/>
                          <a:latin typeface="Poppins" panose="00000500000000000000" pitchFamily="2" charset="0"/>
                          <a:ea typeface="+mn-ea"/>
                          <a:cs typeface="Poppins" panose="00000500000000000000" pitchFamily="2" charset="0"/>
                        </a:rPr>
                        <a:t>95.74%</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Poppins" panose="00000500000000000000" pitchFamily="2" charset="0"/>
                          <a:ea typeface="+mn-ea"/>
                          <a:cs typeface="Poppins" panose="00000500000000000000" pitchFamily="2" charset="0"/>
                        </a:rPr>
                        <a:t>F1-score:  </a:t>
                      </a:r>
                      <a:r>
                        <a:rPr kumimoji="0" lang="en-US" sz="1100" b="1" i="0" u="none" strike="noStrike" kern="1200" cap="none" spc="0" normalizeH="0" baseline="0" noProof="0" dirty="0">
                          <a:ln>
                            <a:noFill/>
                          </a:ln>
                          <a:solidFill>
                            <a:prstClr val="black"/>
                          </a:solidFill>
                          <a:effectLst/>
                          <a:uLnTx/>
                          <a:uFillTx/>
                          <a:latin typeface="Poppins" panose="00000500000000000000" pitchFamily="2" charset="0"/>
                          <a:ea typeface="+mn-ea"/>
                          <a:cs typeface="Poppins" panose="00000500000000000000" pitchFamily="2" charset="0"/>
                        </a:rPr>
                        <a:t>0.2208</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Poppins" panose="00000500000000000000" pitchFamily="2" charset="0"/>
                          <a:ea typeface="+mn-ea"/>
                          <a:cs typeface="Poppins" panose="00000500000000000000" pitchFamily="2" charset="0"/>
                        </a:rPr>
                        <a:t>recall:  </a:t>
                      </a:r>
                      <a:r>
                        <a:rPr kumimoji="0" lang="en-US" sz="1400" b="1" i="0" u="none" strike="noStrike" kern="1200" cap="none" spc="0" normalizeH="0" baseline="0" noProof="0" dirty="0">
                          <a:ln>
                            <a:noFill/>
                          </a:ln>
                          <a:solidFill>
                            <a:srgbClr val="FF0000"/>
                          </a:solidFill>
                          <a:effectLst/>
                          <a:uLnTx/>
                          <a:uFillTx/>
                          <a:latin typeface="Poppins" panose="00000500000000000000" pitchFamily="2" charset="0"/>
                          <a:ea typeface="+mn-ea"/>
                          <a:cs typeface="Poppins" panose="00000500000000000000" pitchFamily="2" charset="0"/>
                        </a:rPr>
                        <a:t>0.4285</a:t>
                      </a: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Poppins" panose="00000500000000000000" pitchFamily="2" charset="0"/>
                          <a:ea typeface="+mn-ea"/>
                          <a:cs typeface="Poppins" panose="00000500000000000000" pitchFamily="2" charset="0"/>
                        </a:rPr>
                        <a:t>Accuracy: </a:t>
                      </a:r>
                      <a:r>
                        <a:rPr kumimoji="0" lang="en-US" sz="1100" b="1" i="0" u="none" strike="noStrike" kern="1200" cap="none" spc="0" normalizeH="0" baseline="0" noProof="0" dirty="0">
                          <a:ln>
                            <a:noFill/>
                          </a:ln>
                          <a:solidFill>
                            <a:prstClr val="black"/>
                          </a:solidFill>
                          <a:effectLst/>
                          <a:uLnTx/>
                          <a:uFillTx/>
                          <a:latin typeface="Poppins" panose="00000500000000000000" pitchFamily="2" charset="0"/>
                          <a:ea typeface="+mn-ea"/>
                          <a:cs typeface="Poppins" panose="00000500000000000000" pitchFamily="2" charset="0"/>
                        </a:rPr>
                        <a:t>69.96%</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Poppins" panose="00000500000000000000" pitchFamily="2" charset="0"/>
                          <a:ea typeface="+mn-ea"/>
                          <a:cs typeface="Poppins" panose="00000500000000000000" pitchFamily="2" charset="0"/>
                        </a:rPr>
                        <a:t>Naive Model Accuracy: </a:t>
                      </a:r>
                      <a:r>
                        <a:rPr kumimoji="0" lang="en-US" sz="1100" b="1" i="0" u="none" strike="noStrike" kern="1200" cap="none" spc="0" normalizeH="0" baseline="0" noProof="0" dirty="0">
                          <a:ln>
                            <a:noFill/>
                          </a:ln>
                          <a:solidFill>
                            <a:prstClr val="black"/>
                          </a:solidFill>
                          <a:effectLst/>
                          <a:uLnTx/>
                          <a:uFillTx/>
                          <a:latin typeface="Poppins" panose="00000500000000000000" pitchFamily="2" charset="0"/>
                          <a:ea typeface="+mn-ea"/>
                          <a:cs typeface="Poppins" panose="00000500000000000000" pitchFamily="2" charset="0"/>
                        </a:rPr>
                        <a:t>95.74%</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Poppins" panose="00000500000000000000" pitchFamily="2" charset="0"/>
                          <a:ea typeface="+mn-ea"/>
                          <a:cs typeface="Poppins" panose="00000500000000000000" pitchFamily="2" charset="0"/>
                        </a:rPr>
                        <a:t>F1-score:  </a:t>
                      </a:r>
                      <a:r>
                        <a:rPr kumimoji="0" lang="en-US" sz="1100" b="1" i="0" u="none" strike="noStrike" kern="1200" cap="none" spc="0" normalizeH="0" baseline="0" noProof="0" dirty="0">
                          <a:ln>
                            <a:noFill/>
                          </a:ln>
                          <a:solidFill>
                            <a:prstClr val="black"/>
                          </a:solidFill>
                          <a:effectLst/>
                          <a:uLnTx/>
                          <a:uFillTx/>
                          <a:latin typeface="Poppins" panose="00000500000000000000" pitchFamily="2" charset="0"/>
                          <a:ea typeface="+mn-ea"/>
                          <a:cs typeface="Poppins" panose="00000500000000000000" pitchFamily="2" charset="0"/>
                        </a:rPr>
                        <a:t>0.1690</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Poppins" panose="00000500000000000000" pitchFamily="2" charset="0"/>
                          <a:ea typeface="+mn-ea"/>
                          <a:cs typeface="Poppins" panose="00000500000000000000" pitchFamily="2" charset="0"/>
                        </a:rPr>
                        <a:t>recall:  </a:t>
                      </a:r>
                      <a:r>
                        <a:rPr kumimoji="0" lang="en-US" sz="1400" b="1" i="0" u="none" strike="noStrike" kern="1200" cap="none" spc="0" normalizeH="0" baseline="0" noProof="0" dirty="0">
                          <a:ln>
                            <a:noFill/>
                          </a:ln>
                          <a:solidFill>
                            <a:srgbClr val="FF0000"/>
                          </a:solidFill>
                          <a:effectLst/>
                          <a:uLnTx/>
                          <a:uFillTx/>
                          <a:latin typeface="Poppins" panose="00000500000000000000" pitchFamily="2" charset="0"/>
                          <a:ea typeface="+mn-ea"/>
                          <a:cs typeface="Poppins" panose="00000500000000000000" pitchFamily="2" charset="0"/>
                        </a:rPr>
                        <a:t>0.7143</a:t>
                      </a:r>
                    </a:p>
                    <a:p>
                      <a:endParaRPr lang="en-US" dirty="0"/>
                    </a:p>
                  </a:txBody>
                  <a:tcPr/>
                </a:tc>
                <a:extLst>
                  <a:ext uri="{0D108BD9-81ED-4DB2-BD59-A6C34878D82A}">
                    <a16:rowId xmlns:a16="http://schemas.microsoft.com/office/drawing/2014/main" val="3274726290"/>
                  </a:ext>
                </a:extLst>
              </a:tr>
            </a:tbl>
          </a:graphicData>
        </a:graphic>
      </p:graphicFrame>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1224" y="2285278"/>
            <a:ext cx="2681674" cy="2173515"/>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87768" y="2285277"/>
            <a:ext cx="2681674" cy="2173514"/>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04279" y="2285276"/>
            <a:ext cx="2681674" cy="2173514"/>
          </a:xfrm>
          <a:prstGeom prst="rect">
            <a:avLst/>
          </a:prstGeom>
        </p:spPr>
      </p:pic>
      <p:sp>
        <p:nvSpPr>
          <p:cNvPr id="8" name="TextBox 7"/>
          <p:cNvSpPr txBox="1"/>
          <p:nvPr/>
        </p:nvSpPr>
        <p:spPr>
          <a:xfrm>
            <a:off x="496388" y="1820091"/>
            <a:ext cx="2716511" cy="307777"/>
          </a:xfrm>
          <a:prstGeom prst="rect">
            <a:avLst/>
          </a:prstGeom>
          <a:noFill/>
        </p:spPr>
        <p:txBody>
          <a:bodyPr wrap="square" rtlCol="0">
            <a:spAutoFit/>
          </a:bodyPr>
          <a:lstStyle/>
          <a:p>
            <a:pPr algn="ctr"/>
            <a:r>
              <a:rPr lang="en-US" sz="1400" dirty="0">
                <a:latin typeface="Poppins SemiBold" panose="00000700000000000000" pitchFamily="2" charset="0"/>
                <a:cs typeface="Poppins SemiBold" panose="00000700000000000000" pitchFamily="2" charset="0"/>
              </a:rPr>
              <a:t>Without sampling</a:t>
            </a:r>
          </a:p>
        </p:txBody>
      </p:sp>
      <p:sp>
        <p:nvSpPr>
          <p:cNvPr id="9" name="TextBox 8"/>
          <p:cNvSpPr txBox="1"/>
          <p:nvPr/>
        </p:nvSpPr>
        <p:spPr>
          <a:xfrm>
            <a:off x="3212899" y="1820091"/>
            <a:ext cx="2716511" cy="307777"/>
          </a:xfrm>
          <a:prstGeom prst="rect">
            <a:avLst/>
          </a:prstGeom>
          <a:noFill/>
        </p:spPr>
        <p:txBody>
          <a:bodyPr wrap="square" rtlCol="0">
            <a:spAutoFit/>
          </a:bodyPr>
          <a:lstStyle/>
          <a:p>
            <a:pPr algn="ctr"/>
            <a:r>
              <a:rPr lang="en-US" sz="1400" dirty="0">
                <a:latin typeface="Poppins SemiBold" panose="00000700000000000000" pitchFamily="2" charset="0"/>
                <a:cs typeface="Poppins SemiBold" panose="00000700000000000000" pitchFamily="2" charset="0"/>
              </a:rPr>
              <a:t>Oversampling</a:t>
            </a:r>
          </a:p>
        </p:txBody>
      </p:sp>
      <p:sp>
        <p:nvSpPr>
          <p:cNvPr id="10" name="TextBox 9"/>
          <p:cNvSpPr txBox="1"/>
          <p:nvPr/>
        </p:nvSpPr>
        <p:spPr>
          <a:xfrm>
            <a:off x="5969443" y="1820091"/>
            <a:ext cx="2716511" cy="307777"/>
          </a:xfrm>
          <a:prstGeom prst="rect">
            <a:avLst/>
          </a:prstGeom>
          <a:noFill/>
        </p:spPr>
        <p:txBody>
          <a:bodyPr wrap="square" rtlCol="0">
            <a:spAutoFit/>
          </a:bodyPr>
          <a:lstStyle/>
          <a:p>
            <a:pPr algn="ctr"/>
            <a:r>
              <a:rPr lang="en-US" sz="1400" dirty="0">
                <a:latin typeface="Poppins SemiBold" panose="00000700000000000000" pitchFamily="2" charset="0"/>
                <a:cs typeface="Poppins SemiBold" panose="00000700000000000000" pitchFamily="2" charset="0"/>
              </a:rPr>
              <a:t>Undersampling</a:t>
            </a:r>
          </a:p>
        </p:txBody>
      </p:sp>
      <p:sp>
        <p:nvSpPr>
          <p:cNvPr id="11" name="Rectangle 10"/>
          <p:cNvSpPr/>
          <p:nvPr/>
        </p:nvSpPr>
        <p:spPr>
          <a:xfrm>
            <a:off x="1001486" y="3372034"/>
            <a:ext cx="1689461" cy="651326"/>
          </a:xfrm>
          <a:prstGeom prst="rect">
            <a:avLst/>
          </a:prstGeom>
          <a:noFill/>
          <a:ln w="19050">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3766457" y="3372033"/>
            <a:ext cx="1689461" cy="651326"/>
          </a:xfrm>
          <a:prstGeom prst="rect">
            <a:avLst/>
          </a:prstGeom>
          <a:noFill/>
          <a:ln w="19050">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6482967" y="3372033"/>
            <a:ext cx="1689461" cy="651326"/>
          </a:xfrm>
          <a:prstGeom prst="rect">
            <a:avLst/>
          </a:prstGeom>
          <a:noFill/>
          <a:ln w="19050">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0416136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91886" y="320474"/>
            <a:ext cx="7114903" cy="461665"/>
          </a:xfrm>
          <a:prstGeom prst="rect">
            <a:avLst/>
          </a:prstGeom>
          <a:noFill/>
        </p:spPr>
        <p:txBody>
          <a:bodyPr wrap="square" rtlCol="0">
            <a:spAutoFit/>
          </a:bodyPr>
          <a:lstStyle/>
          <a:p>
            <a:r>
              <a:rPr lang="en-US" sz="2400" dirty="0">
                <a:latin typeface="Poppins ExtraBold" panose="00000900000000000000" pitchFamily="2" charset="0"/>
                <a:cs typeface="Poppins ExtraBold" panose="00000900000000000000" pitchFamily="2" charset="0"/>
              </a:rPr>
              <a:t>Data Description</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1886" y="1414744"/>
            <a:ext cx="7689308" cy="136329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6" name="Rectangle 5"/>
          <p:cNvSpPr/>
          <p:nvPr/>
        </p:nvSpPr>
        <p:spPr>
          <a:xfrm>
            <a:off x="566057" y="1414745"/>
            <a:ext cx="365760" cy="1459088"/>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470263" y="2952059"/>
            <a:ext cx="2856411" cy="553998"/>
          </a:xfrm>
          <a:prstGeom prst="rect">
            <a:avLst/>
          </a:prstGeom>
          <a:noFill/>
        </p:spPr>
        <p:txBody>
          <a:bodyPr wrap="square" rtlCol="0">
            <a:spAutoFit/>
          </a:bodyPr>
          <a:lstStyle/>
          <a:p>
            <a:r>
              <a:rPr lang="en-US" sz="1000" dirty="0">
                <a:solidFill>
                  <a:srgbClr val="FF0000"/>
                </a:solidFill>
                <a:latin typeface="Poppins" panose="00000500000000000000" pitchFamily="2" charset="0"/>
                <a:cs typeface="Poppins" panose="00000500000000000000" pitchFamily="2" charset="0"/>
              </a:rPr>
              <a:t>It does not have any meaning and effect on stroke, so we remove this column from the table.</a:t>
            </a:r>
          </a:p>
        </p:txBody>
      </p:sp>
      <p:sp>
        <p:nvSpPr>
          <p:cNvPr id="8" name="Rectangle 7"/>
          <p:cNvSpPr/>
          <p:nvPr/>
        </p:nvSpPr>
        <p:spPr>
          <a:xfrm>
            <a:off x="6461760" y="1414743"/>
            <a:ext cx="330926" cy="1459088"/>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5085806" y="2952059"/>
            <a:ext cx="3370217" cy="707886"/>
          </a:xfrm>
          <a:prstGeom prst="rect">
            <a:avLst/>
          </a:prstGeom>
          <a:noFill/>
        </p:spPr>
        <p:txBody>
          <a:bodyPr wrap="square" rtlCol="0">
            <a:spAutoFit/>
          </a:bodyPr>
          <a:lstStyle/>
          <a:p>
            <a:r>
              <a:rPr lang="en-US" sz="1000" dirty="0">
                <a:solidFill>
                  <a:srgbClr val="FF0000"/>
                </a:solidFill>
                <a:latin typeface="Poppins" panose="00000500000000000000" pitchFamily="2" charset="0"/>
                <a:cs typeface="Poppins" panose="00000500000000000000" pitchFamily="2" charset="0"/>
              </a:rPr>
              <a:t>There are 201 observations that have Null value for the </a:t>
            </a:r>
            <a:r>
              <a:rPr lang="en-US" sz="1000" b="1" i="1" dirty="0" err="1">
                <a:solidFill>
                  <a:srgbClr val="FF0000"/>
                </a:solidFill>
                <a:latin typeface="Poppins" panose="00000500000000000000" pitchFamily="2" charset="0"/>
                <a:cs typeface="Poppins" panose="00000500000000000000" pitchFamily="2" charset="0"/>
              </a:rPr>
              <a:t>bmi</a:t>
            </a:r>
            <a:r>
              <a:rPr lang="en-US" sz="1000" dirty="0">
                <a:solidFill>
                  <a:srgbClr val="FF0000"/>
                </a:solidFill>
                <a:latin typeface="Poppins" panose="00000500000000000000" pitchFamily="2" charset="0"/>
                <a:cs typeface="Poppins" panose="00000500000000000000" pitchFamily="2" charset="0"/>
              </a:rPr>
              <a:t> column. </a:t>
            </a:r>
          </a:p>
          <a:p>
            <a:r>
              <a:rPr lang="en-US" sz="1000" dirty="0">
                <a:solidFill>
                  <a:srgbClr val="FF0000"/>
                </a:solidFill>
                <a:latin typeface="Poppins" panose="00000500000000000000" pitchFamily="2" charset="0"/>
                <a:cs typeface="Poppins" panose="00000500000000000000" pitchFamily="2" charset="0"/>
              </a:rPr>
              <a:t>It’s around </a:t>
            </a:r>
            <a:r>
              <a:rPr lang="en-US" sz="1000" b="1" dirty="0">
                <a:solidFill>
                  <a:srgbClr val="FF0000"/>
                </a:solidFill>
                <a:latin typeface="Poppins" panose="00000500000000000000" pitchFamily="2" charset="0"/>
                <a:cs typeface="Poppins" panose="00000500000000000000" pitchFamily="2" charset="0"/>
              </a:rPr>
              <a:t>4% </a:t>
            </a:r>
            <a:r>
              <a:rPr lang="en-US" sz="1000" dirty="0">
                <a:solidFill>
                  <a:srgbClr val="FF0000"/>
                </a:solidFill>
                <a:latin typeface="Poppins" panose="00000500000000000000" pitchFamily="2" charset="0"/>
                <a:cs typeface="Poppins" panose="00000500000000000000" pitchFamily="2" charset="0"/>
              </a:rPr>
              <a:t>of total count of observation. Therefore, we omit all the rows with Nan values.</a:t>
            </a:r>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1886" y="4222506"/>
            <a:ext cx="6156960" cy="238599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92686" y="5016143"/>
            <a:ext cx="2037206" cy="159235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2" name="TextBox 11"/>
          <p:cNvSpPr txBox="1"/>
          <p:nvPr/>
        </p:nvSpPr>
        <p:spPr>
          <a:xfrm>
            <a:off x="391886" y="956161"/>
            <a:ext cx="2934788" cy="338554"/>
          </a:xfrm>
          <a:prstGeom prst="rect">
            <a:avLst/>
          </a:prstGeom>
          <a:noFill/>
        </p:spPr>
        <p:txBody>
          <a:bodyPr wrap="square" rtlCol="0">
            <a:spAutoFit/>
          </a:bodyPr>
          <a:lstStyle/>
          <a:p>
            <a:r>
              <a:rPr lang="en-US" sz="1600" b="1" dirty="0">
                <a:latin typeface="Poppins" panose="00000500000000000000" pitchFamily="2" charset="0"/>
                <a:cs typeface="Poppins" panose="00000500000000000000" pitchFamily="2" charset="0"/>
              </a:rPr>
              <a:t>Preprocessing</a:t>
            </a:r>
          </a:p>
        </p:txBody>
      </p:sp>
      <p:sp>
        <p:nvSpPr>
          <p:cNvPr id="13" name="TextBox 12"/>
          <p:cNvSpPr txBox="1"/>
          <p:nvPr/>
        </p:nvSpPr>
        <p:spPr>
          <a:xfrm>
            <a:off x="391886" y="3771949"/>
            <a:ext cx="2934788" cy="338554"/>
          </a:xfrm>
          <a:prstGeom prst="rect">
            <a:avLst/>
          </a:prstGeom>
          <a:noFill/>
        </p:spPr>
        <p:txBody>
          <a:bodyPr wrap="square" rtlCol="0">
            <a:spAutoFit/>
          </a:bodyPr>
          <a:lstStyle/>
          <a:p>
            <a:r>
              <a:rPr lang="en-US" sz="1600" b="1" dirty="0">
                <a:latin typeface="Poppins" panose="00000500000000000000" pitchFamily="2" charset="0"/>
                <a:cs typeface="Poppins" panose="00000500000000000000" pitchFamily="2" charset="0"/>
              </a:rPr>
              <a:t>Final Dataset</a:t>
            </a:r>
          </a:p>
        </p:txBody>
      </p:sp>
    </p:spTree>
    <p:extLst>
      <p:ext uri="{BB962C8B-B14F-4D97-AF65-F5344CB8AC3E}">
        <p14:creationId xmlns:p14="http://schemas.microsoft.com/office/powerpoint/2010/main" val="153969652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1886" y="374468"/>
            <a:ext cx="7114903" cy="461665"/>
          </a:xfrm>
          <a:prstGeom prst="rect">
            <a:avLst/>
          </a:prstGeom>
          <a:noFill/>
        </p:spPr>
        <p:txBody>
          <a:bodyPr wrap="square" rtlCol="0">
            <a:spAutoFit/>
          </a:bodyPr>
          <a:lstStyle/>
          <a:p>
            <a:r>
              <a:rPr lang="en-US" sz="2400" dirty="0" smtClean="0">
                <a:latin typeface="Poppins ExtraBold" panose="00000900000000000000" pitchFamily="2" charset="0"/>
                <a:cs typeface="Poppins ExtraBold" panose="00000900000000000000" pitchFamily="2" charset="0"/>
              </a:rPr>
              <a:t>Modeling ROC</a:t>
            </a:r>
            <a:endParaRPr lang="en-US" sz="2400" dirty="0">
              <a:latin typeface="Poppins ExtraBold" panose="00000900000000000000" pitchFamily="2" charset="0"/>
              <a:cs typeface="Poppins ExtraBold" panose="00000900000000000000" pitchFamily="2" charset="0"/>
            </a:endParaRPr>
          </a:p>
        </p:txBody>
      </p:sp>
      <p:sp>
        <p:nvSpPr>
          <p:cNvPr id="3" name="TextBox 2"/>
          <p:cNvSpPr txBox="1"/>
          <p:nvPr/>
        </p:nvSpPr>
        <p:spPr>
          <a:xfrm>
            <a:off x="391885" y="1114696"/>
            <a:ext cx="4598125" cy="369332"/>
          </a:xfrm>
          <a:prstGeom prst="rect">
            <a:avLst/>
          </a:prstGeom>
          <a:noFill/>
        </p:spPr>
        <p:txBody>
          <a:bodyPr wrap="square" rtlCol="0">
            <a:spAutoFit/>
          </a:bodyPr>
          <a:lstStyle/>
          <a:p>
            <a:r>
              <a:rPr lang="en-US" b="1" dirty="0">
                <a:latin typeface="Poppins" panose="00000500000000000000" pitchFamily="2" charset="0"/>
                <a:cs typeface="Poppins" panose="00000500000000000000" pitchFamily="2" charset="0"/>
              </a:rPr>
              <a:t>Random Forest</a:t>
            </a:r>
          </a:p>
        </p:txBody>
      </p:sp>
      <p:graphicFrame>
        <p:nvGraphicFramePr>
          <p:cNvPr id="4" name="Table 3"/>
          <p:cNvGraphicFramePr>
            <a:graphicFrameLocks noGrp="1"/>
          </p:cNvGraphicFramePr>
          <p:nvPr>
            <p:extLst>
              <p:ext uri="{D42A27DB-BD31-4B8C-83A1-F6EECF244321}">
                <p14:modId xmlns:p14="http://schemas.microsoft.com/office/powerpoint/2010/main" val="3087113619"/>
              </p:ext>
            </p:extLst>
          </p:nvPr>
        </p:nvGraphicFramePr>
        <p:xfrm>
          <a:off x="496388" y="2172062"/>
          <a:ext cx="8229600" cy="4385492"/>
        </p:xfrm>
        <a:graphic>
          <a:graphicData uri="http://schemas.openxmlformats.org/drawingml/2006/table">
            <a:tbl>
              <a:tblPr firstRow="1" bandRow="1">
                <a:tableStyleId>{5940675A-B579-460E-94D1-54222C63F5DA}</a:tableStyleId>
              </a:tblPr>
              <a:tblGrid>
                <a:gridCol w="2743200">
                  <a:extLst>
                    <a:ext uri="{9D8B030D-6E8A-4147-A177-3AD203B41FA5}">
                      <a16:colId xmlns:a16="http://schemas.microsoft.com/office/drawing/2014/main" val="519325687"/>
                    </a:ext>
                  </a:extLst>
                </a:gridCol>
                <a:gridCol w="2743200">
                  <a:extLst>
                    <a:ext uri="{9D8B030D-6E8A-4147-A177-3AD203B41FA5}">
                      <a16:colId xmlns:a16="http://schemas.microsoft.com/office/drawing/2014/main" val="1478277917"/>
                    </a:ext>
                  </a:extLst>
                </a:gridCol>
                <a:gridCol w="2743200">
                  <a:extLst>
                    <a:ext uri="{9D8B030D-6E8A-4147-A177-3AD203B41FA5}">
                      <a16:colId xmlns:a16="http://schemas.microsoft.com/office/drawing/2014/main" val="467442658"/>
                    </a:ext>
                  </a:extLst>
                </a:gridCol>
              </a:tblGrid>
              <a:tr h="2784187">
                <a:tc>
                  <a:txBody>
                    <a:bodyPr/>
                    <a:lstStyle/>
                    <a:p>
                      <a:endParaRPr lang="en-US" dirty="0"/>
                    </a:p>
                  </a:txBody>
                  <a:tcPr/>
                </a:tc>
                <a:tc>
                  <a:txBody>
                    <a:bodyPr/>
                    <a:lstStyle/>
                    <a:p>
                      <a:endParaRPr lang="en-US" dirty="0"/>
                    </a:p>
                  </a:txBody>
                  <a:tcPr/>
                </a:tc>
                <a:tc>
                  <a:txBody>
                    <a:bodyPr/>
                    <a:lstStyle/>
                    <a:p>
                      <a:endParaRPr lang="en-US"/>
                    </a:p>
                  </a:txBody>
                  <a:tcPr/>
                </a:tc>
                <a:extLst>
                  <a:ext uri="{0D108BD9-81ED-4DB2-BD59-A6C34878D82A}">
                    <a16:rowId xmlns:a16="http://schemas.microsoft.com/office/drawing/2014/main" val="2376851530"/>
                  </a:ext>
                </a:extLst>
              </a:tr>
              <a:tr h="1601305">
                <a:tc>
                  <a:txBody>
                    <a:bodyPr/>
                    <a:lstStyle/>
                    <a:p>
                      <a:r>
                        <a:rPr lang="en-US" sz="1100" dirty="0">
                          <a:latin typeface="Poppins" panose="00000500000000000000" pitchFamily="2" charset="0"/>
                          <a:cs typeface="Poppins" panose="00000500000000000000" pitchFamily="2" charset="0"/>
                        </a:rPr>
                        <a:t>Accuracy: </a:t>
                      </a:r>
                      <a:r>
                        <a:rPr lang="en-US" sz="1100" b="1" dirty="0">
                          <a:latin typeface="Poppins" panose="00000500000000000000" pitchFamily="2" charset="0"/>
                          <a:cs typeface="Poppins" panose="00000500000000000000" pitchFamily="2" charset="0"/>
                        </a:rPr>
                        <a:t>95.72%</a:t>
                      </a:r>
                    </a:p>
                    <a:p>
                      <a:r>
                        <a:rPr lang="en-US" sz="1100" dirty="0">
                          <a:latin typeface="Poppins" panose="00000500000000000000" pitchFamily="2" charset="0"/>
                          <a:cs typeface="Poppins" panose="00000500000000000000" pitchFamily="2" charset="0"/>
                        </a:rPr>
                        <a:t>Naive Model Accuracy: </a:t>
                      </a:r>
                      <a:r>
                        <a:rPr lang="en-US" sz="1100" b="1" dirty="0">
                          <a:latin typeface="Poppins" panose="00000500000000000000" pitchFamily="2" charset="0"/>
                          <a:cs typeface="Poppins" panose="00000500000000000000" pitchFamily="2" charset="0"/>
                        </a:rPr>
                        <a:t>95.74%</a:t>
                      </a:r>
                    </a:p>
                    <a:p>
                      <a:r>
                        <a:rPr lang="en-US" sz="1100" dirty="0">
                          <a:latin typeface="Poppins" panose="00000500000000000000" pitchFamily="2" charset="0"/>
                          <a:cs typeface="Poppins" panose="00000500000000000000" pitchFamily="2" charset="0"/>
                        </a:rPr>
                        <a:t>F1-score:  </a:t>
                      </a:r>
                      <a:r>
                        <a:rPr lang="en-US" sz="1100" b="1" dirty="0">
                          <a:latin typeface="Poppins" panose="00000500000000000000" pitchFamily="2" charset="0"/>
                          <a:cs typeface="Poppins" panose="00000500000000000000" pitchFamily="2" charset="0"/>
                        </a:rPr>
                        <a:t>0.0</a:t>
                      </a:r>
                    </a:p>
                    <a:p>
                      <a:r>
                        <a:rPr lang="en-US" sz="1100" dirty="0">
                          <a:latin typeface="Poppins" panose="00000500000000000000" pitchFamily="2" charset="0"/>
                          <a:cs typeface="Poppins" panose="00000500000000000000" pitchFamily="2" charset="0"/>
                        </a:rPr>
                        <a:t>recall:  </a:t>
                      </a:r>
                      <a:r>
                        <a:rPr lang="en-US" sz="1400" b="1" dirty="0">
                          <a:solidFill>
                            <a:srgbClr val="FF0000"/>
                          </a:solidFill>
                          <a:latin typeface="Poppins" panose="00000500000000000000" pitchFamily="2" charset="0"/>
                          <a:cs typeface="Poppins" panose="00000500000000000000" pitchFamily="2" charset="0"/>
                        </a:rPr>
                        <a:t>0.0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Poppins" panose="00000500000000000000" pitchFamily="2" charset="0"/>
                          <a:ea typeface="+mn-ea"/>
                          <a:cs typeface="Poppins" panose="00000500000000000000" pitchFamily="2" charset="0"/>
                        </a:rPr>
                        <a:t>Accuracy: </a:t>
                      </a:r>
                      <a:r>
                        <a:rPr kumimoji="0" lang="en-US" sz="1100" b="1" i="0" u="none" strike="noStrike" kern="1200" cap="none" spc="0" normalizeH="0" baseline="0" noProof="0" dirty="0">
                          <a:ln>
                            <a:noFill/>
                          </a:ln>
                          <a:solidFill>
                            <a:prstClr val="black"/>
                          </a:solidFill>
                          <a:effectLst/>
                          <a:uLnTx/>
                          <a:uFillTx/>
                          <a:latin typeface="Poppins" panose="00000500000000000000" pitchFamily="2" charset="0"/>
                          <a:ea typeface="+mn-ea"/>
                          <a:cs typeface="Poppins" panose="00000500000000000000" pitchFamily="2" charset="0"/>
                        </a:rPr>
                        <a:t>87.06%</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Poppins" panose="00000500000000000000" pitchFamily="2" charset="0"/>
                          <a:ea typeface="+mn-ea"/>
                          <a:cs typeface="Poppins" panose="00000500000000000000" pitchFamily="2" charset="0"/>
                        </a:rPr>
                        <a:t>Naive Model Accuracy: </a:t>
                      </a:r>
                      <a:r>
                        <a:rPr kumimoji="0" lang="en-US" sz="1100" b="1" i="0" u="none" strike="noStrike" kern="1200" cap="none" spc="0" normalizeH="0" baseline="0" noProof="0" dirty="0">
                          <a:ln>
                            <a:noFill/>
                          </a:ln>
                          <a:solidFill>
                            <a:prstClr val="black"/>
                          </a:solidFill>
                          <a:effectLst/>
                          <a:uLnTx/>
                          <a:uFillTx/>
                          <a:latin typeface="Poppins" panose="00000500000000000000" pitchFamily="2" charset="0"/>
                          <a:ea typeface="+mn-ea"/>
                          <a:cs typeface="Poppins" panose="00000500000000000000" pitchFamily="2" charset="0"/>
                        </a:rPr>
                        <a:t>95.74%</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Poppins" panose="00000500000000000000" pitchFamily="2" charset="0"/>
                          <a:ea typeface="+mn-ea"/>
                          <a:cs typeface="Poppins" panose="00000500000000000000" pitchFamily="2" charset="0"/>
                        </a:rPr>
                        <a:t>F1-score:  </a:t>
                      </a:r>
                      <a:r>
                        <a:rPr kumimoji="0" lang="en-US" sz="1100" b="1" i="0" u="none" strike="noStrike" kern="1200" cap="none" spc="0" normalizeH="0" baseline="0" noProof="0" dirty="0">
                          <a:ln>
                            <a:noFill/>
                          </a:ln>
                          <a:solidFill>
                            <a:prstClr val="black"/>
                          </a:solidFill>
                          <a:effectLst/>
                          <a:uLnTx/>
                          <a:uFillTx/>
                          <a:latin typeface="Poppins" panose="00000500000000000000" pitchFamily="2" charset="0"/>
                          <a:ea typeface="+mn-ea"/>
                          <a:cs typeface="Poppins" panose="00000500000000000000" pitchFamily="2" charset="0"/>
                        </a:rPr>
                        <a:t>0.2208</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Poppins" panose="00000500000000000000" pitchFamily="2" charset="0"/>
                          <a:ea typeface="+mn-ea"/>
                          <a:cs typeface="Poppins" panose="00000500000000000000" pitchFamily="2" charset="0"/>
                        </a:rPr>
                        <a:t>recall:  </a:t>
                      </a:r>
                      <a:r>
                        <a:rPr kumimoji="0" lang="en-US" sz="1400" b="1" i="0" u="none" strike="noStrike" kern="1200" cap="none" spc="0" normalizeH="0" baseline="0" noProof="0" dirty="0">
                          <a:ln>
                            <a:noFill/>
                          </a:ln>
                          <a:solidFill>
                            <a:srgbClr val="FF0000"/>
                          </a:solidFill>
                          <a:effectLst/>
                          <a:uLnTx/>
                          <a:uFillTx/>
                          <a:latin typeface="Poppins" panose="00000500000000000000" pitchFamily="2" charset="0"/>
                          <a:ea typeface="+mn-ea"/>
                          <a:cs typeface="Poppins" panose="00000500000000000000" pitchFamily="2" charset="0"/>
                        </a:rPr>
                        <a:t>0.4285</a:t>
                      </a: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Poppins" panose="00000500000000000000" pitchFamily="2" charset="0"/>
                          <a:ea typeface="+mn-ea"/>
                          <a:cs typeface="Poppins" panose="00000500000000000000" pitchFamily="2" charset="0"/>
                        </a:rPr>
                        <a:t>Accuracy: </a:t>
                      </a:r>
                      <a:r>
                        <a:rPr kumimoji="0" lang="en-US" sz="1100" b="1" i="0" u="none" strike="noStrike" kern="1200" cap="none" spc="0" normalizeH="0" baseline="0" noProof="0" dirty="0">
                          <a:ln>
                            <a:noFill/>
                          </a:ln>
                          <a:solidFill>
                            <a:prstClr val="black"/>
                          </a:solidFill>
                          <a:effectLst/>
                          <a:uLnTx/>
                          <a:uFillTx/>
                          <a:latin typeface="Poppins" panose="00000500000000000000" pitchFamily="2" charset="0"/>
                          <a:ea typeface="+mn-ea"/>
                          <a:cs typeface="Poppins" panose="00000500000000000000" pitchFamily="2" charset="0"/>
                        </a:rPr>
                        <a:t>69.96%</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Poppins" panose="00000500000000000000" pitchFamily="2" charset="0"/>
                          <a:ea typeface="+mn-ea"/>
                          <a:cs typeface="Poppins" panose="00000500000000000000" pitchFamily="2" charset="0"/>
                        </a:rPr>
                        <a:t>Naive Model Accuracy: </a:t>
                      </a:r>
                      <a:r>
                        <a:rPr kumimoji="0" lang="en-US" sz="1100" b="1" i="0" u="none" strike="noStrike" kern="1200" cap="none" spc="0" normalizeH="0" baseline="0" noProof="0" dirty="0">
                          <a:ln>
                            <a:noFill/>
                          </a:ln>
                          <a:solidFill>
                            <a:prstClr val="black"/>
                          </a:solidFill>
                          <a:effectLst/>
                          <a:uLnTx/>
                          <a:uFillTx/>
                          <a:latin typeface="Poppins" panose="00000500000000000000" pitchFamily="2" charset="0"/>
                          <a:ea typeface="+mn-ea"/>
                          <a:cs typeface="Poppins" panose="00000500000000000000" pitchFamily="2" charset="0"/>
                        </a:rPr>
                        <a:t>95.74%</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Poppins" panose="00000500000000000000" pitchFamily="2" charset="0"/>
                          <a:ea typeface="+mn-ea"/>
                          <a:cs typeface="Poppins" panose="00000500000000000000" pitchFamily="2" charset="0"/>
                        </a:rPr>
                        <a:t>F1-score:  </a:t>
                      </a:r>
                      <a:r>
                        <a:rPr kumimoji="0" lang="en-US" sz="1100" b="1" i="0" u="none" strike="noStrike" kern="1200" cap="none" spc="0" normalizeH="0" baseline="0" noProof="0" dirty="0">
                          <a:ln>
                            <a:noFill/>
                          </a:ln>
                          <a:solidFill>
                            <a:prstClr val="black"/>
                          </a:solidFill>
                          <a:effectLst/>
                          <a:uLnTx/>
                          <a:uFillTx/>
                          <a:latin typeface="Poppins" panose="00000500000000000000" pitchFamily="2" charset="0"/>
                          <a:ea typeface="+mn-ea"/>
                          <a:cs typeface="Poppins" panose="00000500000000000000" pitchFamily="2" charset="0"/>
                        </a:rPr>
                        <a:t>0.1690</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Poppins" panose="00000500000000000000" pitchFamily="2" charset="0"/>
                          <a:ea typeface="+mn-ea"/>
                          <a:cs typeface="Poppins" panose="00000500000000000000" pitchFamily="2" charset="0"/>
                        </a:rPr>
                        <a:t>recall:  </a:t>
                      </a:r>
                      <a:r>
                        <a:rPr kumimoji="0" lang="en-US" sz="1400" b="1" i="0" u="none" strike="noStrike" kern="1200" cap="none" spc="0" normalizeH="0" baseline="0" noProof="0" dirty="0">
                          <a:ln>
                            <a:noFill/>
                          </a:ln>
                          <a:solidFill>
                            <a:srgbClr val="FF0000"/>
                          </a:solidFill>
                          <a:effectLst/>
                          <a:uLnTx/>
                          <a:uFillTx/>
                          <a:latin typeface="Poppins" panose="00000500000000000000" pitchFamily="2" charset="0"/>
                          <a:ea typeface="+mn-ea"/>
                          <a:cs typeface="Poppins" panose="00000500000000000000" pitchFamily="2" charset="0"/>
                        </a:rPr>
                        <a:t>0.7143</a:t>
                      </a:r>
                    </a:p>
                    <a:p>
                      <a:endParaRPr lang="en-US" dirty="0"/>
                    </a:p>
                  </a:txBody>
                  <a:tcPr/>
                </a:tc>
                <a:extLst>
                  <a:ext uri="{0D108BD9-81ED-4DB2-BD59-A6C34878D82A}">
                    <a16:rowId xmlns:a16="http://schemas.microsoft.com/office/drawing/2014/main" val="3274726290"/>
                  </a:ext>
                </a:extLst>
              </a:tr>
            </a:tbl>
          </a:graphicData>
        </a:graphic>
      </p:graphicFrame>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1224" y="2321172"/>
            <a:ext cx="2681674" cy="2101727"/>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87768" y="2321170"/>
            <a:ext cx="2681674" cy="2101727"/>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04279" y="2321169"/>
            <a:ext cx="2681674" cy="2101727"/>
          </a:xfrm>
          <a:prstGeom prst="rect">
            <a:avLst/>
          </a:prstGeom>
        </p:spPr>
      </p:pic>
      <p:sp>
        <p:nvSpPr>
          <p:cNvPr id="8" name="TextBox 7"/>
          <p:cNvSpPr txBox="1"/>
          <p:nvPr/>
        </p:nvSpPr>
        <p:spPr>
          <a:xfrm>
            <a:off x="496388" y="1820091"/>
            <a:ext cx="2716511" cy="307777"/>
          </a:xfrm>
          <a:prstGeom prst="rect">
            <a:avLst/>
          </a:prstGeom>
          <a:noFill/>
        </p:spPr>
        <p:txBody>
          <a:bodyPr wrap="square" rtlCol="0">
            <a:spAutoFit/>
          </a:bodyPr>
          <a:lstStyle/>
          <a:p>
            <a:pPr algn="ctr"/>
            <a:r>
              <a:rPr lang="en-US" sz="1400" dirty="0">
                <a:latin typeface="Poppins SemiBold" panose="00000700000000000000" pitchFamily="2" charset="0"/>
                <a:cs typeface="Poppins SemiBold" panose="00000700000000000000" pitchFamily="2" charset="0"/>
              </a:rPr>
              <a:t>Without sampling</a:t>
            </a:r>
          </a:p>
        </p:txBody>
      </p:sp>
      <p:sp>
        <p:nvSpPr>
          <p:cNvPr id="9" name="TextBox 8"/>
          <p:cNvSpPr txBox="1"/>
          <p:nvPr/>
        </p:nvSpPr>
        <p:spPr>
          <a:xfrm>
            <a:off x="3212899" y="1820091"/>
            <a:ext cx="2716511" cy="307777"/>
          </a:xfrm>
          <a:prstGeom prst="rect">
            <a:avLst/>
          </a:prstGeom>
          <a:noFill/>
        </p:spPr>
        <p:txBody>
          <a:bodyPr wrap="square" rtlCol="0">
            <a:spAutoFit/>
          </a:bodyPr>
          <a:lstStyle/>
          <a:p>
            <a:pPr algn="ctr"/>
            <a:r>
              <a:rPr lang="en-US" sz="1400" dirty="0">
                <a:latin typeface="Poppins SemiBold" panose="00000700000000000000" pitchFamily="2" charset="0"/>
                <a:cs typeface="Poppins SemiBold" panose="00000700000000000000" pitchFamily="2" charset="0"/>
              </a:rPr>
              <a:t>Oversampling</a:t>
            </a:r>
          </a:p>
        </p:txBody>
      </p:sp>
      <p:sp>
        <p:nvSpPr>
          <p:cNvPr id="10" name="TextBox 9"/>
          <p:cNvSpPr txBox="1"/>
          <p:nvPr/>
        </p:nvSpPr>
        <p:spPr>
          <a:xfrm>
            <a:off x="5969443" y="1820091"/>
            <a:ext cx="2716511" cy="307777"/>
          </a:xfrm>
          <a:prstGeom prst="rect">
            <a:avLst/>
          </a:prstGeom>
          <a:noFill/>
        </p:spPr>
        <p:txBody>
          <a:bodyPr wrap="square" rtlCol="0">
            <a:spAutoFit/>
          </a:bodyPr>
          <a:lstStyle/>
          <a:p>
            <a:pPr algn="ctr"/>
            <a:r>
              <a:rPr lang="en-US" sz="1400" dirty="0">
                <a:latin typeface="Poppins SemiBold" panose="00000700000000000000" pitchFamily="2" charset="0"/>
                <a:cs typeface="Poppins SemiBold" panose="00000700000000000000" pitchFamily="2" charset="0"/>
              </a:rPr>
              <a:t>Undersampling</a:t>
            </a:r>
          </a:p>
        </p:txBody>
      </p:sp>
    </p:spTree>
    <p:extLst>
      <p:ext uri="{BB962C8B-B14F-4D97-AF65-F5344CB8AC3E}">
        <p14:creationId xmlns:p14="http://schemas.microsoft.com/office/powerpoint/2010/main" val="239239577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1886" y="374468"/>
            <a:ext cx="7114903" cy="461665"/>
          </a:xfrm>
          <a:prstGeom prst="rect">
            <a:avLst/>
          </a:prstGeom>
          <a:noFill/>
        </p:spPr>
        <p:txBody>
          <a:bodyPr wrap="square" rtlCol="0">
            <a:spAutoFit/>
          </a:bodyPr>
          <a:lstStyle/>
          <a:p>
            <a:r>
              <a:rPr lang="en-US" sz="2400" dirty="0">
                <a:latin typeface="Poppins ExtraBold" panose="00000900000000000000" pitchFamily="2" charset="0"/>
                <a:cs typeface="Poppins ExtraBold" panose="00000900000000000000" pitchFamily="2" charset="0"/>
              </a:rPr>
              <a:t>Modeling</a:t>
            </a:r>
          </a:p>
        </p:txBody>
      </p:sp>
      <p:sp>
        <p:nvSpPr>
          <p:cNvPr id="3" name="TextBox 2"/>
          <p:cNvSpPr txBox="1"/>
          <p:nvPr/>
        </p:nvSpPr>
        <p:spPr>
          <a:xfrm>
            <a:off x="391885" y="1114696"/>
            <a:ext cx="4598125" cy="369332"/>
          </a:xfrm>
          <a:prstGeom prst="rect">
            <a:avLst/>
          </a:prstGeom>
          <a:noFill/>
        </p:spPr>
        <p:txBody>
          <a:bodyPr wrap="square" rtlCol="0">
            <a:spAutoFit/>
          </a:bodyPr>
          <a:lstStyle/>
          <a:p>
            <a:r>
              <a:rPr lang="en-US" b="1" dirty="0">
                <a:latin typeface="Poppins" panose="00000500000000000000" pitchFamily="2" charset="0"/>
                <a:cs typeface="Poppins" panose="00000500000000000000" pitchFamily="2" charset="0"/>
              </a:rPr>
              <a:t>Multi-Layer Perceptron (MLP)</a:t>
            </a:r>
          </a:p>
        </p:txBody>
      </p:sp>
      <p:graphicFrame>
        <p:nvGraphicFramePr>
          <p:cNvPr id="4" name="Table 3"/>
          <p:cNvGraphicFramePr>
            <a:graphicFrameLocks noGrp="1"/>
          </p:cNvGraphicFramePr>
          <p:nvPr>
            <p:extLst>
              <p:ext uri="{D42A27DB-BD31-4B8C-83A1-F6EECF244321}">
                <p14:modId xmlns:p14="http://schemas.microsoft.com/office/powerpoint/2010/main" val="3236475485"/>
              </p:ext>
            </p:extLst>
          </p:nvPr>
        </p:nvGraphicFramePr>
        <p:xfrm>
          <a:off x="496388" y="2172062"/>
          <a:ext cx="8229600" cy="4385492"/>
        </p:xfrm>
        <a:graphic>
          <a:graphicData uri="http://schemas.openxmlformats.org/drawingml/2006/table">
            <a:tbl>
              <a:tblPr firstRow="1" bandRow="1">
                <a:tableStyleId>{5940675A-B579-460E-94D1-54222C63F5DA}</a:tableStyleId>
              </a:tblPr>
              <a:tblGrid>
                <a:gridCol w="2743200">
                  <a:extLst>
                    <a:ext uri="{9D8B030D-6E8A-4147-A177-3AD203B41FA5}">
                      <a16:colId xmlns:a16="http://schemas.microsoft.com/office/drawing/2014/main" val="519325687"/>
                    </a:ext>
                  </a:extLst>
                </a:gridCol>
                <a:gridCol w="2743200">
                  <a:extLst>
                    <a:ext uri="{9D8B030D-6E8A-4147-A177-3AD203B41FA5}">
                      <a16:colId xmlns:a16="http://schemas.microsoft.com/office/drawing/2014/main" val="1478277917"/>
                    </a:ext>
                  </a:extLst>
                </a:gridCol>
                <a:gridCol w="2743200">
                  <a:extLst>
                    <a:ext uri="{9D8B030D-6E8A-4147-A177-3AD203B41FA5}">
                      <a16:colId xmlns:a16="http://schemas.microsoft.com/office/drawing/2014/main" val="467442658"/>
                    </a:ext>
                  </a:extLst>
                </a:gridCol>
              </a:tblGrid>
              <a:tr h="2784187">
                <a:tc>
                  <a:txBody>
                    <a:bodyPr/>
                    <a:lstStyle/>
                    <a:p>
                      <a:endParaRPr lang="en-US" dirty="0"/>
                    </a:p>
                  </a:txBody>
                  <a:tcPr/>
                </a:tc>
                <a:tc>
                  <a:txBody>
                    <a:bodyPr/>
                    <a:lstStyle/>
                    <a:p>
                      <a:endParaRPr lang="en-US" dirty="0"/>
                    </a:p>
                  </a:txBody>
                  <a:tcPr/>
                </a:tc>
                <a:tc>
                  <a:txBody>
                    <a:bodyPr/>
                    <a:lstStyle/>
                    <a:p>
                      <a:endParaRPr lang="en-US"/>
                    </a:p>
                  </a:txBody>
                  <a:tcPr/>
                </a:tc>
                <a:extLst>
                  <a:ext uri="{0D108BD9-81ED-4DB2-BD59-A6C34878D82A}">
                    <a16:rowId xmlns:a16="http://schemas.microsoft.com/office/drawing/2014/main" val="2376851530"/>
                  </a:ext>
                </a:extLst>
              </a:tr>
              <a:tr h="1601305">
                <a:tc>
                  <a:txBody>
                    <a:bodyPr/>
                    <a:lstStyle/>
                    <a:p>
                      <a:r>
                        <a:rPr lang="en-US" sz="1100" dirty="0">
                          <a:latin typeface="Poppins" panose="00000500000000000000" pitchFamily="2" charset="0"/>
                          <a:cs typeface="Poppins" panose="00000500000000000000" pitchFamily="2" charset="0"/>
                        </a:rPr>
                        <a:t>Accuracy: </a:t>
                      </a:r>
                      <a:r>
                        <a:rPr lang="en-US" sz="1100" b="1" dirty="0">
                          <a:latin typeface="Poppins" panose="00000500000000000000" pitchFamily="2" charset="0"/>
                          <a:cs typeface="Poppins" panose="00000500000000000000" pitchFamily="2" charset="0"/>
                        </a:rPr>
                        <a:t>95.72%</a:t>
                      </a:r>
                    </a:p>
                    <a:p>
                      <a:r>
                        <a:rPr lang="en-US" sz="1100" dirty="0">
                          <a:latin typeface="Poppins" panose="00000500000000000000" pitchFamily="2" charset="0"/>
                          <a:cs typeface="Poppins" panose="00000500000000000000" pitchFamily="2" charset="0"/>
                        </a:rPr>
                        <a:t>Naive Model Accuracy: </a:t>
                      </a:r>
                      <a:r>
                        <a:rPr lang="en-US" sz="1100" b="1" dirty="0">
                          <a:latin typeface="Poppins" panose="00000500000000000000" pitchFamily="2" charset="0"/>
                          <a:cs typeface="Poppins" panose="00000500000000000000" pitchFamily="2" charset="0"/>
                        </a:rPr>
                        <a:t>95.74%</a:t>
                      </a:r>
                    </a:p>
                    <a:p>
                      <a:r>
                        <a:rPr lang="en-US" sz="1100" dirty="0">
                          <a:latin typeface="Poppins" panose="00000500000000000000" pitchFamily="2" charset="0"/>
                          <a:cs typeface="Poppins" panose="00000500000000000000" pitchFamily="2" charset="0"/>
                        </a:rPr>
                        <a:t>F1-score:  </a:t>
                      </a:r>
                      <a:r>
                        <a:rPr lang="en-US" sz="1100" b="1" dirty="0">
                          <a:latin typeface="Poppins" panose="00000500000000000000" pitchFamily="2" charset="0"/>
                          <a:cs typeface="Poppins" panose="00000500000000000000" pitchFamily="2" charset="0"/>
                        </a:rPr>
                        <a:t>0.0</a:t>
                      </a:r>
                    </a:p>
                    <a:p>
                      <a:r>
                        <a:rPr lang="en-US" sz="1100" dirty="0">
                          <a:latin typeface="Poppins" panose="00000500000000000000" pitchFamily="2" charset="0"/>
                          <a:cs typeface="Poppins" panose="00000500000000000000" pitchFamily="2" charset="0"/>
                        </a:rPr>
                        <a:t>recall:  </a:t>
                      </a:r>
                      <a:r>
                        <a:rPr lang="en-US" sz="1400" b="1" dirty="0">
                          <a:solidFill>
                            <a:srgbClr val="FF0000"/>
                          </a:solidFill>
                          <a:latin typeface="Poppins" panose="00000500000000000000" pitchFamily="2" charset="0"/>
                          <a:cs typeface="Poppins" panose="00000500000000000000" pitchFamily="2" charset="0"/>
                        </a:rPr>
                        <a:t>0.0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Poppins" panose="00000500000000000000" pitchFamily="2" charset="0"/>
                          <a:ea typeface="+mn-ea"/>
                          <a:cs typeface="Poppins" panose="00000500000000000000" pitchFamily="2" charset="0"/>
                        </a:rPr>
                        <a:t>Accuracy: </a:t>
                      </a:r>
                      <a:r>
                        <a:rPr kumimoji="0" lang="en-US" sz="1100" b="1" i="0" u="none" strike="noStrike" kern="1200" cap="none" spc="0" normalizeH="0" baseline="0" noProof="0" dirty="0" smtClean="0">
                          <a:ln>
                            <a:noFill/>
                          </a:ln>
                          <a:solidFill>
                            <a:prstClr val="black"/>
                          </a:solidFill>
                          <a:effectLst/>
                          <a:uLnTx/>
                          <a:uFillTx/>
                          <a:latin typeface="Poppins" panose="00000500000000000000" pitchFamily="2" charset="0"/>
                          <a:ea typeface="+mn-ea"/>
                          <a:cs typeface="Poppins" panose="00000500000000000000" pitchFamily="2" charset="0"/>
                        </a:rPr>
                        <a:t>75.05%</a:t>
                      </a:r>
                      <a:endParaRPr kumimoji="0" lang="en-US" sz="1100" b="1" i="0" u="none" strike="noStrike" kern="1200" cap="none" spc="0" normalizeH="0" baseline="0" noProof="0" dirty="0">
                        <a:ln>
                          <a:noFill/>
                        </a:ln>
                        <a:solidFill>
                          <a:prstClr val="black"/>
                        </a:solidFill>
                        <a:effectLst/>
                        <a:uLnTx/>
                        <a:uFillTx/>
                        <a:latin typeface="Poppins" panose="00000500000000000000" pitchFamily="2" charset="0"/>
                        <a:ea typeface="+mn-ea"/>
                        <a:cs typeface="Poppins" panose="00000500000000000000"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Poppins" panose="00000500000000000000" pitchFamily="2" charset="0"/>
                          <a:ea typeface="+mn-ea"/>
                          <a:cs typeface="Poppins" panose="00000500000000000000" pitchFamily="2" charset="0"/>
                        </a:rPr>
                        <a:t>Naive Model Accuracy: </a:t>
                      </a:r>
                      <a:r>
                        <a:rPr kumimoji="0" lang="en-US" sz="1100" b="1" i="0" u="none" strike="noStrike" kern="1200" cap="none" spc="0" normalizeH="0" baseline="0" noProof="0" dirty="0">
                          <a:ln>
                            <a:noFill/>
                          </a:ln>
                          <a:solidFill>
                            <a:prstClr val="black"/>
                          </a:solidFill>
                          <a:effectLst/>
                          <a:uLnTx/>
                          <a:uFillTx/>
                          <a:latin typeface="Poppins" panose="00000500000000000000" pitchFamily="2" charset="0"/>
                          <a:ea typeface="+mn-ea"/>
                          <a:cs typeface="Poppins" panose="00000500000000000000" pitchFamily="2" charset="0"/>
                        </a:rPr>
                        <a:t>95.74%</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Poppins" panose="00000500000000000000" pitchFamily="2" charset="0"/>
                          <a:ea typeface="+mn-ea"/>
                          <a:cs typeface="Poppins" panose="00000500000000000000" pitchFamily="2" charset="0"/>
                        </a:rPr>
                        <a:t>F1-score:  </a:t>
                      </a:r>
                      <a:r>
                        <a:rPr kumimoji="0" lang="en-US" sz="1100" b="1" i="0" u="none" strike="noStrike" kern="1200" cap="none" spc="0" normalizeH="0" baseline="0" noProof="0" dirty="0" smtClean="0">
                          <a:ln>
                            <a:noFill/>
                          </a:ln>
                          <a:solidFill>
                            <a:prstClr val="black"/>
                          </a:solidFill>
                          <a:effectLst/>
                          <a:uLnTx/>
                          <a:uFillTx/>
                          <a:latin typeface="Poppins" panose="00000500000000000000" pitchFamily="2" charset="0"/>
                          <a:ea typeface="+mn-ea"/>
                          <a:cs typeface="Poppins" panose="00000500000000000000" pitchFamily="2" charset="0"/>
                        </a:rPr>
                        <a:t>0.2071</a:t>
                      </a:r>
                      <a:endParaRPr kumimoji="0" lang="en-US" sz="1100" b="1" i="0" u="none" strike="noStrike" kern="1200" cap="none" spc="0" normalizeH="0" baseline="0" noProof="0" dirty="0">
                        <a:ln>
                          <a:noFill/>
                        </a:ln>
                        <a:solidFill>
                          <a:prstClr val="black"/>
                        </a:solidFill>
                        <a:effectLst/>
                        <a:uLnTx/>
                        <a:uFillTx/>
                        <a:latin typeface="Poppins" panose="00000500000000000000" pitchFamily="2" charset="0"/>
                        <a:ea typeface="+mn-ea"/>
                        <a:cs typeface="Poppins" panose="00000500000000000000"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Poppins" panose="00000500000000000000" pitchFamily="2" charset="0"/>
                          <a:ea typeface="+mn-ea"/>
                          <a:cs typeface="Poppins" panose="00000500000000000000" pitchFamily="2" charset="0"/>
                        </a:rPr>
                        <a:t>recall:  </a:t>
                      </a:r>
                      <a:r>
                        <a:rPr kumimoji="0" lang="en-US" sz="1400" b="1" i="0" u="none" strike="noStrike" kern="1200" cap="none" spc="0" normalizeH="0" baseline="0" noProof="0" dirty="0" smtClean="0">
                          <a:ln>
                            <a:noFill/>
                          </a:ln>
                          <a:solidFill>
                            <a:srgbClr val="FF0000"/>
                          </a:solidFill>
                          <a:effectLst/>
                          <a:uLnTx/>
                          <a:uFillTx/>
                          <a:latin typeface="Poppins" panose="00000500000000000000" pitchFamily="2" charset="0"/>
                          <a:ea typeface="+mn-ea"/>
                          <a:cs typeface="Poppins" panose="00000500000000000000" pitchFamily="2" charset="0"/>
                        </a:rPr>
                        <a:t>0.7619</a:t>
                      </a:r>
                      <a:endParaRPr kumimoji="0" lang="en-US" sz="1400" b="1" i="0" u="none" strike="noStrike" kern="1200" cap="none" spc="0" normalizeH="0" baseline="0" noProof="0" dirty="0">
                        <a:ln>
                          <a:noFill/>
                        </a:ln>
                        <a:solidFill>
                          <a:srgbClr val="FF0000"/>
                        </a:solidFill>
                        <a:effectLst/>
                        <a:uLnTx/>
                        <a:uFillTx/>
                        <a:latin typeface="Poppins" panose="00000500000000000000" pitchFamily="2" charset="0"/>
                        <a:ea typeface="+mn-ea"/>
                        <a:cs typeface="Poppins" panose="00000500000000000000" pitchFamily="2" charset="0"/>
                      </a:endParaRP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Poppins" panose="00000500000000000000" pitchFamily="2" charset="0"/>
                          <a:ea typeface="+mn-ea"/>
                          <a:cs typeface="Poppins" panose="00000500000000000000" pitchFamily="2" charset="0"/>
                        </a:rPr>
                        <a:t>Accuracy: </a:t>
                      </a:r>
                      <a:r>
                        <a:rPr kumimoji="0" lang="en-US" sz="1100" b="1" i="0" u="none" strike="noStrike" kern="1200" cap="none" spc="0" normalizeH="0" baseline="0" noProof="0" dirty="0">
                          <a:ln>
                            <a:noFill/>
                          </a:ln>
                          <a:solidFill>
                            <a:prstClr val="black"/>
                          </a:solidFill>
                          <a:effectLst/>
                          <a:uLnTx/>
                          <a:uFillTx/>
                          <a:latin typeface="Poppins" panose="00000500000000000000" pitchFamily="2" charset="0"/>
                          <a:ea typeface="+mn-ea"/>
                          <a:cs typeface="Poppins" panose="00000500000000000000" pitchFamily="2" charset="0"/>
                        </a:rPr>
                        <a:t>71.18%</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Poppins" panose="00000500000000000000" pitchFamily="2" charset="0"/>
                          <a:ea typeface="+mn-ea"/>
                          <a:cs typeface="Poppins" panose="00000500000000000000" pitchFamily="2" charset="0"/>
                        </a:rPr>
                        <a:t>Naive Model Accuracy: </a:t>
                      </a:r>
                      <a:r>
                        <a:rPr kumimoji="0" lang="en-US" sz="1100" b="1" i="0" u="none" strike="noStrike" kern="1200" cap="none" spc="0" normalizeH="0" baseline="0" noProof="0" dirty="0">
                          <a:ln>
                            <a:noFill/>
                          </a:ln>
                          <a:solidFill>
                            <a:prstClr val="black"/>
                          </a:solidFill>
                          <a:effectLst/>
                          <a:uLnTx/>
                          <a:uFillTx/>
                          <a:latin typeface="Poppins" panose="00000500000000000000" pitchFamily="2" charset="0"/>
                          <a:ea typeface="+mn-ea"/>
                          <a:cs typeface="Poppins" panose="00000500000000000000" pitchFamily="2" charset="0"/>
                        </a:rPr>
                        <a:t>95.74%</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Poppins" panose="00000500000000000000" pitchFamily="2" charset="0"/>
                          <a:ea typeface="+mn-ea"/>
                          <a:cs typeface="Poppins" panose="00000500000000000000" pitchFamily="2" charset="0"/>
                        </a:rPr>
                        <a:t>F1-score:  </a:t>
                      </a:r>
                      <a:r>
                        <a:rPr kumimoji="0" lang="en-US" sz="1100" b="1" i="0" u="none" strike="noStrike" kern="1200" cap="none" spc="0" normalizeH="0" baseline="0" noProof="0" dirty="0">
                          <a:ln>
                            <a:noFill/>
                          </a:ln>
                          <a:solidFill>
                            <a:prstClr val="black"/>
                          </a:solidFill>
                          <a:effectLst/>
                          <a:uLnTx/>
                          <a:uFillTx/>
                          <a:latin typeface="Poppins" panose="00000500000000000000" pitchFamily="2" charset="0"/>
                          <a:ea typeface="+mn-ea"/>
                          <a:cs typeface="Poppins" panose="00000500000000000000" pitchFamily="2" charset="0"/>
                        </a:rPr>
                        <a:t>0.1797</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Poppins" panose="00000500000000000000" pitchFamily="2" charset="0"/>
                          <a:ea typeface="+mn-ea"/>
                          <a:cs typeface="Poppins" panose="00000500000000000000" pitchFamily="2" charset="0"/>
                        </a:rPr>
                        <a:t>recall:  </a:t>
                      </a:r>
                      <a:r>
                        <a:rPr kumimoji="0" lang="en-US" sz="1400" b="1" i="0" u="none" strike="noStrike" kern="1200" cap="none" spc="0" normalizeH="0" baseline="0" noProof="0" dirty="0">
                          <a:ln>
                            <a:noFill/>
                          </a:ln>
                          <a:solidFill>
                            <a:srgbClr val="FF0000"/>
                          </a:solidFill>
                          <a:effectLst/>
                          <a:uLnTx/>
                          <a:uFillTx/>
                          <a:latin typeface="Poppins" panose="00000500000000000000" pitchFamily="2" charset="0"/>
                          <a:ea typeface="+mn-ea"/>
                          <a:cs typeface="Poppins" panose="00000500000000000000" pitchFamily="2" charset="0"/>
                        </a:rPr>
                        <a:t>0.7381</a:t>
                      </a:r>
                    </a:p>
                    <a:p>
                      <a:endParaRPr lang="en-US" dirty="0"/>
                    </a:p>
                  </a:txBody>
                  <a:tcPr/>
                </a:tc>
                <a:extLst>
                  <a:ext uri="{0D108BD9-81ED-4DB2-BD59-A6C34878D82A}">
                    <a16:rowId xmlns:a16="http://schemas.microsoft.com/office/drawing/2014/main" val="3274726290"/>
                  </a:ext>
                </a:extLst>
              </a:tr>
            </a:tbl>
          </a:graphicData>
        </a:graphic>
      </p:graphicFrame>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1224" y="2285278"/>
            <a:ext cx="2681674" cy="2173515"/>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97015" y="2285277"/>
            <a:ext cx="2663179" cy="2173514"/>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04279" y="2285276"/>
            <a:ext cx="2681673" cy="2173514"/>
          </a:xfrm>
          <a:prstGeom prst="rect">
            <a:avLst/>
          </a:prstGeom>
        </p:spPr>
      </p:pic>
      <p:sp>
        <p:nvSpPr>
          <p:cNvPr id="8" name="TextBox 7"/>
          <p:cNvSpPr txBox="1"/>
          <p:nvPr/>
        </p:nvSpPr>
        <p:spPr>
          <a:xfrm>
            <a:off x="496388" y="1820091"/>
            <a:ext cx="2716511" cy="307777"/>
          </a:xfrm>
          <a:prstGeom prst="rect">
            <a:avLst/>
          </a:prstGeom>
          <a:noFill/>
        </p:spPr>
        <p:txBody>
          <a:bodyPr wrap="square" rtlCol="0">
            <a:spAutoFit/>
          </a:bodyPr>
          <a:lstStyle/>
          <a:p>
            <a:pPr algn="ctr"/>
            <a:r>
              <a:rPr lang="en-US" sz="1400" dirty="0">
                <a:latin typeface="Poppins SemiBold" panose="00000700000000000000" pitchFamily="2" charset="0"/>
                <a:cs typeface="Poppins SemiBold" panose="00000700000000000000" pitchFamily="2" charset="0"/>
              </a:rPr>
              <a:t>Without sampling</a:t>
            </a:r>
          </a:p>
        </p:txBody>
      </p:sp>
      <p:sp>
        <p:nvSpPr>
          <p:cNvPr id="9" name="TextBox 8"/>
          <p:cNvSpPr txBox="1"/>
          <p:nvPr/>
        </p:nvSpPr>
        <p:spPr>
          <a:xfrm>
            <a:off x="3212899" y="1820091"/>
            <a:ext cx="2716511" cy="307777"/>
          </a:xfrm>
          <a:prstGeom prst="rect">
            <a:avLst/>
          </a:prstGeom>
          <a:noFill/>
        </p:spPr>
        <p:txBody>
          <a:bodyPr wrap="square" rtlCol="0">
            <a:spAutoFit/>
          </a:bodyPr>
          <a:lstStyle/>
          <a:p>
            <a:pPr algn="ctr"/>
            <a:r>
              <a:rPr lang="en-US" sz="1400" dirty="0">
                <a:latin typeface="Poppins SemiBold" panose="00000700000000000000" pitchFamily="2" charset="0"/>
                <a:cs typeface="Poppins SemiBold" panose="00000700000000000000" pitchFamily="2" charset="0"/>
              </a:rPr>
              <a:t>Oversampling</a:t>
            </a:r>
          </a:p>
        </p:txBody>
      </p:sp>
      <p:sp>
        <p:nvSpPr>
          <p:cNvPr id="10" name="TextBox 9"/>
          <p:cNvSpPr txBox="1"/>
          <p:nvPr/>
        </p:nvSpPr>
        <p:spPr>
          <a:xfrm>
            <a:off x="5969443" y="1820091"/>
            <a:ext cx="2716511" cy="307777"/>
          </a:xfrm>
          <a:prstGeom prst="rect">
            <a:avLst/>
          </a:prstGeom>
          <a:noFill/>
        </p:spPr>
        <p:txBody>
          <a:bodyPr wrap="square" rtlCol="0">
            <a:spAutoFit/>
          </a:bodyPr>
          <a:lstStyle/>
          <a:p>
            <a:pPr algn="ctr"/>
            <a:r>
              <a:rPr lang="en-US" sz="1400" dirty="0">
                <a:latin typeface="Poppins SemiBold" panose="00000700000000000000" pitchFamily="2" charset="0"/>
                <a:cs typeface="Poppins SemiBold" panose="00000700000000000000" pitchFamily="2" charset="0"/>
              </a:rPr>
              <a:t>Undersampling</a:t>
            </a:r>
          </a:p>
        </p:txBody>
      </p:sp>
      <p:sp>
        <p:nvSpPr>
          <p:cNvPr id="11" name="Rectangle 10"/>
          <p:cNvSpPr/>
          <p:nvPr/>
        </p:nvSpPr>
        <p:spPr>
          <a:xfrm>
            <a:off x="1001486" y="3372034"/>
            <a:ext cx="1689461" cy="651326"/>
          </a:xfrm>
          <a:prstGeom prst="rect">
            <a:avLst/>
          </a:prstGeom>
          <a:noFill/>
          <a:ln w="19050">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3766457" y="3372033"/>
            <a:ext cx="1689461" cy="651326"/>
          </a:xfrm>
          <a:prstGeom prst="rect">
            <a:avLst/>
          </a:prstGeom>
          <a:noFill/>
          <a:ln w="19050">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6482967" y="3372033"/>
            <a:ext cx="1689461" cy="651326"/>
          </a:xfrm>
          <a:prstGeom prst="rect">
            <a:avLst/>
          </a:prstGeom>
          <a:noFill/>
          <a:ln w="19050">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8278588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1886" y="374468"/>
            <a:ext cx="7114903" cy="461665"/>
          </a:xfrm>
          <a:prstGeom prst="rect">
            <a:avLst/>
          </a:prstGeom>
          <a:noFill/>
        </p:spPr>
        <p:txBody>
          <a:bodyPr wrap="square" rtlCol="0">
            <a:spAutoFit/>
          </a:bodyPr>
          <a:lstStyle/>
          <a:p>
            <a:r>
              <a:rPr lang="en-US" sz="2400" dirty="0" smtClean="0">
                <a:latin typeface="Poppins ExtraBold" panose="00000900000000000000" pitchFamily="2" charset="0"/>
                <a:cs typeface="Poppins ExtraBold" panose="00000900000000000000" pitchFamily="2" charset="0"/>
              </a:rPr>
              <a:t>Modeling ROC</a:t>
            </a:r>
            <a:endParaRPr lang="en-US" sz="2400" dirty="0">
              <a:latin typeface="Poppins ExtraBold" panose="00000900000000000000" pitchFamily="2" charset="0"/>
              <a:cs typeface="Poppins ExtraBold" panose="00000900000000000000" pitchFamily="2" charset="0"/>
            </a:endParaRPr>
          </a:p>
        </p:txBody>
      </p:sp>
      <p:sp>
        <p:nvSpPr>
          <p:cNvPr id="3" name="TextBox 2"/>
          <p:cNvSpPr txBox="1"/>
          <p:nvPr/>
        </p:nvSpPr>
        <p:spPr>
          <a:xfrm>
            <a:off x="391885" y="1114696"/>
            <a:ext cx="4598125" cy="369332"/>
          </a:xfrm>
          <a:prstGeom prst="rect">
            <a:avLst/>
          </a:prstGeom>
          <a:noFill/>
        </p:spPr>
        <p:txBody>
          <a:bodyPr wrap="square" rtlCol="0">
            <a:spAutoFit/>
          </a:bodyPr>
          <a:lstStyle/>
          <a:p>
            <a:r>
              <a:rPr lang="en-US" b="1" dirty="0">
                <a:latin typeface="Poppins" panose="00000500000000000000" pitchFamily="2" charset="0"/>
                <a:cs typeface="Poppins" panose="00000500000000000000" pitchFamily="2" charset="0"/>
              </a:rPr>
              <a:t>Multi-Layer Perceptron (MLP)</a:t>
            </a:r>
          </a:p>
        </p:txBody>
      </p:sp>
      <p:graphicFrame>
        <p:nvGraphicFramePr>
          <p:cNvPr id="4" name="Table 3"/>
          <p:cNvGraphicFramePr>
            <a:graphicFrameLocks noGrp="1"/>
          </p:cNvGraphicFramePr>
          <p:nvPr>
            <p:extLst>
              <p:ext uri="{D42A27DB-BD31-4B8C-83A1-F6EECF244321}">
                <p14:modId xmlns:p14="http://schemas.microsoft.com/office/powerpoint/2010/main" val="1298184987"/>
              </p:ext>
            </p:extLst>
          </p:nvPr>
        </p:nvGraphicFramePr>
        <p:xfrm>
          <a:off x="496388" y="2172062"/>
          <a:ext cx="8229600" cy="4385492"/>
        </p:xfrm>
        <a:graphic>
          <a:graphicData uri="http://schemas.openxmlformats.org/drawingml/2006/table">
            <a:tbl>
              <a:tblPr firstRow="1" bandRow="1">
                <a:tableStyleId>{5940675A-B579-460E-94D1-54222C63F5DA}</a:tableStyleId>
              </a:tblPr>
              <a:tblGrid>
                <a:gridCol w="2743200">
                  <a:extLst>
                    <a:ext uri="{9D8B030D-6E8A-4147-A177-3AD203B41FA5}">
                      <a16:colId xmlns:a16="http://schemas.microsoft.com/office/drawing/2014/main" val="519325687"/>
                    </a:ext>
                  </a:extLst>
                </a:gridCol>
                <a:gridCol w="2743200">
                  <a:extLst>
                    <a:ext uri="{9D8B030D-6E8A-4147-A177-3AD203B41FA5}">
                      <a16:colId xmlns:a16="http://schemas.microsoft.com/office/drawing/2014/main" val="1478277917"/>
                    </a:ext>
                  </a:extLst>
                </a:gridCol>
                <a:gridCol w="2743200">
                  <a:extLst>
                    <a:ext uri="{9D8B030D-6E8A-4147-A177-3AD203B41FA5}">
                      <a16:colId xmlns:a16="http://schemas.microsoft.com/office/drawing/2014/main" val="467442658"/>
                    </a:ext>
                  </a:extLst>
                </a:gridCol>
              </a:tblGrid>
              <a:tr h="2784187">
                <a:tc>
                  <a:txBody>
                    <a:bodyPr/>
                    <a:lstStyle/>
                    <a:p>
                      <a:endParaRPr lang="en-US" dirty="0"/>
                    </a:p>
                  </a:txBody>
                  <a:tcPr/>
                </a:tc>
                <a:tc>
                  <a:txBody>
                    <a:bodyPr/>
                    <a:lstStyle/>
                    <a:p>
                      <a:endParaRPr lang="en-US" dirty="0"/>
                    </a:p>
                  </a:txBody>
                  <a:tcPr/>
                </a:tc>
                <a:tc>
                  <a:txBody>
                    <a:bodyPr/>
                    <a:lstStyle/>
                    <a:p>
                      <a:endParaRPr lang="en-US"/>
                    </a:p>
                  </a:txBody>
                  <a:tcPr/>
                </a:tc>
                <a:extLst>
                  <a:ext uri="{0D108BD9-81ED-4DB2-BD59-A6C34878D82A}">
                    <a16:rowId xmlns:a16="http://schemas.microsoft.com/office/drawing/2014/main" val="2376851530"/>
                  </a:ext>
                </a:extLst>
              </a:tr>
              <a:tr h="1601305">
                <a:tc>
                  <a:txBody>
                    <a:bodyPr/>
                    <a:lstStyle/>
                    <a:p>
                      <a:r>
                        <a:rPr lang="en-US" sz="1100" dirty="0">
                          <a:latin typeface="Poppins" panose="00000500000000000000" pitchFamily="2" charset="0"/>
                          <a:cs typeface="Poppins" panose="00000500000000000000" pitchFamily="2" charset="0"/>
                        </a:rPr>
                        <a:t>Accuracy: </a:t>
                      </a:r>
                      <a:r>
                        <a:rPr lang="en-US" sz="1100" b="1" dirty="0">
                          <a:latin typeface="Poppins" panose="00000500000000000000" pitchFamily="2" charset="0"/>
                          <a:cs typeface="Poppins" panose="00000500000000000000" pitchFamily="2" charset="0"/>
                        </a:rPr>
                        <a:t>95.72%</a:t>
                      </a:r>
                    </a:p>
                    <a:p>
                      <a:r>
                        <a:rPr lang="en-US" sz="1100" dirty="0">
                          <a:latin typeface="Poppins" panose="00000500000000000000" pitchFamily="2" charset="0"/>
                          <a:cs typeface="Poppins" panose="00000500000000000000" pitchFamily="2" charset="0"/>
                        </a:rPr>
                        <a:t>Naive Model Accuracy: </a:t>
                      </a:r>
                      <a:r>
                        <a:rPr lang="en-US" sz="1100" b="1" dirty="0">
                          <a:latin typeface="Poppins" panose="00000500000000000000" pitchFamily="2" charset="0"/>
                          <a:cs typeface="Poppins" panose="00000500000000000000" pitchFamily="2" charset="0"/>
                        </a:rPr>
                        <a:t>95.74%</a:t>
                      </a:r>
                    </a:p>
                    <a:p>
                      <a:r>
                        <a:rPr lang="en-US" sz="1100" dirty="0">
                          <a:latin typeface="Poppins" panose="00000500000000000000" pitchFamily="2" charset="0"/>
                          <a:cs typeface="Poppins" panose="00000500000000000000" pitchFamily="2" charset="0"/>
                        </a:rPr>
                        <a:t>F1-score:  </a:t>
                      </a:r>
                      <a:r>
                        <a:rPr lang="en-US" sz="1100" b="1" dirty="0">
                          <a:latin typeface="Poppins" panose="00000500000000000000" pitchFamily="2" charset="0"/>
                          <a:cs typeface="Poppins" panose="00000500000000000000" pitchFamily="2" charset="0"/>
                        </a:rPr>
                        <a:t>0.0</a:t>
                      </a:r>
                    </a:p>
                    <a:p>
                      <a:r>
                        <a:rPr lang="en-US" sz="1100" dirty="0">
                          <a:latin typeface="Poppins" panose="00000500000000000000" pitchFamily="2" charset="0"/>
                          <a:cs typeface="Poppins" panose="00000500000000000000" pitchFamily="2" charset="0"/>
                        </a:rPr>
                        <a:t>recall:  </a:t>
                      </a:r>
                      <a:r>
                        <a:rPr lang="en-US" sz="1400" b="1" dirty="0">
                          <a:solidFill>
                            <a:srgbClr val="FF0000"/>
                          </a:solidFill>
                          <a:latin typeface="Poppins" panose="00000500000000000000" pitchFamily="2" charset="0"/>
                          <a:cs typeface="Poppins" panose="00000500000000000000" pitchFamily="2" charset="0"/>
                        </a:rPr>
                        <a:t>0.0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Poppins" panose="00000500000000000000" pitchFamily="2" charset="0"/>
                          <a:ea typeface="+mn-ea"/>
                          <a:cs typeface="Poppins" panose="00000500000000000000" pitchFamily="2" charset="0"/>
                        </a:rPr>
                        <a:t>Accuracy: </a:t>
                      </a:r>
                      <a:r>
                        <a:rPr kumimoji="0" lang="en-US" sz="1100" b="1" i="0" u="none" strike="noStrike" kern="1200" cap="none" spc="0" normalizeH="0" baseline="0" noProof="0" dirty="0" smtClean="0">
                          <a:ln>
                            <a:noFill/>
                          </a:ln>
                          <a:solidFill>
                            <a:prstClr val="black"/>
                          </a:solidFill>
                          <a:effectLst/>
                          <a:uLnTx/>
                          <a:uFillTx/>
                          <a:latin typeface="Poppins" panose="00000500000000000000" pitchFamily="2" charset="0"/>
                          <a:ea typeface="+mn-ea"/>
                          <a:cs typeface="Poppins" panose="00000500000000000000" pitchFamily="2" charset="0"/>
                        </a:rPr>
                        <a:t>75.05%</a:t>
                      </a:r>
                      <a:endParaRPr kumimoji="0" lang="en-US" sz="1100" b="1" i="0" u="none" strike="noStrike" kern="1200" cap="none" spc="0" normalizeH="0" baseline="0" noProof="0" dirty="0">
                        <a:ln>
                          <a:noFill/>
                        </a:ln>
                        <a:solidFill>
                          <a:prstClr val="black"/>
                        </a:solidFill>
                        <a:effectLst/>
                        <a:uLnTx/>
                        <a:uFillTx/>
                        <a:latin typeface="Poppins" panose="00000500000000000000" pitchFamily="2" charset="0"/>
                        <a:ea typeface="+mn-ea"/>
                        <a:cs typeface="Poppins" panose="00000500000000000000"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Poppins" panose="00000500000000000000" pitchFamily="2" charset="0"/>
                          <a:ea typeface="+mn-ea"/>
                          <a:cs typeface="Poppins" panose="00000500000000000000" pitchFamily="2" charset="0"/>
                        </a:rPr>
                        <a:t>Naive Model Accuracy: </a:t>
                      </a:r>
                      <a:r>
                        <a:rPr kumimoji="0" lang="en-US" sz="1100" b="1" i="0" u="none" strike="noStrike" kern="1200" cap="none" spc="0" normalizeH="0" baseline="0" noProof="0" dirty="0">
                          <a:ln>
                            <a:noFill/>
                          </a:ln>
                          <a:solidFill>
                            <a:prstClr val="black"/>
                          </a:solidFill>
                          <a:effectLst/>
                          <a:uLnTx/>
                          <a:uFillTx/>
                          <a:latin typeface="Poppins" panose="00000500000000000000" pitchFamily="2" charset="0"/>
                          <a:ea typeface="+mn-ea"/>
                          <a:cs typeface="Poppins" panose="00000500000000000000" pitchFamily="2" charset="0"/>
                        </a:rPr>
                        <a:t>95.74%</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Poppins" panose="00000500000000000000" pitchFamily="2" charset="0"/>
                          <a:ea typeface="+mn-ea"/>
                          <a:cs typeface="Poppins" panose="00000500000000000000" pitchFamily="2" charset="0"/>
                        </a:rPr>
                        <a:t>F1-score:  </a:t>
                      </a:r>
                      <a:r>
                        <a:rPr kumimoji="0" lang="en-US" sz="1100" b="1" i="0" u="none" strike="noStrike" kern="1200" cap="none" spc="0" normalizeH="0" baseline="0" noProof="0" dirty="0" smtClean="0">
                          <a:ln>
                            <a:noFill/>
                          </a:ln>
                          <a:solidFill>
                            <a:prstClr val="black"/>
                          </a:solidFill>
                          <a:effectLst/>
                          <a:uLnTx/>
                          <a:uFillTx/>
                          <a:latin typeface="Poppins" panose="00000500000000000000" pitchFamily="2" charset="0"/>
                          <a:ea typeface="+mn-ea"/>
                          <a:cs typeface="Poppins" panose="00000500000000000000" pitchFamily="2" charset="0"/>
                        </a:rPr>
                        <a:t>0.2071</a:t>
                      </a:r>
                      <a:endParaRPr kumimoji="0" lang="en-US" sz="1100" b="1" i="0" u="none" strike="noStrike" kern="1200" cap="none" spc="0" normalizeH="0" baseline="0" noProof="0" dirty="0">
                        <a:ln>
                          <a:noFill/>
                        </a:ln>
                        <a:solidFill>
                          <a:prstClr val="black"/>
                        </a:solidFill>
                        <a:effectLst/>
                        <a:uLnTx/>
                        <a:uFillTx/>
                        <a:latin typeface="Poppins" panose="00000500000000000000" pitchFamily="2" charset="0"/>
                        <a:ea typeface="+mn-ea"/>
                        <a:cs typeface="Poppins" panose="00000500000000000000"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Poppins" panose="00000500000000000000" pitchFamily="2" charset="0"/>
                          <a:ea typeface="+mn-ea"/>
                          <a:cs typeface="Poppins" panose="00000500000000000000" pitchFamily="2" charset="0"/>
                        </a:rPr>
                        <a:t>recall:  </a:t>
                      </a:r>
                      <a:r>
                        <a:rPr kumimoji="0" lang="en-US" sz="1400" b="1" i="0" u="none" strike="noStrike" kern="1200" cap="none" spc="0" normalizeH="0" baseline="0" noProof="0" dirty="0" smtClean="0">
                          <a:ln>
                            <a:noFill/>
                          </a:ln>
                          <a:solidFill>
                            <a:srgbClr val="FF0000"/>
                          </a:solidFill>
                          <a:effectLst/>
                          <a:uLnTx/>
                          <a:uFillTx/>
                          <a:latin typeface="Poppins" panose="00000500000000000000" pitchFamily="2" charset="0"/>
                          <a:ea typeface="+mn-ea"/>
                          <a:cs typeface="Poppins" panose="00000500000000000000" pitchFamily="2" charset="0"/>
                        </a:rPr>
                        <a:t>0.7619</a:t>
                      </a:r>
                      <a:endParaRPr kumimoji="0" lang="en-US" sz="1400" b="1" i="0" u="none" strike="noStrike" kern="1200" cap="none" spc="0" normalizeH="0" baseline="0" noProof="0" dirty="0">
                        <a:ln>
                          <a:noFill/>
                        </a:ln>
                        <a:solidFill>
                          <a:srgbClr val="FF0000"/>
                        </a:solidFill>
                        <a:effectLst/>
                        <a:uLnTx/>
                        <a:uFillTx/>
                        <a:latin typeface="Poppins" panose="00000500000000000000" pitchFamily="2" charset="0"/>
                        <a:ea typeface="+mn-ea"/>
                        <a:cs typeface="Poppins" panose="00000500000000000000" pitchFamily="2" charset="0"/>
                      </a:endParaRP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Poppins" panose="00000500000000000000" pitchFamily="2" charset="0"/>
                          <a:ea typeface="+mn-ea"/>
                          <a:cs typeface="Poppins" panose="00000500000000000000" pitchFamily="2" charset="0"/>
                        </a:rPr>
                        <a:t>Accuracy: </a:t>
                      </a:r>
                      <a:r>
                        <a:rPr kumimoji="0" lang="en-US" sz="1100" b="1" i="0" u="none" strike="noStrike" kern="1200" cap="none" spc="0" normalizeH="0" baseline="0" noProof="0" dirty="0">
                          <a:ln>
                            <a:noFill/>
                          </a:ln>
                          <a:solidFill>
                            <a:prstClr val="black"/>
                          </a:solidFill>
                          <a:effectLst/>
                          <a:uLnTx/>
                          <a:uFillTx/>
                          <a:latin typeface="Poppins" panose="00000500000000000000" pitchFamily="2" charset="0"/>
                          <a:ea typeface="+mn-ea"/>
                          <a:cs typeface="Poppins" panose="00000500000000000000" pitchFamily="2" charset="0"/>
                        </a:rPr>
                        <a:t>71.18%</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Poppins" panose="00000500000000000000" pitchFamily="2" charset="0"/>
                          <a:ea typeface="+mn-ea"/>
                          <a:cs typeface="Poppins" panose="00000500000000000000" pitchFamily="2" charset="0"/>
                        </a:rPr>
                        <a:t>Naive Model Accuracy: </a:t>
                      </a:r>
                      <a:r>
                        <a:rPr kumimoji="0" lang="en-US" sz="1100" b="1" i="0" u="none" strike="noStrike" kern="1200" cap="none" spc="0" normalizeH="0" baseline="0" noProof="0" dirty="0">
                          <a:ln>
                            <a:noFill/>
                          </a:ln>
                          <a:solidFill>
                            <a:prstClr val="black"/>
                          </a:solidFill>
                          <a:effectLst/>
                          <a:uLnTx/>
                          <a:uFillTx/>
                          <a:latin typeface="Poppins" panose="00000500000000000000" pitchFamily="2" charset="0"/>
                          <a:ea typeface="+mn-ea"/>
                          <a:cs typeface="Poppins" panose="00000500000000000000" pitchFamily="2" charset="0"/>
                        </a:rPr>
                        <a:t>95.74%</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Poppins" panose="00000500000000000000" pitchFamily="2" charset="0"/>
                          <a:ea typeface="+mn-ea"/>
                          <a:cs typeface="Poppins" panose="00000500000000000000" pitchFamily="2" charset="0"/>
                        </a:rPr>
                        <a:t>F1-score:  </a:t>
                      </a:r>
                      <a:r>
                        <a:rPr kumimoji="0" lang="en-US" sz="1100" b="1" i="0" u="none" strike="noStrike" kern="1200" cap="none" spc="0" normalizeH="0" baseline="0" noProof="0" dirty="0">
                          <a:ln>
                            <a:noFill/>
                          </a:ln>
                          <a:solidFill>
                            <a:prstClr val="black"/>
                          </a:solidFill>
                          <a:effectLst/>
                          <a:uLnTx/>
                          <a:uFillTx/>
                          <a:latin typeface="Poppins" panose="00000500000000000000" pitchFamily="2" charset="0"/>
                          <a:ea typeface="+mn-ea"/>
                          <a:cs typeface="Poppins" panose="00000500000000000000" pitchFamily="2" charset="0"/>
                        </a:rPr>
                        <a:t>0.1797</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Poppins" panose="00000500000000000000" pitchFamily="2" charset="0"/>
                          <a:ea typeface="+mn-ea"/>
                          <a:cs typeface="Poppins" panose="00000500000000000000" pitchFamily="2" charset="0"/>
                        </a:rPr>
                        <a:t>recall:  </a:t>
                      </a:r>
                      <a:r>
                        <a:rPr kumimoji="0" lang="en-US" sz="1400" b="1" i="0" u="none" strike="noStrike" kern="1200" cap="none" spc="0" normalizeH="0" baseline="0" noProof="0" dirty="0">
                          <a:ln>
                            <a:noFill/>
                          </a:ln>
                          <a:solidFill>
                            <a:srgbClr val="FF0000"/>
                          </a:solidFill>
                          <a:effectLst/>
                          <a:uLnTx/>
                          <a:uFillTx/>
                          <a:latin typeface="Poppins" panose="00000500000000000000" pitchFamily="2" charset="0"/>
                          <a:ea typeface="+mn-ea"/>
                          <a:cs typeface="Poppins" panose="00000500000000000000" pitchFamily="2" charset="0"/>
                        </a:rPr>
                        <a:t>0.7381</a:t>
                      </a:r>
                    </a:p>
                    <a:p>
                      <a:endParaRPr lang="en-US" dirty="0"/>
                    </a:p>
                  </a:txBody>
                  <a:tcPr/>
                </a:tc>
                <a:extLst>
                  <a:ext uri="{0D108BD9-81ED-4DB2-BD59-A6C34878D82A}">
                    <a16:rowId xmlns:a16="http://schemas.microsoft.com/office/drawing/2014/main" val="3274726290"/>
                  </a:ext>
                </a:extLst>
              </a:tr>
            </a:tbl>
          </a:graphicData>
        </a:graphic>
      </p:graphicFrame>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1224" y="2321172"/>
            <a:ext cx="2681674" cy="2101727"/>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87768" y="2321171"/>
            <a:ext cx="2681673" cy="2101726"/>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04279" y="2321170"/>
            <a:ext cx="2681673" cy="2101726"/>
          </a:xfrm>
          <a:prstGeom prst="rect">
            <a:avLst/>
          </a:prstGeom>
        </p:spPr>
      </p:pic>
      <p:sp>
        <p:nvSpPr>
          <p:cNvPr id="8" name="TextBox 7"/>
          <p:cNvSpPr txBox="1"/>
          <p:nvPr/>
        </p:nvSpPr>
        <p:spPr>
          <a:xfrm>
            <a:off x="496388" y="1820091"/>
            <a:ext cx="2716511" cy="307777"/>
          </a:xfrm>
          <a:prstGeom prst="rect">
            <a:avLst/>
          </a:prstGeom>
          <a:noFill/>
        </p:spPr>
        <p:txBody>
          <a:bodyPr wrap="square" rtlCol="0">
            <a:spAutoFit/>
          </a:bodyPr>
          <a:lstStyle/>
          <a:p>
            <a:pPr algn="ctr"/>
            <a:r>
              <a:rPr lang="en-US" sz="1400" dirty="0">
                <a:latin typeface="Poppins SemiBold" panose="00000700000000000000" pitchFamily="2" charset="0"/>
                <a:cs typeface="Poppins SemiBold" panose="00000700000000000000" pitchFamily="2" charset="0"/>
              </a:rPr>
              <a:t>Without sampling</a:t>
            </a:r>
          </a:p>
        </p:txBody>
      </p:sp>
      <p:sp>
        <p:nvSpPr>
          <p:cNvPr id="9" name="TextBox 8"/>
          <p:cNvSpPr txBox="1"/>
          <p:nvPr/>
        </p:nvSpPr>
        <p:spPr>
          <a:xfrm>
            <a:off x="3212899" y="1820091"/>
            <a:ext cx="2716511" cy="307777"/>
          </a:xfrm>
          <a:prstGeom prst="rect">
            <a:avLst/>
          </a:prstGeom>
          <a:noFill/>
        </p:spPr>
        <p:txBody>
          <a:bodyPr wrap="square" rtlCol="0">
            <a:spAutoFit/>
          </a:bodyPr>
          <a:lstStyle/>
          <a:p>
            <a:pPr algn="ctr"/>
            <a:r>
              <a:rPr lang="en-US" sz="1400" dirty="0">
                <a:latin typeface="Poppins SemiBold" panose="00000700000000000000" pitchFamily="2" charset="0"/>
                <a:cs typeface="Poppins SemiBold" panose="00000700000000000000" pitchFamily="2" charset="0"/>
              </a:rPr>
              <a:t>Oversampling</a:t>
            </a:r>
          </a:p>
        </p:txBody>
      </p:sp>
      <p:sp>
        <p:nvSpPr>
          <p:cNvPr id="10" name="TextBox 9"/>
          <p:cNvSpPr txBox="1"/>
          <p:nvPr/>
        </p:nvSpPr>
        <p:spPr>
          <a:xfrm>
            <a:off x="5969443" y="1820091"/>
            <a:ext cx="2716511" cy="307777"/>
          </a:xfrm>
          <a:prstGeom prst="rect">
            <a:avLst/>
          </a:prstGeom>
          <a:noFill/>
        </p:spPr>
        <p:txBody>
          <a:bodyPr wrap="square" rtlCol="0">
            <a:spAutoFit/>
          </a:bodyPr>
          <a:lstStyle/>
          <a:p>
            <a:pPr algn="ctr"/>
            <a:r>
              <a:rPr lang="en-US" sz="1400" dirty="0">
                <a:latin typeface="Poppins SemiBold" panose="00000700000000000000" pitchFamily="2" charset="0"/>
                <a:cs typeface="Poppins SemiBold" panose="00000700000000000000" pitchFamily="2" charset="0"/>
              </a:rPr>
              <a:t>Undersampling</a:t>
            </a:r>
          </a:p>
        </p:txBody>
      </p:sp>
    </p:spTree>
    <p:extLst>
      <p:ext uri="{BB962C8B-B14F-4D97-AF65-F5344CB8AC3E}">
        <p14:creationId xmlns:p14="http://schemas.microsoft.com/office/powerpoint/2010/main" val="106072690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943E00-E06A-8069-C291-035D7DFCBB77}"/>
              </a:ext>
            </a:extLst>
          </p:cNvPr>
          <p:cNvSpPr>
            <a:spLocks noGrp="1"/>
          </p:cNvSpPr>
          <p:nvPr>
            <p:ph type="title"/>
          </p:nvPr>
        </p:nvSpPr>
        <p:spPr/>
        <p:txBody>
          <a:bodyPr>
            <a:normAutofit/>
          </a:bodyPr>
          <a:lstStyle/>
          <a:p>
            <a:r>
              <a:rPr lang="en-US" sz="2400" b="1" dirty="0">
                <a:latin typeface="Poppins" pitchFamily="2" charset="77"/>
                <a:cs typeface="Poppins" pitchFamily="2" charset="77"/>
              </a:rPr>
              <a:t>Which is the best Model</a:t>
            </a:r>
            <a:r>
              <a:rPr lang="en-US" sz="2400" b="1" dirty="0" smtClean="0">
                <a:latin typeface="Poppins" pitchFamily="2" charset="77"/>
                <a:cs typeface="Poppins" pitchFamily="2" charset="77"/>
              </a:rPr>
              <a:t>? </a:t>
            </a:r>
            <a:r>
              <a:rPr lang="en-US" sz="2400" b="1" dirty="0" smtClean="0">
                <a:solidFill>
                  <a:srgbClr val="FF0000"/>
                </a:solidFill>
                <a:latin typeface="Poppins" pitchFamily="2" charset="77"/>
                <a:cs typeface="Poppins" pitchFamily="2" charset="77"/>
              </a:rPr>
              <a:t>MLP</a:t>
            </a:r>
            <a:endParaRPr lang="en-US" sz="2400" b="1" dirty="0">
              <a:solidFill>
                <a:srgbClr val="FF0000"/>
              </a:solidFill>
              <a:latin typeface="Poppins" pitchFamily="2" charset="77"/>
              <a:cs typeface="Poppins" pitchFamily="2" charset="77"/>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09897" y="1589009"/>
            <a:ext cx="7367451" cy="5262465"/>
          </a:xfrm>
          <a:prstGeom prst="rect">
            <a:avLst/>
          </a:prstGeom>
        </p:spPr>
      </p:pic>
      <p:pic>
        <p:nvPicPr>
          <p:cNvPr id="3" name="Picture 2"/>
          <p:cNvPicPr>
            <a:picLocks noChangeAspect="1"/>
          </p:cNvPicPr>
          <p:nvPr/>
        </p:nvPicPr>
        <p:blipFill rotWithShape="1">
          <a:blip r:embed="rId3" cstate="print">
            <a:extLst>
              <a:ext uri="{28A0092B-C50C-407E-A947-70E740481C1C}">
                <a14:useLocalDpi xmlns:a14="http://schemas.microsoft.com/office/drawing/2010/main" val="0"/>
              </a:ext>
            </a:extLst>
          </a:blip>
          <a:srcRect r="3754"/>
          <a:stretch/>
        </p:blipFill>
        <p:spPr>
          <a:xfrm>
            <a:off x="628650" y="4380411"/>
            <a:ext cx="3908516" cy="2251166"/>
          </a:xfrm>
          <a:prstGeom prst="rect">
            <a:avLst/>
          </a:prstGeom>
        </p:spPr>
      </p:pic>
    </p:spTree>
    <p:extLst>
      <p:ext uri="{BB962C8B-B14F-4D97-AF65-F5344CB8AC3E}">
        <p14:creationId xmlns:p14="http://schemas.microsoft.com/office/powerpoint/2010/main" val="754285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58240" y="1820091"/>
            <a:ext cx="7106195" cy="1477328"/>
          </a:xfrm>
          <a:prstGeom prst="rect">
            <a:avLst/>
          </a:prstGeom>
          <a:noFill/>
        </p:spPr>
        <p:txBody>
          <a:bodyPr wrap="square" rtlCol="0">
            <a:spAutoFit/>
          </a:bodyPr>
          <a:lstStyle/>
          <a:p>
            <a:r>
              <a:rPr lang="en-US" sz="9000" b="1" dirty="0" smtClean="0">
                <a:latin typeface="Poppins" panose="00000500000000000000" pitchFamily="2" charset="0"/>
                <a:cs typeface="Poppins" panose="00000500000000000000" pitchFamily="2" charset="0"/>
              </a:rPr>
              <a:t>THANK YOU</a:t>
            </a:r>
            <a:endParaRPr lang="en-US" sz="9000" b="1" dirty="0">
              <a:latin typeface="Poppins" panose="00000500000000000000" pitchFamily="2" charset="0"/>
              <a:cs typeface="Poppins" panose="00000500000000000000" pitchFamily="2" charset="0"/>
            </a:endParaRPr>
          </a:p>
        </p:txBody>
      </p:sp>
      <p:sp>
        <p:nvSpPr>
          <p:cNvPr id="5" name="TextBox 4"/>
          <p:cNvSpPr txBox="1"/>
          <p:nvPr/>
        </p:nvSpPr>
        <p:spPr>
          <a:xfrm>
            <a:off x="2011679" y="3587931"/>
            <a:ext cx="5399315" cy="584775"/>
          </a:xfrm>
          <a:prstGeom prst="rect">
            <a:avLst/>
          </a:prstGeom>
          <a:noFill/>
        </p:spPr>
        <p:txBody>
          <a:bodyPr wrap="square" rtlCol="0">
            <a:spAutoFit/>
          </a:bodyPr>
          <a:lstStyle/>
          <a:p>
            <a:pPr algn="ctr"/>
            <a:r>
              <a:rPr lang="en-US" sz="3200" dirty="0" smtClean="0">
                <a:latin typeface="Poppins" panose="00000500000000000000" pitchFamily="2" charset="0"/>
                <a:cs typeface="Poppins" panose="00000500000000000000" pitchFamily="2" charset="0"/>
              </a:rPr>
              <a:t>Any Question?</a:t>
            </a:r>
            <a:endParaRPr lang="en-US" sz="3200" dirty="0">
              <a:latin typeface="Poppins" panose="00000500000000000000" pitchFamily="2" charset="0"/>
              <a:cs typeface="Poppins" panose="00000500000000000000" pitchFamily="2" charset="0"/>
            </a:endParaRPr>
          </a:p>
        </p:txBody>
      </p:sp>
    </p:spTree>
    <p:extLst>
      <p:ext uri="{BB962C8B-B14F-4D97-AF65-F5344CB8AC3E}">
        <p14:creationId xmlns:p14="http://schemas.microsoft.com/office/powerpoint/2010/main" val="199321713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EB8EB3-3D32-0BF3-774E-34B13F55D340}"/>
              </a:ext>
            </a:extLst>
          </p:cNvPr>
          <p:cNvSpPr>
            <a:spLocks noGrp="1"/>
          </p:cNvSpPr>
          <p:nvPr>
            <p:ph type="title"/>
          </p:nvPr>
        </p:nvSpPr>
        <p:spPr/>
        <p:txBody>
          <a:bodyPr>
            <a:normAutofit/>
          </a:bodyPr>
          <a:lstStyle/>
          <a:p>
            <a:r>
              <a:rPr lang="en-US" sz="2400" b="1" dirty="0">
                <a:latin typeface="Poppins" pitchFamily="2" charset="77"/>
                <a:cs typeface="Poppins" pitchFamily="2" charset="77"/>
              </a:rPr>
              <a:t>The Data is Highly Imbalanced!</a:t>
            </a:r>
          </a:p>
        </p:txBody>
      </p:sp>
      <p:pic>
        <p:nvPicPr>
          <p:cNvPr id="5" name="Content Placeholder 4" descr="A graph of a number of stroke&#10;&#10;Description automatically generated">
            <a:extLst>
              <a:ext uri="{FF2B5EF4-FFF2-40B4-BE49-F238E27FC236}">
                <a16:creationId xmlns:a16="http://schemas.microsoft.com/office/drawing/2014/main" id="{ADC32E50-873B-9176-1F33-67168FB21CF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8649" y="1557995"/>
            <a:ext cx="7333321" cy="4583326"/>
          </a:xfrm>
        </p:spPr>
      </p:pic>
    </p:spTree>
    <p:extLst>
      <p:ext uri="{BB962C8B-B14F-4D97-AF65-F5344CB8AC3E}">
        <p14:creationId xmlns:p14="http://schemas.microsoft.com/office/powerpoint/2010/main" val="181041357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1886" y="374468"/>
            <a:ext cx="7114903" cy="461665"/>
          </a:xfrm>
          <a:prstGeom prst="rect">
            <a:avLst/>
          </a:prstGeom>
          <a:noFill/>
        </p:spPr>
        <p:txBody>
          <a:bodyPr wrap="square" rtlCol="0">
            <a:spAutoFit/>
          </a:bodyPr>
          <a:lstStyle/>
          <a:p>
            <a:r>
              <a:rPr lang="en-US" sz="2400" dirty="0">
                <a:latin typeface="Poppins ExtraBold" panose="00000900000000000000" pitchFamily="2" charset="0"/>
                <a:cs typeface="Poppins ExtraBold" panose="00000900000000000000" pitchFamily="2" charset="0"/>
              </a:rPr>
              <a:t>Data Exploration</a:t>
            </a:r>
          </a:p>
        </p:txBody>
      </p:sp>
      <p:sp>
        <p:nvSpPr>
          <p:cNvPr id="3" name="TextBox 2"/>
          <p:cNvSpPr txBox="1"/>
          <p:nvPr/>
        </p:nvSpPr>
        <p:spPr>
          <a:xfrm>
            <a:off x="391886" y="1114696"/>
            <a:ext cx="2351314" cy="369332"/>
          </a:xfrm>
          <a:prstGeom prst="rect">
            <a:avLst/>
          </a:prstGeom>
          <a:noFill/>
        </p:spPr>
        <p:txBody>
          <a:bodyPr wrap="square" rtlCol="0">
            <a:spAutoFit/>
          </a:bodyPr>
          <a:lstStyle/>
          <a:p>
            <a:r>
              <a:rPr lang="en-US" b="1" dirty="0">
                <a:latin typeface="Poppins" panose="00000500000000000000" pitchFamily="2" charset="0"/>
                <a:cs typeface="Poppins" panose="00000500000000000000" pitchFamily="2" charset="0"/>
              </a:rPr>
              <a:t>Gender Effect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6389" y="1889750"/>
            <a:ext cx="6435634" cy="2312080"/>
          </a:xfrm>
          <a:prstGeom prst="rect">
            <a:avLst/>
          </a:prstGeom>
        </p:spPr>
      </p:pic>
      <p:sp>
        <p:nvSpPr>
          <p:cNvPr id="5" name="TextBox 4"/>
          <p:cNvSpPr txBox="1"/>
          <p:nvPr/>
        </p:nvSpPr>
        <p:spPr>
          <a:xfrm>
            <a:off x="1706879" y="2168313"/>
            <a:ext cx="1384663" cy="369332"/>
          </a:xfrm>
          <a:prstGeom prst="rect">
            <a:avLst/>
          </a:prstGeom>
          <a:noFill/>
        </p:spPr>
        <p:txBody>
          <a:bodyPr wrap="square" rtlCol="0">
            <a:spAutoFit/>
          </a:bodyPr>
          <a:lstStyle/>
          <a:p>
            <a:pPr algn="ctr"/>
            <a:r>
              <a:rPr lang="en-US" dirty="0">
                <a:solidFill>
                  <a:schemeClr val="bg1"/>
                </a:solidFill>
                <a:latin typeface="Poppins" panose="00000500000000000000" pitchFamily="2" charset="0"/>
                <a:cs typeface="Poppins" panose="00000500000000000000" pitchFamily="2" charset="0"/>
              </a:rPr>
              <a:t>2897</a:t>
            </a:r>
          </a:p>
        </p:txBody>
      </p:sp>
      <p:sp>
        <p:nvSpPr>
          <p:cNvPr id="6" name="TextBox 5"/>
          <p:cNvSpPr txBox="1"/>
          <p:nvPr/>
        </p:nvSpPr>
        <p:spPr>
          <a:xfrm>
            <a:off x="4698273" y="2676458"/>
            <a:ext cx="1384663" cy="369332"/>
          </a:xfrm>
          <a:prstGeom prst="rect">
            <a:avLst/>
          </a:prstGeom>
          <a:noFill/>
        </p:spPr>
        <p:txBody>
          <a:bodyPr wrap="square" rtlCol="0">
            <a:spAutoFit/>
          </a:bodyPr>
          <a:lstStyle/>
          <a:p>
            <a:pPr algn="ctr"/>
            <a:r>
              <a:rPr lang="en-US" dirty="0">
                <a:solidFill>
                  <a:schemeClr val="bg1"/>
                </a:solidFill>
                <a:latin typeface="Poppins" panose="00000500000000000000" pitchFamily="2" charset="0"/>
                <a:cs typeface="Poppins" panose="00000500000000000000" pitchFamily="2" charset="0"/>
              </a:rPr>
              <a:t>2011</a:t>
            </a:r>
          </a:p>
        </p:txBody>
      </p:sp>
      <p:graphicFrame>
        <p:nvGraphicFramePr>
          <p:cNvPr id="7" name="Table 6"/>
          <p:cNvGraphicFramePr>
            <a:graphicFrameLocks noGrp="1"/>
          </p:cNvGraphicFramePr>
          <p:nvPr>
            <p:extLst>
              <p:ext uri="{D42A27DB-BD31-4B8C-83A1-F6EECF244321}">
                <p14:modId xmlns:p14="http://schemas.microsoft.com/office/powerpoint/2010/main" val="2054209601"/>
              </p:ext>
            </p:extLst>
          </p:nvPr>
        </p:nvGraphicFramePr>
        <p:xfrm>
          <a:off x="905691" y="4405573"/>
          <a:ext cx="5965372" cy="1882016"/>
        </p:xfrm>
        <a:graphic>
          <a:graphicData uri="http://schemas.openxmlformats.org/drawingml/2006/table">
            <a:tbl>
              <a:tblPr firstRow="1" bandRow="1">
                <a:tableStyleId>{5940675A-B579-460E-94D1-54222C63F5DA}</a:tableStyleId>
              </a:tblPr>
              <a:tblGrid>
                <a:gridCol w="1491343">
                  <a:extLst>
                    <a:ext uri="{9D8B030D-6E8A-4147-A177-3AD203B41FA5}">
                      <a16:colId xmlns:a16="http://schemas.microsoft.com/office/drawing/2014/main" val="516605248"/>
                    </a:ext>
                  </a:extLst>
                </a:gridCol>
                <a:gridCol w="1491343">
                  <a:extLst>
                    <a:ext uri="{9D8B030D-6E8A-4147-A177-3AD203B41FA5}">
                      <a16:colId xmlns:a16="http://schemas.microsoft.com/office/drawing/2014/main" val="65002653"/>
                    </a:ext>
                  </a:extLst>
                </a:gridCol>
                <a:gridCol w="1491343">
                  <a:extLst>
                    <a:ext uri="{9D8B030D-6E8A-4147-A177-3AD203B41FA5}">
                      <a16:colId xmlns:a16="http://schemas.microsoft.com/office/drawing/2014/main" val="2935780657"/>
                    </a:ext>
                  </a:extLst>
                </a:gridCol>
                <a:gridCol w="1491343">
                  <a:extLst>
                    <a:ext uri="{9D8B030D-6E8A-4147-A177-3AD203B41FA5}">
                      <a16:colId xmlns:a16="http://schemas.microsoft.com/office/drawing/2014/main" val="352885398"/>
                    </a:ext>
                  </a:extLst>
                </a:gridCol>
              </a:tblGrid>
              <a:tr h="470504">
                <a:tc rowSpan="2" gridSpan="2">
                  <a:txBody>
                    <a:bodyPr/>
                    <a:lstStyle/>
                    <a:p>
                      <a:pPr algn="ctr"/>
                      <a:r>
                        <a:rPr lang="en-US" sz="1200" dirty="0">
                          <a:latin typeface="Poppins" panose="00000500000000000000" pitchFamily="2" charset="0"/>
                          <a:cs typeface="Poppins" panose="00000500000000000000" pitchFamily="2" charset="0"/>
                        </a:rPr>
                        <a:t>Gender-Stroke Frequency Table</a:t>
                      </a:r>
                    </a:p>
                  </a:txBody>
                  <a:tcPr anchor="ctr"/>
                </a:tc>
                <a:tc rowSpan="2" hMerge="1">
                  <a:txBody>
                    <a:bodyPr/>
                    <a:lstStyle/>
                    <a:p>
                      <a:endParaRPr lang="en-US" dirty="0"/>
                    </a:p>
                  </a:txBody>
                  <a:tcPr/>
                </a:tc>
                <a:tc gridSpan="2">
                  <a:txBody>
                    <a:bodyPr/>
                    <a:lstStyle/>
                    <a:p>
                      <a:pPr algn="ctr"/>
                      <a:r>
                        <a:rPr lang="en-US" sz="1600" dirty="0">
                          <a:latin typeface="Poppins" panose="00000500000000000000" pitchFamily="2" charset="0"/>
                          <a:cs typeface="Poppins" panose="00000500000000000000" pitchFamily="2" charset="0"/>
                        </a:rPr>
                        <a:t>Stroke</a:t>
                      </a:r>
                    </a:p>
                  </a:txBody>
                  <a:tcPr anchor="ctr">
                    <a:solidFill>
                      <a:schemeClr val="bg1">
                        <a:lumMod val="85000"/>
                      </a:schemeClr>
                    </a:solidFill>
                  </a:tcPr>
                </a:tc>
                <a:tc hMerge="1">
                  <a:txBody>
                    <a:bodyPr/>
                    <a:lstStyle/>
                    <a:p>
                      <a:endParaRPr lang="en-US" dirty="0"/>
                    </a:p>
                  </a:txBody>
                  <a:tcPr/>
                </a:tc>
                <a:extLst>
                  <a:ext uri="{0D108BD9-81ED-4DB2-BD59-A6C34878D82A}">
                    <a16:rowId xmlns:a16="http://schemas.microsoft.com/office/drawing/2014/main" val="1019780085"/>
                  </a:ext>
                </a:extLst>
              </a:tr>
              <a:tr h="470504">
                <a:tc gridSpan="2" vMerge="1">
                  <a:txBody>
                    <a:bodyPr/>
                    <a:lstStyle/>
                    <a:p>
                      <a:endParaRPr lang="en-US" dirty="0"/>
                    </a:p>
                  </a:txBody>
                  <a:tcPr/>
                </a:tc>
                <a:tc hMerge="1" vMerge="1">
                  <a:txBody>
                    <a:bodyPr/>
                    <a:lstStyle/>
                    <a:p>
                      <a:endParaRPr lang="en-US" dirty="0"/>
                    </a:p>
                  </a:txBody>
                  <a:tcPr/>
                </a:tc>
                <a:tc>
                  <a:txBody>
                    <a:bodyPr/>
                    <a:lstStyle/>
                    <a:p>
                      <a:pPr algn="ctr"/>
                      <a:r>
                        <a:rPr lang="en-US" sz="1600" dirty="0">
                          <a:latin typeface="Poppins" panose="00000500000000000000" pitchFamily="2" charset="0"/>
                          <a:cs typeface="Poppins" panose="00000500000000000000" pitchFamily="2" charset="0"/>
                        </a:rPr>
                        <a:t>0</a:t>
                      </a:r>
                    </a:p>
                  </a:txBody>
                  <a:tcPr anchor="ctr">
                    <a:solidFill>
                      <a:schemeClr val="bg1">
                        <a:lumMod val="85000"/>
                      </a:schemeClr>
                    </a:solidFill>
                  </a:tcPr>
                </a:tc>
                <a:tc>
                  <a:txBody>
                    <a:bodyPr/>
                    <a:lstStyle/>
                    <a:p>
                      <a:pPr algn="ctr"/>
                      <a:r>
                        <a:rPr lang="en-US" sz="1600" dirty="0">
                          <a:latin typeface="Poppins" panose="00000500000000000000" pitchFamily="2" charset="0"/>
                          <a:cs typeface="Poppins" panose="00000500000000000000" pitchFamily="2" charset="0"/>
                        </a:rPr>
                        <a:t>1</a:t>
                      </a:r>
                    </a:p>
                  </a:txBody>
                  <a:tcPr anchor="ctr">
                    <a:solidFill>
                      <a:schemeClr val="bg1">
                        <a:lumMod val="85000"/>
                      </a:schemeClr>
                    </a:solidFill>
                  </a:tcPr>
                </a:tc>
                <a:extLst>
                  <a:ext uri="{0D108BD9-81ED-4DB2-BD59-A6C34878D82A}">
                    <a16:rowId xmlns:a16="http://schemas.microsoft.com/office/drawing/2014/main" val="3070344964"/>
                  </a:ext>
                </a:extLst>
              </a:tr>
              <a:tr h="470504">
                <a:tc rowSpan="2">
                  <a:txBody>
                    <a:bodyPr/>
                    <a:lstStyle/>
                    <a:p>
                      <a:pPr algn="ctr"/>
                      <a:r>
                        <a:rPr lang="en-US" sz="1600" dirty="0">
                          <a:latin typeface="Poppins" panose="00000500000000000000" pitchFamily="2" charset="0"/>
                          <a:cs typeface="Poppins" panose="00000500000000000000" pitchFamily="2" charset="0"/>
                        </a:rPr>
                        <a:t>Gender</a:t>
                      </a:r>
                    </a:p>
                  </a:txBody>
                  <a:tcPr vert="vert270" anchor="ctr">
                    <a:solidFill>
                      <a:schemeClr val="bg1">
                        <a:lumMod val="85000"/>
                      </a:schemeClr>
                    </a:solidFill>
                  </a:tcPr>
                </a:tc>
                <a:tc>
                  <a:txBody>
                    <a:bodyPr/>
                    <a:lstStyle/>
                    <a:p>
                      <a:r>
                        <a:rPr lang="en-US" sz="1600" dirty="0">
                          <a:latin typeface="Poppins" panose="00000500000000000000" pitchFamily="2" charset="0"/>
                          <a:cs typeface="Poppins" panose="00000500000000000000" pitchFamily="2" charset="0"/>
                        </a:rPr>
                        <a:t>Male</a:t>
                      </a:r>
                    </a:p>
                  </a:txBody>
                  <a:tcPr>
                    <a:solidFill>
                      <a:schemeClr val="bg1">
                        <a:lumMod val="85000"/>
                      </a:schemeClr>
                    </a:solidFill>
                  </a:tcPr>
                </a:tc>
                <a:tc>
                  <a:txBody>
                    <a:bodyPr/>
                    <a:lstStyle/>
                    <a:p>
                      <a:pPr algn="ctr"/>
                      <a:r>
                        <a:rPr lang="en-US" sz="1600" dirty="0">
                          <a:latin typeface="Poppins" panose="00000500000000000000" pitchFamily="2" charset="0"/>
                          <a:cs typeface="Poppins" panose="00000500000000000000" pitchFamily="2" charset="0"/>
                        </a:rPr>
                        <a:t>95.86%</a:t>
                      </a:r>
                    </a:p>
                  </a:txBody>
                  <a:tcPr anchor="ctr"/>
                </a:tc>
                <a:tc>
                  <a:txBody>
                    <a:bodyPr/>
                    <a:lstStyle/>
                    <a:p>
                      <a:pPr algn="ctr"/>
                      <a:r>
                        <a:rPr lang="en-US" sz="1600" dirty="0">
                          <a:latin typeface="Poppins" panose="00000500000000000000" pitchFamily="2" charset="0"/>
                          <a:cs typeface="Poppins" panose="00000500000000000000" pitchFamily="2" charset="0"/>
                        </a:rPr>
                        <a:t>4.14%</a:t>
                      </a:r>
                    </a:p>
                  </a:txBody>
                  <a:tcPr anchor="ctr"/>
                </a:tc>
                <a:extLst>
                  <a:ext uri="{0D108BD9-81ED-4DB2-BD59-A6C34878D82A}">
                    <a16:rowId xmlns:a16="http://schemas.microsoft.com/office/drawing/2014/main" val="282093297"/>
                  </a:ext>
                </a:extLst>
              </a:tr>
              <a:tr h="470504">
                <a:tc vMerge="1">
                  <a:txBody>
                    <a:bodyPr/>
                    <a:lstStyle/>
                    <a:p>
                      <a:endParaRPr lang="en-US" dirty="0"/>
                    </a:p>
                  </a:txBody>
                  <a:tcPr/>
                </a:tc>
                <a:tc>
                  <a:txBody>
                    <a:bodyPr/>
                    <a:lstStyle/>
                    <a:p>
                      <a:r>
                        <a:rPr lang="en-US" sz="1600" dirty="0">
                          <a:latin typeface="Poppins" panose="00000500000000000000" pitchFamily="2" charset="0"/>
                          <a:cs typeface="Poppins" panose="00000500000000000000" pitchFamily="2" charset="0"/>
                        </a:rPr>
                        <a:t>Female</a:t>
                      </a:r>
                    </a:p>
                  </a:txBody>
                  <a:tcPr>
                    <a:solidFill>
                      <a:schemeClr val="bg1">
                        <a:lumMod val="85000"/>
                      </a:schemeClr>
                    </a:solidFill>
                  </a:tcPr>
                </a:tc>
                <a:tc>
                  <a:txBody>
                    <a:bodyPr/>
                    <a:lstStyle/>
                    <a:p>
                      <a:pPr algn="ctr"/>
                      <a:r>
                        <a:rPr lang="en-US" sz="1600" dirty="0">
                          <a:latin typeface="Poppins" panose="00000500000000000000" pitchFamily="2" charset="0"/>
                          <a:cs typeface="Poppins" panose="00000500000000000000" pitchFamily="2" charset="0"/>
                        </a:rPr>
                        <a:t>95.57%</a:t>
                      </a:r>
                    </a:p>
                  </a:txBody>
                  <a:tcPr anchor="ctr"/>
                </a:tc>
                <a:tc>
                  <a:txBody>
                    <a:bodyPr/>
                    <a:lstStyle/>
                    <a:p>
                      <a:pPr algn="ctr"/>
                      <a:r>
                        <a:rPr lang="en-US" sz="1600" dirty="0">
                          <a:latin typeface="Poppins" panose="00000500000000000000" pitchFamily="2" charset="0"/>
                          <a:cs typeface="Poppins" panose="00000500000000000000" pitchFamily="2" charset="0"/>
                        </a:rPr>
                        <a:t>4.43%</a:t>
                      </a:r>
                    </a:p>
                  </a:txBody>
                  <a:tcPr anchor="ctr"/>
                </a:tc>
                <a:extLst>
                  <a:ext uri="{0D108BD9-81ED-4DB2-BD59-A6C34878D82A}">
                    <a16:rowId xmlns:a16="http://schemas.microsoft.com/office/drawing/2014/main" val="837128500"/>
                  </a:ext>
                </a:extLst>
              </a:tr>
            </a:tbl>
          </a:graphicData>
        </a:graphic>
      </p:graphicFrame>
      <p:sp>
        <p:nvSpPr>
          <p:cNvPr id="8" name="Rectangle 7"/>
          <p:cNvSpPr/>
          <p:nvPr/>
        </p:nvSpPr>
        <p:spPr>
          <a:xfrm>
            <a:off x="5573487" y="5255447"/>
            <a:ext cx="1158240" cy="1127454"/>
          </a:xfrm>
          <a:prstGeom prst="rect">
            <a:avLst/>
          </a:prstGeom>
          <a:noFill/>
          <a:ln w="38100">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6932023" y="5234398"/>
            <a:ext cx="2325189" cy="1169551"/>
          </a:xfrm>
          <a:prstGeom prst="rect">
            <a:avLst/>
          </a:prstGeom>
          <a:noFill/>
        </p:spPr>
        <p:txBody>
          <a:bodyPr wrap="square" rtlCol="0">
            <a:spAutoFit/>
          </a:bodyPr>
          <a:lstStyle/>
          <a:p>
            <a:r>
              <a:rPr lang="en-US" sz="1400" dirty="0">
                <a:solidFill>
                  <a:srgbClr val="FF0000"/>
                </a:solidFill>
                <a:latin typeface="Poppins" panose="00000500000000000000" pitchFamily="2" charset="0"/>
                <a:cs typeface="Poppins" panose="00000500000000000000" pitchFamily="2" charset="0"/>
              </a:rPr>
              <a:t>There is not any significant difference between male and females in stroke probability.</a:t>
            </a:r>
          </a:p>
        </p:txBody>
      </p:sp>
    </p:spTree>
    <p:extLst>
      <p:ext uri="{BB962C8B-B14F-4D97-AF65-F5344CB8AC3E}">
        <p14:creationId xmlns:p14="http://schemas.microsoft.com/office/powerpoint/2010/main" val="310617994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1886" y="374468"/>
            <a:ext cx="7114903" cy="461665"/>
          </a:xfrm>
          <a:prstGeom prst="rect">
            <a:avLst/>
          </a:prstGeom>
          <a:noFill/>
        </p:spPr>
        <p:txBody>
          <a:bodyPr wrap="square" rtlCol="0">
            <a:spAutoFit/>
          </a:bodyPr>
          <a:lstStyle/>
          <a:p>
            <a:r>
              <a:rPr lang="en-US" sz="2400" dirty="0">
                <a:latin typeface="Poppins ExtraBold" panose="00000900000000000000" pitchFamily="2" charset="0"/>
                <a:cs typeface="Poppins ExtraBold" panose="00000900000000000000" pitchFamily="2" charset="0"/>
              </a:rPr>
              <a:t>Data Exploration</a:t>
            </a:r>
          </a:p>
        </p:txBody>
      </p:sp>
      <p:sp>
        <p:nvSpPr>
          <p:cNvPr id="3" name="TextBox 2"/>
          <p:cNvSpPr txBox="1"/>
          <p:nvPr/>
        </p:nvSpPr>
        <p:spPr>
          <a:xfrm>
            <a:off x="391886" y="1114696"/>
            <a:ext cx="2351314" cy="369332"/>
          </a:xfrm>
          <a:prstGeom prst="rect">
            <a:avLst/>
          </a:prstGeom>
          <a:noFill/>
        </p:spPr>
        <p:txBody>
          <a:bodyPr wrap="square" rtlCol="0">
            <a:spAutoFit/>
          </a:bodyPr>
          <a:lstStyle/>
          <a:p>
            <a:r>
              <a:rPr lang="en-US" b="1" dirty="0">
                <a:latin typeface="Poppins" panose="00000500000000000000" pitchFamily="2" charset="0"/>
                <a:cs typeface="Poppins" panose="00000500000000000000" pitchFamily="2" charset="0"/>
              </a:rPr>
              <a:t>Age Effect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2187" y="1762591"/>
            <a:ext cx="7811588" cy="245305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2187" y="4308868"/>
            <a:ext cx="7811588" cy="2470755"/>
          </a:xfrm>
          <a:prstGeom prst="rect">
            <a:avLst/>
          </a:prstGeom>
        </p:spPr>
      </p:pic>
      <p:sp>
        <p:nvSpPr>
          <p:cNvPr id="6" name="TextBox 5"/>
          <p:cNvSpPr txBox="1"/>
          <p:nvPr/>
        </p:nvSpPr>
        <p:spPr>
          <a:xfrm>
            <a:off x="1323706" y="4417813"/>
            <a:ext cx="1785257" cy="600164"/>
          </a:xfrm>
          <a:prstGeom prst="rect">
            <a:avLst/>
          </a:prstGeom>
          <a:noFill/>
        </p:spPr>
        <p:txBody>
          <a:bodyPr wrap="square" rtlCol="0">
            <a:spAutoFit/>
          </a:bodyPr>
          <a:lstStyle/>
          <a:p>
            <a:pPr algn="ctr"/>
            <a:r>
              <a:rPr lang="en-US" sz="1100" dirty="0">
                <a:solidFill>
                  <a:schemeClr val="bg1">
                    <a:lumMod val="50000"/>
                  </a:schemeClr>
                </a:solidFill>
                <a:latin typeface="Poppins" panose="00000500000000000000" pitchFamily="2" charset="0"/>
                <a:cs typeface="Poppins" panose="00000500000000000000" pitchFamily="2" charset="0"/>
              </a:rPr>
              <a:t>Age histogram without stroke is distributed pretty uniformly.</a:t>
            </a:r>
          </a:p>
        </p:txBody>
      </p:sp>
      <p:cxnSp>
        <p:nvCxnSpPr>
          <p:cNvPr id="8" name="Straight Connector 7"/>
          <p:cNvCxnSpPr/>
          <p:nvPr/>
        </p:nvCxnSpPr>
        <p:spPr>
          <a:xfrm>
            <a:off x="2207626" y="5041531"/>
            <a:ext cx="0" cy="1097280"/>
          </a:xfrm>
          <a:prstGeom prst="line">
            <a:avLst/>
          </a:prstGeom>
          <a:ln w="28575">
            <a:solidFill>
              <a:schemeClr val="bg1">
                <a:lumMod val="50000"/>
              </a:schemeClr>
            </a:solidFill>
            <a:prstDash val="sysDot"/>
            <a:headEnd type="oval"/>
            <a:tailEnd type="ova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5216460" y="4417813"/>
            <a:ext cx="2370908" cy="769441"/>
          </a:xfrm>
          <a:prstGeom prst="rect">
            <a:avLst/>
          </a:prstGeom>
          <a:noFill/>
        </p:spPr>
        <p:txBody>
          <a:bodyPr wrap="square" rtlCol="0">
            <a:spAutoFit/>
          </a:bodyPr>
          <a:lstStyle/>
          <a:p>
            <a:pPr algn="ctr"/>
            <a:r>
              <a:rPr lang="en-US" sz="1100" dirty="0">
                <a:solidFill>
                  <a:srgbClr val="DF5F5F"/>
                </a:solidFill>
                <a:latin typeface="Poppins" panose="00000500000000000000" pitchFamily="2" charset="0"/>
                <a:cs typeface="Poppins" panose="00000500000000000000" pitchFamily="2" charset="0"/>
              </a:rPr>
              <a:t>Age histogram with stroke is </a:t>
            </a:r>
            <a:r>
              <a:rPr lang="en-US" sz="1100" dirty="0" smtClean="0">
                <a:solidFill>
                  <a:srgbClr val="DF5F5F"/>
                </a:solidFill>
                <a:latin typeface="Poppins" panose="00000500000000000000" pitchFamily="2" charset="0"/>
                <a:cs typeface="Poppins" panose="00000500000000000000" pitchFamily="2" charset="0"/>
              </a:rPr>
              <a:t>left</a:t>
            </a:r>
            <a:r>
              <a:rPr lang="en-US" sz="1100" dirty="0" smtClean="0">
                <a:solidFill>
                  <a:srgbClr val="DF5F5F"/>
                </a:solidFill>
                <a:latin typeface="Poppins" panose="00000500000000000000" pitchFamily="2" charset="0"/>
                <a:cs typeface="Poppins" panose="00000500000000000000" pitchFamily="2" charset="0"/>
              </a:rPr>
              <a:t>-skewed</a:t>
            </a:r>
            <a:r>
              <a:rPr lang="en-US" sz="1100" dirty="0">
                <a:solidFill>
                  <a:srgbClr val="DF5F5F"/>
                </a:solidFill>
                <a:latin typeface="Poppins" panose="00000500000000000000" pitchFamily="2" charset="0"/>
                <a:cs typeface="Poppins" panose="00000500000000000000" pitchFamily="2" charset="0"/>
              </a:rPr>
              <a:t>. The probability of stroke for older people is higher than younger. </a:t>
            </a:r>
          </a:p>
        </p:txBody>
      </p:sp>
      <p:cxnSp>
        <p:nvCxnSpPr>
          <p:cNvPr id="10" name="Straight Connector 9"/>
          <p:cNvCxnSpPr/>
          <p:nvPr/>
        </p:nvCxnSpPr>
        <p:spPr>
          <a:xfrm>
            <a:off x="6401906" y="5254159"/>
            <a:ext cx="0" cy="640080"/>
          </a:xfrm>
          <a:prstGeom prst="line">
            <a:avLst/>
          </a:prstGeom>
          <a:ln w="28575">
            <a:solidFill>
              <a:srgbClr val="DF5F5F"/>
            </a:solidFill>
            <a:prstDash val="sysDot"/>
            <a:headEnd type="oval"/>
            <a:tail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316049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1886" y="374468"/>
            <a:ext cx="7114903" cy="461665"/>
          </a:xfrm>
          <a:prstGeom prst="rect">
            <a:avLst/>
          </a:prstGeom>
          <a:noFill/>
        </p:spPr>
        <p:txBody>
          <a:bodyPr wrap="square" rtlCol="0">
            <a:spAutoFit/>
          </a:bodyPr>
          <a:lstStyle/>
          <a:p>
            <a:r>
              <a:rPr lang="en-US" sz="2400" dirty="0">
                <a:latin typeface="Poppins ExtraBold" panose="00000900000000000000" pitchFamily="2" charset="0"/>
                <a:cs typeface="Poppins ExtraBold" panose="00000900000000000000" pitchFamily="2" charset="0"/>
              </a:rPr>
              <a:t>Data Exploration</a:t>
            </a:r>
          </a:p>
        </p:txBody>
      </p:sp>
      <p:sp>
        <p:nvSpPr>
          <p:cNvPr id="3" name="TextBox 2"/>
          <p:cNvSpPr txBox="1"/>
          <p:nvPr/>
        </p:nvSpPr>
        <p:spPr>
          <a:xfrm>
            <a:off x="391886" y="1114696"/>
            <a:ext cx="3108960" cy="369332"/>
          </a:xfrm>
          <a:prstGeom prst="rect">
            <a:avLst/>
          </a:prstGeom>
          <a:noFill/>
        </p:spPr>
        <p:txBody>
          <a:bodyPr wrap="square" rtlCol="0">
            <a:spAutoFit/>
          </a:bodyPr>
          <a:lstStyle/>
          <a:p>
            <a:r>
              <a:rPr lang="en-US" b="1" dirty="0">
                <a:latin typeface="Poppins" panose="00000500000000000000" pitchFamily="2" charset="0"/>
                <a:cs typeface="Poppins" panose="00000500000000000000" pitchFamily="2" charset="0"/>
              </a:rPr>
              <a:t>Hypertension Effect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6389" y="1889750"/>
            <a:ext cx="6435633" cy="2312080"/>
          </a:xfrm>
          <a:prstGeom prst="rect">
            <a:avLst/>
          </a:prstGeom>
        </p:spPr>
      </p:pic>
      <p:sp>
        <p:nvSpPr>
          <p:cNvPr id="5" name="TextBox 4"/>
          <p:cNvSpPr txBox="1"/>
          <p:nvPr/>
        </p:nvSpPr>
        <p:spPr>
          <a:xfrm>
            <a:off x="1706879" y="2168313"/>
            <a:ext cx="1384663" cy="369332"/>
          </a:xfrm>
          <a:prstGeom prst="rect">
            <a:avLst/>
          </a:prstGeom>
          <a:noFill/>
        </p:spPr>
        <p:txBody>
          <a:bodyPr wrap="square" rtlCol="0">
            <a:spAutoFit/>
          </a:bodyPr>
          <a:lstStyle/>
          <a:p>
            <a:pPr algn="ctr"/>
            <a:r>
              <a:rPr lang="en-US" dirty="0">
                <a:solidFill>
                  <a:schemeClr val="bg1"/>
                </a:solidFill>
                <a:latin typeface="Poppins" panose="00000500000000000000" pitchFamily="2" charset="0"/>
                <a:cs typeface="Poppins" panose="00000500000000000000" pitchFamily="2" charset="0"/>
              </a:rPr>
              <a:t>4457</a:t>
            </a:r>
          </a:p>
        </p:txBody>
      </p:sp>
      <p:sp>
        <p:nvSpPr>
          <p:cNvPr id="6" name="TextBox 5"/>
          <p:cNvSpPr txBox="1"/>
          <p:nvPr/>
        </p:nvSpPr>
        <p:spPr>
          <a:xfrm>
            <a:off x="4680859" y="3383093"/>
            <a:ext cx="1384663" cy="369332"/>
          </a:xfrm>
          <a:prstGeom prst="rect">
            <a:avLst/>
          </a:prstGeom>
          <a:noFill/>
        </p:spPr>
        <p:txBody>
          <a:bodyPr wrap="square" rtlCol="0">
            <a:spAutoFit/>
          </a:bodyPr>
          <a:lstStyle/>
          <a:p>
            <a:pPr algn="ctr"/>
            <a:r>
              <a:rPr lang="en-US" dirty="0">
                <a:solidFill>
                  <a:schemeClr val="tx1">
                    <a:lumMod val="65000"/>
                    <a:lumOff val="35000"/>
                  </a:schemeClr>
                </a:solidFill>
                <a:latin typeface="Poppins" panose="00000500000000000000" pitchFamily="2" charset="0"/>
                <a:cs typeface="Poppins" panose="00000500000000000000" pitchFamily="2" charset="0"/>
              </a:rPr>
              <a:t>451</a:t>
            </a:r>
          </a:p>
        </p:txBody>
      </p:sp>
      <p:graphicFrame>
        <p:nvGraphicFramePr>
          <p:cNvPr id="7" name="Table 6"/>
          <p:cNvGraphicFramePr>
            <a:graphicFrameLocks noGrp="1"/>
          </p:cNvGraphicFramePr>
          <p:nvPr>
            <p:extLst>
              <p:ext uri="{D42A27DB-BD31-4B8C-83A1-F6EECF244321}">
                <p14:modId xmlns:p14="http://schemas.microsoft.com/office/powerpoint/2010/main" val="1858752306"/>
              </p:ext>
            </p:extLst>
          </p:nvPr>
        </p:nvGraphicFramePr>
        <p:xfrm>
          <a:off x="905691" y="4405573"/>
          <a:ext cx="5965372" cy="1882016"/>
        </p:xfrm>
        <a:graphic>
          <a:graphicData uri="http://schemas.openxmlformats.org/drawingml/2006/table">
            <a:tbl>
              <a:tblPr firstRow="1" bandRow="1">
                <a:tableStyleId>{5940675A-B579-460E-94D1-54222C63F5DA}</a:tableStyleId>
              </a:tblPr>
              <a:tblGrid>
                <a:gridCol w="1491343">
                  <a:extLst>
                    <a:ext uri="{9D8B030D-6E8A-4147-A177-3AD203B41FA5}">
                      <a16:colId xmlns:a16="http://schemas.microsoft.com/office/drawing/2014/main" val="516605248"/>
                    </a:ext>
                  </a:extLst>
                </a:gridCol>
                <a:gridCol w="1491343">
                  <a:extLst>
                    <a:ext uri="{9D8B030D-6E8A-4147-A177-3AD203B41FA5}">
                      <a16:colId xmlns:a16="http://schemas.microsoft.com/office/drawing/2014/main" val="65002653"/>
                    </a:ext>
                  </a:extLst>
                </a:gridCol>
                <a:gridCol w="1491343">
                  <a:extLst>
                    <a:ext uri="{9D8B030D-6E8A-4147-A177-3AD203B41FA5}">
                      <a16:colId xmlns:a16="http://schemas.microsoft.com/office/drawing/2014/main" val="2935780657"/>
                    </a:ext>
                  </a:extLst>
                </a:gridCol>
                <a:gridCol w="1491343">
                  <a:extLst>
                    <a:ext uri="{9D8B030D-6E8A-4147-A177-3AD203B41FA5}">
                      <a16:colId xmlns:a16="http://schemas.microsoft.com/office/drawing/2014/main" val="352885398"/>
                    </a:ext>
                  </a:extLst>
                </a:gridCol>
              </a:tblGrid>
              <a:tr h="470504">
                <a:tc rowSpan="2" gridSpan="2">
                  <a:txBody>
                    <a:bodyPr/>
                    <a:lstStyle/>
                    <a:p>
                      <a:pPr algn="ctr"/>
                      <a:r>
                        <a:rPr lang="en-US" sz="1200" dirty="0">
                          <a:latin typeface="Poppins" panose="00000500000000000000" pitchFamily="2" charset="0"/>
                          <a:cs typeface="Poppins" panose="00000500000000000000" pitchFamily="2" charset="0"/>
                        </a:rPr>
                        <a:t>Hypertension-Stroke Frequency Table</a:t>
                      </a:r>
                    </a:p>
                  </a:txBody>
                  <a:tcPr anchor="ctr"/>
                </a:tc>
                <a:tc rowSpan="2" hMerge="1">
                  <a:txBody>
                    <a:bodyPr/>
                    <a:lstStyle/>
                    <a:p>
                      <a:endParaRPr lang="en-US" dirty="0"/>
                    </a:p>
                  </a:txBody>
                  <a:tcPr/>
                </a:tc>
                <a:tc gridSpan="2">
                  <a:txBody>
                    <a:bodyPr/>
                    <a:lstStyle/>
                    <a:p>
                      <a:pPr algn="ctr"/>
                      <a:r>
                        <a:rPr lang="en-US" sz="1600" dirty="0">
                          <a:latin typeface="Poppins" panose="00000500000000000000" pitchFamily="2" charset="0"/>
                          <a:cs typeface="Poppins" panose="00000500000000000000" pitchFamily="2" charset="0"/>
                        </a:rPr>
                        <a:t>Stroke</a:t>
                      </a:r>
                    </a:p>
                  </a:txBody>
                  <a:tcPr anchor="ctr">
                    <a:solidFill>
                      <a:schemeClr val="bg1">
                        <a:lumMod val="85000"/>
                      </a:schemeClr>
                    </a:solidFill>
                  </a:tcPr>
                </a:tc>
                <a:tc hMerge="1">
                  <a:txBody>
                    <a:bodyPr/>
                    <a:lstStyle/>
                    <a:p>
                      <a:endParaRPr lang="en-US" dirty="0"/>
                    </a:p>
                  </a:txBody>
                  <a:tcPr/>
                </a:tc>
                <a:extLst>
                  <a:ext uri="{0D108BD9-81ED-4DB2-BD59-A6C34878D82A}">
                    <a16:rowId xmlns:a16="http://schemas.microsoft.com/office/drawing/2014/main" val="1019780085"/>
                  </a:ext>
                </a:extLst>
              </a:tr>
              <a:tr h="470504">
                <a:tc gridSpan="2" vMerge="1">
                  <a:txBody>
                    <a:bodyPr/>
                    <a:lstStyle/>
                    <a:p>
                      <a:endParaRPr lang="en-US" dirty="0"/>
                    </a:p>
                  </a:txBody>
                  <a:tcPr/>
                </a:tc>
                <a:tc hMerge="1" vMerge="1">
                  <a:txBody>
                    <a:bodyPr/>
                    <a:lstStyle/>
                    <a:p>
                      <a:endParaRPr lang="en-US" dirty="0"/>
                    </a:p>
                  </a:txBody>
                  <a:tcPr/>
                </a:tc>
                <a:tc>
                  <a:txBody>
                    <a:bodyPr/>
                    <a:lstStyle/>
                    <a:p>
                      <a:pPr algn="ctr"/>
                      <a:r>
                        <a:rPr lang="en-US" sz="1600" dirty="0">
                          <a:latin typeface="Poppins" panose="00000500000000000000" pitchFamily="2" charset="0"/>
                          <a:cs typeface="Poppins" panose="00000500000000000000" pitchFamily="2" charset="0"/>
                        </a:rPr>
                        <a:t>0</a:t>
                      </a:r>
                    </a:p>
                  </a:txBody>
                  <a:tcPr anchor="ctr">
                    <a:solidFill>
                      <a:schemeClr val="bg1">
                        <a:lumMod val="85000"/>
                      </a:schemeClr>
                    </a:solidFill>
                  </a:tcPr>
                </a:tc>
                <a:tc>
                  <a:txBody>
                    <a:bodyPr/>
                    <a:lstStyle/>
                    <a:p>
                      <a:pPr algn="ctr"/>
                      <a:r>
                        <a:rPr lang="en-US" sz="1600" dirty="0">
                          <a:latin typeface="Poppins" panose="00000500000000000000" pitchFamily="2" charset="0"/>
                          <a:cs typeface="Poppins" panose="00000500000000000000" pitchFamily="2" charset="0"/>
                        </a:rPr>
                        <a:t>1</a:t>
                      </a:r>
                    </a:p>
                  </a:txBody>
                  <a:tcPr anchor="ctr">
                    <a:solidFill>
                      <a:schemeClr val="bg1">
                        <a:lumMod val="85000"/>
                      </a:schemeClr>
                    </a:solidFill>
                  </a:tcPr>
                </a:tc>
                <a:extLst>
                  <a:ext uri="{0D108BD9-81ED-4DB2-BD59-A6C34878D82A}">
                    <a16:rowId xmlns:a16="http://schemas.microsoft.com/office/drawing/2014/main" val="3070344964"/>
                  </a:ext>
                </a:extLst>
              </a:tr>
              <a:tr h="470504">
                <a:tc rowSpan="2">
                  <a:txBody>
                    <a:bodyPr/>
                    <a:lstStyle/>
                    <a:p>
                      <a:pPr algn="ctr"/>
                      <a:r>
                        <a:rPr lang="en-US" sz="1600" dirty="0">
                          <a:latin typeface="Poppins" panose="00000500000000000000" pitchFamily="2" charset="0"/>
                          <a:cs typeface="Poppins" panose="00000500000000000000" pitchFamily="2" charset="0"/>
                        </a:rPr>
                        <a:t>Hypertension</a:t>
                      </a:r>
                    </a:p>
                  </a:txBody>
                  <a:tcPr vert="vert270" anchor="ctr">
                    <a:solidFill>
                      <a:schemeClr val="bg1">
                        <a:lumMod val="85000"/>
                      </a:schemeClr>
                    </a:solidFill>
                  </a:tcPr>
                </a:tc>
                <a:tc>
                  <a:txBody>
                    <a:bodyPr/>
                    <a:lstStyle/>
                    <a:p>
                      <a:pPr algn="ctr"/>
                      <a:r>
                        <a:rPr lang="en-US" sz="1600" dirty="0">
                          <a:latin typeface="Poppins" panose="00000500000000000000" pitchFamily="2" charset="0"/>
                          <a:cs typeface="Poppins" panose="00000500000000000000" pitchFamily="2" charset="0"/>
                        </a:rPr>
                        <a:t>0</a:t>
                      </a:r>
                    </a:p>
                  </a:txBody>
                  <a:tcPr anchor="ctr">
                    <a:solidFill>
                      <a:schemeClr val="bg1">
                        <a:lumMod val="85000"/>
                      </a:schemeClr>
                    </a:solidFill>
                  </a:tcPr>
                </a:tc>
                <a:tc>
                  <a:txBody>
                    <a:bodyPr/>
                    <a:lstStyle/>
                    <a:p>
                      <a:pPr algn="ctr"/>
                      <a:r>
                        <a:rPr lang="en-US" sz="1600" dirty="0">
                          <a:latin typeface="Poppins" panose="00000500000000000000" pitchFamily="2" charset="0"/>
                          <a:cs typeface="Poppins" panose="00000500000000000000" pitchFamily="2" charset="0"/>
                        </a:rPr>
                        <a:t>96.66%</a:t>
                      </a:r>
                    </a:p>
                  </a:txBody>
                  <a:tcPr anchor="ctr"/>
                </a:tc>
                <a:tc>
                  <a:txBody>
                    <a:bodyPr/>
                    <a:lstStyle/>
                    <a:p>
                      <a:pPr algn="ctr"/>
                      <a:r>
                        <a:rPr lang="en-US" sz="1600" dirty="0">
                          <a:latin typeface="Poppins" panose="00000500000000000000" pitchFamily="2" charset="0"/>
                          <a:cs typeface="Poppins" panose="00000500000000000000" pitchFamily="2" charset="0"/>
                        </a:rPr>
                        <a:t>3.34%</a:t>
                      </a:r>
                    </a:p>
                  </a:txBody>
                  <a:tcPr anchor="ctr"/>
                </a:tc>
                <a:extLst>
                  <a:ext uri="{0D108BD9-81ED-4DB2-BD59-A6C34878D82A}">
                    <a16:rowId xmlns:a16="http://schemas.microsoft.com/office/drawing/2014/main" val="282093297"/>
                  </a:ext>
                </a:extLst>
              </a:tr>
              <a:tr h="470504">
                <a:tc vMerge="1">
                  <a:txBody>
                    <a:bodyPr/>
                    <a:lstStyle/>
                    <a:p>
                      <a:endParaRPr lang="en-US" dirty="0"/>
                    </a:p>
                  </a:txBody>
                  <a:tcPr/>
                </a:tc>
                <a:tc>
                  <a:txBody>
                    <a:bodyPr/>
                    <a:lstStyle/>
                    <a:p>
                      <a:pPr algn="ctr"/>
                      <a:r>
                        <a:rPr lang="en-US" sz="1600" dirty="0">
                          <a:latin typeface="Poppins" panose="00000500000000000000" pitchFamily="2" charset="0"/>
                          <a:cs typeface="Poppins" panose="00000500000000000000" pitchFamily="2" charset="0"/>
                        </a:rPr>
                        <a:t>1</a:t>
                      </a:r>
                    </a:p>
                  </a:txBody>
                  <a:tcPr anchor="ctr">
                    <a:solidFill>
                      <a:schemeClr val="bg1">
                        <a:lumMod val="85000"/>
                      </a:schemeClr>
                    </a:solidFill>
                  </a:tcPr>
                </a:tc>
                <a:tc>
                  <a:txBody>
                    <a:bodyPr/>
                    <a:lstStyle/>
                    <a:p>
                      <a:pPr algn="ctr"/>
                      <a:r>
                        <a:rPr lang="en-US" sz="1600" dirty="0">
                          <a:latin typeface="Poppins" panose="00000500000000000000" pitchFamily="2" charset="0"/>
                          <a:cs typeface="Poppins" panose="00000500000000000000" pitchFamily="2" charset="0"/>
                        </a:rPr>
                        <a:t>86.70%</a:t>
                      </a:r>
                    </a:p>
                  </a:txBody>
                  <a:tcPr anchor="ctr"/>
                </a:tc>
                <a:tc>
                  <a:txBody>
                    <a:bodyPr/>
                    <a:lstStyle/>
                    <a:p>
                      <a:pPr algn="ctr"/>
                      <a:r>
                        <a:rPr lang="en-US" sz="1600" dirty="0">
                          <a:latin typeface="Poppins" panose="00000500000000000000" pitchFamily="2" charset="0"/>
                          <a:cs typeface="Poppins" panose="00000500000000000000" pitchFamily="2" charset="0"/>
                        </a:rPr>
                        <a:t>13.30%</a:t>
                      </a:r>
                    </a:p>
                  </a:txBody>
                  <a:tcPr anchor="ctr"/>
                </a:tc>
                <a:extLst>
                  <a:ext uri="{0D108BD9-81ED-4DB2-BD59-A6C34878D82A}">
                    <a16:rowId xmlns:a16="http://schemas.microsoft.com/office/drawing/2014/main" val="837128500"/>
                  </a:ext>
                </a:extLst>
              </a:tr>
            </a:tbl>
          </a:graphicData>
        </a:graphic>
      </p:graphicFrame>
      <p:sp>
        <p:nvSpPr>
          <p:cNvPr id="8" name="Rectangle 7"/>
          <p:cNvSpPr/>
          <p:nvPr/>
        </p:nvSpPr>
        <p:spPr>
          <a:xfrm>
            <a:off x="5573487" y="5255447"/>
            <a:ext cx="1158240" cy="1127454"/>
          </a:xfrm>
          <a:prstGeom prst="rect">
            <a:avLst/>
          </a:prstGeom>
          <a:noFill/>
          <a:ln w="38100">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6932024" y="5199566"/>
            <a:ext cx="1959428" cy="1169551"/>
          </a:xfrm>
          <a:prstGeom prst="rect">
            <a:avLst/>
          </a:prstGeom>
          <a:noFill/>
        </p:spPr>
        <p:txBody>
          <a:bodyPr wrap="square" rtlCol="0">
            <a:spAutoFit/>
          </a:bodyPr>
          <a:lstStyle/>
          <a:p>
            <a:r>
              <a:rPr lang="en-US" sz="1400" dirty="0">
                <a:solidFill>
                  <a:srgbClr val="FF0000"/>
                </a:solidFill>
                <a:latin typeface="Poppins" panose="00000500000000000000" pitchFamily="2" charset="0"/>
                <a:cs typeface="Poppins" panose="00000500000000000000" pitchFamily="2" charset="0"/>
              </a:rPr>
              <a:t>There is significant impact of hypertension on the stroke probability.</a:t>
            </a:r>
          </a:p>
        </p:txBody>
      </p:sp>
    </p:spTree>
    <p:extLst>
      <p:ext uri="{BB962C8B-B14F-4D97-AF65-F5344CB8AC3E}">
        <p14:creationId xmlns:p14="http://schemas.microsoft.com/office/powerpoint/2010/main" val="359297737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1886" y="374468"/>
            <a:ext cx="7114903" cy="461665"/>
          </a:xfrm>
          <a:prstGeom prst="rect">
            <a:avLst/>
          </a:prstGeom>
          <a:noFill/>
        </p:spPr>
        <p:txBody>
          <a:bodyPr wrap="square" rtlCol="0">
            <a:spAutoFit/>
          </a:bodyPr>
          <a:lstStyle/>
          <a:p>
            <a:r>
              <a:rPr lang="en-US" sz="2400" dirty="0">
                <a:latin typeface="Poppins ExtraBold" panose="00000900000000000000" pitchFamily="2" charset="0"/>
                <a:cs typeface="Poppins ExtraBold" panose="00000900000000000000" pitchFamily="2" charset="0"/>
              </a:rPr>
              <a:t>Data Exploration</a:t>
            </a:r>
          </a:p>
        </p:txBody>
      </p:sp>
      <p:sp>
        <p:nvSpPr>
          <p:cNvPr id="3" name="TextBox 2"/>
          <p:cNvSpPr txBox="1"/>
          <p:nvPr/>
        </p:nvSpPr>
        <p:spPr>
          <a:xfrm>
            <a:off x="391886" y="1114696"/>
            <a:ext cx="3108960" cy="369332"/>
          </a:xfrm>
          <a:prstGeom prst="rect">
            <a:avLst/>
          </a:prstGeom>
          <a:noFill/>
        </p:spPr>
        <p:txBody>
          <a:bodyPr wrap="square" rtlCol="0">
            <a:spAutoFit/>
          </a:bodyPr>
          <a:lstStyle/>
          <a:p>
            <a:r>
              <a:rPr lang="en-US" b="1" dirty="0">
                <a:latin typeface="Poppins" panose="00000500000000000000" pitchFamily="2" charset="0"/>
                <a:cs typeface="Poppins" panose="00000500000000000000" pitchFamily="2" charset="0"/>
              </a:rPr>
              <a:t>Heart Disease Effect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6389" y="1889750"/>
            <a:ext cx="6435633" cy="2312079"/>
          </a:xfrm>
          <a:prstGeom prst="rect">
            <a:avLst/>
          </a:prstGeom>
        </p:spPr>
      </p:pic>
      <p:sp>
        <p:nvSpPr>
          <p:cNvPr id="5" name="TextBox 4"/>
          <p:cNvSpPr txBox="1"/>
          <p:nvPr/>
        </p:nvSpPr>
        <p:spPr>
          <a:xfrm>
            <a:off x="1706879" y="2168313"/>
            <a:ext cx="1384663" cy="369332"/>
          </a:xfrm>
          <a:prstGeom prst="rect">
            <a:avLst/>
          </a:prstGeom>
          <a:noFill/>
        </p:spPr>
        <p:txBody>
          <a:bodyPr wrap="square" rtlCol="0">
            <a:spAutoFit/>
          </a:bodyPr>
          <a:lstStyle/>
          <a:p>
            <a:pPr algn="ctr"/>
            <a:r>
              <a:rPr lang="en-US" dirty="0">
                <a:solidFill>
                  <a:schemeClr val="bg1"/>
                </a:solidFill>
                <a:latin typeface="Poppins" panose="00000500000000000000" pitchFamily="2" charset="0"/>
                <a:cs typeface="Poppins" panose="00000500000000000000" pitchFamily="2" charset="0"/>
              </a:rPr>
              <a:t>4665</a:t>
            </a:r>
          </a:p>
        </p:txBody>
      </p:sp>
      <p:sp>
        <p:nvSpPr>
          <p:cNvPr id="6" name="TextBox 5"/>
          <p:cNvSpPr txBox="1"/>
          <p:nvPr/>
        </p:nvSpPr>
        <p:spPr>
          <a:xfrm>
            <a:off x="4680859" y="3383093"/>
            <a:ext cx="1384663" cy="369332"/>
          </a:xfrm>
          <a:prstGeom prst="rect">
            <a:avLst/>
          </a:prstGeom>
          <a:noFill/>
        </p:spPr>
        <p:txBody>
          <a:bodyPr wrap="square" rtlCol="0">
            <a:spAutoFit/>
          </a:bodyPr>
          <a:lstStyle/>
          <a:p>
            <a:pPr algn="ctr"/>
            <a:r>
              <a:rPr lang="en-US" dirty="0">
                <a:solidFill>
                  <a:schemeClr val="tx1">
                    <a:lumMod val="65000"/>
                    <a:lumOff val="35000"/>
                  </a:schemeClr>
                </a:solidFill>
                <a:latin typeface="Poppins" panose="00000500000000000000" pitchFamily="2" charset="0"/>
                <a:cs typeface="Poppins" panose="00000500000000000000" pitchFamily="2" charset="0"/>
              </a:rPr>
              <a:t>243</a:t>
            </a:r>
          </a:p>
        </p:txBody>
      </p:sp>
      <p:graphicFrame>
        <p:nvGraphicFramePr>
          <p:cNvPr id="7" name="Table 6"/>
          <p:cNvGraphicFramePr>
            <a:graphicFrameLocks noGrp="1"/>
          </p:cNvGraphicFramePr>
          <p:nvPr>
            <p:extLst>
              <p:ext uri="{D42A27DB-BD31-4B8C-83A1-F6EECF244321}">
                <p14:modId xmlns:p14="http://schemas.microsoft.com/office/powerpoint/2010/main" val="1484833620"/>
              </p:ext>
            </p:extLst>
          </p:nvPr>
        </p:nvGraphicFramePr>
        <p:xfrm>
          <a:off x="905691" y="4405573"/>
          <a:ext cx="5965372" cy="1882016"/>
        </p:xfrm>
        <a:graphic>
          <a:graphicData uri="http://schemas.openxmlformats.org/drawingml/2006/table">
            <a:tbl>
              <a:tblPr firstRow="1" bandRow="1">
                <a:tableStyleId>{5940675A-B579-460E-94D1-54222C63F5DA}</a:tableStyleId>
              </a:tblPr>
              <a:tblGrid>
                <a:gridCol w="1491343">
                  <a:extLst>
                    <a:ext uri="{9D8B030D-6E8A-4147-A177-3AD203B41FA5}">
                      <a16:colId xmlns:a16="http://schemas.microsoft.com/office/drawing/2014/main" val="516605248"/>
                    </a:ext>
                  </a:extLst>
                </a:gridCol>
                <a:gridCol w="1491343">
                  <a:extLst>
                    <a:ext uri="{9D8B030D-6E8A-4147-A177-3AD203B41FA5}">
                      <a16:colId xmlns:a16="http://schemas.microsoft.com/office/drawing/2014/main" val="65002653"/>
                    </a:ext>
                  </a:extLst>
                </a:gridCol>
                <a:gridCol w="1491343">
                  <a:extLst>
                    <a:ext uri="{9D8B030D-6E8A-4147-A177-3AD203B41FA5}">
                      <a16:colId xmlns:a16="http://schemas.microsoft.com/office/drawing/2014/main" val="2935780657"/>
                    </a:ext>
                  </a:extLst>
                </a:gridCol>
                <a:gridCol w="1491343">
                  <a:extLst>
                    <a:ext uri="{9D8B030D-6E8A-4147-A177-3AD203B41FA5}">
                      <a16:colId xmlns:a16="http://schemas.microsoft.com/office/drawing/2014/main" val="352885398"/>
                    </a:ext>
                  </a:extLst>
                </a:gridCol>
              </a:tblGrid>
              <a:tr h="470504">
                <a:tc rowSpan="2" gridSpan="2">
                  <a:txBody>
                    <a:bodyPr/>
                    <a:lstStyle/>
                    <a:p>
                      <a:pPr algn="ctr"/>
                      <a:r>
                        <a:rPr lang="en-US" sz="1200" dirty="0">
                          <a:latin typeface="Poppins" panose="00000500000000000000" pitchFamily="2" charset="0"/>
                          <a:cs typeface="Poppins" panose="00000500000000000000" pitchFamily="2" charset="0"/>
                        </a:rPr>
                        <a:t>Heart Disease-Stroke Frequency Table</a:t>
                      </a:r>
                    </a:p>
                  </a:txBody>
                  <a:tcPr anchor="ctr"/>
                </a:tc>
                <a:tc rowSpan="2" hMerge="1">
                  <a:txBody>
                    <a:bodyPr/>
                    <a:lstStyle/>
                    <a:p>
                      <a:endParaRPr lang="en-US" dirty="0"/>
                    </a:p>
                  </a:txBody>
                  <a:tcPr/>
                </a:tc>
                <a:tc gridSpan="2">
                  <a:txBody>
                    <a:bodyPr/>
                    <a:lstStyle/>
                    <a:p>
                      <a:pPr algn="ctr"/>
                      <a:r>
                        <a:rPr lang="en-US" sz="1600" dirty="0">
                          <a:latin typeface="Poppins" panose="00000500000000000000" pitchFamily="2" charset="0"/>
                          <a:cs typeface="Poppins" panose="00000500000000000000" pitchFamily="2" charset="0"/>
                        </a:rPr>
                        <a:t>Stroke</a:t>
                      </a:r>
                    </a:p>
                  </a:txBody>
                  <a:tcPr anchor="ctr">
                    <a:solidFill>
                      <a:schemeClr val="bg1">
                        <a:lumMod val="85000"/>
                      </a:schemeClr>
                    </a:solidFill>
                  </a:tcPr>
                </a:tc>
                <a:tc hMerge="1">
                  <a:txBody>
                    <a:bodyPr/>
                    <a:lstStyle/>
                    <a:p>
                      <a:endParaRPr lang="en-US" dirty="0"/>
                    </a:p>
                  </a:txBody>
                  <a:tcPr/>
                </a:tc>
                <a:extLst>
                  <a:ext uri="{0D108BD9-81ED-4DB2-BD59-A6C34878D82A}">
                    <a16:rowId xmlns:a16="http://schemas.microsoft.com/office/drawing/2014/main" val="1019780085"/>
                  </a:ext>
                </a:extLst>
              </a:tr>
              <a:tr h="470504">
                <a:tc gridSpan="2" vMerge="1">
                  <a:txBody>
                    <a:bodyPr/>
                    <a:lstStyle/>
                    <a:p>
                      <a:endParaRPr lang="en-US" dirty="0"/>
                    </a:p>
                  </a:txBody>
                  <a:tcPr/>
                </a:tc>
                <a:tc hMerge="1" vMerge="1">
                  <a:txBody>
                    <a:bodyPr/>
                    <a:lstStyle/>
                    <a:p>
                      <a:endParaRPr lang="en-US" dirty="0"/>
                    </a:p>
                  </a:txBody>
                  <a:tcPr/>
                </a:tc>
                <a:tc>
                  <a:txBody>
                    <a:bodyPr/>
                    <a:lstStyle/>
                    <a:p>
                      <a:pPr algn="ctr"/>
                      <a:r>
                        <a:rPr lang="en-US" sz="1600" dirty="0">
                          <a:latin typeface="Poppins" panose="00000500000000000000" pitchFamily="2" charset="0"/>
                          <a:cs typeface="Poppins" panose="00000500000000000000" pitchFamily="2" charset="0"/>
                        </a:rPr>
                        <a:t>0</a:t>
                      </a:r>
                    </a:p>
                  </a:txBody>
                  <a:tcPr anchor="ctr">
                    <a:solidFill>
                      <a:schemeClr val="bg1">
                        <a:lumMod val="85000"/>
                      </a:schemeClr>
                    </a:solidFill>
                  </a:tcPr>
                </a:tc>
                <a:tc>
                  <a:txBody>
                    <a:bodyPr/>
                    <a:lstStyle/>
                    <a:p>
                      <a:pPr algn="ctr"/>
                      <a:r>
                        <a:rPr lang="en-US" sz="1600" dirty="0">
                          <a:latin typeface="Poppins" panose="00000500000000000000" pitchFamily="2" charset="0"/>
                          <a:cs typeface="Poppins" panose="00000500000000000000" pitchFamily="2" charset="0"/>
                        </a:rPr>
                        <a:t>1</a:t>
                      </a:r>
                    </a:p>
                  </a:txBody>
                  <a:tcPr anchor="ctr">
                    <a:solidFill>
                      <a:schemeClr val="bg1">
                        <a:lumMod val="85000"/>
                      </a:schemeClr>
                    </a:solidFill>
                  </a:tcPr>
                </a:tc>
                <a:extLst>
                  <a:ext uri="{0D108BD9-81ED-4DB2-BD59-A6C34878D82A}">
                    <a16:rowId xmlns:a16="http://schemas.microsoft.com/office/drawing/2014/main" val="3070344964"/>
                  </a:ext>
                </a:extLst>
              </a:tr>
              <a:tr h="470504">
                <a:tc rowSpan="2">
                  <a:txBody>
                    <a:bodyPr/>
                    <a:lstStyle/>
                    <a:p>
                      <a:pPr algn="ctr"/>
                      <a:r>
                        <a:rPr lang="en-US" sz="1600" dirty="0">
                          <a:latin typeface="Poppins" panose="00000500000000000000" pitchFamily="2" charset="0"/>
                          <a:cs typeface="Poppins" panose="00000500000000000000" pitchFamily="2" charset="0"/>
                        </a:rPr>
                        <a:t>Heart Disease</a:t>
                      </a:r>
                    </a:p>
                  </a:txBody>
                  <a:tcPr vert="vert270" anchor="ctr">
                    <a:solidFill>
                      <a:schemeClr val="bg1">
                        <a:lumMod val="85000"/>
                      </a:schemeClr>
                    </a:solidFill>
                  </a:tcPr>
                </a:tc>
                <a:tc>
                  <a:txBody>
                    <a:bodyPr/>
                    <a:lstStyle/>
                    <a:p>
                      <a:pPr algn="ctr"/>
                      <a:r>
                        <a:rPr lang="en-US" sz="1600" dirty="0">
                          <a:latin typeface="Poppins" panose="00000500000000000000" pitchFamily="2" charset="0"/>
                          <a:cs typeface="Poppins" panose="00000500000000000000" pitchFamily="2" charset="0"/>
                        </a:rPr>
                        <a:t>0</a:t>
                      </a:r>
                    </a:p>
                  </a:txBody>
                  <a:tcPr anchor="ctr">
                    <a:solidFill>
                      <a:schemeClr val="bg1">
                        <a:lumMod val="85000"/>
                      </a:schemeClr>
                    </a:solidFill>
                  </a:tcPr>
                </a:tc>
                <a:tc>
                  <a:txBody>
                    <a:bodyPr/>
                    <a:lstStyle/>
                    <a:p>
                      <a:pPr algn="ctr"/>
                      <a:r>
                        <a:rPr lang="en-US" sz="1600" dirty="0">
                          <a:latin typeface="Poppins" panose="00000500000000000000" pitchFamily="2" charset="0"/>
                          <a:cs typeface="Poppins" panose="00000500000000000000" pitchFamily="2" charset="0"/>
                        </a:rPr>
                        <a:t>96.38%</a:t>
                      </a:r>
                    </a:p>
                  </a:txBody>
                  <a:tcPr anchor="ctr"/>
                </a:tc>
                <a:tc>
                  <a:txBody>
                    <a:bodyPr/>
                    <a:lstStyle/>
                    <a:p>
                      <a:pPr algn="ctr"/>
                      <a:r>
                        <a:rPr lang="en-US" sz="1600" dirty="0">
                          <a:latin typeface="Poppins" panose="00000500000000000000" pitchFamily="2" charset="0"/>
                          <a:cs typeface="Poppins" panose="00000500000000000000" pitchFamily="2" charset="0"/>
                        </a:rPr>
                        <a:t>3.62%</a:t>
                      </a:r>
                    </a:p>
                  </a:txBody>
                  <a:tcPr anchor="ctr"/>
                </a:tc>
                <a:extLst>
                  <a:ext uri="{0D108BD9-81ED-4DB2-BD59-A6C34878D82A}">
                    <a16:rowId xmlns:a16="http://schemas.microsoft.com/office/drawing/2014/main" val="282093297"/>
                  </a:ext>
                </a:extLst>
              </a:tr>
              <a:tr h="470504">
                <a:tc vMerge="1">
                  <a:txBody>
                    <a:bodyPr/>
                    <a:lstStyle/>
                    <a:p>
                      <a:endParaRPr lang="en-US" dirty="0"/>
                    </a:p>
                  </a:txBody>
                  <a:tcPr/>
                </a:tc>
                <a:tc>
                  <a:txBody>
                    <a:bodyPr/>
                    <a:lstStyle/>
                    <a:p>
                      <a:pPr algn="ctr"/>
                      <a:r>
                        <a:rPr lang="en-US" sz="1600" dirty="0">
                          <a:latin typeface="Poppins" panose="00000500000000000000" pitchFamily="2" charset="0"/>
                          <a:cs typeface="Poppins" panose="00000500000000000000" pitchFamily="2" charset="0"/>
                        </a:rPr>
                        <a:t>1</a:t>
                      </a:r>
                    </a:p>
                  </a:txBody>
                  <a:tcPr anchor="ctr">
                    <a:solidFill>
                      <a:schemeClr val="bg1">
                        <a:lumMod val="85000"/>
                      </a:schemeClr>
                    </a:solidFill>
                  </a:tcPr>
                </a:tc>
                <a:tc>
                  <a:txBody>
                    <a:bodyPr/>
                    <a:lstStyle/>
                    <a:p>
                      <a:pPr algn="ctr"/>
                      <a:r>
                        <a:rPr lang="en-US" sz="1600" dirty="0">
                          <a:latin typeface="Poppins" panose="00000500000000000000" pitchFamily="2" charset="0"/>
                          <a:cs typeface="Poppins" panose="00000500000000000000" pitchFamily="2" charset="0"/>
                        </a:rPr>
                        <a:t>83.54%</a:t>
                      </a:r>
                    </a:p>
                  </a:txBody>
                  <a:tcPr anchor="ctr"/>
                </a:tc>
                <a:tc>
                  <a:txBody>
                    <a:bodyPr/>
                    <a:lstStyle/>
                    <a:p>
                      <a:pPr algn="ctr"/>
                      <a:r>
                        <a:rPr lang="en-US" sz="1600" dirty="0">
                          <a:latin typeface="Poppins" panose="00000500000000000000" pitchFamily="2" charset="0"/>
                          <a:cs typeface="Poppins" panose="00000500000000000000" pitchFamily="2" charset="0"/>
                        </a:rPr>
                        <a:t>16.46%</a:t>
                      </a:r>
                    </a:p>
                  </a:txBody>
                  <a:tcPr anchor="ctr"/>
                </a:tc>
                <a:extLst>
                  <a:ext uri="{0D108BD9-81ED-4DB2-BD59-A6C34878D82A}">
                    <a16:rowId xmlns:a16="http://schemas.microsoft.com/office/drawing/2014/main" val="837128500"/>
                  </a:ext>
                </a:extLst>
              </a:tr>
            </a:tbl>
          </a:graphicData>
        </a:graphic>
      </p:graphicFrame>
      <p:sp>
        <p:nvSpPr>
          <p:cNvPr id="8" name="Rectangle 7"/>
          <p:cNvSpPr/>
          <p:nvPr/>
        </p:nvSpPr>
        <p:spPr>
          <a:xfrm>
            <a:off x="5573487" y="5255447"/>
            <a:ext cx="1158240" cy="1127454"/>
          </a:xfrm>
          <a:prstGeom prst="rect">
            <a:avLst/>
          </a:prstGeom>
          <a:noFill/>
          <a:ln w="38100">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6932023" y="5234398"/>
            <a:ext cx="2211977" cy="954107"/>
          </a:xfrm>
          <a:prstGeom prst="rect">
            <a:avLst/>
          </a:prstGeom>
          <a:noFill/>
        </p:spPr>
        <p:txBody>
          <a:bodyPr wrap="square" rtlCol="0">
            <a:spAutoFit/>
          </a:bodyPr>
          <a:lstStyle/>
          <a:p>
            <a:r>
              <a:rPr lang="en-US" sz="1400" dirty="0">
                <a:solidFill>
                  <a:srgbClr val="FF0000"/>
                </a:solidFill>
                <a:latin typeface="Poppins" panose="00000500000000000000" pitchFamily="2" charset="0"/>
                <a:cs typeface="Poppins" panose="00000500000000000000" pitchFamily="2" charset="0"/>
              </a:rPr>
              <a:t>There is significant impact of heart disease on the stroke probability.</a:t>
            </a:r>
          </a:p>
        </p:txBody>
      </p:sp>
    </p:spTree>
    <p:extLst>
      <p:ext uri="{BB962C8B-B14F-4D97-AF65-F5344CB8AC3E}">
        <p14:creationId xmlns:p14="http://schemas.microsoft.com/office/powerpoint/2010/main" val="310561991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1886" y="374468"/>
            <a:ext cx="7114903" cy="461665"/>
          </a:xfrm>
          <a:prstGeom prst="rect">
            <a:avLst/>
          </a:prstGeom>
          <a:noFill/>
        </p:spPr>
        <p:txBody>
          <a:bodyPr wrap="square" rtlCol="0">
            <a:spAutoFit/>
          </a:bodyPr>
          <a:lstStyle/>
          <a:p>
            <a:r>
              <a:rPr lang="en-US" sz="2400" dirty="0">
                <a:latin typeface="Poppins ExtraBold" panose="00000900000000000000" pitchFamily="2" charset="0"/>
                <a:cs typeface="Poppins ExtraBold" panose="00000900000000000000" pitchFamily="2" charset="0"/>
              </a:rPr>
              <a:t>Data Exploration</a:t>
            </a:r>
          </a:p>
        </p:txBody>
      </p:sp>
      <p:sp>
        <p:nvSpPr>
          <p:cNvPr id="3" name="TextBox 2"/>
          <p:cNvSpPr txBox="1"/>
          <p:nvPr/>
        </p:nvSpPr>
        <p:spPr>
          <a:xfrm>
            <a:off x="391886" y="1114696"/>
            <a:ext cx="3108960" cy="369332"/>
          </a:xfrm>
          <a:prstGeom prst="rect">
            <a:avLst/>
          </a:prstGeom>
          <a:noFill/>
        </p:spPr>
        <p:txBody>
          <a:bodyPr wrap="square" rtlCol="0">
            <a:spAutoFit/>
          </a:bodyPr>
          <a:lstStyle/>
          <a:p>
            <a:r>
              <a:rPr lang="en-US" b="1" dirty="0">
                <a:latin typeface="Poppins" panose="00000500000000000000" pitchFamily="2" charset="0"/>
                <a:cs typeface="Poppins" panose="00000500000000000000" pitchFamily="2" charset="0"/>
              </a:rPr>
              <a:t>Marriage Effect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6390" y="1889750"/>
            <a:ext cx="6435631" cy="2312079"/>
          </a:xfrm>
          <a:prstGeom prst="rect">
            <a:avLst/>
          </a:prstGeom>
        </p:spPr>
      </p:pic>
      <p:sp>
        <p:nvSpPr>
          <p:cNvPr id="5" name="TextBox 4"/>
          <p:cNvSpPr txBox="1"/>
          <p:nvPr/>
        </p:nvSpPr>
        <p:spPr>
          <a:xfrm>
            <a:off x="1706879" y="2168313"/>
            <a:ext cx="1384663" cy="369332"/>
          </a:xfrm>
          <a:prstGeom prst="rect">
            <a:avLst/>
          </a:prstGeom>
          <a:noFill/>
        </p:spPr>
        <p:txBody>
          <a:bodyPr wrap="square" rtlCol="0">
            <a:spAutoFit/>
          </a:bodyPr>
          <a:lstStyle/>
          <a:p>
            <a:pPr algn="ctr"/>
            <a:r>
              <a:rPr lang="en-US" dirty="0">
                <a:solidFill>
                  <a:schemeClr val="bg1"/>
                </a:solidFill>
                <a:latin typeface="Poppins" panose="00000500000000000000" pitchFamily="2" charset="0"/>
                <a:cs typeface="Poppins" panose="00000500000000000000" pitchFamily="2" charset="0"/>
              </a:rPr>
              <a:t>3204</a:t>
            </a:r>
          </a:p>
        </p:txBody>
      </p:sp>
      <p:sp>
        <p:nvSpPr>
          <p:cNvPr id="6" name="TextBox 5"/>
          <p:cNvSpPr txBox="1"/>
          <p:nvPr/>
        </p:nvSpPr>
        <p:spPr>
          <a:xfrm>
            <a:off x="4680859" y="2991199"/>
            <a:ext cx="1384663" cy="369332"/>
          </a:xfrm>
          <a:prstGeom prst="rect">
            <a:avLst/>
          </a:prstGeom>
          <a:noFill/>
        </p:spPr>
        <p:txBody>
          <a:bodyPr wrap="square" rtlCol="0">
            <a:spAutoFit/>
          </a:bodyPr>
          <a:lstStyle/>
          <a:p>
            <a:pPr algn="ctr"/>
            <a:r>
              <a:rPr lang="en-US" dirty="0">
                <a:solidFill>
                  <a:schemeClr val="bg1"/>
                </a:solidFill>
                <a:latin typeface="Poppins" panose="00000500000000000000" pitchFamily="2" charset="0"/>
                <a:cs typeface="Poppins" panose="00000500000000000000" pitchFamily="2" charset="0"/>
              </a:rPr>
              <a:t>1704</a:t>
            </a:r>
          </a:p>
        </p:txBody>
      </p:sp>
      <p:graphicFrame>
        <p:nvGraphicFramePr>
          <p:cNvPr id="7" name="Table 6"/>
          <p:cNvGraphicFramePr>
            <a:graphicFrameLocks noGrp="1"/>
          </p:cNvGraphicFramePr>
          <p:nvPr>
            <p:extLst>
              <p:ext uri="{D42A27DB-BD31-4B8C-83A1-F6EECF244321}">
                <p14:modId xmlns:p14="http://schemas.microsoft.com/office/powerpoint/2010/main" val="157699902"/>
              </p:ext>
            </p:extLst>
          </p:nvPr>
        </p:nvGraphicFramePr>
        <p:xfrm>
          <a:off x="905691" y="4405573"/>
          <a:ext cx="5965372" cy="1882016"/>
        </p:xfrm>
        <a:graphic>
          <a:graphicData uri="http://schemas.openxmlformats.org/drawingml/2006/table">
            <a:tbl>
              <a:tblPr firstRow="1" bandRow="1">
                <a:tableStyleId>{5940675A-B579-460E-94D1-54222C63F5DA}</a:tableStyleId>
              </a:tblPr>
              <a:tblGrid>
                <a:gridCol w="1491343">
                  <a:extLst>
                    <a:ext uri="{9D8B030D-6E8A-4147-A177-3AD203B41FA5}">
                      <a16:colId xmlns:a16="http://schemas.microsoft.com/office/drawing/2014/main" val="516605248"/>
                    </a:ext>
                  </a:extLst>
                </a:gridCol>
                <a:gridCol w="1491343">
                  <a:extLst>
                    <a:ext uri="{9D8B030D-6E8A-4147-A177-3AD203B41FA5}">
                      <a16:colId xmlns:a16="http://schemas.microsoft.com/office/drawing/2014/main" val="65002653"/>
                    </a:ext>
                  </a:extLst>
                </a:gridCol>
                <a:gridCol w="1491343">
                  <a:extLst>
                    <a:ext uri="{9D8B030D-6E8A-4147-A177-3AD203B41FA5}">
                      <a16:colId xmlns:a16="http://schemas.microsoft.com/office/drawing/2014/main" val="2935780657"/>
                    </a:ext>
                  </a:extLst>
                </a:gridCol>
                <a:gridCol w="1491343">
                  <a:extLst>
                    <a:ext uri="{9D8B030D-6E8A-4147-A177-3AD203B41FA5}">
                      <a16:colId xmlns:a16="http://schemas.microsoft.com/office/drawing/2014/main" val="352885398"/>
                    </a:ext>
                  </a:extLst>
                </a:gridCol>
              </a:tblGrid>
              <a:tr h="470504">
                <a:tc rowSpan="2" gridSpan="2">
                  <a:txBody>
                    <a:bodyPr/>
                    <a:lstStyle/>
                    <a:p>
                      <a:pPr algn="ctr"/>
                      <a:r>
                        <a:rPr lang="en-US" sz="1200" dirty="0">
                          <a:latin typeface="Poppins" panose="00000500000000000000" pitchFamily="2" charset="0"/>
                          <a:cs typeface="Poppins" panose="00000500000000000000" pitchFamily="2" charset="0"/>
                        </a:rPr>
                        <a:t>Marriage-Stroke Frequency Table</a:t>
                      </a:r>
                    </a:p>
                  </a:txBody>
                  <a:tcPr anchor="ctr"/>
                </a:tc>
                <a:tc rowSpan="2" hMerge="1">
                  <a:txBody>
                    <a:bodyPr/>
                    <a:lstStyle/>
                    <a:p>
                      <a:endParaRPr lang="en-US" dirty="0"/>
                    </a:p>
                  </a:txBody>
                  <a:tcPr/>
                </a:tc>
                <a:tc gridSpan="2">
                  <a:txBody>
                    <a:bodyPr/>
                    <a:lstStyle/>
                    <a:p>
                      <a:pPr algn="ctr"/>
                      <a:r>
                        <a:rPr lang="en-US" sz="1600" dirty="0">
                          <a:latin typeface="Poppins" panose="00000500000000000000" pitchFamily="2" charset="0"/>
                          <a:cs typeface="Poppins" panose="00000500000000000000" pitchFamily="2" charset="0"/>
                        </a:rPr>
                        <a:t>Stroke</a:t>
                      </a:r>
                    </a:p>
                  </a:txBody>
                  <a:tcPr anchor="ctr">
                    <a:solidFill>
                      <a:schemeClr val="bg1">
                        <a:lumMod val="85000"/>
                      </a:schemeClr>
                    </a:solidFill>
                  </a:tcPr>
                </a:tc>
                <a:tc hMerge="1">
                  <a:txBody>
                    <a:bodyPr/>
                    <a:lstStyle/>
                    <a:p>
                      <a:endParaRPr lang="en-US" dirty="0"/>
                    </a:p>
                  </a:txBody>
                  <a:tcPr/>
                </a:tc>
                <a:extLst>
                  <a:ext uri="{0D108BD9-81ED-4DB2-BD59-A6C34878D82A}">
                    <a16:rowId xmlns:a16="http://schemas.microsoft.com/office/drawing/2014/main" val="1019780085"/>
                  </a:ext>
                </a:extLst>
              </a:tr>
              <a:tr h="470504">
                <a:tc gridSpan="2" vMerge="1">
                  <a:txBody>
                    <a:bodyPr/>
                    <a:lstStyle/>
                    <a:p>
                      <a:endParaRPr lang="en-US" dirty="0"/>
                    </a:p>
                  </a:txBody>
                  <a:tcPr/>
                </a:tc>
                <a:tc hMerge="1" vMerge="1">
                  <a:txBody>
                    <a:bodyPr/>
                    <a:lstStyle/>
                    <a:p>
                      <a:endParaRPr lang="en-US" dirty="0"/>
                    </a:p>
                  </a:txBody>
                  <a:tcPr/>
                </a:tc>
                <a:tc>
                  <a:txBody>
                    <a:bodyPr/>
                    <a:lstStyle/>
                    <a:p>
                      <a:pPr algn="ctr"/>
                      <a:r>
                        <a:rPr lang="en-US" sz="1600" dirty="0">
                          <a:latin typeface="Poppins" panose="00000500000000000000" pitchFamily="2" charset="0"/>
                          <a:cs typeface="Poppins" panose="00000500000000000000" pitchFamily="2" charset="0"/>
                        </a:rPr>
                        <a:t>0</a:t>
                      </a:r>
                    </a:p>
                  </a:txBody>
                  <a:tcPr anchor="ctr">
                    <a:solidFill>
                      <a:schemeClr val="bg1">
                        <a:lumMod val="85000"/>
                      </a:schemeClr>
                    </a:solidFill>
                  </a:tcPr>
                </a:tc>
                <a:tc>
                  <a:txBody>
                    <a:bodyPr/>
                    <a:lstStyle/>
                    <a:p>
                      <a:pPr algn="ctr"/>
                      <a:r>
                        <a:rPr lang="en-US" sz="1600" dirty="0">
                          <a:latin typeface="Poppins" panose="00000500000000000000" pitchFamily="2" charset="0"/>
                          <a:cs typeface="Poppins" panose="00000500000000000000" pitchFamily="2" charset="0"/>
                        </a:rPr>
                        <a:t>1</a:t>
                      </a:r>
                    </a:p>
                  </a:txBody>
                  <a:tcPr anchor="ctr">
                    <a:solidFill>
                      <a:schemeClr val="bg1">
                        <a:lumMod val="85000"/>
                      </a:schemeClr>
                    </a:solidFill>
                  </a:tcPr>
                </a:tc>
                <a:extLst>
                  <a:ext uri="{0D108BD9-81ED-4DB2-BD59-A6C34878D82A}">
                    <a16:rowId xmlns:a16="http://schemas.microsoft.com/office/drawing/2014/main" val="3070344964"/>
                  </a:ext>
                </a:extLst>
              </a:tr>
              <a:tr h="470504">
                <a:tc rowSpan="2">
                  <a:txBody>
                    <a:bodyPr/>
                    <a:lstStyle/>
                    <a:p>
                      <a:pPr algn="ctr"/>
                      <a:r>
                        <a:rPr lang="en-US" sz="1600" dirty="0">
                          <a:latin typeface="Poppins" panose="00000500000000000000" pitchFamily="2" charset="0"/>
                          <a:cs typeface="Poppins" panose="00000500000000000000" pitchFamily="2" charset="0"/>
                        </a:rPr>
                        <a:t>Ever Married</a:t>
                      </a:r>
                    </a:p>
                  </a:txBody>
                  <a:tcPr vert="vert270" anchor="ctr">
                    <a:solidFill>
                      <a:schemeClr val="bg1">
                        <a:lumMod val="85000"/>
                      </a:schemeClr>
                    </a:solidFill>
                  </a:tcPr>
                </a:tc>
                <a:tc>
                  <a:txBody>
                    <a:bodyPr/>
                    <a:lstStyle/>
                    <a:p>
                      <a:pPr algn="ctr"/>
                      <a:r>
                        <a:rPr lang="en-US" sz="1600" dirty="0">
                          <a:latin typeface="Poppins" panose="00000500000000000000" pitchFamily="2" charset="0"/>
                          <a:cs typeface="Poppins" panose="00000500000000000000" pitchFamily="2" charset="0"/>
                        </a:rPr>
                        <a:t>0</a:t>
                      </a:r>
                    </a:p>
                  </a:txBody>
                  <a:tcPr anchor="ctr">
                    <a:solidFill>
                      <a:schemeClr val="bg1">
                        <a:lumMod val="85000"/>
                      </a:schemeClr>
                    </a:solidFill>
                  </a:tcPr>
                </a:tc>
                <a:tc>
                  <a:txBody>
                    <a:bodyPr/>
                    <a:lstStyle/>
                    <a:p>
                      <a:pPr algn="ctr"/>
                      <a:r>
                        <a:rPr lang="en-US" sz="1600" dirty="0">
                          <a:latin typeface="Poppins" panose="00000500000000000000" pitchFamily="2" charset="0"/>
                          <a:cs typeface="Poppins" panose="00000500000000000000" pitchFamily="2" charset="0"/>
                        </a:rPr>
                        <a:t>98.65%</a:t>
                      </a:r>
                    </a:p>
                  </a:txBody>
                  <a:tcPr anchor="ctr"/>
                </a:tc>
                <a:tc>
                  <a:txBody>
                    <a:bodyPr/>
                    <a:lstStyle/>
                    <a:p>
                      <a:pPr algn="ctr"/>
                      <a:r>
                        <a:rPr lang="en-US" sz="1600" dirty="0">
                          <a:latin typeface="Poppins" panose="00000500000000000000" pitchFamily="2" charset="0"/>
                          <a:cs typeface="Poppins" panose="00000500000000000000" pitchFamily="2" charset="0"/>
                        </a:rPr>
                        <a:t>1.35%</a:t>
                      </a:r>
                    </a:p>
                  </a:txBody>
                  <a:tcPr anchor="ctr"/>
                </a:tc>
                <a:extLst>
                  <a:ext uri="{0D108BD9-81ED-4DB2-BD59-A6C34878D82A}">
                    <a16:rowId xmlns:a16="http://schemas.microsoft.com/office/drawing/2014/main" val="282093297"/>
                  </a:ext>
                </a:extLst>
              </a:tr>
              <a:tr h="470504">
                <a:tc vMerge="1">
                  <a:txBody>
                    <a:bodyPr/>
                    <a:lstStyle/>
                    <a:p>
                      <a:endParaRPr lang="en-US" dirty="0"/>
                    </a:p>
                  </a:txBody>
                  <a:tcPr/>
                </a:tc>
                <a:tc>
                  <a:txBody>
                    <a:bodyPr/>
                    <a:lstStyle/>
                    <a:p>
                      <a:pPr algn="ctr"/>
                      <a:r>
                        <a:rPr lang="en-US" sz="1600" dirty="0">
                          <a:latin typeface="Poppins" panose="00000500000000000000" pitchFamily="2" charset="0"/>
                          <a:cs typeface="Poppins" panose="00000500000000000000" pitchFamily="2" charset="0"/>
                        </a:rPr>
                        <a:t>1</a:t>
                      </a:r>
                    </a:p>
                  </a:txBody>
                  <a:tcPr anchor="ctr">
                    <a:solidFill>
                      <a:schemeClr val="bg1">
                        <a:lumMod val="85000"/>
                      </a:schemeClr>
                    </a:solidFill>
                  </a:tcPr>
                </a:tc>
                <a:tc>
                  <a:txBody>
                    <a:bodyPr/>
                    <a:lstStyle/>
                    <a:p>
                      <a:pPr algn="ctr"/>
                      <a:r>
                        <a:rPr lang="en-US" sz="1600" dirty="0">
                          <a:latin typeface="Poppins" panose="00000500000000000000" pitchFamily="2" charset="0"/>
                          <a:cs typeface="Poppins" panose="00000500000000000000" pitchFamily="2" charset="0"/>
                        </a:rPr>
                        <a:t>94.19%</a:t>
                      </a:r>
                    </a:p>
                  </a:txBody>
                  <a:tcPr anchor="ctr"/>
                </a:tc>
                <a:tc>
                  <a:txBody>
                    <a:bodyPr/>
                    <a:lstStyle/>
                    <a:p>
                      <a:pPr algn="ctr"/>
                      <a:r>
                        <a:rPr lang="en-US" sz="1600" dirty="0">
                          <a:latin typeface="Poppins" panose="00000500000000000000" pitchFamily="2" charset="0"/>
                          <a:cs typeface="Poppins" panose="00000500000000000000" pitchFamily="2" charset="0"/>
                        </a:rPr>
                        <a:t>5.81%</a:t>
                      </a:r>
                    </a:p>
                  </a:txBody>
                  <a:tcPr anchor="ctr"/>
                </a:tc>
                <a:extLst>
                  <a:ext uri="{0D108BD9-81ED-4DB2-BD59-A6C34878D82A}">
                    <a16:rowId xmlns:a16="http://schemas.microsoft.com/office/drawing/2014/main" val="837128500"/>
                  </a:ext>
                </a:extLst>
              </a:tr>
            </a:tbl>
          </a:graphicData>
        </a:graphic>
      </p:graphicFrame>
      <p:sp>
        <p:nvSpPr>
          <p:cNvPr id="8" name="Rectangle 7"/>
          <p:cNvSpPr/>
          <p:nvPr/>
        </p:nvSpPr>
        <p:spPr>
          <a:xfrm>
            <a:off x="5573487" y="5255447"/>
            <a:ext cx="1158240" cy="1127454"/>
          </a:xfrm>
          <a:prstGeom prst="rect">
            <a:avLst/>
          </a:prstGeom>
          <a:noFill/>
          <a:ln w="38100">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6932021" y="5213350"/>
            <a:ext cx="2098766" cy="1169551"/>
          </a:xfrm>
          <a:prstGeom prst="rect">
            <a:avLst/>
          </a:prstGeom>
          <a:noFill/>
        </p:spPr>
        <p:txBody>
          <a:bodyPr wrap="square" rtlCol="0">
            <a:spAutoFit/>
          </a:bodyPr>
          <a:lstStyle/>
          <a:p>
            <a:r>
              <a:rPr lang="en-US" sz="1400" dirty="0">
                <a:solidFill>
                  <a:srgbClr val="FF0000"/>
                </a:solidFill>
                <a:latin typeface="Poppins" panose="00000500000000000000" pitchFamily="2" charset="0"/>
                <a:cs typeface="Poppins" panose="00000500000000000000" pitchFamily="2" charset="0"/>
              </a:rPr>
              <a:t>It seems there is some sort of effects on stroke probability according to marriage status.</a:t>
            </a:r>
          </a:p>
        </p:txBody>
      </p:sp>
    </p:spTree>
    <p:extLst>
      <p:ext uri="{BB962C8B-B14F-4D97-AF65-F5344CB8AC3E}">
        <p14:creationId xmlns:p14="http://schemas.microsoft.com/office/powerpoint/2010/main" val="390419623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1886" y="374468"/>
            <a:ext cx="7114903" cy="461665"/>
          </a:xfrm>
          <a:prstGeom prst="rect">
            <a:avLst/>
          </a:prstGeom>
          <a:noFill/>
        </p:spPr>
        <p:txBody>
          <a:bodyPr wrap="square" rtlCol="0">
            <a:spAutoFit/>
          </a:bodyPr>
          <a:lstStyle/>
          <a:p>
            <a:r>
              <a:rPr lang="en-US" sz="2400" dirty="0">
                <a:latin typeface="Poppins ExtraBold" panose="00000900000000000000" pitchFamily="2" charset="0"/>
                <a:cs typeface="Poppins ExtraBold" panose="00000900000000000000" pitchFamily="2" charset="0"/>
              </a:rPr>
              <a:t>Data Exploration</a:t>
            </a:r>
          </a:p>
        </p:txBody>
      </p:sp>
      <p:sp>
        <p:nvSpPr>
          <p:cNvPr id="3" name="TextBox 2"/>
          <p:cNvSpPr txBox="1"/>
          <p:nvPr/>
        </p:nvSpPr>
        <p:spPr>
          <a:xfrm>
            <a:off x="391886" y="1114696"/>
            <a:ext cx="3108960" cy="369332"/>
          </a:xfrm>
          <a:prstGeom prst="rect">
            <a:avLst/>
          </a:prstGeom>
          <a:noFill/>
        </p:spPr>
        <p:txBody>
          <a:bodyPr wrap="square" rtlCol="0">
            <a:spAutoFit/>
          </a:bodyPr>
          <a:lstStyle/>
          <a:p>
            <a:r>
              <a:rPr lang="en-US" b="1" dirty="0">
                <a:latin typeface="Poppins" panose="00000500000000000000" pitchFamily="2" charset="0"/>
                <a:cs typeface="Poppins" panose="00000500000000000000" pitchFamily="2" charset="0"/>
              </a:rPr>
              <a:t>Marriage Effect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1886" y="1881051"/>
            <a:ext cx="7933643" cy="2913338"/>
          </a:xfrm>
          <a:prstGeom prst="rect">
            <a:avLst/>
          </a:prstGeom>
        </p:spPr>
      </p:pic>
      <p:sp>
        <p:nvSpPr>
          <p:cNvPr id="5" name="TextBox 4"/>
          <p:cNvSpPr txBox="1"/>
          <p:nvPr/>
        </p:nvSpPr>
        <p:spPr>
          <a:xfrm>
            <a:off x="644434" y="5094514"/>
            <a:ext cx="7611292" cy="1107996"/>
          </a:xfrm>
          <a:prstGeom prst="rect">
            <a:avLst/>
          </a:prstGeom>
          <a:noFill/>
        </p:spPr>
        <p:txBody>
          <a:bodyPr wrap="square" rtlCol="0">
            <a:spAutoFit/>
          </a:bodyPr>
          <a:lstStyle/>
          <a:p>
            <a:r>
              <a:rPr lang="en-US" sz="1100" dirty="0">
                <a:latin typeface="Poppins" panose="00000500000000000000" pitchFamily="2" charset="0"/>
                <a:cs typeface="Poppins" panose="00000500000000000000" pitchFamily="2" charset="0"/>
              </a:rPr>
              <a:t>There is a shift in data for two different marriage groups. Most of the observations who are married are older than the majority of observations who are not married. Therefore, the high number of stroke for married people can be related to their age rather than their marriage.</a:t>
            </a:r>
          </a:p>
          <a:p>
            <a:r>
              <a:rPr lang="en-US" sz="1100" dirty="0">
                <a:latin typeface="Poppins" panose="00000500000000000000" pitchFamily="2" charset="0"/>
                <a:cs typeface="Poppins" panose="00000500000000000000" pitchFamily="2" charset="0"/>
              </a:rPr>
              <a:t>Another observation here is even for not married people the probability of stroke for older people is much more than younger one. </a:t>
            </a:r>
          </a:p>
          <a:p>
            <a:r>
              <a:rPr lang="en-US" sz="1100" dirty="0">
                <a:latin typeface="Poppins" panose="00000500000000000000" pitchFamily="2" charset="0"/>
                <a:cs typeface="Poppins" panose="00000500000000000000" pitchFamily="2" charset="0"/>
              </a:rPr>
              <a:t>We can conclude that this correlation is because of the age not marriage. </a:t>
            </a:r>
          </a:p>
        </p:txBody>
      </p:sp>
    </p:spTree>
    <p:extLst>
      <p:ext uri="{BB962C8B-B14F-4D97-AF65-F5344CB8AC3E}">
        <p14:creationId xmlns:p14="http://schemas.microsoft.com/office/powerpoint/2010/main" val="270948616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1166</TotalTime>
  <Words>1005</Words>
  <Application>Microsoft Office PowerPoint</Application>
  <PresentationFormat>On-screen Show (4:3)</PresentationFormat>
  <Paragraphs>280</Paragraphs>
  <Slides>24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Arial</vt:lpstr>
      <vt:lpstr>Calibri</vt:lpstr>
      <vt:lpstr>Calibri Light</vt:lpstr>
      <vt:lpstr>Poppins</vt:lpstr>
      <vt:lpstr>Poppins ExtraBold</vt:lpstr>
      <vt:lpstr>Poppins SemiBold</vt:lpstr>
      <vt:lpstr>Office Theme</vt:lpstr>
      <vt:lpstr>PowerPoint Presentation</vt:lpstr>
      <vt:lpstr>PowerPoint Presentation</vt:lpstr>
      <vt:lpstr>The Data is Highly Imbalanced!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Which is the best Model? MLP</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Farhad Azadjoo</dc:creator>
  <cp:lastModifiedBy>Farhad Azadjoo</cp:lastModifiedBy>
  <cp:revision>45</cp:revision>
  <dcterms:created xsi:type="dcterms:W3CDTF">2024-04-15T17:27:58Z</dcterms:created>
  <dcterms:modified xsi:type="dcterms:W3CDTF">2024-04-18T18:20:03Z</dcterms:modified>
</cp:coreProperties>
</file>