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Slab"/>
      <p:regular r:id="rId39"/>
      <p:bold r:id="rId40"/>
    </p:embeddedFon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0341D6-94FC-4900-A9B6-87348F2B5645}">
  <a:tblStyle styleId="{E00341D6-94FC-4900-A9B6-87348F2B564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36BC6D7-A164-4D63-9A10-B44ACD17518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Slab-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49a044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49a044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860d196a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860d196a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ffb64ecf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ffb64ecf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60d196a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60d196a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fb64ecf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fb64ecf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7bfbdd5e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7bfbdd5e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ffb64ecf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ffb64ecf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049a0447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049a0447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860d196a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860d196a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ffb64e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ffb64e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860d196a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860d196a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ffb64ecf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ffb64ecf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ffb64ecf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ffb64ecf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ffb64e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ffb64e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ffb64ecf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ffb64ecf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7bfbdd5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a7bfbdd5e5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7bfbdd5e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a7bfbdd5e5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7bfbdd5e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7bfbdd5e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7bfbdd5e5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7bfbdd5e5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7bfbdd5e5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7bfbdd5e5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7bfbdd5e5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7bfbdd5e5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60d196a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60d196a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7bfbdd5e5_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7bfbdd5e5_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7bfbdd5e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7bfbdd5e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7bfbdd5e5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7bfbdd5e5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860d196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60d196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860d196a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60d196a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860d196a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860d196a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860d196a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860d196a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860d196a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860d196a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860d196a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60d196a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pdf/1905.10240.pdf" TargetMode="External"/><Relationship Id="rId4" Type="http://schemas.openxmlformats.org/officeDocument/2006/relationships/hyperlink" Target="https://arxiv.org/pdf/1905.10240.pdf" TargetMode="External"/><Relationship Id="rId5" Type="http://schemas.openxmlformats.org/officeDocument/2006/relationships/hyperlink" Target="https://arxiv.org/pdf/1905.10240.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pic2recipe.csail.mit.edu/tpami19.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8.gif"/><Relationship Id="rId10" Type="http://schemas.openxmlformats.org/officeDocument/2006/relationships/image" Target="../media/image6.gif"/><Relationship Id="rId13" Type="http://schemas.openxmlformats.org/officeDocument/2006/relationships/image" Target="../media/image9.gif"/><Relationship Id="rId12" Type="http://schemas.openxmlformats.org/officeDocument/2006/relationships/image" Target="../media/image13.gif"/><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2.gif"/><Relationship Id="rId4" Type="http://schemas.openxmlformats.org/officeDocument/2006/relationships/image" Target="../media/image7.gif"/><Relationship Id="rId9" Type="http://schemas.openxmlformats.org/officeDocument/2006/relationships/image" Target="../media/image31.gif"/><Relationship Id="rId15" Type="http://schemas.openxmlformats.org/officeDocument/2006/relationships/image" Target="../media/image11.gif"/><Relationship Id="rId14" Type="http://schemas.openxmlformats.org/officeDocument/2006/relationships/image" Target="../media/image4.gif"/><Relationship Id="rId17" Type="http://schemas.openxmlformats.org/officeDocument/2006/relationships/image" Target="../media/image21.gif"/><Relationship Id="rId16" Type="http://schemas.openxmlformats.org/officeDocument/2006/relationships/image" Target="../media/image22.gif"/><Relationship Id="rId5" Type="http://schemas.openxmlformats.org/officeDocument/2006/relationships/image" Target="../media/image5.gif"/><Relationship Id="rId6" Type="http://schemas.openxmlformats.org/officeDocument/2006/relationships/image" Target="../media/image10.gif"/><Relationship Id="rId7" Type="http://schemas.openxmlformats.org/officeDocument/2006/relationships/image" Target="../media/image23.gif"/><Relationship Id="rId8" Type="http://schemas.openxmlformats.org/officeDocument/2006/relationships/image" Target="../media/image37.gif"/></Relationships>
</file>

<file path=ppt/slides/_rels/slide25.xml.rels><?xml version="1.0" encoding="UTF-8" standalone="yes"?><Relationships xmlns="http://schemas.openxmlformats.org/package/2006/relationships"><Relationship Id="rId11" Type="http://schemas.openxmlformats.org/officeDocument/2006/relationships/image" Target="../media/image34.gif"/><Relationship Id="rId10" Type="http://schemas.openxmlformats.org/officeDocument/2006/relationships/image" Target="../media/image26.gif"/><Relationship Id="rId13" Type="http://schemas.openxmlformats.org/officeDocument/2006/relationships/image" Target="../media/image29.gif"/><Relationship Id="rId12" Type="http://schemas.openxmlformats.org/officeDocument/2006/relationships/image" Target="../media/image27.gif"/><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gif"/><Relationship Id="rId4" Type="http://schemas.openxmlformats.org/officeDocument/2006/relationships/image" Target="../media/image15.gif"/><Relationship Id="rId9" Type="http://schemas.openxmlformats.org/officeDocument/2006/relationships/image" Target="../media/image19.gif"/><Relationship Id="rId15" Type="http://schemas.openxmlformats.org/officeDocument/2006/relationships/image" Target="../media/image35.gif"/><Relationship Id="rId14" Type="http://schemas.openxmlformats.org/officeDocument/2006/relationships/image" Target="../media/image30.gif"/><Relationship Id="rId17" Type="http://schemas.openxmlformats.org/officeDocument/2006/relationships/image" Target="../media/image33.gif"/><Relationship Id="rId16" Type="http://schemas.openxmlformats.org/officeDocument/2006/relationships/image" Target="../media/image32.gif"/><Relationship Id="rId5" Type="http://schemas.openxmlformats.org/officeDocument/2006/relationships/image" Target="../media/image18.gif"/><Relationship Id="rId6" Type="http://schemas.openxmlformats.org/officeDocument/2006/relationships/image" Target="../media/image16.gif"/><Relationship Id="rId7" Type="http://schemas.openxmlformats.org/officeDocument/2006/relationships/image" Target="../media/image17.gif"/><Relationship Id="rId8" Type="http://schemas.openxmlformats.org/officeDocument/2006/relationships/image" Target="../media/image2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rive.google.com/drive/folders/12oZZio-odV6XDrmniDv2jIsoaFDY01dp?usp=sharing" TargetMode="External"/><Relationship Id="rId4" Type="http://schemas.openxmlformats.org/officeDocument/2006/relationships/hyperlink" Target="https://github.com/hwalsuklee/tensorflow-generative-model-collection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machinelearningmastery.com/how-to-interpolate-and-perform-vector-arithmetic-with-faces-using-a-generative-adversarial-network/" TargetMode="External"/><Relationship Id="rId4" Type="http://schemas.openxmlformats.org/officeDocument/2006/relationships/hyperlink" Target="https://towardsdatascience.com/understanding-conditional-variational-autoencoders-cd62b4f57bf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oments.csail.mit.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u="sng">
                <a:solidFill>
                  <a:srgbClr val="434343"/>
                </a:solidFill>
                <a:latin typeface="Georgia"/>
                <a:ea typeface="Georgia"/>
                <a:cs typeface="Georgia"/>
                <a:sym typeface="Georgia"/>
                <a:hlinkClick r:id="rId3">
                  <a:extLst>
                    <a:ext uri="{A12FA001-AC4F-418D-AE19-62706E023703}">
                      <ahyp:hlinkClr val="tx"/>
                    </a:ext>
                  </a:extLst>
                </a:hlinkClick>
              </a:rPr>
              <a:t>From Here to There</a:t>
            </a:r>
            <a:r>
              <a:rPr lang="en" sz="3100" u="sng">
                <a:solidFill>
                  <a:srgbClr val="434343"/>
                </a:solidFill>
                <a:latin typeface="Georgia"/>
                <a:ea typeface="Georgia"/>
                <a:cs typeface="Georgia"/>
                <a:sym typeface="Georgia"/>
                <a:hlinkClick r:id="rId4">
                  <a:extLst>
                    <a:ext uri="{A12FA001-AC4F-418D-AE19-62706E023703}">
                      <ahyp:hlinkClr val="tx"/>
                    </a:ext>
                  </a:extLst>
                </a:hlinkClick>
              </a:rPr>
              <a:t>: </a:t>
            </a:r>
            <a:r>
              <a:rPr lang="en" sz="3100" u="sng">
                <a:solidFill>
                  <a:srgbClr val="434343"/>
                </a:solidFill>
                <a:latin typeface="Georgia"/>
                <a:ea typeface="Georgia"/>
                <a:cs typeface="Georgia"/>
                <a:sym typeface="Georgia"/>
                <a:hlinkClick r:id="rId5">
                  <a:extLst>
                    <a:ext uri="{A12FA001-AC4F-418D-AE19-62706E023703}">
                      <ahyp:hlinkClr val="tx"/>
                    </a:ext>
                  </a:extLst>
                </a:hlinkClick>
              </a:rPr>
              <a:t>Video inbetweening using direct 3d convolutions</a:t>
            </a:r>
            <a:endParaRPr sz="2700">
              <a:solidFill>
                <a:srgbClr val="434343"/>
              </a:solidFill>
              <a:latin typeface="Georgia"/>
              <a:ea typeface="Georgia"/>
              <a:cs typeface="Georgia"/>
              <a:sym typeface="Georgia"/>
            </a:endParaRPr>
          </a:p>
        </p:txBody>
      </p:sp>
      <p:sp>
        <p:nvSpPr>
          <p:cNvPr id="64" name="Google Shape;64;p13"/>
          <p:cNvSpPr txBox="1"/>
          <p:nvPr>
            <p:ph idx="1" type="subTitle"/>
          </p:nvPr>
        </p:nvSpPr>
        <p:spPr>
          <a:xfrm>
            <a:off x="1680300" y="2920850"/>
            <a:ext cx="5783400" cy="16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Georgia"/>
                <a:ea typeface="Georgia"/>
                <a:cs typeface="Georgia"/>
                <a:sym typeface="Georgia"/>
              </a:rPr>
              <a:t>December 5, 2020</a:t>
            </a:r>
            <a:endParaRPr sz="2200">
              <a:solidFill>
                <a:schemeClr val="accent2"/>
              </a:solidFill>
              <a:latin typeface="Georgia"/>
              <a:ea typeface="Georgia"/>
              <a:cs typeface="Georgia"/>
              <a:sym typeface="Georgia"/>
            </a:endParaRPr>
          </a:p>
          <a:p>
            <a:pPr indent="0" lvl="0" marL="0" rtl="0" algn="ctr">
              <a:spcBef>
                <a:spcPts val="0"/>
              </a:spcBef>
              <a:spcAft>
                <a:spcPts val="0"/>
              </a:spcAft>
              <a:buNone/>
            </a:pPr>
            <a:r>
              <a:t/>
            </a:r>
            <a:endParaRPr sz="2200">
              <a:solidFill>
                <a:srgbClr val="000000"/>
              </a:solidFill>
              <a:latin typeface="Georgia"/>
              <a:ea typeface="Georgia"/>
              <a:cs typeface="Georgia"/>
              <a:sym typeface="Georgia"/>
            </a:endParaRPr>
          </a:p>
          <a:p>
            <a:pPr indent="0" lvl="0" marL="0" rtl="0" algn="ctr">
              <a:spcBef>
                <a:spcPts val="0"/>
              </a:spcBef>
              <a:spcAft>
                <a:spcPts val="0"/>
              </a:spcAft>
              <a:buNone/>
            </a:pPr>
            <a:r>
              <a:rPr lang="en" sz="1800">
                <a:solidFill>
                  <a:srgbClr val="000000"/>
                </a:solidFill>
                <a:latin typeface="Georgia"/>
                <a:ea typeface="Georgia"/>
                <a:cs typeface="Georgia"/>
                <a:sym typeface="Georgia"/>
              </a:rPr>
              <a:t>Ritij Saini       Milind Niranjan   Kunal Chhabra</a:t>
            </a:r>
            <a:endParaRPr sz="1800">
              <a:solidFill>
                <a:srgbClr val="000000"/>
              </a:solidFill>
              <a:latin typeface="Georgia"/>
              <a:ea typeface="Georgia"/>
              <a:cs typeface="Georgia"/>
              <a:sym typeface="Georgia"/>
            </a:endParaRPr>
          </a:p>
          <a:p>
            <a:pPr indent="0" lvl="0" marL="0" rtl="0" algn="ctr">
              <a:spcBef>
                <a:spcPts val="0"/>
              </a:spcBef>
              <a:spcAft>
                <a:spcPts val="0"/>
              </a:spcAft>
              <a:buNone/>
            </a:pPr>
            <a:r>
              <a:rPr lang="en" sz="1800">
                <a:solidFill>
                  <a:srgbClr val="000000"/>
                </a:solidFill>
                <a:latin typeface="Georgia"/>
                <a:ea typeface="Georgia"/>
                <a:cs typeface="Georgia"/>
                <a:sym typeface="Georgia"/>
              </a:rPr>
              <a:t>17D070027       170050047               19D070031</a:t>
            </a:r>
            <a:endParaRPr sz="1800">
              <a:solidFill>
                <a:srgbClr val="000000"/>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168400"/>
            <a:ext cx="8368200" cy="9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latin typeface="Georgia"/>
                <a:ea typeface="Georgia"/>
                <a:cs typeface="Georgia"/>
                <a:sym typeface="Georgia"/>
              </a:rPr>
              <a:t>Method I:  Conditional Variational Autoencoder (CVAE)</a:t>
            </a:r>
            <a:endParaRPr sz="2700">
              <a:latin typeface="Georgia"/>
              <a:ea typeface="Georgia"/>
              <a:cs typeface="Georgia"/>
              <a:sym typeface="Georgia"/>
            </a:endParaRPr>
          </a:p>
        </p:txBody>
      </p:sp>
      <p:sp>
        <p:nvSpPr>
          <p:cNvPr id="125" name="Google Shape;125;p22"/>
          <p:cNvSpPr txBox="1"/>
          <p:nvPr>
            <p:ph idx="1" type="body"/>
          </p:nvPr>
        </p:nvSpPr>
        <p:spPr>
          <a:xfrm>
            <a:off x="387900" y="1371950"/>
            <a:ext cx="8368200" cy="354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d</a:t>
            </a:r>
            <a:r>
              <a:rPr lang="en"/>
              <a:t>irected graphical generative model which has obtained excellent results and is among the state of the art approaches to generative modeling. Like any other autoencoder architecture, it has an encoder and a decoder</a:t>
            </a:r>
            <a:endParaRPr/>
          </a:p>
          <a:p>
            <a:pPr indent="-342900" lvl="0" marL="457200" rtl="0" algn="l">
              <a:spcBef>
                <a:spcPts val="0"/>
              </a:spcBef>
              <a:spcAft>
                <a:spcPts val="0"/>
              </a:spcAft>
              <a:buSzPts val="1800"/>
              <a:buChar char="●"/>
            </a:pPr>
            <a:r>
              <a:rPr lang="en"/>
              <a:t>The encoder part tries to learn hidden representation of data X or encoding the X into the hidden representatio</a:t>
            </a:r>
            <a:r>
              <a:rPr lang="en"/>
              <a:t>n</a:t>
            </a:r>
            <a:r>
              <a:rPr lang="en"/>
              <a:t> and the decoder part tries to decode the hidden representation to input space</a:t>
            </a:r>
            <a:endParaRPr/>
          </a:p>
          <a:p>
            <a:pPr indent="-342900" lvl="0" marL="457200" rtl="0" algn="l">
              <a:spcBef>
                <a:spcPts val="0"/>
              </a:spcBef>
              <a:spcAft>
                <a:spcPts val="0"/>
              </a:spcAft>
              <a:buSzPts val="1800"/>
              <a:buChar char="●"/>
            </a:pPr>
            <a:r>
              <a:rPr b="1" lang="en">
                <a:solidFill>
                  <a:srgbClr val="00FF00"/>
                </a:solidFill>
              </a:rPr>
              <a:t>Difference between general VAE and CVAE:</a:t>
            </a:r>
            <a:r>
              <a:rPr lang="en">
                <a:solidFill>
                  <a:srgbClr val="00FF00"/>
                </a:solidFill>
              </a:rPr>
              <a:t> </a:t>
            </a:r>
            <a:r>
              <a:rPr lang="en">
                <a:solidFill>
                  <a:srgbClr val="FFFFFF"/>
                </a:solidFill>
              </a:rPr>
              <a:t>VAE cannot generate specific data because the encoder models the latent variable to be independent of type of data while the decoder data to be directly based on the latent variable. We could improve VAE by conditioning the encoder and decoder to another variable- </a:t>
            </a:r>
            <a:r>
              <a:rPr b="1" lang="en">
                <a:solidFill>
                  <a:srgbClr val="00FFFF"/>
                </a:solidFill>
              </a:rPr>
              <a:t>Concept of CVAE</a:t>
            </a:r>
            <a:endParaRPr b="1">
              <a:solidFill>
                <a:srgbClr val="00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107150"/>
            <a:ext cx="8368200" cy="10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Continued...</a:t>
            </a:r>
            <a:endParaRPr>
              <a:latin typeface="Georgia"/>
              <a:ea typeface="Georgia"/>
              <a:cs typeface="Georgia"/>
              <a:sym typeface="Georgia"/>
            </a:endParaRPr>
          </a:p>
        </p:txBody>
      </p:sp>
      <p:sp>
        <p:nvSpPr>
          <p:cNvPr id="131" name="Google Shape;131;p23"/>
          <p:cNvSpPr txBox="1"/>
          <p:nvPr>
            <p:ph idx="1" type="body"/>
          </p:nvPr>
        </p:nvSpPr>
        <p:spPr>
          <a:xfrm>
            <a:off x="387900" y="1489825"/>
            <a:ext cx="8368200" cy="33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Variational autoencoder encodes the video as gaussian distribution and a KL Divergence term is added to loss function to make the encoded gaussian distribution close to unit normal distribution.</a:t>
            </a:r>
            <a:endParaRPr/>
          </a:p>
          <a:p>
            <a:pPr indent="-342900" lvl="0" marL="457200" rtl="0" algn="l">
              <a:spcBef>
                <a:spcPts val="0"/>
              </a:spcBef>
              <a:spcAft>
                <a:spcPts val="0"/>
              </a:spcAft>
              <a:buSzPts val="1800"/>
              <a:buChar char="●"/>
            </a:pPr>
            <a:r>
              <a:rPr lang="en"/>
              <a:t>This method is called CVAE here as the encoder and decoder are conditioned on initial and final images which are additional data in this case.</a:t>
            </a:r>
            <a:endParaRPr/>
          </a:p>
          <a:p>
            <a:pPr indent="-342900" lvl="0" marL="457200" rtl="0" algn="l">
              <a:spcBef>
                <a:spcPts val="0"/>
              </a:spcBef>
              <a:spcAft>
                <a:spcPts val="0"/>
              </a:spcAft>
              <a:buSzPts val="1800"/>
              <a:buChar char="●"/>
            </a:pPr>
            <a:r>
              <a:rPr b="1" lang="en">
                <a:solidFill>
                  <a:srgbClr val="00FF00"/>
                </a:solidFill>
              </a:rPr>
              <a:t>Video Encoder</a:t>
            </a:r>
            <a:r>
              <a:rPr lang="en">
                <a:solidFill>
                  <a:srgbClr val="00FF00"/>
                </a:solidFill>
              </a:rPr>
              <a:t>- </a:t>
            </a:r>
            <a:r>
              <a:rPr lang="en">
                <a:solidFill>
                  <a:srgbClr val="FFFFFF"/>
                </a:solidFill>
              </a:rPr>
              <a:t>3 Dimensional CNN followed 2 FC layers.</a:t>
            </a:r>
            <a:endParaRPr>
              <a:solidFill>
                <a:srgbClr val="FFFFFF"/>
              </a:solidFill>
            </a:endParaRPr>
          </a:p>
          <a:p>
            <a:pPr indent="-342900" lvl="0" marL="457200" rtl="0" algn="l">
              <a:spcBef>
                <a:spcPts val="0"/>
              </a:spcBef>
              <a:spcAft>
                <a:spcPts val="0"/>
              </a:spcAft>
              <a:buSzPts val="1800"/>
              <a:buChar char="●"/>
            </a:pPr>
            <a:r>
              <a:rPr b="1" lang="en">
                <a:solidFill>
                  <a:srgbClr val="00FF00"/>
                </a:solidFill>
              </a:rPr>
              <a:t>Video Decoder</a:t>
            </a:r>
            <a:r>
              <a:rPr lang="en">
                <a:solidFill>
                  <a:srgbClr val="00FF00"/>
                </a:solidFill>
              </a:rPr>
              <a:t>- </a:t>
            </a:r>
            <a:r>
              <a:rPr lang="en">
                <a:solidFill>
                  <a:srgbClr val="FFFFFF"/>
                </a:solidFill>
              </a:rPr>
              <a:t>Random noise input,with initial and final frames,encoded inCNN.</a:t>
            </a:r>
            <a:endParaRPr>
              <a:solidFill>
                <a:srgbClr val="FFFFFF"/>
              </a:solidFill>
            </a:endParaRPr>
          </a:p>
          <a:p>
            <a:pPr indent="-336550" lvl="0" marL="457200" rtl="0" algn="l">
              <a:spcBef>
                <a:spcPts val="0"/>
              </a:spcBef>
              <a:spcAft>
                <a:spcPts val="0"/>
              </a:spcAft>
              <a:buClr>
                <a:srgbClr val="FFFFFF"/>
              </a:buClr>
              <a:buSzPts val="1700"/>
              <a:buChar char="●"/>
            </a:pPr>
            <a:r>
              <a:rPr lang="en">
                <a:solidFill>
                  <a:srgbClr val="FFFFFF"/>
                </a:solidFill>
              </a:rPr>
              <a:t>Inputs were concatenated followed by FC Layer and 3D CNN layers to generate output video.</a:t>
            </a:r>
            <a:endParaRPr sz="17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463363" y="1400900"/>
            <a:ext cx="5773526" cy="3204725"/>
          </a:xfrm>
          <a:prstGeom prst="rect">
            <a:avLst/>
          </a:prstGeom>
          <a:noFill/>
          <a:ln>
            <a:noFill/>
          </a:ln>
        </p:spPr>
      </p:pic>
      <p:sp>
        <p:nvSpPr>
          <p:cNvPr id="137" name="Google Shape;137;p24"/>
          <p:cNvSpPr txBox="1"/>
          <p:nvPr/>
        </p:nvSpPr>
        <p:spPr>
          <a:xfrm>
            <a:off x="617725" y="4740525"/>
            <a:ext cx="5464800" cy="2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https://arxiv.org/pdf/1606.05908.pdf</a:t>
            </a:r>
            <a:endParaRPr>
              <a:solidFill>
                <a:srgbClr val="FFFFFF"/>
              </a:solidFill>
              <a:latin typeface="Roboto"/>
              <a:ea typeface="Roboto"/>
              <a:cs typeface="Roboto"/>
              <a:sym typeface="Roboto"/>
            </a:endParaRPr>
          </a:p>
        </p:txBody>
      </p:sp>
      <p:sp>
        <p:nvSpPr>
          <p:cNvPr id="138" name="Google Shape;138;p24"/>
          <p:cNvSpPr txBox="1"/>
          <p:nvPr>
            <p:ph type="title"/>
          </p:nvPr>
        </p:nvSpPr>
        <p:spPr>
          <a:xfrm>
            <a:off x="387900" y="107150"/>
            <a:ext cx="8368200" cy="10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Continued...</a:t>
            </a:r>
            <a:endParaRPr>
              <a:latin typeface="Georgia"/>
              <a:ea typeface="Georgia"/>
              <a:cs typeface="Georgia"/>
              <a:sym typeface="Georgia"/>
            </a:endParaRPr>
          </a:p>
        </p:txBody>
      </p:sp>
      <p:sp>
        <p:nvSpPr>
          <p:cNvPr id="139" name="Google Shape;139;p24"/>
          <p:cNvSpPr txBox="1"/>
          <p:nvPr/>
        </p:nvSpPr>
        <p:spPr>
          <a:xfrm>
            <a:off x="6356600" y="1674075"/>
            <a:ext cx="2399400" cy="22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Left:</a:t>
            </a:r>
            <a:r>
              <a:rPr lang="en">
                <a:solidFill>
                  <a:srgbClr val="FFFFFF"/>
                </a:solidFill>
                <a:latin typeface="Roboto"/>
                <a:ea typeface="Roboto"/>
                <a:cs typeface="Roboto"/>
                <a:sym typeface="Roboto"/>
              </a:rPr>
              <a:t> A training-time conditional variational autoencoder implemented as a feedforward neural network</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Right:</a:t>
            </a:r>
            <a:r>
              <a:rPr lang="en">
                <a:solidFill>
                  <a:srgbClr val="FFFFFF"/>
                </a:solidFill>
                <a:latin typeface="Roboto"/>
                <a:ea typeface="Roboto"/>
                <a:cs typeface="Roboto"/>
                <a:sym typeface="Roboto"/>
              </a:rPr>
              <a:t> The same model at test time, when we want to sample from P(Y|X).</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387900" y="1301200"/>
            <a:ext cx="8368200" cy="32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Training Objective Function-</a:t>
            </a:r>
            <a:endParaRPr sz="2200"/>
          </a:p>
          <a:p>
            <a:pPr indent="0" lvl="0" marL="0" rtl="0" algn="l">
              <a:spcBef>
                <a:spcPts val="160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1600"/>
              </a:spcBef>
              <a:spcAft>
                <a:spcPts val="1600"/>
              </a:spcAft>
              <a:buNone/>
            </a:pPr>
            <a:r>
              <a:rPr lang="en" sz="1600"/>
              <a:t>Where </a:t>
            </a:r>
            <a:r>
              <a:rPr i="1" lang="en" sz="1600"/>
              <a:t>X </a:t>
            </a:r>
            <a:r>
              <a:rPr lang="en" sz="1600"/>
              <a:t>is the training video (with initial and final frames </a:t>
            </a:r>
            <a:r>
              <a:rPr i="1" lang="en" sz="1600"/>
              <a:t>x</a:t>
            </a:r>
            <a:r>
              <a:rPr baseline="-25000" i="1" lang="en" sz="1600"/>
              <a:t>i </a:t>
            </a:r>
            <a:r>
              <a:rPr lang="en" sz="1600"/>
              <a:t> and </a:t>
            </a:r>
            <a:r>
              <a:rPr i="1" lang="en" sz="1600"/>
              <a:t>x</a:t>
            </a:r>
            <a:r>
              <a:rPr baseline="-25000" i="1" lang="en" sz="1600"/>
              <a:t>f</a:t>
            </a:r>
            <a:r>
              <a:rPr lang="en" sz="1600"/>
              <a:t>), μ and Σ are the mean and covariance matrix for the latent space distribution conditioned on input video, </a:t>
            </a:r>
            <a:r>
              <a:rPr i="1" lang="en" sz="1600"/>
              <a:t>G </a:t>
            </a:r>
            <a:r>
              <a:rPr lang="en" sz="1600"/>
              <a:t>is the generated video (with initial and final frames </a:t>
            </a:r>
            <a:r>
              <a:rPr i="1" lang="en" sz="1600"/>
              <a:t>G</a:t>
            </a:r>
            <a:r>
              <a:rPr baseline="-25000" i="1" lang="en" sz="1600"/>
              <a:t>i </a:t>
            </a:r>
            <a:r>
              <a:rPr lang="en" sz="1600"/>
              <a:t>and </a:t>
            </a:r>
            <a:r>
              <a:rPr i="1" lang="en" sz="1600"/>
              <a:t>G</a:t>
            </a:r>
            <a:r>
              <a:rPr baseline="-25000" i="1" lang="en" sz="1600"/>
              <a:t>f </a:t>
            </a:r>
            <a:r>
              <a:rPr lang="en" sz="1600"/>
              <a:t>), and λ</a:t>
            </a:r>
            <a:r>
              <a:rPr baseline="-25000" lang="en" sz="1600"/>
              <a:t>1</a:t>
            </a:r>
            <a:r>
              <a:rPr lang="en" sz="1600"/>
              <a:t> and λ</a:t>
            </a:r>
            <a:r>
              <a:rPr baseline="-25000" lang="en" sz="1600"/>
              <a:t>2</a:t>
            </a:r>
            <a:r>
              <a:rPr lang="en" sz="1600"/>
              <a:t> are hyperparameters.</a:t>
            </a:r>
            <a:endParaRPr sz="1600"/>
          </a:p>
        </p:txBody>
      </p:sp>
      <p:pic>
        <p:nvPicPr>
          <p:cNvPr descr="&lt;math xmlns=&quot;http://www.w3.org/1998/Math/MathML&quot;&gt;&lt;mi mathcolor=&quot;#FFFFFF&quot;&gt;m&lt;/mi&gt;&lt;mi mathcolor=&quot;#FFFFFF&quot;&gt;i&lt;/mi&gt;&lt;mi mathcolor=&quot;#FFFFFF&quot;&gt;n&lt;/mi&gt;&lt;mo mathcolor=&quot;#FFFFFF&quot;&gt;&amp;#xA0;&lt;/mo&gt;&lt;msub&gt;&lt;mi mathvariant=&quot;double-struck&quot; mathcolor=&quot;#FFFFFF&quot;&gt;E&lt;/mi&gt;&lt;mrow mathcolor=&quot;#FFFFFF&quot;&gt;&lt;mi&gt;X&lt;/mi&gt;&lt;mo&gt;~&lt;/mo&gt;&lt;mi&gt;p&lt;/mi&gt;&lt;mfenced&gt;&lt;mi&gt;X&lt;/mi&gt;&lt;/mfenced&gt;&lt;/mrow&gt;&lt;/msub&gt;&lt;mfenced mathcolor=&quot;#FFFFFF&quot; open=&quot;{&quot; close=&quot;}&quot;&gt;&lt;mrow&gt;&lt;msub&gt;&lt;mi&gt;D&lt;/mi&gt;&lt;mrow&gt;&lt;mi&gt;K&lt;/mi&gt;&lt;mi&gt;L&lt;/mi&gt;&lt;/mrow&gt;&lt;/msub&gt;&lt;mfenced open=&quot;[&quot; close=&quot;]&quot;&gt;&lt;mpadded lspace=&quot;-1px&quot;&gt;&lt;mi mathvariant=&quot;script&quot;&gt;N&lt;/mi&gt;&lt;mfenced&gt;&lt;mrow&gt;&lt;mi&gt;&amp;#x3BC;&lt;/mi&gt;&lt;mfenced&gt;&lt;mi&gt;X&lt;/mi&gt;&lt;/mfenced&gt;&lt;mo&gt;,&lt;/mo&gt;&lt;mi&gt;&amp;#x3A3;&lt;/mi&gt;&lt;mfenced&gt;&lt;mi&gt;X&lt;/mi&gt;&lt;/mfenced&gt;&lt;mo&gt;|&lt;/mo&gt;&lt;mo&gt;|&lt;/mo&gt;&lt;mi mathvariant=&quot;script&quot;&gt;N&lt;/mi&gt;&lt;mfenced&gt;&lt;mrow&gt;&lt;mn&gt;0&lt;/mn&gt;&lt;mo&gt;,&lt;/mo&gt;&lt;mi&gt;I&lt;/mi&gt;&lt;/mrow&gt;&lt;/mfenced&gt;&lt;/mrow&gt;&lt;/mfenced&gt;&lt;/mpadded&gt;&lt;/mfenced&gt;&lt;mo&gt;+&lt;/mo&gt;&lt;msub&gt;&lt;mi&gt;&amp;#x3BB;&lt;/mi&gt;&lt;mn&gt;1&lt;/mn&gt;&lt;/msub&gt;&lt;mo&gt;|&lt;/mo&gt;&lt;mo&gt;|&lt;/mo&gt;&lt;mi&gt;X&lt;/mi&gt;&lt;mo&gt;-&lt;/mo&gt;&lt;mi&gt;G&lt;/mi&gt;&lt;mo&gt;|&lt;/mo&gt;&lt;msup&gt;&lt;msub&gt;&lt;mo&gt;|&lt;/mo&gt;&lt;mn&gt;2&lt;/mn&gt;&lt;/msub&gt;&lt;mn&gt;2&lt;/mn&gt;&lt;/msup&gt;&lt;mo&gt;+&lt;/mo&gt;&lt;msub&gt;&lt;mi&gt;&amp;#x3BB;&lt;/mi&gt;&lt;mn&gt;2&lt;/mn&gt;&lt;/msub&gt;&lt;mfenced&gt;&lt;mrow&gt;&lt;mo&gt;|&lt;/mo&gt;&lt;mo&gt;|&lt;/mo&gt;&lt;msub&gt;&lt;mi&gt;X&lt;/mi&gt;&lt;mi&gt;i&lt;/mi&gt;&lt;/msub&gt;&lt;mo&gt;-&lt;/mo&gt;&lt;msub&gt;&lt;mi&gt;G&lt;/mi&gt;&lt;mi&gt;i&lt;/mi&gt;&lt;/msub&gt;&lt;mo&gt;|&lt;/mo&gt;&lt;msup&gt;&lt;msub&gt;&lt;mo&gt;|&lt;/mo&gt;&lt;mn&gt;2&lt;/mn&gt;&lt;/msub&gt;&lt;mn&gt;2&lt;/mn&gt;&lt;/msup&gt;&lt;mo&gt;+&lt;/mo&gt;&lt;mo&gt;|&lt;/mo&gt;&lt;mo&gt;|&lt;/mo&gt;&lt;msub&gt;&lt;mi&gt;X&lt;/mi&gt;&lt;mi&gt;f&lt;/mi&gt;&lt;/msub&gt;&lt;mo&gt;-&lt;/mo&gt;&lt;mi&gt;G&lt;/mi&gt;&lt;mi&gt;f&lt;/mi&gt;&lt;mo&gt;|&lt;/mo&gt;&lt;msup&gt;&lt;msub&gt;&lt;mo&gt;|&lt;/mo&gt;&lt;mn&gt;2&lt;/mn&gt;&lt;/msub&gt;&lt;mn&gt;2&lt;/mn&gt;&lt;/msup&gt;&lt;/mrow&gt;&lt;/mfenced&gt;&lt;/mrow&gt;&lt;/mfenced&gt;&lt;mspace linebreak=&quot;newline&quot;/&gt;&lt;/math&gt;" id="145" name="Google Shape;145;p25" title="m i n space double-struck E subscript X tilde p open parentheses X close parentheses end subscript open curly brackets D subscript K L end subscript open square brackets calligraphic N open parentheses mu open parentheses X close parentheses comma capital sigma open parentheses X close parentheses vertical line vertical line calligraphic N open parentheses 0 comma I close parentheses close parentheses close square brackets plus lambda subscript 1 vertical line vertical line X minus G vertical line vertical line subscript 2 squared plus lambda subscript 2 open parentheses vertical line vertical line X subscript i minus G subscript i vertical line vertical line subscript 2 squared plus vertical line vertical line X subscript f minus G f vertical line vertical line subscript 2 squared close parentheses close curly brackets&#10;"/>
          <p:cNvPicPr preferRelativeResize="0"/>
          <p:nvPr/>
        </p:nvPicPr>
        <p:blipFill>
          <a:blip r:embed="rId3">
            <a:alphaModFix/>
          </a:blip>
          <a:stretch>
            <a:fillRect/>
          </a:stretch>
        </p:blipFill>
        <p:spPr>
          <a:xfrm>
            <a:off x="196525" y="2288550"/>
            <a:ext cx="8750950" cy="355975"/>
          </a:xfrm>
          <a:prstGeom prst="rect">
            <a:avLst/>
          </a:prstGeom>
          <a:noFill/>
          <a:ln>
            <a:noFill/>
          </a:ln>
        </p:spPr>
      </p:pic>
      <p:sp>
        <p:nvSpPr>
          <p:cNvPr id="146" name="Google Shape;146;p25"/>
          <p:cNvSpPr txBox="1"/>
          <p:nvPr>
            <p:ph type="title"/>
          </p:nvPr>
        </p:nvSpPr>
        <p:spPr>
          <a:xfrm>
            <a:off x="387900" y="107150"/>
            <a:ext cx="8368200" cy="10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Continued...</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CVAE Architecture</a:t>
            </a:r>
            <a:endParaRPr>
              <a:latin typeface="Georgia"/>
              <a:ea typeface="Georgia"/>
              <a:cs typeface="Georgia"/>
              <a:sym typeface="Georgia"/>
            </a:endParaRPr>
          </a:p>
        </p:txBody>
      </p:sp>
      <p:sp>
        <p:nvSpPr>
          <p:cNvPr id="152" name="Google Shape;152;p26"/>
          <p:cNvSpPr txBox="1"/>
          <p:nvPr>
            <p:ph idx="1" type="body"/>
          </p:nvPr>
        </p:nvSpPr>
        <p:spPr>
          <a:xfrm>
            <a:off x="387900" y="1300400"/>
            <a:ext cx="83682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sz="2400">
              <a:solidFill>
                <a:srgbClr val="F6B26B"/>
              </a:solidFill>
            </a:endParaRPr>
          </a:p>
          <a:p>
            <a:pPr indent="0" lvl="0" marL="0" rtl="0" algn="l">
              <a:spcBef>
                <a:spcPts val="1600"/>
              </a:spcBef>
              <a:spcAft>
                <a:spcPts val="0"/>
              </a:spcAft>
              <a:buNone/>
            </a:pPr>
            <a:r>
              <a:rPr lang="en" sz="2400">
                <a:solidFill>
                  <a:srgbClr val="F6B26B"/>
                </a:solidFill>
              </a:rPr>
              <a:t>	 </a:t>
            </a:r>
            <a:r>
              <a:rPr lang="en">
                <a:solidFill>
                  <a:srgbClr val="F6B26B"/>
                </a:solidFill>
              </a:rPr>
              <a:t>Image Encoder</a:t>
            </a:r>
            <a:endParaRPr>
              <a:solidFill>
                <a:srgbClr val="F6B26B"/>
              </a:solidFill>
            </a:endParaRPr>
          </a:p>
          <a:p>
            <a:pPr indent="0" lvl="0" marL="0" rtl="0" algn="l">
              <a:spcBef>
                <a:spcPts val="1600"/>
              </a:spcBef>
              <a:spcAft>
                <a:spcPts val="0"/>
              </a:spcAft>
              <a:buNone/>
            </a:pPr>
            <a:r>
              <a:rPr lang="en">
                <a:solidFill>
                  <a:srgbClr val="00FF00"/>
                </a:solidFill>
              </a:rPr>
              <a:t>	</a:t>
            </a:r>
            <a:endParaRPr>
              <a:solidFill>
                <a:srgbClr val="00FF00"/>
              </a:solidFill>
            </a:endParaRPr>
          </a:p>
          <a:p>
            <a:pPr indent="0" lvl="0" marL="0" rtl="0" algn="l">
              <a:spcBef>
                <a:spcPts val="1600"/>
              </a:spcBef>
              <a:spcAft>
                <a:spcPts val="0"/>
              </a:spcAft>
              <a:buNone/>
            </a:pPr>
            <a:r>
              <a:rPr lang="en" sz="2400">
                <a:solidFill>
                  <a:srgbClr val="00FF00"/>
                </a:solidFill>
              </a:rPr>
              <a:t>						</a:t>
            </a:r>
            <a:endParaRPr>
              <a:solidFill>
                <a:srgbClr val="00FF00"/>
              </a:solidFill>
            </a:endParaRPr>
          </a:p>
          <a:p>
            <a:pPr indent="0" lvl="0" marL="0" rtl="0" algn="l">
              <a:spcBef>
                <a:spcPts val="1600"/>
              </a:spcBef>
              <a:spcAft>
                <a:spcPts val="0"/>
              </a:spcAft>
              <a:buNone/>
            </a:pPr>
            <a:r>
              <a:t/>
            </a:r>
            <a:endParaRPr sz="2400">
              <a:solidFill>
                <a:srgbClr val="00FF00"/>
              </a:solidFill>
            </a:endParaRPr>
          </a:p>
          <a:p>
            <a:pPr indent="0" lvl="0" marL="0" rtl="0" algn="l">
              <a:spcBef>
                <a:spcPts val="1600"/>
              </a:spcBef>
              <a:spcAft>
                <a:spcPts val="0"/>
              </a:spcAft>
              <a:buNone/>
            </a:pPr>
            <a:r>
              <a:t/>
            </a:r>
            <a:endParaRPr>
              <a:solidFill>
                <a:srgbClr val="00FF00"/>
              </a:solidFill>
            </a:endParaRPr>
          </a:p>
          <a:p>
            <a:pPr indent="0" lvl="0" marL="0" rtl="0" algn="l">
              <a:spcBef>
                <a:spcPts val="1600"/>
              </a:spcBef>
              <a:spcAft>
                <a:spcPts val="1600"/>
              </a:spcAft>
              <a:buNone/>
            </a:pPr>
            <a:r>
              <a:t/>
            </a:r>
            <a:endParaRPr/>
          </a:p>
        </p:txBody>
      </p:sp>
      <p:graphicFrame>
        <p:nvGraphicFramePr>
          <p:cNvPr id="153" name="Google Shape;153;p26"/>
          <p:cNvGraphicFramePr/>
          <p:nvPr/>
        </p:nvGraphicFramePr>
        <p:xfrm>
          <a:off x="387900" y="2571750"/>
          <a:ext cx="3000000" cy="3000000"/>
        </p:xfrm>
        <a:graphic>
          <a:graphicData uri="http://schemas.openxmlformats.org/drawingml/2006/table">
            <a:tbl>
              <a:tblPr>
                <a:noFill/>
                <a:tableStyleId>{E00341D6-94FC-4900-A9B6-87348F2B5645}</a:tableStyleId>
              </a:tblPr>
              <a:tblGrid>
                <a:gridCol w="987975"/>
                <a:gridCol w="3098675"/>
              </a:tblGrid>
              <a:tr h="370975">
                <a:tc>
                  <a:txBody>
                    <a:bodyPr/>
                    <a:lstStyle/>
                    <a:p>
                      <a:pPr indent="0" lvl="0" marL="0" rtl="0" algn="l">
                        <a:spcBef>
                          <a:spcPts val="0"/>
                        </a:spcBef>
                        <a:spcAft>
                          <a:spcPts val="0"/>
                        </a:spcAft>
                        <a:buNone/>
                      </a:pPr>
                      <a:r>
                        <a:rPr b="1" lang="en" sz="900">
                          <a:solidFill>
                            <a:srgbClr val="FFFFFF"/>
                          </a:solidFill>
                        </a:rPr>
                        <a:t>Input:</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FFFFFF"/>
                          </a:solidFill>
                        </a:rPr>
                        <a:t>Image x, </a:t>
                      </a:r>
                      <a:r>
                        <a:rPr b="1" i="1" lang="en" sz="900">
                          <a:solidFill>
                            <a:srgbClr val="FFFFFF"/>
                          </a:solidFill>
                        </a:rPr>
                        <a:t>H</a:t>
                      </a:r>
                      <a:r>
                        <a:rPr b="1" baseline="-25000" lang="en" sz="900">
                          <a:solidFill>
                            <a:srgbClr val="FFFFFF"/>
                          </a:solidFill>
                        </a:rPr>
                        <a:t>0</a:t>
                      </a:r>
                      <a:r>
                        <a:rPr b="1" lang="en" sz="900">
                          <a:solidFill>
                            <a:srgbClr val="FFFFFF"/>
                          </a:solidFill>
                        </a:rPr>
                        <a:t> x </a:t>
                      </a:r>
                      <a:r>
                        <a:rPr b="1" i="1" lang="en" sz="900">
                          <a:solidFill>
                            <a:srgbClr val="FFFFFF"/>
                          </a:solidFill>
                        </a:rPr>
                        <a:t>W</a:t>
                      </a:r>
                      <a:r>
                        <a:rPr b="1" baseline="-25000" lang="en" sz="900">
                          <a:solidFill>
                            <a:srgbClr val="FFFFFF"/>
                          </a:solidFill>
                        </a:rPr>
                        <a:t>0</a:t>
                      </a:r>
                      <a:r>
                        <a:rPr b="1" lang="en" sz="900">
                          <a:solidFill>
                            <a:srgbClr val="FFFFFF"/>
                          </a:solidFill>
                        </a:rPr>
                        <a:t> x {1, 3}</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55575">
                <a:tc>
                  <a:txBody>
                    <a:bodyPr/>
                    <a:lstStyle/>
                    <a:p>
                      <a:pPr indent="0" lvl="0" marL="0" rtl="0" algn="l">
                        <a:spcBef>
                          <a:spcPts val="0"/>
                        </a:spcBef>
                        <a:spcAft>
                          <a:spcPts val="0"/>
                        </a:spcAft>
                        <a:buNone/>
                      </a:pPr>
                      <a:r>
                        <a:rPr b="1" lang="en" sz="900">
                          <a:solidFill>
                            <a:srgbClr val="FFFFFF"/>
                          </a:solidFill>
                        </a:rPr>
                        <a:t>L1:</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Conv2D(x, C=16, K=4, S=2)</a:t>
                      </a:r>
                      <a:endParaRPr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r h="255575">
                <a:tc>
                  <a:txBody>
                    <a:bodyPr/>
                    <a:lstStyle/>
                    <a:p>
                      <a:pPr indent="0" lvl="0" marL="0" rtl="0" algn="l">
                        <a:spcBef>
                          <a:spcPts val="0"/>
                        </a:spcBef>
                        <a:spcAft>
                          <a:spcPts val="0"/>
                        </a:spcAft>
                        <a:buNone/>
                      </a:pPr>
                      <a:r>
                        <a:rPr b="1" lang="en" sz="900">
                          <a:solidFill>
                            <a:srgbClr val="FFFFFF"/>
                          </a:solidFill>
                        </a:rPr>
                        <a:t>L2:</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Conv2D(L1, C=32, K=3, S=1)</a:t>
                      </a:r>
                      <a:endParaRPr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r h="255575">
                <a:tc>
                  <a:txBody>
                    <a:bodyPr/>
                    <a:lstStyle/>
                    <a:p>
                      <a:pPr indent="0" lvl="0" marL="0" rtl="0" algn="l">
                        <a:spcBef>
                          <a:spcPts val="0"/>
                        </a:spcBef>
                        <a:spcAft>
                          <a:spcPts val="0"/>
                        </a:spcAft>
                        <a:buNone/>
                      </a:pPr>
                      <a:r>
                        <a:rPr b="1" lang="en" sz="900">
                          <a:solidFill>
                            <a:srgbClr val="FFFFFF"/>
                          </a:solidFill>
                        </a:rPr>
                        <a:t>L3:</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Conv2D(L2, C=64, K=4, S=2)</a:t>
                      </a:r>
                      <a:endParaRPr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r h="255575">
                <a:tc>
                  <a:txBody>
                    <a:bodyPr/>
                    <a:lstStyle/>
                    <a:p>
                      <a:pPr indent="0" lvl="0" marL="0" rtl="0" algn="l">
                        <a:spcBef>
                          <a:spcPts val="0"/>
                        </a:spcBef>
                        <a:spcAft>
                          <a:spcPts val="0"/>
                        </a:spcAft>
                        <a:buNone/>
                      </a:pPr>
                      <a:r>
                        <a:rPr b="1" lang="en" sz="900">
                          <a:solidFill>
                            <a:srgbClr val="FFFFFF"/>
                          </a:solidFill>
                        </a:rPr>
                        <a:t>L4:</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Conv2D(L3, C=128, K=3, S=1)</a:t>
                      </a:r>
                      <a:endParaRPr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r h="255575">
                <a:tc>
                  <a:txBody>
                    <a:bodyPr/>
                    <a:lstStyle/>
                    <a:p>
                      <a:pPr indent="0" lvl="0" marL="0" rtl="0" algn="l">
                        <a:spcBef>
                          <a:spcPts val="0"/>
                        </a:spcBef>
                        <a:spcAft>
                          <a:spcPts val="0"/>
                        </a:spcAft>
                        <a:buNone/>
                      </a:pPr>
                      <a:r>
                        <a:rPr b="1" lang="en" sz="900">
                          <a:solidFill>
                            <a:srgbClr val="FFFFFF"/>
                          </a:solidFill>
                        </a:rPr>
                        <a:t>L5:</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Linear(Flatten(L4), C = 256)</a:t>
                      </a:r>
                      <a:endParaRPr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r h="313000">
                <a:tc>
                  <a:txBody>
                    <a:bodyPr/>
                    <a:lstStyle/>
                    <a:p>
                      <a:pPr indent="0" lvl="0" marL="0" rtl="0" algn="l">
                        <a:spcBef>
                          <a:spcPts val="0"/>
                        </a:spcBef>
                        <a:spcAft>
                          <a:spcPts val="0"/>
                        </a:spcAft>
                        <a:buNone/>
                      </a:pPr>
                      <a:r>
                        <a:rPr b="1" lang="en" sz="900">
                          <a:solidFill>
                            <a:srgbClr val="FFFFFF"/>
                          </a:solidFill>
                        </a:rPr>
                        <a:t>L6:</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Linear(L5, C = image encoding dimension = 1000)</a:t>
                      </a:r>
                      <a:endParaRPr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r h="255575">
                <a:tc>
                  <a:txBody>
                    <a:bodyPr/>
                    <a:lstStyle/>
                    <a:p>
                      <a:pPr indent="0" lvl="0" marL="0" rtl="0" algn="l">
                        <a:spcBef>
                          <a:spcPts val="0"/>
                        </a:spcBef>
                        <a:spcAft>
                          <a:spcPts val="0"/>
                        </a:spcAft>
                        <a:buNone/>
                      </a:pPr>
                      <a:r>
                        <a:rPr b="1" lang="en" sz="900">
                          <a:solidFill>
                            <a:srgbClr val="FFFFFF"/>
                          </a:solidFill>
                        </a:rPr>
                        <a:t>Output:</a:t>
                      </a:r>
                      <a:endParaRPr b="1"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Feature map </a:t>
                      </a:r>
                      <a:r>
                        <a:rPr i="1" lang="en" sz="900">
                          <a:solidFill>
                            <a:srgbClr val="FFFFFF"/>
                          </a:solidFill>
                        </a:rPr>
                        <a:t>E</a:t>
                      </a:r>
                      <a:r>
                        <a:rPr baseline="-25000" i="1" lang="en" sz="900">
                          <a:solidFill>
                            <a:srgbClr val="FFFFFF"/>
                          </a:solidFill>
                        </a:rPr>
                        <a:t>I</a:t>
                      </a:r>
                      <a:r>
                        <a:rPr lang="en" sz="900">
                          <a:solidFill>
                            <a:srgbClr val="FFFFFF"/>
                          </a:solidFill>
                        </a:rPr>
                        <a:t>(x) = L6</a:t>
                      </a:r>
                      <a:endParaRPr sz="9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bl>
          </a:graphicData>
        </a:graphic>
      </p:graphicFrame>
      <p:graphicFrame>
        <p:nvGraphicFramePr>
          <p:cNvPr id="154" name="Google Shape;154;p26"/>
          <p:cNvGraphicFramePr/>
          <p:nvPr/>
        </p:nvGraphicFramePr>
        <p:xfrm>
          <a:off x="5172500" y="1975975"/>
          <a:ext cx="3000000" cy="3000000"/>
        </p:xfrm>
        <a:graphic>
          <a:graphicData uri="http://schemas.openxmlformats.org/drawingml/2006/table">
            <a:tbl>
              <a:tblPr>
                <a:noFill/>
                <a:tableStyleId>{A36BC6D7-A164-4D63-9A10-B44ACD175188}</a:tableStyleId>
              </a:tblPr>
              <a:tblGrid>
                <a:gridCol w="1004150"/>
                <a:gridCol w="2700075"/>
              </a:tblGrid>
              <a:tr h="267325">
                <a:tc>
                  <a:txBody>
                    <a:bodyPr/>
                    <a:lstStyle/>
                    <a:p>
                      <a:pPr indent="0" lvl="0" marL="0" rtl="0" algn="l">
                        <a:spcBef>
                          <a:spcPts val="0"/>
                        </a:spcBef>
                        <a:spcAft>
                          <a:spcPts val="0"/>
                        </a:spcAft>
                        <a:buNone/>
                      </a:pPr>
                      <a:r>
                        <a:rPr b="1" lang="en" sz="900">
                          <a:solidFill>
                            <a:srgbClr val="FFFFFF"/>
                          </a:solidFill>
                        </a:rPr>
                        <a:t>Input:</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FFFFFF"/>
                          </a:solidFill>
                        </a:rPr>
                        <a:t>Video </a:t>
                      </a:r>
                      <a:r>
                        <a:rPr b="1" i="1" lang="en" sz="900">
                          <a:solidFill>
                            <a:srgbClr val="FFFFFF"/>
                          </a:solidFill>
                        </a:rPr>
                        <a:t>X, </a:t>
                      </a:r>
                      <a:r>
                        <a:rPr b="1" lang="en" sz="900">
                          <a:solidFill>
                            <a:srgbClr val="FFFFFF"/>
                          </a:solidFill>
                        </a:rPr>
                        <a:t>30 x </a:t>
                      </a:r>
                      <a:r>
                        <a:rPr b="1" i="1" lang="en" sz="900">
                          <a:solidFill>
                            <a:srgbClr val="FFFFFF"/>
                          </a:solidFill>
                        </a:rPr>
                        <a:t>X</a:t>
                      </a:r>
                      <a:r>
                        <a:rPr b="1" baseline="-25000" lang="en" sz="900">
                          <a:solidFill>
                            <a:srgbClr val="FFFFFF"/>
                          </a:solidFill>
                        </a:rPr>
                        <a:t>0 </a:t>
                      </a:r>
                      <a:r>
                        <a:rPr b="1" lang="en" sz="900">
                          <a:solidFill>
                            <a:srgbClr val="FFFFFF"/>
                          </a:solidFill>
                        </a:rPr>
                        <a:t>x </a:t>
                      </a:r>
                      <a:r>
                        <a:rPr b="1" i="1" lang="en" sz="900">
                          <a:solidFill>
                            <a:srgbClr val="FFFFFF"/>
                          </a:solidFill>
                        </a:rPr>
                        <a:t>W</a:t>
                      </a:r>
                      <a:r>
                        <a:rPr b="1" baseline="-25000" lang="en" sz="900">
                          <a:solidFill>
                            <a:srgbClr val="FFFFFF"/>
                          </a:solidFill>
                        </a:rPr>
                        <a:t>0 </a:t>
                      </a:r>
                      <a:r>
                        <a:rPr b="1" lang="en" sz="900">
                          <a:solidFill>
                            <a:srgbClr val="FFFFFF"/>
                          </a:solidFill>
                        </a:rPr>
                        <a:t>x {1,3}</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7325">
                <a:tc>
                  <a:txBody>
                    <a:bodyPr/>
                    <a:lstStyle/>
                    <a:p>
                      <a:pPr indent="0" lvl="0" marL="0" rtl="0" algn="l">
                        <a:spcBef>
                          <a:spcPts val="0"/>
                        </a:spcBef>
                        <a:spcAft>
                          <a:spcPts val="0"/>
                        </a:spcAft>
                        <a:buNone/>
                      </a:pPr>
                      <a:r>
                        <a:rPr b="1" lang="en" sz="900">
                          <a:solidFill>
                            <a:srgbClr val="FFFFFF"/>
                          </a:solidFill>
                        </a:rPr>
                        <a:t>L1:</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Conv3D(X, C=64, K=(3,4,4), S=(1,2,2))</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267325">
                <a:tc>
                  <a:txBody>
                    <a:bodyPr/>
                    <a:lstStyle/>
                    <a:p>
                      <a:pPr indent="0" lvl="0" marL="0" rtl="0" algn="l">
                        <a:spcBef>
                          <a:spcPts val="0"/>
                        </a:spcBef>
                        <a:spcAft>
                          <a:spcPts val="0"/>
                        </a:spcAft>
                        <a:buNone/>
                      </a:pPr>
                      <a:r>
                        <a:rPr b="1" lang="en" sz="900">
                          <a:solidFill>
                            <a:srgbClr val="FFFFFF"/>
                          </a:solidFill>
                        </a:rPr>
                        <a:t>L2:</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Conv3D(L1, C=128, K=(3,4,4), S=(1,2,2))</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267325">
                <a:tc>
                  <a:txBody>
                    <a:bodyPr/>
                    <a:lstStyle/>
                    <a:p>
                      <a:pPr indent="0" lvl="0" marL="0" rtl="0" algn="l">
                        <a:spcBef>
                          <a:spcPts val="0"/>
                        </a:spcBef>
                        <a:spcAft>
                          <a:spcPts val="0"/>
                        </a:spcAft>
                        <a:buNone/>
                      </a:pPr>
                      <a:r>
                        <a:rPr b="1" lang="en" sz="900">
                          <a:solidFill>
                            <a:srgbClr val="FFFFFF"/>
                          </a:solidFill>
                        </a:rPr>
                        <a:t>L3:</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Conv3D(L2, C=256, K=(3,4,4), S=(1,2,2))</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267325">
                <a:tc>
                  <a:txBody>
                    <a:bodyPr/>
                    <a:lstStyle/>
                    <a:p>
                      <a:pPr indent="0" lvl="0" marL="0" rtl="0" algn="l">
                        <a:spcBef>
                          <a:spcPts val="0"/>
                        </a:spcBef>
                        <a:spcAft>
                          <a:spcPts val="0"/>
                        </a:spcAft>
                        <a:buNone/>
                      </a:pPr>
                      <a:r>
                        <a:rPr b="1" lang="en" sz="900">
                          <a:solidFill>
                            <a:srgbClr val="FFFFFF"/>
                          </a:solidFill>
                        </a:rPr>
                        <a:t>L4:</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Conv3D(L3, C=512, K=(3,4,4), S=(1,2,2))</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260425">
                <a:tc>
                  <a:txBody>
                    <a:bodyPr/>
                    <a:lstStyle/>
                    <a:p>
                      <a:pPr indent="0" lvl="0" marL="0" rtl="0" algn="l">
                        <a:spcBef>
                          <a:spcPts val="0"/>
                        </a:spcBef>
                        <a:spcAft>
                          <a:spcPts val="0"/>
                        </a:spcAft>
                        <a:buNone/>
                      </a:pPr>
                      <a:r>
                        <a:rPr b="1" lang="en" sz="900">
                          <a:solidFill>
                            <a:srgbClr val="FFFFFF"/>
                          </a:solidFill>
                        </a:rPr>
                        <a:t>L5:</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Concat([Flatten(L4), </a:t>
                      </a:r>
                      <a:r>
                        <a:rPr i="1" lang="en" sz="900">
                          <a:solidFill>
                            <a:srgbClr val="FFFFFF"/>
                          </a:solidFill>
                        </a:rPr>
                        <a:t>E</a:t>
                      </a:r>
                      <a:r>
                        <a:rPr baseline="-25000" i="1" lang="en" sz="900">
                          <a:solidFill>
                            <a:srgbClr val="FFFFFF"/>
                          </a:solidFill>
                        </a:rPr>
                        <a:t>I</a:t>
                      </a:r>
                      <a:r>
                        <a:rPr lang="en" sz="900">
                          <a:solidFill>
                            <a:srgbClr val="FFFFFF"/>
                          </a:solidFill>
                        </a:rPr>
                        <a:t>(x</a:t>
                      </a:r>
                      <a:r>
                        <a:rPr baseline="-25000" lang="en" sz="900">
                          <a:solidFill>
                            <a:srgbClr val="FFFFFF"/>
                          </a:solidFill>
                        </a:rPr>
                        <a:t>i</a:t>
                      </a:r>
                      <a:r>
                        <a:rPr lang="en" sz="900">
                          <a:solidFill>
                            <a:srgbClr val="FFFFFF"/>
                          </a:solidFill>
                        </a:rPr>
                        <a:t>), </a:t>
                      </a:r>
                      <a:r>
                        <a:rPr i="1" lang="en" sz="900">
                          <a:solidFill>
                            <a:srgbClr val="FFFFFF"/>
                          </a:solidFill>
                        </a:rPr>
                        <a:t>E</a:t>
                      </a:r>
                      <a:r>
                        <a:rPr baseline="-25000" i="1" lang="en" sz="900">
                          <a:solidFill>
                            <a:srgbClr val="FFFFFF"/>
                          </a:solidFill>
                        </a:rPr>
                        <a:t>I</a:t>
                      </a:r>
                      <a:r>
                        <a:rPr lang="en" sz="900">
                          <a:solidFill>
                            <a:srgbClr val="FFFFFF"/>
                          </a:solidFill>
                        </a:rPr>
                        <a:t>(x</a:t>
                      </a:r>
                      <a:r>
                        <a:rPr baseline="-25000" lang="en" sz="900">
                          <a:solidFill>
                            <a:srgbClr val="FFFFFF"/>
                          </a:solidFill>
                        </a:rPr>
                        <a:t>f</a:t>
                      </a:r>
                      <a:r>
                        <a:rPr lang="en" sz="900">
                          <a:solidFill>
                            <a:srgbClr val="FFFFFF"/>
                          </a:solidFill>
                        </a:rPr>
                        <a:t>)])</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267325">
                <a:tc>
                  <a:txBody>
                    <a:bodyPr/>
                    <a:lstStyle/>
                    <a:p>
                      <a:pPr indent="0" lvl="0" marL="0" rtl="0" algn="l">
                        <a:spcBef>
                          <a:spcPts val="0"/>
                        </a:spcBef>
                        <a:spcAft>
                          <a:spcPts val="0"/>
                        </a:spcAft>
                        <a:buNone/>
                      </a:pPr>
                      <a:r>
                        <a:rPr b="1" lang="en" sz="900">
                          <a:solidFill>
                            <a:srgbClr val="FFFFFF"/>
                          </a:solidFill>
                        </a:rPr>
                        <a:t>L6:</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Linear(L5, C=1024)</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380050">
                <a:tc>
                  <a:txBody>
                    <a:bodyPr/>
                    <a:lstStyle/>
                    <a:p>
                      <a:pPr indent="0" lvl="0" marL="0" rtl="0" algn="l">
                        <a:spcBef>
                          <a:spcPts val="0"/>
                        </a:spcBef>
                        <a:spcAft>
                          <a:spcPts val="0"/>
                        </a:spcAft>
                        <a:buNone/>
                      </a:pPr>
                      <a:r>
                        <a:rPr b="1" lang="en" sz="900">
                          <a:solidFill>
                            <a:srgbClr val="FFFFFF"/>
                          </a:solidFill>
                        </a:rPr>
                        <a:t>L7:</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Linear(L6, 2 encoding dimension = 2  600)</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270550">
                <a:tc>
                  <a:txBody>
                    <a:bodyPr/>
                    <a:lstStyle/>
                    <a:p>
                      <a:pPr indent="0" lvl="0" marL="0" rtl="0" algn="l">
                        <a:spcBef>
                          <a:spcPts val="0"/>
                        </a:spcBef>
                        <a:spcAft>
                          <a:spcPts val="0"/>
                        </a:spcAft>
                        <a:buNone/>
                      </a:pPr>
                      <a:r>
                        <a:rPr b="1" lang="en" sz="900">
                          <a:solidFill>
                            <a:srgbClr val="FFFFFF"/>
                          </a:solidFill>
                        </a:rPr>
                        <a:t>Output:</a:t>
                      </a:r>
                      <a:endParaRPr b="1"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Vectors μ(</a:t>
                      </a:r>
                      <a:r>
                        <a:rPr i="1" lang="en" sz="900">
                          <a:solidFill>
                            <a:srgbClr val="FFFFFF"/>
                          </a:solidFill>
                        </a:rPr>
                        <a:t>X</a:t>
                      </a:r>
                      <a:r>
                        <a:rPr lang="en" sz="900">
                          <a:solidFill>
                            <a:srgbClr val="FFFFFF"/>
                          </a:solidFill>
                        </a:rPr>
                        <a:t>), 𝜎(</a:t>
                      </a:r>
                      <a:r>
                        <a:rPr i="1" lang="en" sz="900">
                          <a:solidFill>
                            <a:srgbClr val="FFFFFF"/>
                          </a:solidFill>
                        </a:rPr>
                        <a:t>X</a:t>
                      </a:r>
                      <a:r>
                        <a:rPr lang="en" sz="900">
                          <a:solidFill>
                            <a:srgbClr val="FFFFFF"/>
                          </a:solidFill>
                        </a:rPr>
                        <a:t>) = L7, softplus applied for 𝜎(</a:t>
                      </a:r>
                      <a:r>
                        <a:rPr i="1" lang="en" sz="900">
                          <a:solidFill>
                            <a:srgbClr val="FFFFFF"/>
                          </a:solidFill>
                        </a:rPr>
                        <a:t>X</a:t>
                      </a:r>
                      <a:r>
                        <a:rPr lang="en" sz="900">
                          <a:solidFill>
                            <a:srgbClr val="FFFFFF"/>
                          </a:solidFill>
                        </a:rPr>
                        <a:t>)</a:t>
                      </a:r>
                      <a:endParaRPr sz="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bl>
          </a:graphicData>
        </a:graphic>
      </p:graphicFrame>
      <p:sp>
        <p:nvSpPr>
          <p:cNvPr id="155" name="Google Shape;155;p26"/>
          <p:cNvSpPr txBox="1"/>
          <p:nvPr>
            <p:ph idx="1" type="body"/>
          </p:nvPr>
        </p:nvSpPr>
        <p:spPr>
          <a:xfrm>
            <a:off x="6293100" y="1192650"/>
            <a:ext cx="2850900" cy="36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					</a:t>
            </a:r>
            <a:r>
              <a:rPr lang="en" sz="2000">
                <a:solidFill>
                  <a:srgbClr val="F6B26B"/>
                </a:solidFill>
              </a:rPr>
              <a:t>Video Encoder:</a:t>
            </a:r>
            <a:endParaRPr sz="2000">
              <a:solidFill>
                <a:srgbClr val="F6B26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27"/>
          <p:cNvGraphicFramePr/>
          <p:nvPr/>
        </p:nvGraphicFramePr>
        <p:xfrm>
          <a:off x="1949700" y="1841225"/>
          <a:ext cx="3000000" cy="3000000"/>
        </p:xfrm>
        <a:graphic>
          <a:graphicData uri="http://schemas.openxmlformats.org/drawingml/2006/table">
            <a:tbl>
              <a:tblPr>
                <a:noFill/>
                <a:tableStyleId>{A36BC6D7-A164-4D63-9A10-B44ACD175188}</a:tableStyleId>
              </a:tblPr>
              <a:tblGrid>
                <a:gridCol w="918125"/>
                <a:gridCol w="4326475"/>
              </a:tblGrid>
              <a:tr h="350575">
                <a:tc>
                  <a:txBody>
                    <a:bodyPr/>
                    <a:lstStyle/>
                    <a:p>
                      <a:pPr indent="0" lvl="0" marL="0" rtl="0" algn="l">
                        <a:spcBef>
                          <a:spcPts val="0"/>
                        </a:spcBef>
                        <a:spcAft>
                          <a:spcPts val="0"/>
                        </a:spcAft>
                        <a:buNone/>
                      </a:pPr>
                      <a:r>
                        <a:rPr b="1" lang="en" sz="900">
                          <a:solidFill>
                            <a:srgbClr val="FFFFFF"/>
                          </a:solidFill>
                        </a:rPr>
                        <a:t>Input:</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FFFFFF"/>
                          </a:solidFill>
                        </a:rPr>
                        <a:t>Video latent representation z, encoded image vectors </a:t>
                      </a:r>
                      <a:r>
                        <a:rPr b="1" i="1" lang="en" sz="900">
                          <a:solidFill>
                            <a:srgbClr val="FFFFFF"/>
                          </a:solidFill>
                        </a:rPr>
                        <a:t>E</a:t>
                      </a:r>
                      <a:r>
                        <a:rPr b="1" baseline="-25000" i="1" lang="en" sz="900">
                          <a:solidFill>
                            <a:srgbClr val="FFFFFF"/>
                          </a:solidFill>
                        </a:rPr>
                        <a:t>I</a:t>
                      </a:r>
                      <a:r>
                        <a:rPr b="1" lang="en" sz="900">
                          <a:solidFill>
                            <a:srgbClr val="FFFFFF"/>
                          </a:solidFill>
                        </a:rPr>
                        <a:t>(x</a:t>
                      </a:r>
                      <a:r>
                        <a:rPr b="1" baseline="-25000" lang="en" sz="900">
                          <a:solidFill>
                            <a:srgbClr val="FFFFFF"/>
                          </a:solidFill>
                        </a:rPr>
                        <a:t>i</a:t>
                      </a:r>
                      <a:r>
                        <a:rPr b="1" lang="en" sz="900">
                          <a:solidFill>
                            <a:srgbClr val="FFFFFF"/>
                          </a:solidFill>
                        </a:rPr>
                        <a:t>), </a:t>
                      </a:r>
                      <a:r>
                        <a:rPr b="1" i="1" lang="en" sz="900">
                          <a:solidFill>
                            <a:srgbClr val="FFFFFF"/>
                          </a:solidFill>
                        </a:rPr>
                        <a:t>E</a:t>
                      </a:r>
                      <a:r>
                        <a:rPr b="1" baseline="-25000" i="1" lang="en" sz="900">
                          <a:solidFill>
                            <a:srgbClr val="FFFFFF"/>
                          </a:solidFill>
                        </a:rPr>
                        <a:t>I</a:t>
                      </a:r>
                      <a:r>
                        <a:rPr b="1" lang="en" sz="900">
                          <a:solidFill>
                            <a:srgbClr val="FFFFFF"/>
                          </a:solidFill>
                        </a:rPr>
                        <a:t>(x</a:t>
                      </a:r>
                      <a:r>
                        <a:rPr b="1" baseline="-25000" lang="en" sz="900">
                          <a:solidFill>
                            <a:srgbClr val="FFFFFF"/>
                          </a:solidFill>
                        </a:rPr>
                        <a:t>f</a:t>
                      </a:r>
                      <a:r>
                        <a:rPr b="1" lang="en" sz="900">
                          <a:solidFill>
                            <a:srgbClr val="FFFFFF"/>
                          </a:solidFill>
                        </a:rPr>
                        <a:t>)</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r>
              <a:tr h="350575">
                <a:tc>
                  <a:txBody>
                    <a:bodyPr/>
                    <a:lstStyle/>
                    <a:p>
                      <a:pPr indent="0" lvl="0" marL="0" rtl="0" algn="l">
                        <a:spcBef>
                          <a:spcPts val="0"/>
                        </a:spcBef>
                        <a:spcAft>
                          <a:spcPts val="0"/>
                        </a:spcAft>
                        <a:buNone/>
                      </a:pPr>
                      <a:r>
                        <a:rPr b="1" lang="en" sz="900">
                          <a:solidFill>
                            <a:srgbClr val="FFFFFF"/>
                          </a:solidFill>
                        </a:rPr>
                        <a:t>L1:</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Concat([z, </a:t>
                      </a:r>
                      <a:r>
                        <a:rPr i="1" lang="en" sz="900">
                          <a:solidFill>
                            <a:srgbClr val="FFFFFF"/>
                          </a:solidFill>
                        </a:rPr>
                        <a:t>E</a:t>
                      </a:r>
                      <a:r>
                        <a:rPr baseline="-25000" i="1" lang="en" sz="900">
                          <a:solidFill>
                            <a:srgbClr val="FFFFFF"/>
                          </a:solidFill>
                        </a:rPr>
                        <a:t>I</a:t>
                      </a:r>
                      <a:r>
                        <a:rPr lang="en" sz="900">
                          <a:solidFill>
                            <a:srgbClr val="FFFFFF"/>
                          </a:solidFill>
                        </a:rPr>
                        <a:t>(x</a:t>
                      </a:r>
                      <a:r>
                        <a:rPr baseline="-25000" lang="en" sz="900">
                          <a:solidFill>
                            <a:srgbClr val="FFFFFF"/>
                          </a:solidFill>
                        </a:rPr>
                        <a:t>i</a:t>
                      </a:r>
                      <a:r>
                        <a:rPr lang="en" sz="900">
                          <a:solidFill>
                            <a:srgbClr val="FFFFFF"/>
                          </a:solidFill>
                        </a:rPr>
                        <a:t>), </a:t>
                      </a:r>
                      <a:r>
                        <a:rPr i="1" lang="en" sz="900">
                          <a:solidFill>
                            <a:srgbClr val="FFFFFF"/>
                          </a:solidFill>
                        </a:rPr>
                        <a:t>E</a:t>
                      </a:r>
                      <a:r>
                        <a:rPr baseline="-25000" i="1" lang="en" sz="900">
                          <a:solidFill>
                            <a:srgbClr val="FFFFFF"/>
                          </a:solidFill>
                        </a:rPr>
                        <a:t>I</a:t>
                      </a:r>
                      <a:r>
                        <a:rPr lang="en" sz="900">
                          <a:solidFill>
                            <a:srgbClr val="FFFFFF"/>
                          </a:solidFill>
                        </a:rPr>
                        <a:t>(x</a:t>
                      </a:r>
                      <a:r>
                        <a:rPr baseline="-25000" lang="en" sz="900">
                          <a:solidFill>
                            <a:srgbClr val="FFFFFF"/>
                          </a:solidFill>
                        </a:rPr>
                        <a:t>f</a:t>
                      </a:r>
                      <a:r>
                        <a:rPr lang="en" sz="900">
                          <a:solidFill>
                            <a:srgbClr val="FFFFFF"/>
                          </a:solidFill>
                        </a:rPr>
                        <a:t>)])</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r h="350575">
                <a:tc>
                  <a:txBody>
                    <a:bodyPr/>
                    <a:lstStyle/>
                    <a:p>
                      <a:pPr indent="0" lvl="0" marL="0" rtl="0" algn="l">
                        <a:spcBef>
                          <a:spcPts val="0"/>
                        </a:spcBef>
                        <a:spcAft>
                          <a:spcPts val="0"/>
                        </a:spcAft>
                        <a:buNone/>
                      </a:pPr>
                      <a:r>
                        <a:rPr b="1" lang="en" sz="900">
                          <a:solidFill>
                            <a:srgbClr val="FFFFFF"/>
                          </a:solidFill>
                        </a:rPr>
                        <a:t>L2:</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Flatten(Linear(L1, C = 256 x 5 x </a:t>
                      </a:r>
                      <a:r>
                        <a:rPr i="1" lang="en" sz="900">
                          <a:solidFill>
                            <a:srgbClr val="FFFFFF"/>
                          </a:solidFill>
                        </a:rPr>
                        <a:t>H</a:t>
                      </a:r>
                      <a:r>
                        <a:rPr baseline="-25000" i="1" lang="en" sz="900">
                          <a:solidFill>
                            <a:srgbClr val="FFFFFF"/>
                          </a:solidFill>
                        </a:rPr>
                        <a:t>0</a:t>
                      </a:r>
                      <a:r>
                        <a:rPr lang="en" sz="900">
                          <a:solidFill>
                            <a:srgbClr val="FFFFFF"/>
                          </a:solidFill>
                        </a:rPr>
                        <a:t>/8 x </a:t>
                      </a:r>
                      <a:r>
                        <a:rPr i="1" lang="en" sz="900">
                          <a:solidFill>
                            <a:srgbClr val="FFFFFF"/>
                          </a:solidFill>
                        </a:rPr>
                        <a:t>W</a:t>
                      </a:r>
                      <a:r>
                        <a:rPr baseline="-25000" lang="en" sz="900">
                          <a:solidFill>
                            <a:srgbClr val="FFFFFF"/>
                          </a:solidFill>
                        </a:rPr>
                        <a:t>0</a:t>
                      </a:r>
                      <a:r>
                        <a:rPr lang="en" sz="900">
                          <a:solidFill>
                            <a:srgbClr val="FFFFFF"/>
                          </a:solidFill>
                        </a:rPr>
                        <a:t>/8))</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r h="350575">
                <a:tc>
                  <a:txBody>
                    <a:bodyPr/>
                    <a:lstStyle/>
                    <a:p>
                      <a:pPr indent="0" lvl="0" marL="0" rtl="0" algn="l">
                        <a:spcBef>
                          <a:spcPts val="0"/>
                        </a:spcBef>
                        <a:spcAft>
                          <a:spcPts val="0"/>
                        </a:spcAft>
                        <a:buNone/>
                      </a:pPr>
                      <a:r>
                        <a:rPr b="1" lang="en" sz="900">
                          <a:solidFill>
                            <a:srgbClr val="FFFFFF"/>
                          </a:solidFill>
                        </a:rPr>
                        <a:t>L3:</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TransposedConv3D(L2, C=128, K=(1,2,2), S=(1,1,1))</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r h="350575">
                <a:tc>
                  <a:txBody>
                    <a:bodyPr/>
                    <a:lstStyle/>
                    <a:p>
                      <a:pPr indent="0" lvl="0" marL="0" rtl="0" algn="l">
                        <a:spcBef>
                          <a:spcPts val="0"/>
                        </a:spcBef>
                        <a:spcAft>
                          <a:spcPts val="0"/>
                        </a:spcAft>
                        <a:buNone/>
                      </a:pPr>
                      <a:r>
                        <a:rPr b="1" lang="en" sz="900">
                          <a:solidFill>
                            <a:srgbClr val="FFFFFF"/>
                          </a:solidFill>
                        </a:rPr>
                        <a:t>L4:</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TransposedConv3D(L3, C=64, K=(3,2,2), S=(3,2,2))</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r h="350575">
                <a:tc>
                  <a:txBody>
                    <a:bodyPr/>
                    <a:lstStyle/>
                    <a:p>
                      <a:pPr indent="0" lvl="0" marL="0" rtl="0" algn="l">
                        <a:spcBef>
                          <a:spcPts val="0"/>
                        </a:spcBef>
                        <a:spcAft>
                          <a:spcPts val="0"/>
                        </a:spcAft>
                        <a:buNone/>
                      </a:pPr>
                      <a:r>
                        <a:rPr b="1" lang="en" sz="900">
                          <a:solidFill>
                            <a:srgbClr val="FFFFFF"/>
                          </a:solidFill>
                        </a:rPr>
                        <a:t>L5:</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TransposedConv3D(L4, C=32, K=(3,2,2), S=(1,2,2))</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r h="350575">
                <a:tc>
                  <a:txBody>
                    <a:bodyPr/>
                    <a:lstStyle/>
                    <a:p>
                      <a:pPr indent="0" lvl="0" marL="0" rtl="0" algn="l">
                        <a:spcBef>
                          <a:spcPts val="0"/>
                        </a:spcBef>
                        <a:spcAft>
                          <a:spcPts val="0"/>
                        </a:spcAft>
                        <a:buNone/>
                      </a:pPr>
                      <a:r>
                        <a:rPr b="1" lang="en" sz="900">
                          <a:solidFill>
                            <a:srgbClr val="FFFFFF"/>
                          </a:solidFill>
                        </a:rPr>
                        <a:t>L6:</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TransposedConv3D(L5, C=16, K=(3,4,4), S=(1,2,2))</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r h="350575">
                <a:tc>
                  <a:txBody>
                    <a:bodyPr/>
                    <a:lstStyle/>
                    <a:p>
                      <a:pPr indent="0" lvl="0" marL="0" rtl="0" algn="l">
                        <a:spcBef>
                          <a:spcPts val="0"/>
                        </a:spcBef>
                        <a:spcAft>
                          <a:spcPts val="0"/>
                        </a:spcAft>
                        <a:buNone/>
                      </a:pPr>
                      <a:r>
                        <a:rPr b="1" lang="en" sz="900">
                          <a:solidFill>
                            <a:srgbClr val="FFFFFF"/>
                          </a:solidFill>
                        </a:rPr>
                        <a:t>L7:</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Sigmoid(TransposedConv3D(L6, C=3, K=(2,4,4), S=(2,1,1)))</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r h="350575">
                <a:tc>
                  <a:txBody>
                    <a:bodyPr/>
                    <a:lstStyle/>
                    <a:p>
                      <a:pPr indent="0" lvl="0" marL="0" rtl="0" algn="l">
                        <a:spcBef>
                          <a:spcPts val="0"/>
                        </a:spcBef>
                        <a:spcAft>
                          <a:spcPts val="0"/>
                        </a:spcAft>
                        <a:buNone/>
                      </a:pPr>
                      <a:r>
                        <a:rPr b="1" lang="en" sz="900">
                          <a:solidFill>
                            <a:srgbClr val="FFFFFF"/>
                          </a:solidFill>
                        </a:rPr>
                        <a:t>Output:</a:t>
                      </a:r>
                      <a:endParaRPr b="1"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FFFFFF"/>
                          </a:solidFill>
                        </a:rPr>
                        <a:t>Video </a:t>
                      </a:r>
                      <a:r>
                        <a:rPr i="1" lang="en" sz="900">
                          <a:solidFill>
                            <a:srgbClr val="FFFFFF"/>
                          </a:solidFill>
                        </a:rPr>
                        <a:t>G</a:t>
                      </a:r>
                      <a:r>
                        <a:rPr lang="en" sz="900">
                          <a:solidFill>
                            <a:srgbClr val="FFFFFF"/>
                          </a:solidFill>
                        </a:rPr>
                        <a:t>(z) = L7, 30 x </a:t>
                      </a:r>
                      <a:r>
                        <a:rPr i="1" lang="en" sz="900">
                          <a:solidFill>
                            <a:srgbClr val="FFFFFF"/>
                          </a:solidFill>
                        </a:rPr>
                        <a:t>H</a:t>
                      </a:r>
                      <a:r>
                        <a:rPr baseline="-25000" lang="en" sz="900">
                          <a:solidFill>
                            <a:srgbClr val="FFFFFF"/>
                          </a:solidFill>
                        </a:rPr>
                        <a:t>0</a:t>
                      </a:r>
                      <a:r>
                        <a:rPr lang="en" sz="900">
                          <a:solidFill>
                            <a:srgbClr val="FFFFFF"/>
                          </a:solidFill>
                        </a:rPr>
                        <a:t> x </a:t>
                      </a:r>
                      <a:r>
                        <a:rPr i="1" lang="en" sz="900">
                          <a:solidFill>
                            <a:srgbClr val="FFFFFF"/>
                          </a:solidFill>
                        </a:rPr>
                        <a:t>W</a:t>
                      </a:r>
                      <a:r>
                        <a:rPr baseline="-25000" lang="en" sz="900">
                          <a:solidFill>
                            <a:srgbClr val="FFFFFF"/>
                          </a:solidFill>
                        </a:rPr>
                        <a:t>0</a:t>
                      </a:r>
                      <a:r>
                        <a:rPr lang="en" sz="900">
                          <a:solidFill>
                            <a:srgbClr val="FFFFFF"/>
                          </a:solidFill>
                        </a:rPr>
                        <a:t> x {1,3}</a:t>
                      </a:r>
                      <a:endParaRPr sz="900">
                        <a:solidFill>
                          <a:srgbClr val="FFFFFF"/>
                        </a:solidFill>
                      </a:endParaRPr>
                    </a:p>
                  </a:txBody>
                  <a:tcPr marT="91425" marB="91425" marR="91425" marL="914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000000"/>
                    </a:solidFill>
                  </a:tcPr>
                </a:tc>
              </a:tr>
            </a:tbl>
          </a:graphicData>
        </a:graphic>
      </p:graphicFrame>
      <p:sp>
        <p:nvSpPr>
          <p:cNvPr id="161" name="Google Shape;161;p27"/>
          <p:cNvSpPr txBox="1"/>
          <p:nvPr/>
        </p:nvSpPr>
        <p:spPr>
          <a:xfrm>
            <a:off x="1935725" y="1308925"/>
            <a:ext cx="45531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B26B"/>
                </a:solidFill>
                <a:latin typeface="Roboto"/>
                <a:ea typeface="Roboto"/>
                <a:cs typeface="Roboto"/>
                <a:sym typeface="Roboto"/>
              </a:rPr>
              <a:t>		</a:t>
            </a:r>
            <a:r>
              <a:rPr lang="en" sz="2400">
                <a:solidFill>
                  <a:srgbClr val="F6B26B"/>
                </a:solidFill>
                <a:latin typeface="Roboto"/>
                <a:ea typeface="Roboto"/>
                <a:cs typeface="Roboto"/>
                <a:sym typeface="Roboto"/>
              </a:rPr>
              <a:t>Video Generator:</a:t>
            </a:r>
            <a:endParaRPr sz="2400">
              <a:solidFill>
                <a:srgbClr val="F6B26B"/>
              </a:solidFill>
              <a:latin typeface="Roboto"/>
              <a:ea typeface="Roboto"/>
              <a:cs typeface="Roboto"/>
              <a:sym typeface="Roboto"/>
            </a:endParaRPr>
          </a:p>
        </p:txBody>
      </p:sp>
      <p:sp>
        <p:nvSpPr>
          <p:cNvPr id="162" name="Google Shape;162;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Continued...</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87900" y="168400"/>
            <a:ext cx="8368200" cy="9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Main Method II: Conditional Generative Adversarial Networks (CGAN)</a:t>
            </a:r>
            <a:endParaRPr>
              <a:latin typeface="Georgia"/>
              <a:ea typeface="Georgia"/>
              <a:cs typeface="Georgia"/>
              <a:sym typeface="Georgia"/>
            </a:endParaRPr>
          </a:p>
        </p:txBody>
      </p:sp>
      <p:sp>
        <p:nvSpPr>
          <p:cNvPr id="168" name="Google Shape;168;p28"/>
          <p:cNvSpPr txBox="1"/>
          <p:nvPr>
            <p:ph idx="1" type="body"/>
          </p:nvPr>
        </p:nvSpPr>
        <p:spPr>
          <a:xfrm>
            <a:off x="387900" y="1489825"/>
            <a:ext cx="8368200" cy="34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solidFill>
                  <a:srgbClr val="00FFFF"/>
                </a:solidFill>
              </a:rPr>
              <a:t>General</a:t>
            </a:r>
            <a:r>
              <a:rPr b="1" lang="en">
                <a:solidFill>
                  <a:srgbClr val="00FFFF"/>
                </a:solidFill>
              </a:rPr>
              <a:t> GAN and its Limitations</a:t>
            </a:r>
            <a:endParaRPr b="1">
              <a:solidFill>
                <a:srgbClr val="00FFFF"/>
              </a:solidFill>
            </a:endParaRPr>
          </a:p>
          <a:p>
            <a:pPr indent="-342900" lvl="0" marL="457200" rtl="0" algn="l">
              <a:spcBef>
                <a:spcPts val="1600"/>
              </a:spcBef>
              <a:spcAft>
                <a:spcPts val="0"/>
              </a:spcAft>
              <a:buClr>
                <a:srgbClr val="FFFFFF"/>
              </a:buClr>
              <a:buSzPts val="1800"/>
              <a:buChar char="●"/>
            </a:pPr>
            <a:r>
              <a:rPr lang="en">
                <a:solidFill>
                  <a:srgbClr val="FFFFFF"/>
                </a:solidFill>
              </a:rPr>
              <a:t>GANs, are an architecture for training generative models, such as deep convolutional neural networks for generating images.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Although GAN models are capable of generating new random plausible examples for a given dataset, there is no way to control the types of images that are generated other than trying to figure out the complex relationship between the latent space input to the generator and the generated images.</a:t>
            </a:r>
            <a:endParaRPr>
              <a:solidFill>
                <a:srgbClr val="FFFFFF"/>
              </a:solidFill>
            </a:endParaRPr>
          </a:p>
          <a:p>
            <a:pPr indent="-342900" lvl="0" marL="457200" rtl="0" algn="l">
              <a:spcBef>
                <a:spcPts val="0"/>
              </a:spcBef>
              <a:spcAft>
                <a:spcPts val="0"/>
              </a:spcAft>
              <a:buClr>
                <a:srgbClr val="FFFFFF"/>
              </a:buClr>
              <a:buSzPts val="1800"/>
              <a:buChar char="●"/>
            </a:pPr>
            <a:r>
              <a:rPr b="1" lang="en" u="sng">
                <a:solidFill>
                  <a:srgbClr val="FFFFFF"/>
                </a:solidFill>
              </a:rPr>
              <a:t>CGAN</a:t>
            </a:r>
            <a:r>
              <a:rPr lang="en">
                <a:solidFill>
                  <a:srgbClr val="FFFFFF"/>
                </a:solidFill>
              </a:rPr>
              <a:t> is a type of GAN that involves the conditional generation of images by a generator model. Image generation can be conditional on a class label, if available, allowing the targeted generated of images of a given type.</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87900" y="73750"/>
            <a:ext cx="8368200" cy="10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Main Method II: </a:t>
            </a:r>
            <a:r>
              <a:rPr lang="en">
                <a:latin typeface="Georgia"/>
                <a:ea typeface="Georgia"/>
                <a:cs typeface="Georgia"/>
                <a:sym typeface="Georgia"/>
              </a:rPr>
              <a:t>Continued...</a:t>
            </a:r>
            <a:endParaRPr>
              <a:latin typeface="Georgia"/>
              <a:ea typeface="Georgia"/>
              <a:cs typeface="Georgia"/>
              <a:sym typeface="Georgia"/>
            </a:endParaRPr>
          </a:p>
        </p:txBody>
      </p:sp>
      <p:pic>
        <p:nvPicPr>
          <p:cNvPr id="174" name="Google Shape;174;p29"/>
          <p:cNvPicPr preferRelativeResize="0"/>
          <p:nvPr/>
        </p:nvPicPr>
        <p:blipFill>
          <a:blip r:embed="rId3">
            <a:alphaModFix/>
          </a:blip>
          <a:stretch>
            <a:fillRect/>
          </a:stretch>
        </p:blipFill>
        <p:spPr>
          <a:xfrm>
            <a:off x="2272575" y="1284425"/>
            <a:ext cx="4598849" cy="3139937"/>
          </a:xfrm>
          <a:prstGeom prst="rect">
            <a:avLst/>
          </a:prstGeom>
          <a:noFill/>
          <a:ln>
            <a:noFill/>
          </a:ln>
        </p:spPr>
      </p:pic>
      <p:sp>
        <p:nvSpPr>
          <p:cNvPr id="175" name="Google Shape;175;p29"/>
          <p:cNvSpPr txBox="1"/>
          <p:nvPr/>
        </p:nvSpPr>
        <p:spPr>
          <a:xfrm>
            <a:off x="2485500" y="4564625"/>
            <a:ext cx="4173000" cy="29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https://paperswithcode.com/method/gan#</a:t>
            </a:r>
            <a:endParaRPr>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1" type="body"/>
          </p:nvPr>
        </p:nvSpPr>
        <p:spPr>
          <a:xfrm>
            <a:off x="387900" y="1489825"/>
            <a:ext cx="8368200" cy="328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Minimax </a:t>
            </a:r>
            <a:r>
              <a:rPr lang="en"/>
              <a:t>Adversarial</a:t>
            </a:r>
            <a:r>
              <a:rPr lang="en"/>
              <a:t> game between </a:t>
            </a:r>
            <a:r>
              <a:rPr lang="en"/>
              <a:t>Discriminator</a:t>
            </a:r>
            <a:r>
              <a:rPr lang="en"/>
              <a:t>(D) and Generator(G)</a:t>
            </a:r>
            <a:endParaRPr/>
          </a:p>
          <a:p>
            <a:pPr indent="-342900" lvl="0" marL="457200" rtl="0" algn="l">
              <a:spcBef>
                <a:spcPts val="0"/>
              </a:spcBef>
              <a:spcAft>
                <a:spcPts val="0"/>
              </a:spcAft>
              <a:buSzPts val="1800"/>
              <a:buChar char="●"/>
            </a:pPr>
            <a:r>
              <a:rPr lang="en"/>
              <a:t>G was conditioned on initial and final image           pre-processed by image encoder        output video generated(</a:t>
            </a:r>
            <a:r>
              <a:rPr lang="en"/>
              <a:t>Similar</a:t>
            </a:r>
            <a:r>
              <a:rPr lang="en"/>
              <a:t> to CGAN)</a:t>
            </a:r>
            <a:endParaRPr/>
          </a:p>
          <a:p>
            <a:pPr indent="-342900" lvl="0" marL="457200" rtl="0" algn="l">
              <a:spcBef>
                <a:spcPts val="0"/>
              </a:spcBef>
              <a:spcAft>
                <a:spcPts val="0"/>
              </a:spcAft>
              <a:buSzPts val="1800"/>
              <a:buChar char="●"/>
            </a:pPr>
            <a:r>
              <a:rPr lang="en"/>
              <a:t>However, unlike CGAN, D didn’t have initial and final images, and tries to discriminate between real and generated videos without any knowledge.</a:t>
            </a:r>
            <a:endParaRPr/>
          </a:p>
          <a:p>
            <a:pPr indent="-342900" lvl="0" marL="457200" rtl="0" algn="l">
              <a:spcBef>
                <a:spcPts val="0"/>
              </a:spcBef>
              <a:spcAft>
                <a:spcPts val="0"/>
              </a:spcAft>
              <a:buSzPts val="1800"/>
              <a:buChar char="●"/>
            </a:pPr>
            <a:r>
              <a:rPr lang="en"/>
              <a:t>So, loss function terms are added for the generator G which are proportional to the L</a:t>
            </a:r>
            <a:r>
              <a:rPr lang="en"/>
              <a:t>₂</a:t>
            </a:r>
            <a:r>
              <a:rPr lang="en"/>
              <a:t> squared distance between original and generated frames.</a:t>
            </a:r>
            <a:endParaRPr/>
          </a:p>
          <a:p>
            <a:pPr indent="-342900" lvl="0" marL="457200" rtl="0" algn="l">
              <a:spcBef>
                <a:spcPts val="0"/>
              </a:spcBef>
              <a:spcAft>
                <a:spcPts val="0"/>
              </a:spcAft>
              <a:buSzPts val="1800"/>
              <a:buChar char="●"/>
            </a:pPr>
            <a:r>
              <a:rPr lang="en"/>
              <a:t>The discriminator had the same architecture as the CVAE video encoder, except with the encoded images </a:t>
            </a:r>
            <a:r>
              <a:rPr lang="en"/>
              <a:t>removed from the fully connected layer, and the output Gaussian distribution replaced by a single output logit.</a:t>
            </a:r>
            <a:endParaRPr/>
          </a:p>
          <a:p>
            <a:pPr indent="0" lvl="0" marL="457200" rtl="0" algn="l">
              <a:spcBef>
                <a:spcPts val="1600"/>
              </a:spcBef>
              <a:spcAft>
                <a:spcPts val="1600"/>
              </a:spcAft>
              <a:buNone/>
            </a:pPr>
            <a:r>
              <a:t/>
            </a:r>
            <a:endParaRPr/>
          </a:p>
        </p:txBody>
      </p:sp>
      <p:sp>
        <p:nvSpPr>
          <p:cNvPr id="181" name="Google Shape;181;p30"/>
          <p:cNvSpPr/>
          <p:nvPr/>
        </p:nvSpPr>
        <p:spPr>
          <a:xfrm>
            <a:off x="5420025" y="1935725"/>
            <a:ext cx="460800" cy="27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1843550" y="2230700"/>
            <a:ext cx="313500" cy="27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txBox="1"/>
          <p:nvPr>
            <p:ph type="title"/>
          </p:nvPr>
        </p:nvSpPr>
        <p:spPr>
          <a:xfrm>
            <a:off x="387900" y="73750"/>
            <a:ext cx="8368200" cy="10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Main Method II: </a:t>
            </a:r>
            <a:r>
              <a:rPr lang="en">
                <a:latin typeface="Georgia"/>
                <a:ea typeface="Georgia"/>
                <a:cs typeface="Georgia"/>
                <a:sym typeface="Georgia"/>
              </a:rPr>
              <a:t>Continued...</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idx="1" type="body"/>
          </p:nvPr>
        </p:nvSpPr>
        <p:spPr>
          <a:xfrm>
            <a:off x="387900" y="1489800"/>
            <a:ext cx="83682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The generator G used the same image encoder and video generator as in CVAE, except that we removed the last 2D convolution layer, and also for simplicity we reduced the number of channels in some of the layers. </a:t>
            </a:r>
            <a:endParaRPr/>
          </a:p>
          <a:p>
            <a:pPr indent="-342900" lvl="0" marL="457200" rtl="0" algn="l">
              <a:spcBef>
                <a:spcPts val="0"/>
              </a:spcBef>
              <a:spcAft>
                <a:spcPts val="0"/>
              </a:spcAft>
              <a:buSzPts val="1800"/>
              <a:buChar char="●"/>
            </a:pPr>
            <a:r>
              <a:rPr lang="en"/>
              <a:t> Leaky ReLUs rather than ReLUs used For the convolutional layers in G.</a:t>
            </a:r>
            <a:endParaRPr/>
          </a:p>
          <a:p>
            <a:pPr indent="-342900" lvl="0" marL="457200" rtl="0" algn="l">
              <a:spcBef>
                <a:spcPts val="0"/>
              </a:spcBef>
              <a:spcAft>
                <a:spcPts val="0"/>
              </a:spcAft>
              <a:buSzPts val="1800"/>
              <a:buChar char="●"/>
            </a:pPr>
            <a:r>
              <a:rPr lang="en">
                <a:solidFill>
                  <a:srgbClr val="00FF00"/>
                </a:solidFill>
              </a:rPr>
              <a:t>Problems which we faced:</a:t>
            </a:r>
            <a:endParaRPr>
              <a:solidFill>
                <a:srgbClr val="00FF00"/>
              </a:solidFill>
            </a:endParaRPr>
          </a:p>
          <a:p>
            <a:pPr indent="-342900" lvl="1" marL="914400" rtl="0" algn="l">
              <a:spcBef>
                <a:spcPts val="0"/>
              </a:spcBef>
              <a:spcAft>
                <a:spcPts val="0"/>
              </a:spcAft>
              <a:buSzPts val="1800"/>
              <a:buChar char="○"/>
            </a:pPr>
            <a:r>
              <a:rPr lang="en" sz="1800">
                <a:solidFill>
                  <a:srgbClr val="FFFFFF"/>
                </a:solidFill>
              </a:rPr>
              <a:t>Instability during training as during training, D’s performance got so good and G never managed to improve significantly.</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Memory overflow due to 260M parameters.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After every 20 epochs, our training algorithms saved those checkpoints that accounts for about 3GB of storage, so it would not be feasible to train it for more than 300 epochs.</a:t>
            </a:r>
            <a:endParaRPr sz="1800">
              <a:solidFill>
                <a:srgbClr val="FFFFFF"/>
              </a:solidFill>
            </a:endParaRPr>
          </a:p>
        </p:txBody>
      </p:sp>
      <p:sp>
        <p:nvSpPr>
          <p:cNvPr id="189" name="Google Shape;189;p31"/>
          <p:cNvSpPr txBox="1"/>
          <p:nvPr>
            <p:ph type="title"/>
          </p:nvPr>
        </p:nvSpPr>
        <p:spPr>
          <a:xfrm>
            <a:off x="387900" y="73750"/>
            <a:ext cx="8368200" cy="10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Main Method II: </a:t>
            </a:r>
            <a:r>
              <a:rPr lang="en">
                <a:latin typeface="Georgia"/>
                <a:ea typeface="Georgia"/>
                <a:cs typeface="Georgia"/>
                <a:sym typeface="Georgia"/>
              </a:rPr>
              <a:t>Continued...</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latin typeface="Georgia"/>
                <a:ea typeface="Georgia"/>
                <a:cs typeface="Georgia"/>
                <a:sym typeface="Georgia"/>
              </a:rPr>
              <a:t>Previous Problem Statement:</a:t>
            </a:r>
            <a:endParaRPr sz="3900">
              <a:latin typeface="Georgia"/>
              <a:ea typeface="Georgia"/>
              <a:cs typeface="Georgia"/>
              <a:sym typeface="Georgia"/>
            </a:endParaRPr>
          </a:p>
        </p:txBody>
      </p:sp>
      <p:sp>
        <p:nvSpPr>
          <p:cNvPr id="70" name="Google Shape;70;p14"/>
          <p:cNvSpPr txBox="1"/>
          <p:nvPr>
            <p:ph idx="1" type="body"/>
          </p:nvPr>
        </p:nvSpPr>
        <p:spPr>
          <a:xfrm>
            <a:off x="608325" y="1371950"/>
            <a:ext cx="7535400" cy="320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To develop </a:t>
            </a:r>
            <a:r>
              <a:rPr lang="en" sz="1500"/>
              <a:t>a ‘image to recipe’ generator to output recipes for any given input image of a food item. The Recipe1M+ dataset contained 1M recipes with 13M associated images</a:t>
            </a:r>
            <a:endParaRPr sz="1500"/>
          </a:p>
        </p:txBody>
      </p:sp>
      <p:pic>
        <p:nvPicPr>
          <p:cNvPr id="71" name="Google Shape;71;p14"/>
          <p:cNvPicPr preferRelativeResize="0"/>
          <p:nvPr/>
        </p:nvPicPr>
        <p:blipFill>
          <a:blip r:embed="rId3">
            <a:alphaModFix/>
          </a:blip>
          <a:stretch>
            <a:fillRect/>
          </a:stretch>
        </p:blipFill>
        <p:spPr>
          <a:xfrm>
            <a:off x="2341000" y="2221375"/>
            <a:ext cx="6415099" cy="2618275"/>
          </a:xfrm>
          <a:prstGeom prst="rect">
            <a:avLst/>
          </a:prstGeom>
          <a:noFill/>
          <a:ln>
            <a:noFill/>
          </a:ln>
        </p:spPr>
      </p:pic>
      <p:sp>
        <p:nvSpPr>
          <p:cNvPr id="72" name="Google Shape;72;p14"/>
          <p:cNvSpPr txBox="1"/>
          <p:nvPr/>
        </p:nvSpPr>
        <p:spPr>
          <a:xfrm>
            <a:off x="353625" y="3375425"/>
            <a:ext cx="1757400" cy="10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Roboto"/>
                <a:ea typeface="Roboto"/>
                <a:cs typeface="Roboto"/>
                <a:sym typeface="Roboto"/>
                <a:hlinkClick r:id="rId4">
                  <a:extLst>
                    <a:ext uri="{A12FA001-AC4F-418D-AE19-62706E023703}">
                      <ahyp:hlinkClr val="tx"/>
                    </a:ext>
                  </a:extLst>
                </a:hlinkClick>
              </a:rPr>
              <a:t>Link to this paper</a:t>
            </a:r>
            <a:endParaRPr b="1">
              <a:solidFill>
                <a:srgbClr val="FFFFFF"/>
              </a:solidFill>
              <a:latin typeface="Roboto"/>
              <a:ea typeface="Roboto"/>
              <a:cs typeface="Roboto"/>
              <a:sym typeface="Roboto"/>
            </a:endParaRPr>
          </a:p>
        </p:txBody>
      </p:sp>
      <p:sp>
        <p:nvSpPr>
          <p:cNvPr id="73" name="Google Shape;73;p14"/>
          <p:cNvSpPr txBox="1"/>
          <p:nvPr/>
        </p:nvSpPr>
        <p:spPr>
          <a:xfrm>
            <a:off x="4372000" y="4806775"/>
            <a:ext cx="62151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http://pic2recipe.csail.mit.edu/tpami19.pdf</a:t>
            </a:r>
            <a:endParaRPr sz="10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202800"/>
            <a:ext cx="83682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Main Method II: Continued...</a:t>
            </a:r>
            <a:endParaRPr>
              <a:latin typeface="Georgia"/>
              <a:ea typeface="Georgia"/>
              <a:cs typeface="Georgia"/>
              <a:sym typeface="Georgia"/>
            </a:endParaRPr>
          </a:p>
        </p:txBody>
      </p:sp>
      <p:sp>
        <p:nvSpPr>
          <p:cNvPr id="195" name="Google Shape;195;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400"/>
              <a:t>OBJECTIVE FUNCTION:</a:t>
            </a:r>
            <a:endParaRPr sz="2400"/>
          </a:p>
          <a:p>
            <a:pPr indent="0" lvl="0" marL="0" rtl="0" algn="l">
              <a:spcBef>
                <a:spcPts val="1600"/>
              </a:spcBef>
              <a:spcAft>
                <a:spcPts val="1600"/>
              </a:spcAft>
              <a:buNone/>
            </a:pPr>
            <a:r>
              <a:t/>
            </a:r>
            <a:endParaRPr/>
          </a:p>
        </p:txBody>
      </p:sp>
      <p:sp>
        <p:nvSpPr>
          <p:cNvPr id="196" name="Google Shape;196;p32"/>
          <p:cNvSpPr txBox="1"/>
          <p:nvPr/>
        </p:nvSpPr>
        <p:spPr>
          <a:xfrm>
            <a:off x="571525" y="3407125"/>
            <a:ext cx="8074800" cy="11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latin typeface="Roboto"/>
                <a:ea typeface="Roboto"/>
                <a:cs typeface="Roboto"/>
                <a:sym typeface="Roboto"/>
              </a:rPr>
              <a:t>Where </a:t>
            </a:r>
            <a:r>
              <a:rPr i="1" lang="en" sz="1600">
                <a:solidFill>
                  <a:schemeClr val="dk1"/>
                </a:solidFill>
                <a:latin typeface="Roboto"/>
                <a:ea typeface="Roboto"/>
                <a:cs typeface="Roboto"/>
                <a:sym typeface="Roboto"/>
              </a:rPr>
              <a:t>w</a:t>
            </a:r>
            <a:r>
              <a:rPr baseline="-25000" i="1" lang="en" sz="1600">
                <a:solidFill>
                  <a:schemeClr val="dk1"/>
                </a:solidFill>
                <a:latin typeface="Roboto"/>
                <a:ea typeface="Roboto"/>
                <a:cs typeface="Roboto"/>
                <a:sym typeface="Roboto"/>
              </a:rPr>
              <a:t>G </a:t>
            </a:r>
            <a:r>
              <a:rPr lang="en" sz="1600">
                <a:solidFill>
                  <a:schemeClr val="dk1"/>
                </a:solidFill>
                <a:latin typeface="Roboto"/>
                <a:ea typeface="Roboto"/>
                <a:cs typeface="Roboto"/>
                <a:sym typeface="Roboto"/>
              </a:rPr>
              <a:t>and </a:t>
            </a:r>
            <a:r>
              <a:rPr i="1" lang="en" sz="1600">
                <a:solidFill>
                  <a:schemeClr val="dk1"/>
                </a:solidFill>
                <a:latin typeface="Roboto"/>
                <a:ea typeface="Roboto"/>
                <a:cs typeface="Roboto"/>
                <a:sym typeface="Roboto"/>
              </a:rPr>
              <a:t>w</a:t>
            </a:r>
            <a:r>
              <a:rPr baseline="-25000" i="1" lang="en" sz="1600">
                <a:solidFill>
                  <a:schemeClr val="dk1"/>
                </a:solidFill>
                <a:latin typeface="Roboto"/>
                <a:ea typeface="Roboto"/>
                <a:cs typeface="Roboto"/>
                <a:sym typeface="Roboto"/>
              </a:rPr>
              <a:t>D</a:t>
            </a:r>
            <a:r>
              <a:rPr lang="en" sz="1600">
                <a:solidFill>
                  <a:schemeClr val="dk1"/>
                </a:solidFill>
                <a:latin typeface="Roboto"/>
                <a:ea typeface="Roboto"/>
                <a:cs typeface="Roboto"/>
                <a:sym typeface="Roboto"/>
              </a:rPr>
              <a:t> are weights for G and D, X is the training video(with initial and final frames </a:t>
            </a:r>
            <a:r>
              <a:rPr i="1" lang="en" sz="1600">
                <a:solidFill>
                  <a:schemeClr val="dk1"/>
                </a:solidFill>
                <a:latin typeface="Roboto"/>
                <a:ea typeface="Roboto"/>
                <a:cs typeface="Roboto"/>
                <a:sym typeface="Roboto"/>
              </a:rPr>
              <a:t>x</a:t>
            </a:r>
            <a:r>
              <a:rPr baseline="-25000" i="1" lang="en" sz="1600">
                <a:solidFill>
                  <a:schemeClr val="dk1"/>
                </a:solidFill>
                <a:latin typeface="Roboto"/>
                <a:ea typeface="Roboto"/>
                <a:cs typeface="Roboto"/>
                <a:sym typeface="Roboto"/>
              </a:rPr>
              <a:t>i </a:t>
            </a:r>
            <a:r>
              <a:rPr lang="en" sz="1600">
                <a:solidFill>
                  <a:schemeClr val="dk1"/>
                </a:solidFill>
                <a:latin typeface="Roboto"/>
                <a:ea typeface="Roboto"/>
                <a:cs typeface="Roboto"/>
                <a:sym typeface="Roboto"/>
              </a:rPr>
              <a:t> and </a:t>
            </a:r>
            <a:r>
              <a:rPr i="1" lang="en" sz="1600">
                <a:solidFill>
                  <a:schemeClr val="dk1"/>
                </a:solidFill>
                <a:latin typeface="Roboto"/>
                <a:ea typeface="Roboto"/>
                <a:cs typeface="Roboto"/>
                <a:sym typeface="Roboto"/>
              </a:rPr>
              <a:t>x</a:t>
            </a:r>
            <a:r>
              <a:rPr baseline="-25000" i="1" lang="en" sz="1600">
                <a:solidFill>
                  <a:schemeClr val="dk1"/>
                </a:solidFill>
                <a:latin typeface="Roboto"/>
                <a:ea typeface="Roboto"/>
                <a:cs typeface="Roboto"/>
                <a:sym typeface="Roboto"/>
              </a:rPr>
              <a:t>f</a:t>
            </a:r>
            <a:r>
              <a:rPr lang="en" sz="1600">
                <a:solidFill>
                  <a:schemeClr val="dk1"/>
                </a:solidFill>
                <a:latin typeface="Roboto"/>
                <a:ea typeface="Roboto"/>
                <a:cs typeface="Roboto"/>
                <a:sym typeface="Roboto"/>
              </a:rPr>
              <a:t>), z is a latent “code” sampled froma Gaussian distribution with zero mean and unit variance, </a:t>
            </a:r>
            <a:r>
              <a:rPr i="1" lang="en" sz="1600">
                <a:solidFill>
                  <a:schemeClr val="dk1"/>
                </a:solidFill>
                <a:latin typeface="Roboto"/>
                <a:ea typeface="Roboto"/>
                <a:cs typeface="Roboto"/>
                <a:sym typeface="Roboto"/>
              </a:rPr>
              <a:t>G </a:t>
            </a:r>
            <a:r>
              <a:rPr lang="en" sz="1600">
                <a:solidFill>
                  <a:schemeClr val="dk1"/>
                </a:solidFill>
                <a:latin typeface="Roboto"/>
                <a:ea typeface="Roboto"/>
                <a:cs typeface="Roboto"/>
                <a:sym typeface="Roboto"/>
              </a:rPr>
              <a:t>is the generated video (with initial and final frames </a:t>
            </a:r>
            <a:r>
              <a:rPr i="1" lang="en" sz="1600">
                <a:solidFill>
                  <a:schemeClr val="dk1"/>
                </a:solidFill>
                <a:latin typeface="Roboto"/>
                <a:ea typeface="Roboto"/>
                <a:cs typeface="Roboto"/>
                <a:sym typeface="Roboto"/>
              </a:rPr>
              <a:t>G</a:t>
            </a:r>
            <a:r>
              <a:rPr baseline="-25000" i="1" lang="en" sz="1600">
                <a:solidFill>
                  <a:schemeClr val="dk1"/>
                </a:solidFill>
                <a:latin typeface="Roboto"/>
                <a:ea typeface="Roboto"/>
                <a:cs typeface="Roboto"/>
                <a:sym typeface="Roboto"/>
              </a:rPr>
              <a:t>i </a:t>
            </a:r>
            <a:r>
              <a:rPr lang="en" sz="1600">
                <a:solidFill>
                  <a:schemeClr val="dk1"/>
                </a:solidFill>
                <a:latin typeface="Roboto"/>
                <a:ea typeface="Roboto"/>
                <a:cs typeface="Roboto"/>
                <a:sym typeface="Roboto"/>
              </a:rPr>
              <a:t>and </a:t>
            </a:r>
            <a:r>
              <a:rPr i="1" lang="en" sz="1600">
                <a:solidFill>
                  <a:schemeClr val="dk1"/>
                </a:solidFill>
                <a:latin typeface="Roboto"/>
                <a:ea typeface="Roboto"/>
                <a:cs typeface="Roboto"/>
                <a:sym typeface="Roboto"/>
              </a:rPr>
              <a:t>G</a:t>
            </a:r>
            <a:r>
              <a:rPr baseline="-25000" i="1" lang="en" sz="1600">
                <a:solidFill>
                  <a:schemeClr val="dk1"/>
                </a:solidFill>
                <a:latin typeface="Roboto"/>
                <a:ea typeface="Roboto"/>
                <a:cs typeface="Roboto"/>
                <a:sym typeface="Roboto"/>
              </a:rPr>
              <a:t>f </a:t>
            </a:r>
            <a:r>
              <a:rPr lang="en" sz="1600">
                <a:solidFill>
                  <a:schemeClr val="dk1"/>
                </a:solidFill>
                <a:latin typeface="Roboto"/>
                <a:ea typeface="Roboto"/>
                <a:cs typeface="Roboto"/>
                <a:sym typeface="Roboto"/>
              </a:rPr>
              <a:t>), and λ is a hyperparameter.</a:t>
            </a:r>
            <a:endParaRPr>
              <a:solidFill>
                <a:srgbClr val="FFFFFF"/>
              </a:solidFill>
              <a:latin typeface="Roboto"/>
              <a:ea typeface="Roboto"/>
              <a:cs typeface="Roboto"/>
              <a:sym typeface="Roboto"/>
            </a:endParaRPr>
          </a:p>
        </p:txBody>
      </p:sp>
      <p:pic>
        <p:nvPicPr>
          <p:cNvPr descr="&lt;math xmlns=&quot;http://www.w3.org/1998/Math/MathML&quot;&gt;&lt;mpadded mathcolor=&quot;#FFFFFF&quot; lspace=&quot;-3px&quot;&gt;&lt;munder&gt;&lt;mrow&gt;&lt;mi&gt;m&lt;/mi&gt;&lt;mi&gt;i&lt;/mi&gt;&lt;mi&gt;n&lt;/mi&gt;&lt;/mrow&gt;&lt;msub&gt;&lt;mi&gt;w&lt;/mi&gt;&lt;mi&gt;G&lt;/mi&gt;&lt;/msub&gt;&lt;/munder&gt;&lt;mo&gt;&amp;#xA0;&lt;/mo&gt;&lt;munder&gt;&lt;mrow&gt;&lt;mi&gt;m&lt;/mi&gt;&lt;mi&gt;a&lt;/mi&gt;&lt;mi&gt;x&lt;/mi&gt;&lt;/mrow&gt;&lt;msub&gt;&lt;mi&gt;w&lt;/mi&gt;&lt;mi&gt;D&lt;/mi&gt;&lt;/msub&gt;&lt;/munder&gt;&lt;mo&gt;&amp;#xA0;&lt;/mo&gt;&lt;msub&gt;&lt;mi mathvariant=&quot;double-struck&quot;&gt;E&lt;/mi&gt;&lt;mrow&gt;&lt;mi&gt;X&lt;/mi&gt;&lt;mo&gt;~&lt;/mo&gt;&lt;msub&gt;&lt;mi&gt;p&lt;/mi&gt;&lt;mi&gt;X&lt;/mi&gt;&lt;/msub&gt;&lt;mfenced&gt;&lt;mi&gt;X&lt;/mi&gt;&lt;/mfenced&gt;&lt;/mrow&gt;&lt;/msub&gt;&lt;mfenced open=&quot;[&quot; close=&quot;]&quot;&gt;&lt;mrow&gt;&lt;mi&gt;l&lt;/mi&gt;&lt;mi&gt;o&lt;/mi&gt;&lt;mi&gt;g&lt;/mi&gt;&lt;mo&gt;&amp;#xA0;&lt;/mo&gt;&lt;mi&gt;D&lt;/mi&gt;&lt;mfenced&gt;&lt;mrow&gt;&lt;mi&gt;X&lt;/mi&gt;&lt;mo&gt;;&lt;/mo&gt;&lt;mo&gt;&amp;#xA0;&lt;/mo&gt;&lt;msub&gt;&lt;mi&gt;w&lt;/mi&gt;&lt;mi&gt;D&lt;/mi&gt;&lt;/msub&gt;&lt;/mrow&gt;&lt;/mfenced&gt;&lt;/mrow&gt;&lt;/mfenced&gt;&lt;/mpadded&gt;&lt;mo mathcolor=&quot;#FFFFFF&quot;&gt;+&lt;/mo&gt;&lt;mspace linebreak=&quot;newline&quot;/&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o mathcolor=&quot;#FFFFFF&quot;&gt;&amp;#xA0;&lt;/mo&gt;&lt;msub&gt;&lt;mi mathvariant=&quot;double-struck&quot; mathcolor=&quot;#FFFFFF&quot;&gt;E&lt;/mi&gt;&lt;mrow mathcolor=&quot;#FFFFFF&quot;&gt;&lt;mi&gt;z&lt;/mi&gt;&lt;mo&gt;~&lt;/mo&gt;&lt;msub&gt;&lt;mi&gt;p&lt;/mi&gt;&lt;mi&gt;z&lt;/mi&gt;&lt;/msub&gt;&lt;mfenced&gt;&lt;mi&gt;z&lt;/mi&gt;&lt;/mfenced&gt;&lt;/mrow&gt;&lt;/msub&gt;&lt;mfenced mathcolor=&quot;#FFFFFF&quot; open=&quot;[&quot; close=&quot;]&quot;&gt;&lt;mrow&gt;&lt;mi&gt;l&lt;/mi&gt;&lt;mi&gt;o&lt;/mi&gt;&lt;mi&gt;g&lt;/mi&gt;&lt;mfenced&gt;&lt;mrow&gt;&lt;mn&gt;1&lt;/mn&gt;&lt;mo&gt;-&lt;/mo&gt;&lt;mi&gt;D&lt;/mi&gt;&lt;mfenced&gt;&lt;mrow&gt;&lt;mi&gt;G&lt;/mi&gt;&lt;mfenced&gt;&lt;mrow&gt;&lt;mi&gt;z&lt;/mi&gt;&lt;mo&gt;;&lt;/mo&gt;&lt;msub&gt;&lt;mi&gt;w&lt;/mi&gt;&lt;mi&gt;G&lt;/mi&gt;&lt;/msub&gt;&lt;/mrow&gt;&lt;/mfenced&gt;&lt;mo&gt;;&lt;/mo&gt;&lt;msub&gt;&lt;mi&gt;w&lt;/mi&gt;&lt;mi&gt;D&lt;/mi&gt;&lt;/msub&gt;&lt;/mrow&gt;&lt;/mfenced&gt;&lt;/mrow&gt;&lt;/mfenced&gt;&lt;/mrow&gt;&lt;/mfenced&gt;&lt;mo mathcolor=&quot;#FFFFFF&quot;&gt;+&lt;/mo&gt;&lt;msub&gt;&lt;mi mathvariant=&quot;double-struck&quot; mathcolor=&quot;#FFFFFF&quot;&gt;E&lt;/mi&gt;&lt;mrow mathcolor=&quot;#FFFFFF&quot;&gt;&lt;mi&gt;X&lt;/mi&gt;&lt;mo&gt;~&lt;/mo&gt;&lt;msub&gt;&lt;mi&gt;p&lt;/mi&gt;&lt;mi&gt;X&lt;/mi&gt;&lt;/msub&gt;&lt;mfenced&gt;&lt;mi&gt;X&lt;/mi&gt;&lt;/mfenced&gt;&lt;/mrow&gt;&lt;/msub&gt;&lt;mfenced mathcolor=&quot;#FFFFFF&quot; open=&quot;[&quot; close=&quot;]&quot;&gt;&lt;mrow&gt;&lt;mi&gt;&amp;#x3BB;&lt;/mi&gt;&lt;mfenced&gt;&lt;mrow&gt;&lt;mo&gt;|&lt;/mo&gt;&lt;mo&gt;|&lt;/mo&gt;&lt;msub&gt;&lt;mi&gt;x&lt;/mi&gt;&lt;mi&gt;i&lt;/mi&gt;&lt;/msub&gt;&lt;mo&gt;-&lt;/mo&gt;&lt;msub&gt;&lt;mi&gt;G&lt;/mi&gt;&lt;mi&gt;i&lt;/mi&gt;&lt;/msub&gt;&lt;mfenced&gt;&lt;mrow&gt;&lt;mi&gt;z&lt;/mi&gt;&lt;mo&gt;;&lt;/mo&gt;&lt;msub&gt;&lt;mi&gt;w&lt;/mi&gt;&lt;mi&gt;G&lt;/mi&gt;&lt;/msub&gt;&lt;/mrow&gt;&lt;/mfenced&gt;&lt;mo&gt;|&lt;/mo&gt;&lt;msubsup&gt;&lt;mo&gt;|&lt;/mo&gt;&lt;mn&gt;2&lt;/mn&gt;&lt;mn&gt;2&lt;/mn&gt;&lt;/msubsup&gt;&lt;mo&gt;+&lt;/mo&gt;&lt;mo&gt;|&lt;/mo&gt;&lt;mo&gt;|&lt;/mo&gt;&lt;msub&gt;&lt;mi&gt;x&lt;/mi&gt;&lt;mi&gt;f&lt;/mi&gt;&lt;/msub&gt;&lt;mo&gt;-&lt;/mo&gt;&lt;msub&gt;&lt;mi&gt;G&lt;/mi&gt;&lt;mi&gt;f&lt;/mi&gt;&lt;/msub&gt;&lt;mfenced&gt;&lt;mrow&gt;&lt;mi&gt;z&lt;/mi&gt;&lt;mo&gt;;&lt;/mo&gt;&lt;msub&gt;&lt;mi&gt;w&lt;/mi&gt;&lt;mi&gt;G&lt;/mi&gt;&lt;/msub&gt;&lt;/mrow&gt;&lt;/mfenced&gt;&lt;mo&gt;|&lt;/mo&gt;&lt;msubsup&gt;&lt;mo&gt;|&lt;/mo&gt;&lt;mn&gt;2&lt;/mn&gt;&lt;mn&gt;2&lt;/mn&gt;&lt;/msubsup&gt;&lt;/mrow&gt;&lt;/mfenced&gt;&lt;/mrow&gt;&lt;/mfenced&gt;&lt;/math&gt;" id="197" name="Google Shape;197;p32" title="stack m i n with w subscript G below space stack m a x with w subscript D below space double-struck E subscript X tilde p subscript X open parentheses X close parentheses end subscript open square brackets l o g space D open parentheses X semicolon space w subscript D close parentheses close square brackets plus&#10;space space space space space space space space space space space space space space double-struck E subscript z tilde p subscript z open parentheses z close parentheses end subscript open square brackets l o g open parentheses 1 minus D open parentheses G open parentheses z semicolon w subscript G close parentheses semicolon w subscript D close parentheses close parentheses close square brackets plus double-struck E subscript X tilde p subscript X open parentheses X close parentheses end subscript open square brackets lambda open parentheses vertical line vertical line x subscript i minus G subscript i open parentheses z semicolon w subscript G close parentheses vertical line vertical line subscript 2 superscript 2 plus vertical line vertical line x subscript f minus G subscript f open parentheses z semicolon w subscript G close parentheses vertical line vertical line subscript 2 superscript 2 close parentheses close square brackets"/>
          <p:cNvPicPr preferRelativeResize="0"/>
          <p:nvPr/>
        </p:nvPicPr>
        <p:blipFill>
          <a:blip r:embed="rId3">
            <a:alphaModFix/>
          </a:blip>
          <a:stretch>
            <a:fillRect/>
          </a:stretch>
        </p:blipFill>
        <p:spPr>
          <a:xfrm>
            <a:off x="664250" y="2076249"/>
            <a:ext cx="7815501" cy="78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87900" y="168400"/>
            <a:ext cx="8368200" cy="9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Results</a:t>
            </a:r>
            <a:endParaRPr>
              <a:latin typeface="Georgia"/>
              <a:ea typeface="Georgia"/>
              <a:cs typeface="Georgia"/>
              <a:sym typeface="Georgia"/>
            </a:endParaRPr>
          </a:p>
        </p:txBody>
      </p:sp>
      <p:sp>
        <p:nvSpPr>
          <p:cNvPr id="203" name="Google Shape;203;p33"/>
          <p:cNvSpPr txBox="1"/>
          <p:nvPr>
            <p:ph idx="1" type="body"/>
          </p:nvPr>
        </p:nvSpPr>
        <p:spPr>
          <a:xfrm>
            <a:off x="387900" y="1489825"/>
            <a:ext cx="8368200" cy="155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t>
            </a:r>
            <a:r>
              <a:rPr lang="en"/>
              <a:t>e calculated the L2 distance between the generated and real videos, averaged over 100 test videos for “Erupting”, 81 test videos for “Skiing”. The L2 distances were calculated with pixel values rescaled to lie between 0 and 1. The numbers in this table have been divided by 100.</a:t>
            </a:r>
            <a:endParaRPr/>
          </a:p>
        </p:txBody>
      </p:sp>
      <p:graphicFrame>
        <p:nvGraphicFramePr>
          <p:cNvPr id="204" name="Google Shape;204;p33"/>
          <p:cNvGraphicFramePr/>
          <p:nvPr/>
        </p:nvGraphicFramePr>
        <p:xfrm>
          <a:off x="952500" y="3373650"/>
          <a:ext cx="3000000" cy="3000000"/>
        </p:xfrm>
        <a:graphic>
          <a:graphicData uri="http://schemas.openxmlformats.org/drawingml/2006/table">
            <a:tbl>
              <a:tblPr>
                <a:noFill/>
                <a:tableStyleId>{A36BC6D7-A164-4D63-9A10-B44ACD175188}</a:tableStyleId>
              </a:tblPr>
              <a:tblGrid>
                <a:gridCol w="1625400"/>
                <a:gridCol w="1994100"/>
                <a:gridCol w="1809750"/>
                <a:gridCol w="1809750"/>
              </a:tblGrid>
              <a:tr h="427100">
                <a:tc>
                  <a:txBody>
                    <a:bodyPr/>
                    <a:lstStyle/>
                    <a:p>
                      <a:pPr indent="0" lvl="0" marL="0" rtl="0" algn="l">
                        <a:spcBef>
                          <a:spcPts val="0"/>
                        </a:spcBef>
                        <a:spcAft>
                          <a:spcPts val="0"/>
                        </a:spcAft>
                        <a:buNone/>
                      </a:pPr>
                      <a:r>
                        <a:rPr b="1" lang="en">
                          <a:solidFill>
                            <a:srgbClr val="FFFFFF"/>
                          </a:solidFill>
                        </a:rPr>
                        <a:t>    L2 Distance</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        Interpolation</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         CVAE</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       CGAN</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27100">
                <a:tc>
                  <a:txBody>
                    <a:bodyPr/>
                    <a:lstStyle/>
                    <a:p>
                      <a:pPr indent="0" lvl="0" marL="0" rtl="0" algn="l">
                        <a:spcBef>
                          <a:spcPts val="0"/>
                        </a:spcBef>
                        <a:spcAft>
                          <a:spcPts val="0"/>
                        </a:spcAft>
                        <a:buNone/>
                      </a:pPr>
                      <a:r>
                        <a:rPr b="1" lang="en">
                          <a:solidFill>
                            <a:srgbClr val="FFFFFF"/>
                          </a:solidFill>
                        </a:rPr>
                        <a:t>       Erupting</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50 ± 48</a:t>
                      </a:r>
                      <a:endParaRPr>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lang="en">
                          <a:solidFill>
                            <a:srgbClr val="FFFFFF"/>
                          </a:solidFill>
                        </a:rPr>
                        <a:t>       187 ± 109</a:t>
                      </a:r>
                      <a:endParaRPr>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lang="en">
                          <a:solidFill>
                            <a:srgbClr val="FFFFFF"/>
                          </a:solidFill>
                        </a:rPr>
                        <a:t>         N/A</a:t>
                      </a:r>
                      <a:endParaRPr>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0000"/>
                    </a:solidFill>
                  </a:tcPr>
                </a:tc>
              </a:tr>
              <a:tr h="427100">
                <a:tc>
                  <a:txBody>
                    <a:bodyPr/>
                    <a:lstStyle/>
                    <a:p>
                      <a:pPr indent="0" lvl="0" marL="0" rtl="0" algn="l">
                        <a:spcBef>
                          <a:spcPts val="0"/>
                        </a:spcBef>
                        <a:spcAft>
                          <a:spcPts val="0"/>
                        </a:spcAft>
                        <a:buNone/>
                      </a:pPr>
                      <a:r>
                        <a:rPr b="1" lang="en">
                          <a:solidFill>
                            <a:srgbClr val="FFFFFF"/>
                          </a:solidFill>
                        </a:rPr>
                        <a:t>       Skiing</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150 ± 91</a:t>
                      </a:r>
                      <a:endParaRPr>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lang="en">
                          <a:solidFill>
                            <a:srgbClr val="FFFFFF"/>
                          </a:solidFill>
                        </a:rPr>
                        <a:t>       190 ± 50</a:t>
                      </a:r>
                      <a:endParaRPr>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lang="en">
                          <a:solidFill>
                            <a:srgbClr val="FFFFFF"/>
                          </a:solidFill>
                        </a:rPr>
                        <a:t>          N/A</a:t>
                      </a:r>
                      <a:endParaRPr>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0000"/>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idx="1" type="body"/>
          </p:nvPr>
        </p:nvSpPr>
        <p:spPr>
          <a:xfrm>
            <a:off x="387900" y="1489825"/>
            <a:ext cx="8368200" cy="33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trained our CVAE model on 2000 “erupting” videos, we chose hyperparameters λ1 = λ2 = 2.0 in the CVAE Objective Function: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We performed mini-batch gradient descent with 20 videos per batch, using Adam optimizer with β1 = 0.8 and learning rate 0.0001. The total loss function converged reasonably well in 100 epochs.</a:t>
            </a:r>
            <a:endParaRPr/>
          </a:p>
          <a:p>
            <a:pPr indent="-342900" lvl="0" marL="457200" rtl="0" algn="l">
              <a:spcBef>
                <a:spcPts val="0"/>
              </a:spcBef>
              <a:spcAft>
                <a:spcPts val="0"/>
              </a:spcAft>
              <a:buSzPts val="1800"/>
              <a:buChar char="●"/>
            </a:pPr>
            <a:r>
              <a:rPr lang="en"/>
              <a:t>The more advanced CVAE Model as described before was trained on 1800 “skiing” videos and the performance of this model was considerably better than the original CVAE.</a:t>
            </a:r>
            <a:endParaRPr/>
          </a:p>
          <a:p>
            <a:pPr indent="0" lvl="0" marL="0" rtl="0" algn="l">
              <a:spcBef>
                <a:spcPts val="1600"/>
              </a:spcBef>
              <a:spcAft>
                <a:spcPts val="1600"/>
              </a:spcAft>
              <a:buNone/>
            </a:pPr>
            <a:r>
              <a:t/>
            </a:r>
            <a:endParaRPr/>
          </a:p>
        </p:txBody>
      </p:sp>
      <p:pic>
        <p:nvPicPr>
          <p:cNvPr descr="&lt;math xmlns=&quot;http://www.w3.org/1998/Math/MathML&quot;&gt;&lt;mi mathcolor=&quot;#FFFFFF&quot;&gt;m&lt;/mi&gt;&lt;mi mathcolor=&quot;#FFFFFF&quot;&gt;i&lt;/mi&gt;&lt;mi mathcolor=&quot;#FFFFFF&quot;&gt;n&lt;/mi&gt;&lt;mo mathcolor=&quot;#FFFFFF&quot;&gt;&amp;#xA0;&lt;/mo&gt;&lt;msub&gt;&lt;mi mathvariant=&quot;double-struck&quot; mathcolor=&quot;#FFFFFF&quot;&gt;E&lt;/mi&gt;&lt;mrow mathcolor=&quot;#FFFFFF&quot;&gt;&lt;mi&gt;X&lt;/mi&gt;&lt;mo&gt;~&lt;/mo&gt;&lt;mi&gt;p&lt;/mi&gt;&lt;mfenced&gt;&lt;mi&gt;X&lt;/mi&gt;&lt;/mfenced&gt;&lt;/mrow&gt;&lt;/msub&gt;&lt;mfenced mathcolor=&quot;#FFFFFF&quot; open=&quot;{&quot; close=&quot;}&quot;&gt;&lt;mrow&gt;&lt;msub&gt;&lt;mi&gt;D&lt;/mi&gt;&lt;mrow&gt;&lt;mi&gt;K&lt;/mi&gt;&lt;mi&gt;L&lt;/mi&gt;&lt;/mrow&gt;&lt;/msub&gt;&lt;mfenced open=&quot;[&quot; close=&quot;]&quot;&gt;&lt;mpadded lspace=&quot;-1px&quot;&gt;&lt;mi mathvariant=&quot;script&quot;&gt;N&lt;/mi&gt;&lt;mfenced&gt;&lt;mrow&gt;&lt;mi&gt;&amp;#x3BC;&lt;/mi&gt;&lt;mfenced&gt;&lt;mi&gt;X&lt;/mi&gt;&lt;/mfenced&gt;&lt;mo&gt;,&lt;/mo&gt;&lt;mi&gt;&amp;#x3A3;&lt;/mi&gt;&lt;mfenced&gt;&lt;mi&gt;X&lt;/mi&gt;&lt;/mfenced&gt;&lt;mo&gt;|&lt;/mo&gt;&lt;mo&gt;|&lt;/mo&gt;&lt;mi mathvariant=&quot;script&quot;&gt;N&lt;/mi&gt;&lt;mfenced&gt;&lt;mrow&gt;&lt;mn&gt;0&lt;/mn&gt;&lt;mo&gt;,&lt;/mo&gt;&lt;mi&gt;I&lt;/mi&gt;&lt;/mrow&gt;&lt;/mfenced&gt;&lt;/mrow&gt;&lt;/mfenced&gt;&lt;/mpadded&gt;&lt;/mfenced&gt;&lt;mo&gt;+&lt;/mo&gt;&lt;msub&gt;&lt;mi&gt;&amp;#x3BB;&lt;/mi&gt;&lt;mn&gt;1&lt;/mn&gt;&lt;/msub&gt;&lt;mo&gt;|&lt;/mo&gt;&lt;mo&gt;|&lt;/mo&gt;&lt;mi&gt;X&lt;/mi&gt;&lt;mo&gt;-&lt;/mo&gt;&lt;mi&gt;G&lt;/mi&gt;&lt;mo&gt;|&lt;/mo&gt;&lt;msup&gt;&lt;msub&gt;&lt;mo&gt;|&lt;/mo&gt;&lt;mn&gt;2&lt;/mn&gt;&lt;/msub&gt;&lt;mn&gt;2&lt;/mn&gt;&lt;/msup&gt;&lt;mo&gt;+&lt;/mo&gt;&lt;msub&gt;&lt;mi&gt;&amp;#x3BB;&lt;/mi&gt;&lt;mn&gt;2&lt;/mn&gt;&lt;/msub&gt;&lt;mfenced&gt;&lt;mrow&gt;&lt;mo&gt;|&lt;/mo&gt;&lt;mo&gt;|&lt;/mo&gt;&lt;msub&gt;&lt;mi&gt;X&lt;/mi&gt;&lt;mi&gt;i&lt;/mi&gt;&lt;/msub&gt;&lt;mo&gt;-&lt;/mo&gt;&lt;msub&gt;&lt;mi&gt;G&lt;/mi&gt;&lt;mi&gt;i&lt;/mi&gt;&lt;/msub&gt;&lt;mo&gt;|&lt;/mo&gt;&lt;msup&gt;&lt;msub&gt;&lt;mo&gt;|&lt;/mo&gt;&lt;mn&gt;2&lt;/mn&gt;&lt;/msub&gt;&lt;mn&gt;2&lt;/mn&gt;&lt;/msup&gt;&lt;mo&gt;+&lt;/mo&gt;&lt;mo&gt;|&lt;/mo&gt;&lt;mo&gt;|&lt;/mo&gt;&lt;msub&gt;&lt;mi&gt;X&lt;/mi&gt;&lt;mi&gt;f&lt;/mi&gt;&lt;/msub&gt;&lt;mo&gt;-&lt;/mo&gt;&lt;mi&gt;G&lt;/mi&gt;&lt;mi&gt;f&lt;/mi&gt;&lt;mo&gt;|&lt;/mo&gt;&lt;msup&gt;&lt;msub&gt;&lt;mo&gt;|&lt;/mo&gt;&lt;mn&gt;2&lt;/mn&gt;&lt;/msub&gt;&lt;mn&gt;2&lt;/mn&gt;&lt;/msup&gt;&lt;/mrow&gt;&lt;/mfenced&gt;&lt;/mrow&gt;&lt;/mfenced&gt;&lt;mspace linebreak=&quot;newline&quot;/&gt;&lt;/math&gt;" id="210" name="Google Shape;210;p34" title="m i n space double-struck E subscript X tilde p open parentheses X close parentheses end subscript open curly brackets D subscript K L end subscript open square brackets calligraphic N open parentheses mu open parentheses X close parentheses comma capital sigma open parentheses X close parentheses vertical line vertical line calligraphic N open parentheses 0 comma I close parentheses close parentheses close square brackets plus lambda subscript 1 vertical line vertical line X minus G vertical line vertical line subscript 2 squared plus lambda subscript 2 open parentheses vertical line vertical line X subscript i minus G subscript i vertical line vertical line subscript 2 squared plus vertical line vertical line X subscript f minus G f vertical line vertical line subscript 2 squared close parentheses close curly brackets&#10;"/>
          <p:cNvPicPr preferRelativeResize="0"/>
          <p:nvPr/>
        </p:nvPicPr>
        <p:blipFill>
          <a:blip r:embed="rId3">
            <a:alphaModFix/>
          </a:blip>
          <a:stretch>
            <a:fillRect/>
          </a:stretch>
        </p:blipFill>
        <p:spPr>
          <a:xfrm>
            <a:off x="545750" y="2402726"/>
            <a:ext cx="8309800" cy="338050"/>
          </a:xfrm>
          <a:prstGeom prst="rect">
            <a:avLst/>
          </a:prstGeom>
          <a:noFill/>
          <a:ln>
            <a:noFill/>
          </a:ln>
        </p:spPr>
      </p:pic>
      <p:sp>
        <p:nvSpPr>
          <p:cNvPr id="211" name="Google Shape;211;p34"/>
          <p:cNvSpPr txBox="1"/>
          <p:nvPr>
            <p:ph type="title"/>
          </p:nvPr>
        </p:nvSpPr>
        <p:spPr>
          <a:xfrm>
            <a:off x="387900" y="202800"/>
            <a:ext cx="83682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Results</a:t>
            </a:r>
            <a:r>
              <a:rPr lang="en">
                <a:latin typeface="Georgia"/>
                <a:ea typeface="Georgia"/>
                <a:cs typeface="Georgia"/>
                <a:sym typeface="Georgia"/>
              </a:rPr>
              <a:t>: Continued...</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CGAN training takes thousands of epochs for the generator to make meaningful improvements, we used only 300 epochs for training due to computational time constraints, and Nash equilibrium couldn’t be achieved.</a:t>
            </a:r>
            <a:endParaRPr/>
          </a:p>
          <a:p>
            <a:pPr indent="-342900" lvl="0" marL="457200" rtl="0" algn="l">
              <a:spcBef>
                <a:spcPts val="0"/>
              </a:spcBef>
              <a:spcAft>
                <a:spcPts val="0"/>
              </a:spcAft>
              <a:buSzPts val="1800"/>
              <a:buChar char="●"/>
            </a:pPr>
            <a:r>
              <a:rPr lang="en"/>
              <a:t>The CVAEs trained on “erupting” and “skiing” achieved some plausible success and hence we have shown results only for CVAE.</a:t>
            </a:r>
            <a:endParaRPr/>
          </a:p>
          <a:p>
            <a:pPr indent="-342900" lvl="0" marL="457200" rtl="0" algn="l">
              <a:spcBef>
                <a:spcPts val="0"/>
              </a:spcBef>
              <a:spcAft>
                <a:spcPts val="0"/>
              </a:spcAft>
              <a:buSzPts val="1800"/>
              <a:buChar char="●"/>
            </a:pPr>
            <a:r>
              <a:rPr lang="en"/>
              <a:t>Also, the testing set performance for CGANs was very poor, due to time and GPU resource limits, thus we need a large number of epochs for GAN to train, which couldn’t be done due to both computational &amp; time constraints.</a:t>
            </a:r>
            <a:endParaRPr/>
          </a:p>
        </p:txBody>
      </p:sp>
      <p:sp>
        <p:nvSpPr>
          <p:cNvPr id="217" name="Google Shape;217;p35"/>
          <p:cNvSpPr txBox="1"/>
          <p:nvPr>
            <p:ph type="title"/>
          </p:nvPr>
        </p:nvSpPr>
        <p:spPr>
          <a:xfrm>
            <a:off x="387900" y="202800"/>
            <a:ext cx="83682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Results: Continued...</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1" name="Shape 221"/>
        <p:cNvGrpSpPr/>
        <p:nvPr/>
      </p:nvGrpSpPr>
      <p:grpSpPr>
        <a:xfrm>
          <a:off x="0" y="0"/>
          <a:ext cx="0" cy="0"/>
          <a:chOff x="0" y="0"/>
          <a:chExt cx="0" cy="0"/>
        </a:xfrm>
      </p:grpSpPr>
      <p:pic>
        <p:nvPicPr>
          <p:cNvPr descr="skiing_test_26_CVAE.gif" id="222" name="Google Shape;222;p36"/>
          <p:cNvPicPr preferRelativeResize="0"/>
          <p:nvPr/>
        </p:nvPicPr>
        <p:blipFill rotWithShape="1">
          <a:blip r:embed="rId3">
            <a:alphaModFix/>
          </a:blip>
          <a:srcRect b="0" l="0" r="0" t="0"/>
          <a:stretch/>
        </p:blipFill>
        <p:spPr>
          <a:xfrm>
            <a:off x="6532155" y="15663"/>
            <a:ext cx="1165860" cy="1165860"/>
          </a:xfrm>
          <a:prstGeom prst="rect">
            <a:avLst/>
          </a:prstGeom>
          <a:noFill/>
          <a:ln>
            <a:noFill/>
          </a:ln>
        </p:spPr>
      </p:pic>
      <p:pic>
        <p:nvPicPr>
          <p:cNvPr descr="skiing_test_26_interpolated.gif" id="223" name="Google Shape;223;p36"/>
          <p:cNvPicPr preferRelativeResize="0"/>
          <p:nvPr/>
        </p:nvPicPr>
        <p:blipFill rotWithShape="1">
          <a:blip r:embed="rId4">
            <a:alphaModFix/>
          </a:blip>
          <a:srcRect b="0" l="0" r="0" t="0"/>
          <a:stretch/>
        </p:blipFill>
        <p:spPr>
          <a:xfrm>
            <a:off x="4192780" y="-12"/>
            <a:ext cx="1165860" cy="1165860"/>
          </a:xfrm>
          <a:prstGeom prst="rect">
            <a:avLst/>
          </a:prstGeom>
          <a:noFill/>
          <a:ln>
            <a:noFill/>
          </a:ln>
        </p:spPr>
      </p:pic>
      <p:pic>
        <p:nvPicPr>
          <p:cNvPr descr="skiing_test_26_reduced.gif" id="224" name="Google Shape;224;p36"/>
          <p:cNvPicPr preferRelativeResize="0"/>
          <p:nvPr/>
        </p:nvPicPr>
        <p:blipFill rotWithShape="1">
          <a:blip r:embed="rId5">
            <a:alphaModFix/>
          </a:blip>
          <a:srcRect b="0" l="0" r="0" t="0"/>
          <a:stretch/>
        </p:blipFill>
        <p:spPr>
          <a:xfrm>
            <a:off x="1927517" y="15663"/>
            <a:ext cx="1165860" cy="1165860"/>
          </a:xfrm>
          <a:prstGeom prst="rect">
            <a:avLst/>
          </a:prstGeom>
          <a:noFill/>
          <a:ln>
            <a:noFill/>
          </a:ln>
        </p:spPr>
      </p:pic>
      <p:pic>
        <p:nvPicPr>
          <p:cNvPr descr="skiing_test_31_reduced.gif" id="225" name="Google Shape;225;p36"/>
          <p:cNvPicPr preferRelativeResize="0"/>
          <p:nvPr/>
        </p:nvPicPr>
        <p:blipFill rotWithShape="1">
          <a:blip r:embed="rId6">
            <a:alphaModFix/>
          </a:blip>
          <a:srcRect b="0" l="0" r="0" t="0"/>
          <a:stretch/>
        </p:blipFill>
        <p:spPr>
          <a:xfrm>
            <a:off x="1927517" y="946865"/>
            <a:ext cx="1165860" cy="1165860"/>
          </a:xfrm>
          <a:prstGeom prst="rect">
            <a:avLst/>
          </a:prstGeom>
          <a:noFill/>
          <a:ln>
            <a:noFill/>
          </a:ln>
        </p:spPr>
      </p:pic>
      <p:pic>
        <p:nvPicPr>
          <p:cNvPr descr="skiing_test_31_interpolated.gif" id="226" name="Google Shape;226;p36"/>
          <p:cNvPicPr preferRelativeResize="0"/>
          <p:nvPr/>
        </p:nvPicPr>
        <p:blipFill rotWithShape="1">
          <a:blip r:embed="rId7">
            <a:alphaModFix/>
          </a:blip>
          <a:srcRect b="0" l="0" r="0" t="0"/>
          <a:stretch/>
        </p:blipFill>
        <p:spPr>
          <a:xfrm>
            <a:off x="4192780" y="946865"/>
            <a:ext cx="1165860" cy="1165860"/>
          </a:xfrm>
          <a:prstGeom prst="rect">
            <a:avLst/>
          </a:prstGeom>
          <a:noFill/>
          <a:ln>
            <a:noFill/>
          </a:ln>
        </p:spPr>
      </p:pic>
      <p:pic>
        <p:nvPicPr>
          <p:cNvPr descr="skiing_test_31_CVAE.gif" id="227" name="Google Shape;227;p36"/>
          <p:cNvPicPr preferRelativeResize="0"/>
          <p:nvPr/>
        </p:nvPicPr>
        <p:blipFill rotWithShape="1">
          <a:blip r:embed="rId8">
            <a:alphaModFix/>
          </a:blip>
          <a:srcRect b="0" l="0" r="0" t="0"/>
          <a:stretch/>
        </p:blipFill>
        <p:spPr>
          <a:xfrm>
            <a:off x="6532155" y="946865"/>
            <a:ext cx="1165860" cy="1165860"/>
          </a:xfrm>
          <a:prstGeom prst="rect">
            <a:avLst/>
          </a:prstGeom>
          <a:noFill/>
          <a:ln>
            <a:noFill/>
          </a:ln>
        </p:spPr>
      </p:pic>
      <p:sp>
        <p:nvSpPr>
          <p:cNvPr id="228" name="Google Shape;228;p36"/>
          <p:cNvSpPr txBox="1"/>
          <p:nvPr/>
        </p:nvSpPr>
        <p:spPr>
          <a:xfrm>
            <a:off x="1927517" y="15667"/>
            <a:ext cx="15546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500">
                <a:solidFill>
                  <a:srgbClr val="FFFFFF"/>
                </a:solidFill>
                <a:latin typeface="Calibri"/>
                <a:ea typeface="Calibri"/>
                <a:cs typeface="Calibri"/>
                <a:sym typeface="Calibri"/>
              </a:rPr>
              <a:t>     </a:t>
            </a:r>
            <a:r>
              <a:rPr b="1" i="0" lang="en" sz="1500" u="none" cap="none" strike="noStrike">
                <a:solidFill>
                  <a:srgbClr val="FFFFFF"/>
                </a:solidFill>
                <a:latin typeface="Calibri"/>
                <a:ea typeface="Calibri"/>
                <a:cs typeface="Calibri"/>
                <a:sym typeface="Calibri"/>
              </a:rPr>
              <a:t>Original</a:t>
            </a:r>
            <a:endParaRPr b="1" i="0" sz="1500" u="none" cap="none" strike="noStrike">
              <a:solidFill>
                <a:srgbClr val="FFFFFF"/>
              </a:solidFill>
              <a:latin typeface="Calibri"/>
              <a:ea typeface="Calibri"/>
              <a:cs typeface="Calibri"/>
              <a:sym typeface="Calibri"/>
            </a:endParaRPr>
          </a:p>
        </p:txBody>
      </p:sp>
      <p:sp>
        <p:nvSpPr>
          <p:cNvPr id="229" name="Google Shape;229;p36"/>
          <p:cNvSpPr txBox="1"/>
          <p:nvPr/>
        </p:nvSpPr>
        <p:spPr>
          <a:xfrm>
            <a:off x="3935610" y="15667"/>
            <a:ext cx="20937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a:solidFill>
                  <a:srgbClr val="FFFFFF"/>
                </a:solidFill>
                <a:latin typeface="Calibri"/>
                <a:ea typeface="Calibri"/>
                <a:cs typeface="Calibri"/>
                <a:sym typeface="Calibri"/>
              </a:rPr>
              <a:t>      </a:t>
            </a:r>
            <a:r>
              <a:rPr b="1" i="0" lang="en" u="none" cap="none" strike="noStrike">
                <a:solidFill>
                  <a:srgbClr val="FFFFFF"/>
                </a:solidFill>
                <a:latin typeface="Calibri"/>
                <a:ea typeface="Calibri"/>
                <a:cs typeface="Calibri"/>
                <a:sym typeface="Calibri"/>
              </a:rPr>
              <a:t>Interpolation</a:t>
            </a:r>
            <a:endParaRPr b="1" i="0" u="none" cap="none" strike="noStrike">
              <a:solidFill>
                <a:srgbClr val="FFFFFF"/>
              </a:solidFill>
              <a:latin typeface="Calibri"/>
              <a:ea typeface="Calibri"/>
              <a:cs typeface="Calibri"/>
              <a:sym typeface="Calibri"/>
            </a:endParaRPr>
          </a:p>
        </p:txBody>
      </p:sp>
      <p:sp>
        <p:nvSpPr>
          <p:cNvPr id="230" name="Google Shape;230;p36"/>
          <p:cNvSpPr txBox="1"/>
          <p:nvPr/>
        </p:nvSpPr>
        <p:spPr>
          <a:xfrm>
            <a:off x="6532155" y="15667"/>
            <a:ext cx="15546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FFFFFF"/>
                </a:solidFill>
                <a:latin typeface="Calibri"/>
                <a:ea typeface="Calibri"/>
                <a:cs typeface="Calibri"/>
                <a:sym typeface="Calibri"/>
              </a:rPr>
              <a:t>    </a:t>
            </a:r>
            <a:r>
              <a:rPr b="1" i="0" lang="en" sz="1900" u="none" cap="none" strike="noStrike">
                <a:solidFill>
                  <a:srgbClr val="FFFFFF"/>
                </a:solidFill>
                <a:latin typeface="Calibri"/>
                <a:ea typeface="Calibri"/>
                <a:cs typeface="Calibri"/>
                <a:sym typeface="Calibri"/>
              </a:rPr>
              <a:t>CVAE</a:t>
            </a:r>
            <a:endParaRPr b="1" i="0" sz="1900" u="none" cap="none" strike="noStrike">
              <a:solidFill>
                <a:srgbClr val="FFFFFF"/>
              </a:solidFill>
              <a:latin typeface="Calibri"/>
              <a:ea typeface="Calibri"/>
              <a:cs typeface="Calibri"/>
              <a:sym typeface="Calibri"/>
            </a:endParaRPr>
          </a:p>
        </p:txBody>
      </p:sp>
      <p:sp>
        <p:nvSpPr>
          <p:cNvPr id="231" name="Google Shape;231;p36"/>
          <p:cNvSpPr txBox="1"/>
          <p:nvPr/>
        </p:nvSpPr>
        <p:spPr>
          <a:xfrm rot="-5400000">
            <a:off x="-1281025" y="1944024"/>
            <a:ext cx="43875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6000" u="none" cap="none" strike="noStrike">
                <a:solidFill>
                  <a:schemeClr val="lt1"/>
                </a:solidFill>
                <a:latin typeface="Georgia"/>
                <a:ea typeface="Georgia"/>
                <a:cs typeface="Georgia"/>
                <a:sym typeface="Georgia"/>
              </a:rPr>
              <a:t>SKII</a:t>
            </a:r>
            <a:r>
              <a:rPr b="1" lang="en" sz="6000">
                <a:solidFill>
                  <a:schemeClr val="lt1"/>
                </a:solidFill>
                <a:latin typeface="Georgia"/>
                <a:ea typeface="Georgia"/>
                <a:cs typeface="Georgia"/>
                <a:sym typeface="Georgia"/>
              </a:rPr>
              <a:t>NG</a:t>
            </a:r>
            <a:endParaRPr b="1" i="0" sz="6000" u="none" cap="none" strike="noStrike">
              <a:solidFill>
                <a:schemeClr val="lt1"/>
              </a:solidFill>
              <a:latin typeface="Georgia"/>
              <a:ea typeface="Georgia"/>
              <a:cs typeface="Georgia"/>
              <a:sym typeface="Georgia"/>
            </a:endParaRPr>
          </a:p>
        </p:txBody>
      </p:sp>
      <p:pic>
        <p:nvPicPr>
          <p:cNvPr descr="skiing_test_39_CVAE.gif" id="232" name="Google Shape;232;p36"/>
          <p:cNvPicPr preferRelativeResize="0"/>
          <p:nvPr/>
        </p:nvPicPr>
        <p:blipFill rotWithShape="1">
          <a:blip r:embed="rId9">
            <a:alphaModFix/>
          </a:blip>
          <a:srcRect b="0" l="0" r="0" t="0"/>
          <a:stretch/>
        </p:blipFill>
        <p:spPr>
          <a:xfrm>
            <a:off x="6532155" y="1909960"/>
            <a:ext cx="1165860" cy="1165860"/>
          </a:xfrm>
          <a:prstGeom prst="rect">
            <a:avLst/>
          </a:prstGeom>
          <a:noFill/>
          <a:ln>
            <a:noFill/>
          </a:ln>
        </p:spPr>
      </p:pic>
      <p:pic>
        <p:nvPicPr>
          <p:cNvPr descr="skiing_test_39_interpolated.gif" id="233" name="Google Shape;233;p36"/>
          <p:cNvPicPr preferRelativeResize="0"/>
          <p:nvPr/>
        </p:nvPicPr>
        <p:blipFill rotWithShape="1">
          <a:blip r:embed="rId10">
            <a:alphaModFix/>
          </a:blip>
          <a:srcRect b="0" l="0" r="0" t="0"/>
          <a:stretch/>
        </p:blipFill>
        <p:spPr>
          <a:xfrm>
            <a:off x="4192780" y="1836210"/>
            <a:ext cx="1165860" cy="1165860"/>
          </a:xfrm>
          <a:prstGeom prst="rect">
            <a:avLst/>
          </a:prstGeom>
          <a:noFill/>
          <a:ln>
            <a:noFill/>
          </a:ln>
        </p:spPr>
      </p:pic>
      <p:pic>
        <p:nvPicPr>
          <p:cNvPr descr="skiing_test_39_reduced.gif" id="234" name="Google Shape;234;p36"/>
          <p:cNvPicPr preferRelativeResize="0"/>
          <p:nvPr/>
        </p:nvPicPr>
        <p:blipFill rotWithShape="1">
          <a:blip r:embed="rId11">
            <a:alphaModFix/>
          </a:blip>
          <a:srcRect b="0" l="0" r="0" t="0"/>
          <a:stretch/>
        </p:blipFill>
        <p:spPr>
          <a:xfrm>
            <a:off x="1927517" y="1947397"/>
            <a:ext cx="1165860" cy="1165860"/>
          </a:xfrm>
          <a:prstGeom prst="rect">
            <a:avLst/>
          </a:prstGeom>
          <a:noFill/>
          <a:ln>
            <a:noFill/>
          </a:ln>
        </p:spPr>
      </p:pic>
      <p:pic>
        <p:nvPicPr>
          <p:cNvPr descr="skiing_test_62_CVAE.gif" id="235" name="Google Shape;235;p36"/>
          <p:cNvPicPr preferRelativeResize="0"/>
          <p:nvPr/>
        </p:nvPicPr>
        <p:blipFill rotWithShape="1">
          <a:blip r:embed="rId12">
            <a:alphaModFix/>
          </a:blip>
          <a:srcRect b="0" l="0" r="0" t="0"/>
          <a:stretch/>
        </p:blipFill>
        <p:spPr>
          <a:xfrm>
            <a:off x="6532155" y="2799600"/>
            <a:ext cx="1165860" cy="1165860"/>
          </a:xfrm>
          <a:prstGeom prst="rect">
            <a:avLst/>
          </a:prstGeom>
          <a:noFill/>
          <a:ln>
            <a:noFill/>
          </a:ln>
        </p:spPr>
      </p:pic>
      <p:pic>
        <p:nvPicPr>
          <p:cNvPr descr="skiing_test_62_interpolated.gif" id="236" name="Google Shape;236;p36"/>
          <p:cNvPicPr preferRelativeResize="0"/>
          <p:nvPr/>
        </p:nvPicPr>
        <p:blipFill rotWithShape="1">
          <a:blip r:embed="rId13">
            <a:alphaModFix/>
          </a:blip>
          <a:srcRect b="0" l="0" r="0" t="0"/>
          <a:stretch/>
        </p:blipFill>
        <p:spPr>
          <a:xfrm>
            <a:off x="4192780" y="2799600"/>
            <a:ext cx="1165860" cy="1165860"/>
          </a:xfrm>
          <a:prstGeom prst="rect">
            <a:avLst/>
          </a:prstGeom>
          <a:noFill/>
          <a:ln>
            <a:noFill/>
          </a:ln>
        </p:spPr>
      </p:pic>
      <p:pic>
        <p:nvPicPr>
          <p:cNvPr descr="skiing_test_62_reduced.gif" id="237" name="Google Shape;237;p36"/>
          <p:cNvPicPr preferRelativeResize="0"/>
          <p:nvPr/>
        </p:nvPicPr>
        <p:blipFill rotWithShape="1">
          <a:blip r:embed="rId14">
            <a:alphaModFix/>
          </a:blip>
          <a:srcRect b="0" l="0" r="0" t="0"/>
          <a:stretch/>
        </p:blipFill>
        <p:spPr>
          <a:xfrm>
            <a:off x="1927517" y="2891775"/>
            <a:ext cx="1165860" cy="1165860"/>
          </a:xfrm>
          <a:prstGeom prst="rect">
            <a:avLst/>
          </a:prstGeom>
          <a:noFill/>
          <a:ln>
            <a:noFill/>
          </a:ln>
        </p:spPr>
      </p:pic>
      <p:pic>
        <p:nvPicPr>
          <p:cNvPr descr="skiing_test_75_CVAE.gif" id="238" name="Google Shape;238;p36"/>
          <p:cNvPicPr preferRelativeResize="0"/>
          <p:nvPr/>
        </p:nvPicPr>
        <p:blipFill rotWithShape="1">
          <a:blip r:embed="rId15">
            <a:alphaModFix/>
          </a:blip>
          <a:srcRect b="0" l="0" r="0" t="0"/>
          <a:stretch/>
        </p:blipFill>
        <p:spPr>
          <a:xfrm>
            <a:off x="6532155" y="3786923"/>
            <a:ext cx="1165860" cy="1165860"/>
          </a:xfrm>
          <a:prstGeom prst="rect">
            <a:avLst/>
          </a:prstGeom>
          <a:noFill/>
          <a:ln>
            <a:noFill/>
          </a:ln>
        </p:spPr>
      </p:pic>
      <p:pic>
        <p:nvPicPr>
          <p:cNvPr descr="skiing_test_75_interpolated.gif" id="239" name="Google Shape;239;p36"/>
          <p:cNvPicPr preferRelativeResize="0"/>
          <p:nvPr/>
        </p:nvPicPr>
        <p:blipFill rotWithShape="1">
          <a:blip r:embed="rId16">
            <a:alphaModFix/>
          </a:blip>
          <a:srcRect b="0" l="0" r="0" t="0"/>
          <a:stretch/>
        </p:blipFill>
        <p:spPr>
          <a:xfrm>
            <a:off x="4192780" y="3786923"/>
            <a:ext cx="1165860" cy="1165860"/>
          </a:xfrm>
          <a:prstGeom prst="rect">
            <a:avLst/>
          </a:prstGeom>
          <a:noFill/>
          <a:ln>
            <a:noFill/>
          </a:ln>
        </p:spPr>
      </p:pic>
      <p:pic>
        <p:nvPicPr>
          <p:cNvPr descr="skiing_test_75_reduced.gif" id="240" name="Google Shape;240;p36"/>
          <p:cNvPicPr preferRelativeResize="0"/>
          <p:nvPr/>
        </p:nvPicPr>
        <p:blipFill rotWithShape="1">
          <a:blip r:embed="rId17">
            <a:alphaModFix/>
          </a:blip>
          <a:srcRect b="0" l="0" r="0" t="0"/>
          <a:stretch/>
        </p:blipFill>
        <p:spPr>
          <a:xfrm>
            <a:off x="1927517" y="3879123"/>
            <a:ext cx="1165860" cy="11658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4" name="Shape 244"/>
        <p:cNvGrpSpPr/>
        <p:nvPr/>
      </p:nvGrpSpPr>
      <p:grpSpPr>
        <a:xfrm>
          <a:off x="0" y="0"/>
          <a:ext cx="0" cy="0"/>
          <a:chOff x="0" y="0"/>
          <a:chExt cx="0" cy="0"/>
        </a:xfrm>
      </p:grpSpPr>
      <p:sp>
        <p:nvSpPr>
          <p:cNvPr id="245" name="Google Shape;245;p37"/>
          <p:cNvSpPr txBox="1"/>
          <p:nvPr/>
        </p:nvSpPr>
        <p:spPr>
          <a:xfrm>
            <a:off x="1955590" y="65254"/>
            <a:ext cx="1554600" cy="3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Calibri"/>
                <a:ea typeface="Calibri"/>
                <a:cs typeface="Calibri"/>
                <a:sym typeface="Calibri"/>
              </a:rPr>
              <a:t>Original</a:t>
            </a:r>
            <a:endParaRPr b="1" i="0" sz="2400" u="none" cap="none" strike="noStrike">
              <a:solidFill>
                <a:srgbClr val="FFFFFF"/>
              </a:solidFill>
              <a:latin typeface="Calibri"/>
              <a:ea typeface="Calibri"/>
              <a:cs typeface="Calibri"/>
              <a:sym typeface="Calibri"/>
            </a:endParaRPr>
          </a:p>
        </p:txBody>
      </p:sp>
      <p:sp>
        <p:nvSpPr>
          <p:cNvPr id="246" name="Google Shape;246;p37"/>
          <p:cNvSpPr txBox="1"/>
          <p:nvPr/>
        </p:nvSpPr>
        <p:spPr>
          <a:xfrm>
            <a:off x="6561273" y="201175"/>
            <a:ext cx="1554600" cy="3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2400" u="none" cap="none" strike="noStrike">
                <a:solidFill>
                  <a:srgbClr val="FFFFFF"/>
                </a:solidFill>
                <a:latin typeface="Calibri"/>
                <a:ea typeface="Calibri"/>
                <a:cs typeface="Calibri"/>
                <a:sym typeface="Calibri"/>
              </a:rPr>
              <a:t>CVAE</a:t>
            </a:r>
            <a:endParaRPr b="1" i="0" sz="2400" u="none" cap="none" strike="noStrike">
              <a:solidFill>
                <a:srgbClr val="FFFFFF"/>
              </a:solidFill>
              <a:latin typeface="Calibri"/>
              <a:ea typeface="Calibri"/>
              <a:cs typeface="Calibri"/>
              <a:sym typeface="Calibri"/>
            </a:endParaRPr>
          </a:p>
        </p:txBody>
      </p:sp>
      <p:sp>
        <p:nvSpPr>
          <p:cNvPr id="247" name="Google Shape;247;p37"/>
          <p:cNvSpPr txBox="1"/>
          <p:nvPr/>
        </p:nvSpPr>
        <p:spPr>
          <a:xfrm rot="-5400000">
            <a:off x="-1511575" y="1916250"/>
            <a:ext cx="48486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5000" u="none" cap="none" strike="noStrike">
                <a:solidFill>
                  <a:schemeClr val="lt1"/>
                </a:solidFill>
                <a:latin typeface="Georgia"/>
                <a:ea typeface="Georgia"/>
                <a:cs typeface="Georgia"/>
                <a:sym typeface="Georgia"/>
              </a:rPr>
              <a:t>ERUPTI</a:t>
            </a:r>
            <a:r>
              <a:rPr b="1" lang="en" sz="5000">
                <a:solidFill>
                  <a:schemeClr val="lt1"/>
                </a:solidFill>
                <a:latin typeface="Georgia"/>
                <a:ea typeface="Georgia"/>
                <a:cs typeface="Georgia"/>
                <a:sym typeface="Georgia"/>
              </a:rPr>
              <a:t>NG</a:t>
            </a:r>
            <a:endParaRPr b="1" i="0" sz="5000" u="none" cap="none" strike="noStrike">
              <a:solidFill>
                <a:schemeClr val="lt1"/>
              </a:solidFill>
              <a:latin typeface="Georgia"/>
              <a:ea typeface="Georgia"/>
              <a:cs typeface="Georgia"/>
              <a:sym typeface="Georgia"/>
            </a:endParaRPr>
          </a:p>
        </p:txBody>
      </p:sp>
      <p:pic>
        <p:nvPicPr>
          <p:cNvPr descr="eruption_test_88_CVAE.gif" id="248" name="Google Shape;248;p37"/>
          <p:cNvPicPr preferRelativeResize="0"/>
          <p:nvPr/>
        </p:nvPicPr>
        <p:blipFill rotWithShape="1">
          <a:blip r:embed="rId3">
            <a:alphaModFix/>
          </a:blip>
          <a:srcRect b="0" l="0" r="0" t="0"/>
          <a:stretch/>
        </p:blipFill>
        <p:spPr>
          <a:xfrm>
            <a:off x="6545161" y="252384"/>
            <a:ext cx="1165860" cy="1165860"/>
          </a:xfrm>
          <a:prstGeom prst="rect">
            <a:avLst/>
          </a:prstGeom>
          <a:noFill/>
          <a:ln>
            <a:noFill/>
          </a:ln>
        </p:spPr>
      </p:pic>
      <p:pic>
        <p:nvPicPr>
          <p:cNvPr descr="eruption_test_88_interpolated.gif" id="249" name="Google Shape;249;p37"/>
          <p:cNvPicPr preferRelativeResize="0"/>
          <p:nvPr/>
        </p:nvPicPr>
        <p:blipFill rotWithShape="1">
          <a:blip r:embed="rId4">
            <a:alphaModFix/>
          </a:blip>
          <a:srcRect b="0" l="0" r="0" t="0"/>
          <a:stretch/>
        </p:blipFill>
        <p:spPr>
          <a:xfrm>
            <a:off x="4347064" y="147446"/>
            <a:ext cx="1165860" cy="1165860"/>
          </a:xfrm>
          <a:prstGeom prst="rect">
            <a:avLst/>
          </a:prstGeom>
          <a:noFill/>
          <a:ln>
            <a:noFill/>
          </a:ln>
        </p:spPr>
      </p:pic>
      <p:pic>
        <p:nvPicPr>
          <p:cNvPr descr="eruption_test_88_reduced.gif" id="250" name="Google Shape;250;p37"/>
          <p:cNvPicPr preferRelativeResize="0"/>
          <p:nvPr/>
        </p:nvPicPr>
        <p:blipFill rotWithShape="1">
          <a:blip r:embed="rId5">
            <a:alphaModFix/>
          </a:blip>
          <a:srcRect b="0" l="0" r="0" t="0"/>
          <a:stretch/>
        </p:blipFill>
        <p:spPr>
          <a:xfrm>
            <a:off x="1996326" y="150309"/>
            <a:ext cx="1165860" cy="1165860"/>
          </a:xfrm>
          <a:prstGeom prst="rect">
            <a:avLst/>
          </a:prstGeom>
          <a:noFill/>
          <a:ln>
            <a:noFill/>
          </a:ln>
        </p:spPr>
      </p:pic>
      <p:pic>
        <p:nvPicPr>
          <p:cNvPr descr="eruption_test_01_CVAE.gif" id="251" name="Google Shape;251;p37"/>
          <p:cNvPicPr preferRelativeResize="0"/>
          <p:nvPr/>
        </p:nvPicPr>
        <p:blipFill rotWithShape="1">
          <a:blip r:embed="rId6">
            <a:alphaModFix/>
          </a:blip>
          <a:srcRect b="0" l="0" r="0" t="0"/>
          <a:stretch/>
        </p:blipFill>
        <p:spPr>
          <a:xfrm>
            <a:off x="6545161" y="1227691"/>
            <a:ext cx="1165860" cy="1165860"/>
          </a:xfrm>
          <a:prstGeom prst="rect">
            <a:avLst/>
          </a:prstGeom>
          <a:noFill/>
          <a:ln>
            <a:noFill/>
          </a:ln>
        </p:spPr>
      </p:pic>
      <p:pic>
        <p:nvPicPr>
          <p:cNvPr descr="eruption_test_01_interpolated.gif" id="252" name="Google Shape;252;p37"/>
          <p:cNvPicPr preferRelativeResize="0"/>
          <p:nvPr/>
        </p:nvPicPr>
        <p:blipFill rotWithShape="1">
          <a:blip r:embed="rId7">
            <a:alphaModFix/>
          </a:blip>
          <a:srcRect b="0" l="0" r="0" t="0"/>
          <a:stretch/>
        </p:blipFill>
        <p:spPr>
          <a:xfrm>
            <a:off x="4347064" y="1012854"/>
            <a:ext cx="1165860" cy="1165860"/>
          </a:xfrm>
          <a:prstGeom prst="rect">
            <a:avLst/>
          </a:prstGeom>
          <a:noFill/>
          <a:ln>
            <a:noFill/>
          </a:ln>
        </p:spPr>
      </p:pic>
      <p:pic>
        <p:nvPicPr>
          <p:cNvPr descr="eruption_test_01_reduced.gif" id="253" name="Google Shape;253;p37"/>
          <p:cNvPicPr preferRelativeResize="0"/>
          <p:nvPr/>
        </p:nvPicPr>
        <p:blipFill rotWithShape="1">
          <a:blip r:embed="rId8">
            <a:alphaModFix/>
          </a:blip>
          <a:srcRect b="0" l="0" r="0" t="0"/>
          <a:stretch/>
        </p:blipFill>
        <p:spPr>
          <a:xfrm>
            <a:off x="1996326" y="1316166"/>
            <a:ext cx="1165860" cy="1165860"/>
          </a:xfrm>
          <a:prstGeom prst="rect">
            <a:avLst/>
          </a:prstGeom>
          <a:noFill/>
          <a:ln>
            <a:noFill/>
          </a:ln>
        </p:spPr>
      </p:pic>
      <p:pic>
        <p:nvPicPr>
          <p:cNvPr descr="eruption_test_03_CVAE.gif" id="254" name="Google Shape;254;p37"/>
          <p:cNvPicPr preferRelativeResize="0"/>
          <p:nvPr/>
        </p:nvPicPr>
        <p:blipFill rotWithShape="1">
          <a:blip r:embed="rId9">
            <a:alphaModFix/>
          </a:blip>
          <a:srcRect b="0" l="0" r="0" t="0"/>
          <a:stretch/>
        </p:blipFill>
        <p:spPr>
          <a:xfrm>
            <a:off x="6545161" y="2149112"/>
            <a:ext cx="1165860" cy="1165860"/>
          </a:xfrm>
          <a:prstGeom prst="rect">
            <a:avLst/>
          </a:prstGeom>
          <a:noFill/>
          <a:ln>
            <a:noFill/>
          </a:ln>
        </p:spPr>
      </p:pic>
      <p:pic>
        <p:nvPicPr>
          <p:cNvPr descr="eruption_test_03_interpolated.gif" id="255" name="Google Shape;255;p37"/>
          <p:cNvPicPr preferRelativeResize="0"/>
          <p:nvPr/>
        </p:nvPicPr>
        <p:blipFill rotWithShape="1">
          <a:blip r:embed="rId10">
            <a:alphaModFix/>
          </a:blip>
          <a:srcRect b="0" l="0" r="0" t="0"/>
          <a:stretch/>
        </p:blipFill>
        <p:spPr>
          <a:xfrm>
            <a:off x="4347064" y="1901487"/>
            <a:ext cx="1165860" cy="1165860"/>
          </a:xfrm>
          <a:prstGeom prst="rect">
            <a:avLst/>
          </a:prstGeom>
          <a:noFill/>
          <a:ln>
            <a:noFill/>
          </a:ln>
        </p:spPr>
      </p:pic>
      <p:pic>
        <p:nvPicPr>
          <p:cNvPr descr="eruption_test_03_reduced.gif" id="256" name="Google Shape;256;p37"/>
          <p:cNvPicPr preferRelativeResize="0"/>
          <p:nvPr/>
        </p:nvPicPr>
        <p:blipFill rotWithShape="1">
          <a:blip r:embed="rId11">
            <a:alphaModFix/>
          </a:blip>
          <a:srcRect b="0" l="0" r="0" t="0"/>
          <a:stretch/>
        </p:blipFill>
        <p:spPr>
          <a:xfrm>
            <a:off x="1996326" y="2150212"/>
            <a:ext cx="1165860" cy="1165860"/>
          </a:xfrm>
          <a:prstGeom prst="rect">
            <a:avLst/>
          </a:prstGeom>
          <a:noFill/>
          <a:ln>
            <a:noFill/>
          </a:ln>
        </p:spPr>
      </p:pic>
      <p:pic>
        <p:nvPicPr>
          <p:cNvPr descr="eruption_test_44_CVAE.gif" id="257" name="Google Shape;257;p37"/>
          <p:cNvPicPr preferRelativeResize="0"/>
          <p:nvPr/>
        </p:nvPicPr>
        <p:blipFill rotWithShape="1">
          <a:blip r:embed="rId12">
            <a:alphaModFix/>
          </a:blip>
          <a:srcRect b="0" l="0" r="0" t="0"/>
          <a:stretch/>
        </p:blipFill>
        <p:spPr>
          <a:xfrm>
            <a:off x="6545804" y="2986040"/>
            <a:ext cx="1165860" cy="1165860"/>
          </a:xfrm>
          <a:prstGeom prst="rect">
            <a:avLst/>
          </a:prstGeom>
          <a:noFill/>
          <a:ln>
            <a:noFill/>
          </a:ln>
        </p:spPr>
      </p:pic>
      <p:pic>
        <p:nvPicPr>
          <p:cNvPr descr="eruption_test_44_interpolated.gif" id="258" name="Google Shape;258;p37"/>
          <p:cNvPicPr preferRelativeResize="0"/>
          <p:nvPr/>
        </p:nvPicPr>
        <p:blipFill rotWithShape="1">
          <a:blip r:embed="rId13">
            <a:alphaModFix/>
          </a:blip>
          <a:srcRect b="0" l="0" r="0" t="0"/>
          <a:stretch/>
        </p:blipFill>
        <p:spPr>
          <a:xfrm>
            <a:off x="4348364" y="2881103"/>
            <a:ext cx="1165860" cy="1165860"/>
          </a:xfrm>
          <a:prstGeom prst="rect">
            <a:avLst/>
          </a:prstGeom>
          <a:noFill/>
          <a:ln>
            <a:noFill/>
          </a:ln>
        </p:spPr>
      </p:pic>
      <p:pic>
        <p:nvPicPr>
          <p:cNvPr descr="eruption_test_44_reduced.gif" id="259" name="Google Shape;259;p37"/>
          <p:cNvPicPr preferRelativeResize="0"/>
          <p:nvPr/>
        </p:nvPicPr>
        <p:blipFill rotWithShape="1">
          <a:blip r:embed="rId14">
            <a:alphaModFix/>
          </a:blip>
          <a:srcRect b="0" l="0" r="0" t="0"/>
          <a:stretch/>
        </p:blipFill>
        <p:spPr>
          <a:xfrm>
            <a:off x="1998251" y="3038840"/>
            <a:ext cx="1165860" cy="1165860"/>
          </a:xfrm>
          <a:prstGeom prst="rect">
            <a:avLst/>
          </a:prstGeom>
          <a:noFill/>
          <a:ln>
            <a:noFill/>
          </a:ln>
        </p:spPr>
      </p:pic>
      <p:pic>
        <p:nvPicPr>
          <p:cNvPr descr="eruption_test_52_CVAE.gif" id="260" name="Google Shape;260;p37"/>
          <p:cNvPicPr preferRelativeResize="0"/>
          <p:nvPr/>
        </p:nvPicPr>
        <p:blipFill rotWithShape="1">
          <a:blip r:embed="rId15">
            <a:alphaModFix/>
          </a:blip>
          <a:srcRect b="0" l="0" r="0" t="0"/>
          <a:stretch/>
        </p:blipFill>
        <p:spPr>
          <a:xfrm>
            <a:off x="6545804" y="3852440"/>
            <a:ext cx="1165860" cy="1165860"/>
          </a:xfrm>
          <a:prstGeom prst="rect">
            <a:avLst/>
          </a:prstGeom>
          <a:noFill/>
          <a:ln>
            <a:noFill/>
          </a:ln>
        </p:spPr>
      </p:pic>
      <p:pic>
        <p:nvPicPr>
          <p:cNvPr descr="eruption_test_52_interpolated.gif" id="261" name="Google Shape;261;p37"/>
          <p:cNvPicPr preferRelativeResize="0"/>
          <p:nvPr/>
        </p:nvPicPr>
        <p:blipFill rotWithShape="1">
          <a:blip r:embed="rId16">
            <a:alphaModFix/>
          </a:blip>
          <a:srcRect b="0" l="0" r="0" t="0"/>
          <a:stretch/>
        </p:blipFill>
        <p:spPr>
          <a:xfrm>
            <a:off x="4348359" y="3830202"/>
            <a:ext cx="1165860" cy="1165860"/>
          </a:xfrm>
          <a:prstGeom prst="rect">
            <a:avLst/>
          </a:prstGeom>
          <a:noFill/>
          <a:ln>
            <a:noFill/>
          </a:ln>
        </p:spPr>
      </p:pic>
      <p:pic>
        <p:nvPicPr>
          <p:cNvPr descr="eruption_test_52_reduced.gif" id="262" name="Google Shape;262;p37"/>
          <p:cNvPicPr preferRelativeResize="0"/>
          <p:nvPr/>
        </p:nvPicPr>
        <p:blipFill rotWithShape="1">
          <a:blip r:embed="rId17">
            <a:alphaModFix/>
          </a:blip>
          <a:srcRect b="0" l="0" r="0" t="0"/>
          <a:stretch/>
        </p:blipFill>
        <p:spPr>
          <a:xfrm>
            <a:off x="1998251" y="3912390"/>
            <a:ext cx="1165860" cy="1165860"/>
          </a:xfrm>
          <a:prstGeom prst="rect">
            <a:avLst/>
          </a:prstGeom>
          <a:noFill/>
          <a:ln>
            <a:noFill/>
          </a:ln>
        </p:spPr>
      </p:pic>
      <p:sp>
        <p:nvSpPr>
          <p:cNvPr id="263" name="Google Shape;263;p37"/>
          <p:cNvSpPr txBox="1"/>
          <p:nvPr/>
        </p:nvSpPr>
        <p:spPr>
          <a:xfrm>
            <a:off x="3842509" y="69399"/>
            <a:ext cx="2093700" cy="3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500">
                <a:solidFill>
                  <a:srgbClr val="FFFFFF"/>
                </a:solidFill>
                <a:latin typeface="Calibri"/>
                <a:ea typeface="Calibri"/>
                <a:cs typeface="Calibri"/>
                <a:sym typeface="Calibri"/>
              </a:rPr>
              <a:t>  I</a:t>
            </a:r>
            <a:r>
              <a:rPr b="1" i="0" lang="en" sz="1500" u="none" cap="none" strike="noStrike">
                <a:solidFill>
                  <a:srgbClr val="FFFFFF"/>
                </a:solidFill>
                <a:latin typeface="Calibri"/>
                <a:ea typeface="Calibri"/>
                <a:cs typeface="Calibri"/>
                <a:sym typeface="Calibri"/>
              </a:rPr>
              <a:t>nterpolation</a:t>
            </a:r>
            <a:endParaRPr b="1" i="0" sz="1500" u="none" cap="none" strike="noStrike">
              <a:solidFill>
                <a:srgbClr val="FFFFFF"/>
              </a:solidFill>
              <a:latin typeface="Calibri"/>
              <a:ea typeface="Calibri"/>
              <a:cs typeface="Calibri"/>
              <a:sym typeface="Calibri"/>
            </a:endParaRPr>
          </a:p>
        </p:txBody>
      </p:sp>
      <p:sp>
        <p:nvSpPr>
          <p:cNvPr id="264" name="Google Shape;264;p37"/>
          <p:cNvSpPr txBox="1"/>
          <p:nvPr/>
        </p:nvSpPr>
        <p:spPr>
          <a:xfrm>
            <a:off x="2017150" y="82138"/>
            <a:ext cx="12003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OR</a:t>
            </a:r>
            <a:endParaRPr>
              <a:latin typeface="Roboto"/>
              <a:ea typeface="Roboto"/>
              <a:cs typeface="Roboto"/>
              <a:sym typeface="Roboto"/>
            </a:endParaRPr>
          </a:p>
        </p:txBody>
      </p:sp>
      <p:sp>
        <p:nvSpPr>
          <p:cNvPr id="265" name="Google Shape;265;p37"/>
          <p:cNvSpPr txBox="1"/>
          <p:nvPr/>
        </p:nvSpPr>
        <p:spPr>
          <a:xfrm>
            <a:off x="2017150" y="39688"/>
            <a:ext cx="12003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Original</a:t>
            </a:r>
            <a:endParaRPr b="1" sz="1500">
              <a:solidFill>
                <a:srgbClr val="FFFFFF"/>
              </a:solidFill>
              <a:latin typeface="Roboto"/>
              <a:ea typeface="Roboto"/>
              <a:cs typeface="Roboto"/>
              <a:sym typeface="Roboto"/>
            </a:endParaRPr>
          </a:p>
        </p:txBody>
      </p:sp>
      <p:sp>
        <p:nvSpPr>
          <p:cNvPr id="266" name="Google Shape;266;p37"/>
          <p:cNvSpPr txBox="1"/>
          <p:nvPr/>
        </p:nvSpPr>
        <p:spPr>
          <a:xfrm>
            <a:off x="6559150" y="178713"/>
            <a:ext cx="11658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   CVAE</a:t>
            </a:r>
            <a:endParaRPr b="1" sz="1500">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Conclusions &amp; Future Work</a:t>
            </a:r>
            <a:endParaRPr>
              <a:latin typeface="Georgia"/>
              <a:ea typeface="Georgia"/>
              <a:cs typeface="Georgia"/>
              <a:sym typeface="Georgia"/>
            </a:endParaRPr>
          </a:p>
        </p:txBody>
      </p:sp>
      <p:sp>
        <p:nvSpPr>
          <p:cNvPr id="272" name="Google Shape;272;p38"/>
          <p:cNvSpPr txBox="1"/>
          <p:nvPr>
            <p:ph idx="1" type="body"/>
          </p:nvPr>
        </p:nvSpPr>
        <p:spPr>
          <a:xfrm>
            <a:off x="387900" y="1489825"/>
            <a:ext cx="83682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CVAE method, we were able to produce output videos approximately based on the initial and final images. However, at least by the metric of L2 distance, our CVAE outperformed by a simple baseline of a linear interpolation between the initial and final frame. </a:t>
            </a:r>
            <a:endParaRPr/>
          </a:p>
          <a:p>
            <a:pPr indent="-342900" lvl="0" marL="457200" rtl="0" algn="l">
              <a:spcBef>
                <a:spcPts val="0"/>
              </a:spcBef>
              <a:spcAft>
                <a:spcPts val="0"/>
              </a:spcAft>
              <a:buSzPts val="1800"/>
              <a:buChar char="●"/>
            </a:pPr>
            <a:r>
              <a:rPr lang="en"/>
              <a:t>P</a:t>
            </a:r>
            <a:r>
              <a:rPr lang="en"/>
              <a:t>erformance could be considerably improved by further tuning of hyperparameters which was left again due to time constraints. </a:t>
            </a:r>
            <a:endParaRPr/>
          </a:p>
          <a:p>
            <a:pPr indent="0" lvl="0" marL="457200" rtl="0" algn="l">
              <a:spcBef>
                <a:spcPts val="1600"/>
              </a:spcBef>
              <a:spcAft>
                <a:spcPts val="1600"/>
              </a:spcAft>
              <a:buNone/>
            </a:pPr>
            <a:r>
              <a:rPr b="1" lang="en"/>
              <a:t>Note:</a:t>
            </a:r>
            <a:r>
              <a:rPr lang="en"/>
              <a:t> The CVAE version used on the skiing videos was only run on one set of hyperparameters for the “skiing” videos and was not tested at all on the “erupting” video.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Future Work: Continued...</a:t>
            </a:r>
            <a:endParaRPr/>
          </a:p>
        </p:txBody>
      </p:sp>
      <p:sp>
        <p:nvSpPr>
          <p:cNvPr id="278" name="Google Shape;278;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t>
            </a:r>
            <a:r>
              <a:rPr lang="en"/>
              <a:t>ith more computational power, we would be able to train our GAN model on a much larger training dataset and for many more epochs.</a:t>
            </a:r>
            <a:endParaRPr/>
          </a:p>
          <a:p>
            <a:pPr indent="-342900" lvl="0" marL="457200" rtl="0" algn="l">
              <a:spcBef>
                <a:spcPts val="0"/>
              </a:spcBef>
              <a:spcAft>
                <a:spcPts val="0"/>
              </a:spcAft>
              <a:buSzPts val="1800"/>
              <a:buChar char="●"/>
            </a:pPr>
            <a:r>
              <a:rPr lang="en"/>
              <a:t>We used only CNNs to generate videos, which meant that the final video length was always fixed. It might be interesting to explore incorporating a RNN to be more flexible about video length and be better at unveiling the temporal correlations</a:t>
            </a:r>
            <a:endParaRPr/>
          </a:p>
          <a:p>
            <a:pPr indent="0" lvl="0" marL="0" rtl="0" algn="ctr">
              <a:spcBef>
                <a:spcPts val="1600"/>
              </a:spcBef>
              <a:spcAft>
                <a:spcPts val="1600"/>
              </a:spcAft>
              <a:buNone/>
            </a:pPr>
            <a:r>
              <a:t/>
            </a:r>
            <a:endParaRPr b="1"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2" name="Shape 282"/>
        <p:cNvGrpSpPr/>
        <p:nvPr/>
      </p:nvGrpSpPr>
      <p:grpSpPr>
        <a:xfrm>
          <a:off x="0" y="0"/>
          <a:ext cx="0" cy="0"/>
          <a:chOff x="0" y="0"/>
          <a:chExt cx="0" cy="0"/>
        </a:xfrm>
      </p:grpSpPr>
      <p:sp>
        <p:nvSpPr>
          <p:cNvPr id="283" name="Google Shape;283;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latin typeface="Georgia"/>
                <a:ea typeface="Georgia"/>
                <a:cs typeface="Georgia"/>
                <a:sym typeface="Georgia"/>
              </a:rPr>
              <a:t>Individual Contribution &amp; Code</a:t>
            </a:r>
            <a:endParaRPr>
              <a:solidFill>
                <a:srgbClr val="000000"/>
              </a:solidFill>
              <a:latin typeface="Georgia"/>
              <a:ea typeface="Georgia"/>
              <a:cs typeface="Georgia"/>
              <a:sym typeface="Georgia"/>
            </a:endParaRPr>
          </a:p>
        </p:txBody>
      </p:sp>
      <p:graphicFrame>
        <p:nvGraphicFramePr>
          <p:cNvPr id="284" name="Google Shape;284;p40"/>
          <p:cNvGraphicFramePr/>
          <p:nvPr/>
        </p:nvGraphicFramePr>
        <p:xfrm>
          <a:off x="489900" y="1781875"/>
          <a:ext cx="3000000" cy="3000000"/>
        </p:xfrm>
        <a:graphic>
          <a:graphicData uri="http://schemas.openxmlformats.org/drawingml/2006/table">
            <a:tbl>
              <a:tblPr>
                <a:noFill/>
                <a:tableStyleId>{A36BC6D7-A164-4D63-9A10-B44ACD175188}</a:tableStyleId>
              </a:tblPr>
              <a:tblGrid>
                <a:gridCol w="2499925"/>
                <a:gridCol w="5353800"/>
              </a:tblGrid>
              <a:tr h="381000">
                <a:tc>
                  <a:txBody>
                    <a:bodyPr/>
                    <a:lstStyle/>
                    <a:p>
                      <a:pPr indent="0" lvl="0" marL="0" rtl="0" algn="l">
                        <a:spcBef>
                          <a:spcPts val="0"/>
                        </a:spcBef>
                        <a:spcAft>
                          <a:spcPts val="0"/>
                        </a:spcAft>
                        <a:buNone/>
                      </a:pPr>
                      <a:r>
                        <a:rPr lang="en"/>
                        <a:t>Ritiz Saini (17D070027)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Worked on overall model training and generating video output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Milind Niranjan (170050047)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Preprocessing the code,debugging and presentation</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Kunal Chhabra (17D070031)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Analysing the final project,debugging and presentation</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85" name="Google Shape;285;p40"/>
          <p:cNvSpPr txBox="1"/>
          <p:nvPr/>
        </p:nvSpPr>
        <p:spPr>
          <a:xfrm>
            <a:off x="489900" y="3530075"/>
            <a:ext cx="8164200" cy="10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Link for Final code, Video presentation and models: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https://drive.google.com/drive/folders/12oZZio-odV6XDrmniDv2jIsoaFDY01dp?usp=sharing</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Note: All of our code is based on a github repository of tensorflow generative model: </a:t>
            </a:r>
            <a:r>
              <a:rPr lang="en" sz="1500" u="sng">
                <a:solidFill>
                  <a:srgbClr val="3C78D8"/>
                </a:solidFill>
                <a:latin typeface="Roboto"/>
                <a:ea typeface="Roboto"/>
                <a:cs typeface="Roboto"/>
                <a:sym typeface="Roboto"/>
                <a:hlinkClick r:id="rId4">
                  <a:extLst>
                    <a:ext uri="{A12FA001-AC4F-418D-AE19-62706E023703}">
                      <ahyp:hlinkClr val="tx"/>
                    </a:ext>
                  </a:extLst>
                </a:hlinkClick>
              </a:rPr>
              <a:t>https://github.com/hwalsuklee/tensorflow-generative-model-collections/</a:t>
            </a:r>
            <a:r>
              <a:rPr lang="en" sz="1500">
                <a:solidFill>
                  <a:srgbClr val="3C78D8"/>
                </a:solidFill>
                <a:latin typeface="Roboto"/>
                <a:ea typeface="Roboto"/>
                <a:cs typeface="Roboto"/>
                <a:sym typeface="Roboto"/>
              </a:rPr>
              <a:t> </a:t>
            </a:r>
            <a:endParaRPr sz="1500">
              <a:solidFill>
                <a:srgbClr val="3C78D8"/>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9" name="Shape 289"/>
        <p:cNvGrpSpPr/>
        <p:nvPr/>
      </p:nvGrpSpPr>
      <p:grpSpPr>
        <a:xfrm>
          <a:off x="0" y="0"/>
          <a:ext cx="0" cy="0"/>
          <a:chOff x="0" y="0"/>
          <a:chExt cx="0" cy="0"/>
        </a:xfrm>
      </p:grpSpPr>
      <p:sp>
        <p:nvSpPr>
          <p:cNvPr id="290" name="Google Shape;290;p41"/>
          <p:cNvSpPr txBox="1"/>
          <p:nvPr/>
        </p:nvSpPr>
        <p:spPr>
          <a:xfrm>
            <a:off x="750750" y="1759000"/>
            <a:ext cx="7642500" cy="224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400">
                <a:latin typeface="Roboto"/>
                <a:ea typeface="Roboto"/>
                <a:cs typeface="Roboto"/>
                <a:sym typeface="Roboto"/>
              </a:rPr>
              <a:t>Given the recent rapid development in this field, there are a lot more remaining to be explored</a:t>
            </a:r>
            <a:endParaRPr b="1" i="1" sz="2400">
              <a:latin typeface="Roboto"/>
              <a:ea typeface="Roboto"/>
              <a:cs typeface="Roboto"/>
              <a:sym typeface="Roboto"/>
            </a:endParaRPr>
          </a:p>
          <a:p>
            <a:pPr indent="0" lvl="0" marL="0" rtl="0" algn="ctr">
              <a:lnSpc>
                <a:spcPct val="115000"/>
              </a:lnSpc>
              <a:spcBef>
                <a:spcPts val="1600"/>
              </a:spcBef>
              <a:spcAft>
                <a:spcPts val="0"/>
              </a:spcAft>
              <a:buNone/>
            </a:pPr>
            <a:r>
              <a:t/>
            </a:r>
            <a:endParaRPr b="1" i="1" sz="2400">
              <a:latin typeface="Roboto"/>
              <a:ea typeface="Roboto"/>
              <a:cs typeface="Roboto"/>
              <a:sym typeface="Roboto"/>
            </a:endParaRPr>
          </a:p>
          <a:p>
            <a:pPr indent="0" lvl="0" marL="0" rtl="0" algn="l">
              <a:spcBef>
                <a:spcPts val="1600"/>
              </a:spcBef>
              <a:spcAft>
                <a:spcPts val="0"/>
              </a:spcAft>
              <a:buNone/>
            </a:pPr>
            <a:r>
              <a:t/>
            </a:r>
            <a:endParaRPr sz="1700">
              <a:solidFill>
                <a:srgbClr val="1155CC"/>
              </a:solidFill>
              <a:latin typeface="Roboto"/>
              <a:ea typeface="Roboto"/>
              <a:cs typeface="Roboto"/>
              <a:sym typeface="Roboto"/>
            </a:endParaRPr>
          </a:p>
          <a:p>
            <a:pPr indent="0" lvl="0" marL="0" rtl="0" algn="ctr">
              <a:lnSpc>
                <a:spcPct val="115000"/>
              </a:lnSpc>
              <a:spcBef>
                <a:spcPts val="0"/>
              </a:spcBef>
              <a:spcAft>
                <a:spcPts val="1600"/>
              </a:spcAft>
              <a:buNone/>
            </a:pPr>
            <a:r>
              <a:t/>
            </a:r>
            <a:endParaRPr b="1" i="1" sz="2400">
              <a:latin typeface="Roboto"/>
              <a:ea typeface="Roboto"/>
              <a:cs typeface="Roboto"/>
              <a:sym typeface="Roboto"/>
            </a:endParaRPr>
          </a:p>
        </p:txBody>
      </p:sp>
      <p:sp>
        <p:nvSpPr>
          <p:cNvPr id="291" name="Google Shape;291;p41"/>
          <p:cNvSpPr/>
          <p:nvPr/>
        </p:nvSpPr>
        <p:spPr>
          <a:xfrm>
            <a:off x="157700" y="946200"/>
            <a:ext cx="1528500" cy="691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latin typeface="Georgia"/>
                <a:ea typeface="Georgia"/>
                <a:cs typeface="Georgia"/>
                <a:sym typeface="Georgia"/>
              </a:rPr>
              <a:t>Why wasn’t it Viable??</a:t>
            </a:r>
            <a:endParaRPr sz="3900">
              <a:latin typeface="Georgia"/>
              <a:ea typeface="Georgia"/>
              <a:cs typeface="Georgia"/>
              <a:sym typeface="Georgia"/>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Recipe1M is a subset of Recipe1M+ dataset with a size of 200 GB on which we were planning to train, and since the output </a:t>
            </a:r>
            <a:r>
              <a:rPr lang="en"/>
              <a:t>recipes</a:t>
            </a:r>
            <a:r>
              <a:rPr lang="en"/>
              <a:t> have to be too detailed, there was no other alternative rather than training on this subset, which would take a significant amount of time  &amp; resources.</a:t>
            </a:r>
            <a:endParaRPr/>
          </a:p>
          <a:p>
            <a:pPr indent="-342900" lvl="0" marL="457200" rtl="0" algn="l">
              <a:spcBef>
                <a:spcPts val="0"/>
              </a:spcBef>
              <a:spcAft>
                <a:spcPts val="0"/>
              </a:spcAft>
              <a:buSzPts val="1800"/>
              <a:buChar char="●"/>
            </a:pPr>
            <a:r>
              <a:rPr lang="en"/>
              <a:t>Another issue was importing the dataset into a Virtual Machine of Google Cloud Platform with Nvidia Tesla v100 GPU using wget command, which wasn’t viable clearly due to th per hour cost already exceeded $5. So despite various attempts &amp; resource constraints, we had to drop this project.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nvSpPr>
        <p:spPr>
          <a:xfrm>
            <a:off x="1381650" y="1977325"/>
            <a:ext cx="6380700" cy="21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500">
                <a:solidFill>
                  <a:srgbClr val="FFFFFF"/>
                </a:solidFill>
                <a:latin typeface="Georgia"/>
                <a:ea typeface="Georgia"/>
                <a:cs typeface="Georgia"/>
                <a:sym typeface="Georgia"/>
              </a:rPr>
              <a:t>Thank You</a:t>
            </a:r>
            <a:endParaRPr b="1" sz="5500">
              <a:solidFill>
                <a:srgbClr val="FFFFFF"/>
              </a:solidFill>
              <a:latin typeface="Georgia"/>
              <a:ea typeface="Georgia"/>
              <a:cs typeface="Georgia"/>
              <a:sym typeface="Georgia"/>
            </a:endParaRPr>
          </a:p>
        </p:txBody>
      </p:sp>
      <p:sp>
        <p:nvSpPr>
          <p:cNvPr id="297" name="Google Shape;297;p42"/>
          <p:cNvSpPr/>
          <p:nvPr/>
        </p:nvSpPr>
        <p:spPr>
          <a:xfrm>
            <a:off x="339675" y="1079650"/>
            <a:ext cx="1091700" cy="66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1" name="Shape 301"/>
        <p:cNvGrpSpPr/>
        <p:nvPr/>
      </p:nvGrpSpPr>
      <p:grpSpPr>
        <a:xfrm>
          <a:off x="0" y="0"/>
          <a:ext cx="0" cy="0"/>
          <a:chOff x="0" y="0"/>
          <a:chExt cx="0" cy="0"/>
        </a:xfrm>
      </p:grpSpPr>
      <p:sp>
        <p:nvSpPr>
          <p:cNvPr id="302" name="Google Shape;302;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000000"/>
                </a:solidFill>
                <a:latin typeface="Georgia"/>
                <a:ea typeface="Georgia"/>
                <a:cs typeface="Georgia"/>
                <a:sym typeface="Georgia"/>
              </a:rPr>
              <a:t>References</a:t>
            </a:r>
            <a:endParaRPr sz="3400">
              <a:solidFill>
                <a:srgbClr val="000000"/>
              </a:solidFill>
              <a:latin typeface="Georgia"/>
              <a:ea typeface="Georgia"/>
              <a:cs typeface="Georgia"/>
              <a:sym typeface="Georgia"/>
            </a:endParaRPr>
          </a:p>
        </p:txBody>
      </p:sp>
      <p:sp>
        <p:nvSpPr>
          <p:cNvPr id="303" name="Google Shape;303;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[1] Haoye Cai, Chunyan Bai, Yu-Wing Tai, and Chi-Keung Tang. Deep video generation, prediction and completion of human action sequences. In Proceedings of the European Conference on Computer Vision (ECCV), pages 366–382, 2018.</a:t>
            </a:r>
            <a:endParaRPr sz="1400">
              <a:solidFill>
                <a:srgbClr val="000000"/>
              </a:solidFill>
            </a:endParaRPr>
          </a:p>
          <a:p>
            <a:pPr indent="0" lvl="0" marL="0" rtl="0" algn="l">
              <a:spcBef>
                <a:spcPts val="1600"/>
              </a:spcBef>
              <a:spcAft>
                <a:spcPts val="0"/>
              </a:spcAft>
              <a:buNone/>
            </a:pPr>
            <a:r>
              <a:rPr lang="en" sz="1400">
                <a:solidFill>
                  <a:srgbClr val="000000"/>
                </a:solidFill>
              </a:rPr>
              <a:t>[2] Carl Vondrick, Hamed Pirsiavash, and Antonio Torralba. Generating videos with scene dynamics. In Advances In Neural Information Processing Systems, pages 613–621, 2016.</a:t>
            </a:r>
            <a:endParaRPr sz="1400">
              <a:solidFill>
                <a:srgbClr val="000000"/>
              </a:solidFill>
            </a:endParaRPr>
          </a:p>
          <a:p>
            <a:pPr indent="0" lvl="0" marL="0" rtl="0" algn="l">
              <a:spcBef>
                <a:spcPts val="1600"/>
              </a:spcBef>
              <a:spcAft>
                <a:spcPts val="0"/>
              </a:spcAft>
              <a:buNone/>
            </a:pPr>
            <a:r>
              <a:rPr lang="en" sz="1400">
                <a:solidFill>
                  <a:srgbClr val="000000"/>
                </a:solidFill>
              </a:rPr>
              <a:t>[3] Jacob Walker, Carl Doersch, Abhinav Gupta, and Martial Hebert. An uncertain future: Forecasting from static images using variational autoencoders. In European Conference on Computer Vision, pages 835–851. Springer, 2016.</a:t>
            </a:r>
            <a:endParaRPr sz="1400">
              <a:solidFill>
                <a:srgbClr val="000000"/>
              </a:solidFill>
            </a:endParaRPr>
          </a:p>
          <a:p>
            <a:pPr indent="0" lvl="0" marL="0" rtl="0" algn="l">
              <a:spcBef>
                <a:spcPts val="1600"/>
              </a:spcBef>
              <a:spcAft>
                <a:spcPts val="1600"/>
              </a:spcAft>
              <a:buNone/>
            </a:pPr>
            <a:r>
              <a:rPr lang="en" sz="1400">
                <a:solidFill>
                  <a:srgbClr val="000000"/>
                </a:solidFill>
              </a:rPr>
              <a:t>[4] Yunpeng Li, Dominik Roblek, and Marco Tagliasacchi. From here to there: Video inbetweening using direct 3d convolutions. arXiv preprint arXiv:1905.10240, 2019.</a:t>
            </a:r>
            <a:endParaRPr sz="14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7" name="Shape 307"/>
        <p:cNvGrpSpPr/>
        <p:nvPr/>
      </p:nvGrpSpPr>
      <p:grpSpPr>
        <a:xfrm>
          <a:off x="0" y="0"/>
          <a:ext cx="0" cy="0"/>
          <a:chOff x="0" y="0"/>
          <a:chExt cx="0" cy="0"/>
        </a:xfrm>
      </p:grpSpPr>
      <p:sp>
        <p:nvSpPr>
          <p:cNvPr id="308" name="Google Shape;308;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000000"/>
                </a:solidFill>
                <a:latin typeface="Georgia"/>
                <a:ea typeface="Georgia"/>
                <a:cs typeface="Georgia"/>
                <a:sym typeface="Georgia"/>
              </a:rPr>
              <a:t>References</a:t>
            </a:r>
            <a:endParaRPr sz="3400">
              <a:solidFill>
                <a:srgbClr val="000000"/>
              </a:solidFill>
              <a:latin typeface="Georgia"/>
              <a:ea typeface="Georgia"/>
              <a:cs typeface="Georgia"/>
              <a:sym typeface="Georgia"/>
            </a:endParaRPr>
          </a:p>
        </p:txBody>
      </p:sp>
      <p:sp>
        <p:nvSpPr>
          <p:cNvPr id="309" name="Google Shape;309;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[5] Tim Salimans, Ian Goodfellow, Wojciech Zaremba, Vicki Cheung, Alec Radford, and Xi Chen. Improved techniques for training gans. In Advances in neural information processing systems, pages 2234–2242, 2016</a:t>
            </a:r>
            <a:endParaRPr sz="1400">
              <a:solidFill>
                <a:srgbClr val="000000"/>
              </a:solidFill>
            </a:endParaRPr>
          </a:p>
          <a:p>
            <a:pPr indent="0" lvl="0" marL="0" rtl="0" algn="l">
              <a:spcBef>
                <a:spcPts val="1600"/>
              </a:spcBef>
              <a:spcAft>
                <a:spcPts val="0"/>
              </a:spcAft>
              <a:buNone/>
            </a:pPr>
            <a:r>
              <a:rPr lang="en" sz="1400">
                <a:solidFill>
                  <a:srgbClr val="000000"/>
                </a:solidFill>
              </a:rPr>
              <a:t>[6] </a:t>
            </a:r>
            <a:r>
              <a:rPr lang="en" sz="1400" u="sng">
                <a:solidFill>
                  <a:srgbClr val="000000"/>
                </a:solidFill>
                <a:hlinkClick r:id="rId3">
                  <a:extLst>
                    <a:ext uri="{A12FA001-AC4F-418D-AE19-62706E023703}">
                      <ahyp:hlinkClr val="tx"/>
                    </a:ext>
                  </a:extLst>
                </a:hlinkClick>
              </a:rPr>
              <a:t>How to Explore the GAN Latent Space When Generating Faces</a:t>
            </a:r>
            <a:endParaRPr sz="1400">
              <a:solidFill>
                <a:srgbClr val="000000"/>
              </a:solidFill>
            </a:endParaRPr>
          </a:p>
          <a:p>
            <a:pPr indent="0" lvl="0" marL="0" rtl="0" algn="l">
              <a:spcBef>
                <a:spcPts val="1600"/>
              </a:spcBef>
              <a:spcAft>
                <a:spcPts val="0"/>
              </a:spcAft>
              <a:buNone/>
            </a:pPr>
            <a:r>
              <a:rPr lang="en" sz="1400">
                <a:solidFill>
                  <a:srgbClr val="000000"/>
                </a:solidFill>
              </a:rPr>
              <a:t>[7] </a:t>
            </a:r>
            <a:r>
              <a:rPr lang="en" sz="1400" u="sng">
                <a:solidFill>
                  <a:srgbClr val="000000"/>
                </a:solidFill>
                <a:hlinkClick r:id="rId4">
                  <a:extLst>
                    <a:ext uri="{A12FA001-AC4F-418D-AE19-62706E023703}">
                      <ahyp:hlinkClr val="tx"/>
                    </a:ext>
                  </a:extLst>
                </a:hlinkClick>
              </a:rPr>
              <a:t>Understanding Conditional Variational Autoencoders</a:t>
            </a:r>
            <a:endParaRPr sz="1400">
              <a:solidFill>
                <a:srgbClr val="000000"/>
              </a:solidFill>
            </a:endParaRPr>
          </a:p>
          <a:p>
            <a:pPr indent="0" lvl="0" marL="0" rtl="0" algn="l">
              <a:spcBef>
                <a:spcPts val="1600"/>
              </a:spcBef>
              <a:spcAft>
                <a:spcPts val="0"/>
              </a:spcAft>
              <a:buNone/>
            </a:pPr>
            <a:r>
              <a:rPr lang="en" sz="1400">
                <a:solidFill>
                  <a:srgbClr val="000000"/>
                </a:solidFill>
              </a:rPr>
              <a:t>[8]  Tensorflow generative model collections. https://github.com/hwalsuklee/tensorflow-generative-model-collections/</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rgbClr val="000000"/>
                </a:solidFill>
                <a:latin typeface="Georgia"/>
                <a:ea typeface="Georgia"/>
                <a:cs typeface="Georgia"/>
                <a:sym typeface="Georgia"/>
              </a:rPr>
              <a:t>Current Problem Statement:</a:t>
            </a:r>
            <a:endParaRPr sz="3900">
              <a:solidFill>
                <a:srgbClr val="000000"/>
              </a:solidFill>
              <a:latin typeface="Georgia"/>
              <a:ea typeface="Georgia"/>
              <a:cs typeface="Georgia"/>
              <a:sym typeface="Georgia"/>
            </a:endParaRPr>
          </a:p>
        </p:txBody>
      </p:sp>
      <p:sp>
        <p:nvSpPr>
          <p:cNvPr id="85" name="Google Shape;85;p16"/>
          <p:cNvSpPr txBox="1"/>
          <p:nvPr>
            <p:ph idx="1" type="body"/>
          </p:nvPr>
        </p:nvSpPr>
        <p:spPr>
          <a:xfrm>
            <a:off x="296050" y="1425175"/>
            <a:ext cx="8308500" cy="33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rgbClr val="434343"/>
                </a:solidFill>
              </a:rPr>
              <a:t>Using Deep Learning Techniques to generate moving videos from still images, by realistic interpolation of the initial and final image, considering the challenge of memory limitations due to huge pixel sizes of the images. </a:t>
            </a:r>
            <a:endParaRPr sz="1600">
              <a:solidFill>
                <a:srgbClr val="434343"/>
              </a:solidFill>
            </a:endParaRPr>
          </a:p>
          <a:p>
            <a:pPr indent="0" lvl="0" marL="0" rtl="0" algn="l">
              <a:lnSpc>
                <a:spcPct val="100000"/>
              </a:lnSpc>
              <a:spcBef>
                <a:spcPts val="1600"/>
              </a:spcBef>
              <a:spcAft>
                <a:spcPts val="0"/>
              </a:spcAft>
              <a:buNone/>
            </a:pPr>
            <a:r>
              <a:rPr b="1" lang="en" sz="1600">
                <a:solidFill>
                  <a:srgbClr val="434343"/>
                </a:solidFill>
              </a:rPr>
              <a:t>Our approach was based on the following two papers, mainly on [1];</a:t>
            </a:r>
            <a:endParaRPr b="1" sz="1600">
              <a:solidFill>
                <a:srgbClr val="434343"/>
              </a:solidFill>
            </a:endParaRPr>
          </a:p>
          <a:p>
            <a:pPr indent="0" lvl="0" marL="0" rtl="0" algn="l">
              <a:lnSpc>
                <a:spcPct val="100000"/>
              </a:lnSpc>
              <a:spcBef>
                <a:spcPts val="1600"/>
              </a:spcBef>
              <a:spcAft>
                <a:spcPts val="0"/>
              </a:spcAft>
              <a:buNone/>
            </a:pPr>
            <a:r>
              <a:rPr lang="en" sz="1600">
                <a:solidFill>
                  <a:srgbClr val="434343"/>
                </a:solidFill>
              </a:rPr>
              <a:t>[1]</a:t>
            </a:r>
            <a:r>
              <a:rPr lang="en" sz="1600">
                <a:solidFill>
                  <a:srgbClr val="434343"/>
                </a:solidFill>
              </a:rPr>
              <a:t> Haoye Cai, Chunyan Bai, Yu-Wing Tai, and Chi-Keung Tang. Deep video generation, prediction and completion of human action sequences. In Proceedings of the European Conference on Computer Vision (ECCV)</a:t>
            </a:r>
            <a:endParaRPr sz="1600">
              <a:solidFill>
                <a:srgbClr val="434343"/>
              </a:solidFill>
            </a:endParaRPr>
          </a:p>
          <a:p>
            <a:pPr indent="0" lvl="0" marL="0" rtl="0" algn="l">
              <a:lnSpc>
                <a:spcPct val="100000"/>
              </a:lnSpc>
              <a:spcBef>
                <a:spcPts val="1600"/>
              </a:spcBef>
              <a:spcAft>
                <a:spcPts val="1600"/>
              </a:spcAft>
              <a:buNone/>
            </a:pPr>
            <a:r>
              <a:rPr lang="en" sz="1600">
                <a:solidFill>
                  <a:srgbClr val="434343"/>
                </a:solidFill>
              </a:rPr>
              <a:t>[2] Yunpeng Li, Dominik Roblek, and Marco Tagliasacchi. From here to there: Video inbetweening using direct 3d convolutions. arXiv preprint arXiv:1905.10240, 2019</a:t>
            </a:r>
            <a:endParaRPr sz="16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265500" y="1209075"/>
            <a:ext cx="40452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solidFill>
                  <a:srgbClr val="000000"/>
                </a:solidFill>
                <a:latin typeface="Georgia"/>
                <a:ea typeface="Georgia"/>
                <a:cs typeface="Georgia"/>
                <a:sym typeface="Georgia"/>
              </a:rPr>
              <a:t>Introduction</a:t>
            </a:r>
            <a:endParaRPr sz="4100">
              <a:solidFill>
                <a:srgbClr val="000000"/>
              </a:solidFill>
              <a:latin typeface="Georgia"/>
              <a:ea typeface="Georgia"/>
              <a:cs typeface="Georgia"/>
              <a:sym typeface="Georgia"/>
            </a:endParaRPr>
          </a:p>
        </p:txBody>
      </p:sp>
      <p:sp>
        <p:nvSpPr>
          <p:cNvPr id="91" name="Google Shape;91;p17"/>
          <p:cNvSpPr txBox="1"/>
          <p:nvPr>
            <p:ph idx="2" type="body"/>
          </p:nvPr>
        </p:nvSpPr>
        <p:spPr>
          <a:xfrm>
            <a:off x="4671600" y="675075"/>
            <a:ext cx="4350900" cy="3744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Major challenge nowadays is that the space of output videos is exceptionally large, despite short and low-resolution videos</a:t>
            </a:r>
            <a:endParaRPr/>
          </a:p>
          <a:p>
            <a:pPr indent="-342900" lvl="0" marL="457200" rtl="0" algn="l">
              <a:spcBef>
                <a:spcPts val="0"/>
              </a:spcBef>
              <a:spcAft>
                <a:spcPts val="0"/>
              </a:spcAft>
              <a:buSzPts val="1800"/>
              <a:buChar char="●"/>
            </a:pPr>
            <a:r>
              <a:rPr lang="en"/>
              <a:t>E.g. A 30 frame RGB Video of 64X64 pixels consumes 368640 spaces</a:t>
            </a:r>
            <a:endParaRPr/>
          </a:p>
          <a:p>
            <a:pPr indent="-342900" lvl="0" marL="457200" rtl="0" algn="l">
              <a:spcBef>
                <a:spcPts val="0"/>
              </a:spcBef>
              <a:spcAft>
                <a:spcPts val="0"/>
              </a:spcAft>
              <a:buSzPts val="1800"/>
              <a:buChar char="●"/>
            </a:pPr>
            <a:r>
              <a:rPr lang="en"/>
              <a:t>We have used 3-Dimensional CNNs  to keep trainable parameters manageable while maintaining high dimensionality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Georgia"/>
                <a:ea typeface="Georgia"/>
                <a:cs typeface="Georgia"/>
                <a:sym typeface="Georgia"/>
              </a:rPr>
              <a:t>Recent Approaches to the Problem</a:t>
            </a:r>
            <a:endParaRPr sz="3500">
              <a:latin typeface="Georgia"/>
              <a:ea typeface="Georgia"/>
              <a:cs typeface="Georgia"/>
              <a:sym typeface="Georgia"/>
            </a:endParaRPr>
          </a:p>
        </p:txBody>
      </p:sp>
      <p:sp>
        <p:nvSpPr>
          <p:cNvPr id="97" name="Google Shape;97;p18"/>
          <p:cNvSpPr txBox="1"/>
          <p:nvPr>
            <p:ph idx="1" type="body"/>
          </p:nvPr>
        </p:nvSpPr>
        <p:spPr>
          <a:xfrm>
            <a:off x="326650" y="1432275"/>
            <a:ext cx="3929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A new architecture is used where the initial and final images are encoded in a latent space, a sequence of actions is generated and finally translated into the output video.</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Can be implemented either by a CNN or an RNN.</a:t>
            </a:r>
            <a:endParaRPr>
              <a:solidFill>
                <a:srgbClr val="FFFFFF"/>
              </a:solidFill>
            </a:endParaRPr>
          </a:p>
        </p:txBody>
      </p:sp>
      <p:pic>
        <p:nvPicPr>
          <p:cNvPr id="98" name="Google Shape;98;p18"/>
          <p:cNvPicPr preferRelativeResize="0"/>
          <p:nvPr/>
        </p:nvPicPr>
        <p:blipFill>
          <a:blip r:embed="rId3">
            <a:alphaModFix/>
          </a:blip>
          <a:stretch>
            <a:fillRect/>
          </a:stretch>
        </p:blipFill>
        <p:spPr>
          <a:xfrm>
            <a:off x="4648200" y="1432276"/>
            <a:ext cx="4394875" cy="2709524"/>
          </a:xfrm>
          <a:prstGeom prst="rect">
            <a:avLst/>
          </a:prstGeom>
          <a:noFill/>
          <a:ln>
            <a:noFill/>
          </a:ln>
        </p:spPr>
      </p:pic>
      <p:sp>
        <p:nvSpPr>
          <p:cNvPr id="99" name="Google Shape;99;p18"/>
          <p:cNvSpPr txBox="1"/>
          <p:nvPr/>
        </p:nvSpPr>
        <p:spPr>
          <a:xfrm>
            <a:off x="4693450" y="4264825"/>
            <a:ext cx="42864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latin typeface="Roboto"/>
                <a:ea typeface="Roboto"/>
                <a:cs typeface="Roboto"/>
                <a:sym typeface="Roboto"/>
              </a:rPr>
              <a:t>https://machinelearningmastery.com/how-to-interpolate-and-perform-vector-arithmetic-with-faces-using-a-generative-adversarial-network/</a:t>
            </a:r>
            <a:endParaRPr sz="1000">
              <a:solidFill>
                <a:srgbClr val="EFEF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latin typeface="Georgia"/>
                <a:ea typeface="Georgia"/>
                <a:cs typeface="Georgia"/>
                <a:sym typeface="Georgia"/>
              </a:rPr>
              <a:t>Our Implementation to the Problem</a:t>
            </a:r>
            <a:endParaRPr sz="3300">
              <a:latin typeface="Georgia"/>
              <a:ea typeface="Georgia"/>
              <a:cs typeface="Georgia"/>
              <a:sym typeface="Georgia"/>
            </a:endParaRPr>
          </a:p>
        </p:txBody>
      </p:sp>
      <p:sp>
        <p:nvSpPr>
          <p:cNvPr id="105" name="Google Shape;105;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t>
            </a:r>
            <a:r>
              <a:rPr lang="en"/>
              <a:t>planned</a:t>
            </a:r>
            <a:r>
              <a:rPr lang="en"/>
              <a:t> to implement CGAN with encoding and decoding in Latent Space and adopted a fully convolutional approach.</a:t>
            </a:r>
            <a:endParaRPr/>
          </a:p>
          <a:p>
            <a:pPr indent="-342900" lvl="0" marL="457200" rtl="0" algn="l">
              <a:spcBef>
                <a:spcPts val="0"/>
              </a:spcBef>
              <a:spcAft>
                <a:spcPts val="0"/>
              </a:spcAft>
              <a:buSzPts val="1800"/>
              <a:buChar char="●"/>
            </a:pPr>
            <a:r>
              <a:rPr lang="en"/>
              <a:t>However, we found a “simple” approach- i.e. rather than working with any handcrafted features, such as a separation of foreground and background features or a handcrafted latent space designed to capture the relevant degrees of freedom in the image, we worked directly at the level of pixels with CGAN &amp; CVAE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latin typeface="Georgia"/>
                <a:ea typeface="Georgia"/>
                <a:cs typeface="Georgia"/>
                <a:sym typeface="Georgia"/>
              </a:rPr>
              <a:t>Description of DataSet:</a:t>
            </a:r>
            <a:endParaRPr sz="3900">
              <a:latin typeface="Georgia"/>
              <a:ea typeface="Georgia"/>
              <a:cs typeface="Georgia"/>
              <a:sym typeface="Georgia"/>
            </a:endParaRPr>
          </a:p>
        </p:txBody>
      </p:sp>
      <p:sp>
        <p:nvSpPr>
          <p:cNvPr id="111" name="Google Shape;111;p20"/>
          <p:cNvSpPr txBox="1"/>
          <p:nvPr>
            <p:ph idx="1" type="body"/>
          </p:nvPr>
        </p:nvSpPr>
        <p:spPr>
          <a:xfrm>
            <a:off x="387900" y="1489825"/>
            <a:ext cx="8368200" cy="327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used the </a:t>
            </a:r>
            <a:r>
              <a:rPr lang="en" u="sng">
                <a:solidFill>
                  <a:srgbClr val="00FFFF"/>
                </a:solidFill>
                <a:hlinkClick r:id="rId3">
                  <a:extLst>
                    <a:ext uri="{A12FA001-AC4F-418D-AE19-62706E023703}">
                      <ahyp:hlinkClr val="tx"/>
                    </a:ext>
                  </a:extLst>
                </a:hlinkClick>
              </a:rPr>
              <a:t>Moments in Time Dataset</a:t>
            </a:r>
            <a:r>
              <a:rPr lang="en"/>
              <a:t> for both training and testing. </a:t>
            </a:r>
            <a:endParaRPr/>
          </a:p>
          <a:p>
            <a:pPr indent="-342900" lvl="0" marL="457200" rtl="0" algn="l">
              <a:spcBef>
                <a:spcPts val="0"/>
              </a:spcBef>
              <a:spcAft>
                <a:spcPts val="0"/>
              </a:spcAft>
              <a:buSzPts val="1800"/>
              <a:buChar char="●"/>
            </a:pPr>
            <a:r>
              <a:rPr lang="en"/>
              <a:t>It consists of 1,000,000 videos divided into 339 categories.</a:t>
            </a:r>
            <a:endParaRPr/>
          </a:p>
          <a:p>
            <a:pPr indent="-342900" lvl="0" marL="457200" rtl="0" algn="l">
              <a:spcBef>
                <a:spcPts val="0"/>
              </a:spcBef>
              <a:spcAft>
                <a:spcPts val="0"/>
              </a:spcAft>
              <a:buSzPts val="1800"/>
              <a:buChar char="●"/>
            </a:pPr>
            <a:r>
              <a:rPr lang="en"/>
              <a:t>Neural Network is trained in such a manner that videos are generated from a single category at a time to make video completion more achievable.</a:t>
            </a:r>
            <a:endParaRPr/>
          </a:p>
          <a:p>
            <a:pPr indent="-342900" lvl="0" marL="457200" rtl="0" algn="l">
              <a:spcBef>
                <a:spcPts val="0"/>
              </a:spcBef>
              <a:spcAft>
                <a:spcPts val="0"/>
              </a:spcAft>
              <a:buSzPts val="1800"/>
              <a:buChar char="●"/>
            </a:pPr>
            <a:r>
              <a:rPr lang="en">
                <a:solidFill>
                  <a:srgbClr val="FFFFFF"/>
                </a:solidFill>
              </a:rPr>
              <a:t>Categories on which we have worked on </a:t>
            </a:r>
            <a:r>
              <a:rPr lang="en">
                <a:solidFill>
                  <a:srgbClr val="00FF00"/>
                </a:solidFill>
              </a:rPr>
              <a:t>- </a:t>
            </a:r>
            <a:r>
              <a:rPr lang="en">
                <a:solidFill>
                  <a:srgbClr val="FFFFFF"/>
                </a:solidFill>
              </a:rPr>
              <a:t>Skiing and erupting</a:t>
            </a:r>
            <a:endParaRPr>
              <a:solidFill>
                <a:srgbClr val="00FF00"/>
              </a:solidFill>
            </a:endParaRPr>
          </a:p>
          <a:p>
            <a:pPr indent="-342900" lvl="0" marL="457200" rtl="0" algn="l">
              <a:spcBef>
                <a:spcPts val="0"/>
              </a:spcBef>
              <a:spcAft>
                <a:spcPts val="0"/>
              </a:spcAft>
              <a:buSzPts val="1800"/>
              <a:buChar char="●"/>
            </a:pPr>
            <a:r>
              <a:rPr lang="en">
                <a:solidFill>
                  <a:srgbClr val="00FF00"/>
                </a:solidFill>
              </a:rPr>
              <a:t>Skiing- </a:t>
            </a:r>
            <a:r>
              <a:rPr lang="en">
                <a:solidFill>
                  <a:srgbClr val="FFFFFF"/>
                </a:solidFill>
              </a:rPr>
              <a:t>1800 Training Videos and 81 Test Videos.</a:t>
            </a:r>
            <a:endParaRPr>
              <a:solidFill>
                <a:srgbClr val="FFFFFF"/>
              </a:solidFill>
            </a:endParaRPr>
          </a:p>
          <a:p>
            <a:pPr indent="-342900" lvl="0" marL="457200" rtl="0" algn="l">
              <a:spcBef>
                <a:spcPts val="0"/>
              </a:spcBef>
              <a:spcAft>
                <a:spcPts val="0"/>
              </a:spcAft>
              <a:buSzPts val="1800"/>
              <a:buChar char="●"/>
            </a:pPr>
            <a:r>
              <a:rPr lang="en">
                <a:solidFill>
                  <a:srgbClr val="00FF00"/>
                </a:solidFill>
              </a:rPr>
              <a:t>Erupting- </a:t>
            </a:r>
            <a:r>
              <a:rPr lang="en">
                <a:solidFill>
                  <a:srgbClr val="FFFFFF"/>
                </a:solidFill>
              </a:rPr>
              <a:t>2000 Training Videos and 100 Test Videos</a:t>
            </a:r>
            <a:endParaRPr>
              <a:solidFill>
                <a:srgbClr val="FFFFFF"/>
              </a:solidFill>
            </a:endParaRPr>
          </a:p>
          <a:p>
            <a:pPr indent="0" lvl="0" marL="0" rtl="0" algn="l">
              <a:spcBef>
                <a:spcPts val="1600"/>
              </a:spcBef>
              <a:spcAft>
                <a:spcPts val="1600"/>
              </a:spcAft>
              <a:buNone/>
            </a:pPr>
            <a:r>
              <a:rPr b="1" lang="en" sz="1600">
                <a:solidFill>
                  <a:srgbClr val="FFFFFF"/>
                </a:solidFill>
              </a:rPr>
              <a:t>Note:</a:t>
            </a:r>
            <a:r>
              <a:rPr lang="en" sz="1600">
                <a:solidFill>
                  <a:srgbClr val="FFFFFF"/>
                </a:solidFill>
              </a:rPr>
              <a:t> We have downsized all videos from 90 frames 256X256 pixels to 30 frames videos with 64X64 pixels in each frame, and pixel values rescaled to lie between 0 to 1 to reduce computational time.</a:t>
            </a:r>
            <a:endParaRPr sz="1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Baseline Model: Interpolation with ffmpeg</a:t>
            </a:r>
            <a:endParaRPr>
              <a:latin typeface="Georgia"/>
              <a:ea typeface="Georgia"/>
              <a:cs typeface="Georgia"/>
              <a:sym typeface="Georgia"/>
            </a:endParaRPr>
          </a:p>
        </p:txBody>
      </p:sp>
      <p:sp>
        <p:nvSpPr>
          <p:cNvPr id="117" name="Google Shape;117;p21"/>
          <p:cNvSpPr txBox="1"/>
          <p:nvPr>
            <p:ph idx="1" type="body"/>
          </p:nvPr>
        </p:nvSpPr>
        <p:spPr>
          <a:xfrm>
            <a:off x="387900" y="1489825"/>
            <a:ext cx="38100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simple model which came to our mind was implementing some simple interpolator/ffmpeg functions for initial and final image.</a:t>
            </a:r>
            <a:endParaRPr/>
          </a:p>
          <a:p>
            <a:pPr indent="-342900" lvl="0" marL="457200" rtl="0" algn="l">
              <a:spcBef>
                <a:spcPts val="0"/>
              </a:spcBef>
              <a:spcAft>
                <a:spcPts val="0"/>
              </a:spcAft>
              <a:buSzPts val="1800"/>
              <a:buChar char="●"/>
            </a:pPr>
            <a:r>
              <a:rPr lang="en" u="sng"/>
              <a:t>Failed completely as only 2 frames aren’t enough for generating a complete video.</a:t>
            </a:r>
            <a:endParaRPr u="sng"/>
          </a:p>
          <a:p>
            <a:pPr indent="0" lvl="0" marL="0" rtl="0" algn="l">
              <a:spcBef>
                <a:spcPts val="1600"/>
              </a:spcBef>
              <a:spcAft>
                <a:spcPts val="0"/>
              </a:spcAft>
              <a:buNone/>
            </a:pPr>
            <a:r>
              <a:t/>
            </a:r>
            <a:endParaRPr sz="1400">
              <a:solidFill>
                <a:srgbClr val="FFFF00"/>
              </a:solidFill>
              <a:latin typeface="Courier New"/>
              <a:ea typeface="Courier New"/>
              <a:cs typeface="Courier New"/>
              <a:sym typeface="Courier New"/>
            </a:endParaRPr>
          </a:p>
          <a:p>
            <a:pPr indent="0" lvl="0" marL="0" rtl="0" algn="l">
              <a:spcBef>
                <a:spcPts val="1600"/>
              </a:spcBef>
              <a:spcAft>
                <a:spcPts val="0"/>
              </a:spcAft>
              <a:buNone/>
            </a:pPr>
            <a:r>
              <a:t/>
            </a:r>
            <a:endParaRPr sz="1000">
              <a:solidFill>
                <a:srgbClr val="242729"/>
              </a:solidFill>
              <a:highlight>
                <a:srgbClr val="E4E6E8"/>
              </a:highlight>
              <a:latin typeface="Courier New"/>
              <a:ea typeface="Courier New"/>
              <a:cs typeface="Courier New"/>
              <a:sym typeface="Courier New"/>
            </a:endParaRPr>
          </a:p>
          <a:p>
            <a:pPr indent="0" lvl="0" marL="457200" rtl="0" algn="l">
              <a:spcBef>
                <a:spcPts val="1600"/>
              </a:spcBef>
              <a:spcAft>
                <a:spcPts val="1600"/>
              </a:spcAft>
              <a:buNone/>
            </a:pPr>
            <a:r>
              <a:t/>
            </a:r>
            <a:endParaRPr/>
          </a:p>
        </p:txBody>
      </p:sp>
      <p:pic>
        <p:nvPicPr>
          <p:cNvPr id="118" name="Google Shape;118;p21"/>
          <p:cNvPicPr preferRelativeResize="0"/>
          <p:nvPr/>
        </p:nvPicPr>
        <p:blipFill>
          <a:blip r:embed="rId3">
            <a:alphaModFix/>
          </a:blip>
          <a:stretch>
            <a:fillRect/>
          </a:stretch>
        </p:blipFill>
        <p:spPr>
          <a:xfrm>
            <a:off x="4771025" y="1600525"/>
            <a:ext cx="3810000" cy="2857500"/>
          </a:xfrm>
          <a:prstGeom prst="rect">
            <a:avLst/>
          </a:prstGeom>
          <a:noFill/>
          <a:ln>
            <a:noFill/>
          </a:ln>
        </p:spPr>
      </p:pic>
      <p:sp>
        <p:nvSpPr>
          <p:cNvPr id="119" name="Google Shape;119;p21"/>
          <p:cNvSpPr txBox="1"/>
          <p:nvPr/>
        </p:nvSpPr>
        <p:spPr>
          <a:xfrm>
            <a:off x="4905450" y="4575575"/>
            <a:ext cx="37506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https://www.hellocatfood.com/misusing-ffmpegs-motion-interpolation-options/</a:t>
            </a:r>
            <a:endParaRPr sz="10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