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panose="020B0604020202020204" charset="0"/>
      <p:bold r:id="rId9"/>
      <p:boldItalic r:id="rId10"/>
    </p:embeddedFont>
    <p:embeddedFont>
      <p:font typeface="Barlow Medium"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8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800" b="1" dirty="0">
                <a:solidFill>
                  <a:srgbClr val="141414"/>
                </a:solidFill>
                <a:latin typeface="Barlow"/>
                <a:sym typeface="Barlow"/>
              </a:rPr>
              <a:t>PRECEPTOR</a:t>
            </a:r>
            <a:endParaRPr sz="8800"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8" y="8753588"/>
            <a:ext cx="7051365"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dirty="0">
                  <a:solidFill>
                    <a:srgbClr val="141414"/>
                  </a:solidFill>
                  <a:latin typeface="Barlow Medium"/>
                  <a:ea typeface="Barlow Medium"/>
                  <a:cs typeface="Barlow Medium"/>
                  <a:sym typeface="Barlow Medium"/>
                </a:rPr>
                <a:t>EDUTHON-EDUCATION THEMED  HACKATHON</a:t>
              </a:r>
              <a:endParaRPr dirty="0"/>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dirty="0">
                  <a:solidFill>
                    <a:srgbClr val="141414"/>
                  </a:solidFill>
                  <a:latin typeface="Barlow"/>
                  <a:ea typeface="Barlow"/>
                  <a:cs typeface="Barlow"/>
                  <a:sym typeface="Barlow"/>
                </a:rPr>
                <a:t>01</a:t>
              </a:r>
              <a:endParaRPr dirty="0"/>
            </a:p>
          </p:txBody>
        </p:sp>
      </p:grpSp>
      <p:sp>
        <p:nvSpPr>
          <p:cNvPr id="91" name="Google Shape;91;p13"/>
          <p:cNvSpPr txBox="1"/>
          <p:nvPr/>
        </p:nvSpPr>
        <p:spPr>
          <a:xfrm>
            <a:off x="6994871" y="2101435"/>
            <a:ext cx="10497671"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3600" b="1" dirty="0">
                <a:solidFill>
                  <a:srgbClr val="141414"/>
                </a:solidFill>
                <a:latin typeface="Barlow"/>
                <a:sym typeface="Barlow"/>
              </a:rPr>
              <a:t>Giving </a:t>
            </a:r>
            <a:r>
              <a:rPr lang="en-US" sz="3600" b="1" dirty="0" err="1">
                <a:solidFill>
                  <a:srgbClr val="141414"/>
                </a:solidFill>
                <a:latin typeface="Barlow"/>
                <a:sym typeface="Barlow"/>
              </a:rPr>
              <a:t>Virtuality</a:t>
            </a:r>
            <a:r>
              <a:rPr lang="en-US" sz="3600" b="1" dirty="0">
                <a:solidFill>
                  <a:srgbClr val="141414"/>
                </a:solidFill>
                <a:latin typeface="Barlow"/>
                <a:sym typeface="Barlow"/>
              </a:rPr>
              <a:t> a new sense. </a:t>
            </a:r>
            <a:endParaRPr sz="3600" dirty="0"/>
          </a:p>
        </p:txBody>
      </p:sp>
      <p:sp>
        <p:nvSpPr>
          <p:cNvPr id="92" name="Google Shape;92;p13"/>
          <p:cNvSpPr txBox="1"/>
          <p:nvPr/>
        </p:nvSpPr>
        <p:spPr>
          <a:xfrm>
            <a:off x="7228114" y="3280228"/>
            <a:ext cx="10031186" cy="88690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BUTCHER BYTES</a:t>
            </a:r>
            <a:endParaRPr dirty="0"/>
          </a:p>
        </p:txBody>
      </p:sp>
      <p:sp>
        <p:nvSpPr>
          <p:cNvPr id="93" name="Google Shape;93;p13"/>
          <p:cNvSpPr txBox="1"/>
          <p:nvPr/>
        </p:nvSpPr>
        <p:spPr>
          <a:xfrm>
            <a:off x="6463178" y="4645888"/>
            <a:ext cx="10671843"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-RHYTHM VERMA</a:t>
            </a:r>
          </a:p>
          <a:p>
            <a:pPr marL="0" marR="0" lvl="0" indent="0" algn="r" rtl="0">
              <a:lnSpc>
                <a:spcPct val="100000"/>
              </a:lnSpc>
              <a:spcBef>
                <a:spcPts val="0"/>
              </a:spcBef>
              <a:spcAft>
                <a:spcPts val="0"/>
              </a:spcAft>
              <a:buNone/>
            </a:pPr>
            <a:r>
              <a:rPr lang="en-US" sz="4200" b="1" dirty="0">
                <a:solidFill>
                  <a:srgbClr val="141414"/>
                </a:solidFill>
                <a:latin typeface="Barlow"/>
                <a:sym typeface="Barlow"/>
              </a:rPr>
              <a:t>-GARGI </a:t>
            </a:r>
            <a:endParaRPr dirty="0"/>
          </a:p>
        </p:txBody>
      </p:sp>
      <p:pic>
        <p:nvPicPr>
          <p:cNvPr id="3" name="Picture 2">
            <a:extLst>
              <a:ext uri="{FF2B5EF4-FFF2-40B4-BE49-F238E27FC236}">
                <a16:creationId xmlns:a16="http://schemas.microsoft.com/office/drawing/2014/main" id="{102F452A-62C5-4274-AD51-73F89DB9AB0C}"/>
              </a:ext>
            </a:extLst>
          </p:cNvPr>
          <p:cNvPicPr>
            <a:picLocks noChangeAspect="1"/>
          </p:cNvPicPr>
          <p:nvPr/>
        </p:nvPicPr>
        <p:blipFill>
          <a:blip r:embed="rId5"/>
          <a:stretch>
            <a:fillRect/>
          </a:stretch>
        </p:blipFill>
        <p:spPr>
          <a:xfrm>
            <a:off x="9425523" y="174467"/>
            <a:ext cx="1619250" cy="1514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dirty="0"/>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grpSp>
        <p:nvGrpSpPr>
          <p:cNvPr id="100" name="Google Shape;100;p14"/>
          <p:cNvGrpSpPr/>
          <p:nvPr/>
        </p:nvGrpSpPr>
        <p:grpSpPr>
          <a:xfrm>
            <a:off x="525218" y="2658421"/>
            <a:ext cx="9850272" cy="7188315"/>
            <a:chOff x="-671309" y="14842"/>
            <a:chExt cx="13133696" cy="9584419"/>
          </a:xfrm>
        </p:grpSpPr>
        <p:sp>
          <p:nvSpPr>
            <p:cNvPr id="101" name="Google Shape;101;p14"/>
            <p:cNvSpPr txBox="1"/>
            <p:nvPr/>
          </p:nvSpPr>
          <p:spPr>
            <a:xfrm>
              <a:off x="-78097" y="14842"/>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671309" y="1159545"/>
              <a:ext cx="12540484" cy="8439716"/>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dirty="0"/>
                <a:t>COVID-19 STRUCK US TO THE BIGGEST CHALLENGE OF MAKING EDUCATION QUALITY AS IT WAS EARLIER.IN THE PRESENT SCENARIO,ALL THE PARENTS,STUDENTS,TEACHERS,EDUCATIONAL HEAD ARE WORRIED OF THE EFFECTIVENESS OF ONLINE LEARNING.COMPARED TO FACE-TO-FACE LEARNING ONLINE LEARNING HAS MANY DRAWBACKS </a:t>
              </a:r>
              <a:r>
                <a:rPr lang="en-US" sz="1800" dirty="0">
                  <a:solidFill>
                    <a:srgbClr val="2B2B2B"/>
                  </a:solidFill>
                  <a:latin typeface="Lato"/>
                </a:rPr>
                <a:t> </a:t>
              </a:r>
              <a:r>
                <a:rPr lang="en-US" sz="1800" dirty="0">
                  <a:solidFill>
                    <a:srgbClr val="2B2B2B"/>
                  </a:solidFill>
                  <a:latin typeface="+mj-lt"/>
                </a:rPr>
                <a:t>SUCH AS LACK OF HUMAN CONNECT, ABSENCE OF OPPORTUNITIES OF COLLABORATIVE LEARNING, TEACHER SUPERVISION AND THE MOST GLARING BEING LACK OF OPPORTUNITIES FOR HANDS-ON LEARNING IN COMPLEX SUBJECTS SUCH AS SCIENCE AND MATHEMATICS.THE TEACHERS ARE UNABLE TO KNOW WHAT KNOWLEDGE IS BEING GAINED BY THE STUDENT.STUDENTS ALSO FIND  DIFFICULT</a:t>
              </a:r>
            </a:p>
            <a:p>
              <a:pPr marL="0" marR="0" lvl="0" indent="0" algn="l" rtl="0">
                <a:lnSpc>
                  <a:spcPct val="150000"/>
                </a:lnSpc>
                <a:spcBef>
                  <a:spcPts val="0"/>
                </a:spcBef>
                <a:spcAft>
                  <a:spcPts val="0"/>
                </a:spcAft>
                <a:buNone/>
              </a:pPr>
              <a:r>
                <a:rPr lang="en-US" sz="1800" dirty="0">
                  <a:solidFill>
                    <a:srgbClr val="2B2B2B"/>
                  </a:solidFill>
                  <a:latin typeface="+mj-lt"/>
                </a:rPr>
                <a:t>TO ADJUST IN AN ONLINE TEACHING PLATFORM DUE TO ITS SUDDEN IMPLEMENTATION.THERE ARE MANY STUDENTS WHO DON’T HAVE RESOURCES TO STUDY IN THIS VIRTUAL MODE.SO ALL THIS PROBLEMS ARE STILL HAVING LESS SOLUTIONS AND NEED TO BE TAKEN INTO CONSIDERATION. </a:t>
              </a:r>
              <a:endParaRPr lang="en-US" sz="1800" dirty="0">
                <a:latin typeface="+mj-lt"/>
              </a:endParaRPr>
            </a:p>
          </p:txBody>
        </p:sp>
      </p:grpSp>
      <p:pic>
        <p:nvPicPr>
          <p:cNvPr id="103" name="Google Shape;103;p14"/>
          <p:cNvPicPr preferRelativeResize="0"/>
          <p:nvPr/>
        </p:nvPicPr>
        <p:blipFill rotWithShape="1">
          <a:blip r:embed="rId4">
            <a:alphaModFix/>
          </a:blip>
          <a:srcRect/>
          <a:stretch/>
        </p:blipFill>
        <p:spPr>
          <a:xfrm rot="1869812">
            <a:off x="8291204" y="574523"/>
            <a:ext cx="2819335" cy="845801"/>
          </a:xfrm>
          <a:prstGeom prst="rect">
            <a:avLst/>
          </a:prstGeom>
          <a:noFill/>
          <a:ln>
            <a:noFill/>
          </a:ln>
        </p:spPr>
      </p:pic>
      <p:pic>
        <p:nvPicPr>
          <p:cNvPr id="105" name="Google Shape;105;p14"/>
          <p:cNvPicPr preferRelativeResize="0"/>
          <p:nvPr/>
        </p:nvPicPr>
        <p:blipFill rotWithShape="1">
          <a:blip r:embed="rId5">
            <a:alphaModFix/>
          </a:blip>
          <a:srcRect/>
          <a:stretch/>
        </p:blipFill>
        <p:spPr>
          <a:xfrm>
            <a:off x="16473309" y="428339"/>
            <a:ext cx="1571982" cy="1469149"/>
          </a:xfrm>
          <a:prstGeom prst="rect">
            <a:avLst/>
          </a:prstGeom>
          <a:noFill/>
          <a:ln>
            <a:noFill/>
          </a:ln>
        </p:spPr>
      </p:pic>
      <p:pic>
        <p:nvPicPr>
          <p:cNvPr id="3" name="Picture 2">
            <a:extLst>
              <a:ext uri="{FF2B5EF4-FFF2-40B4-BE49-F238E27FC236}">
                <a16:creationId xmlns:a16="http://schemas.microsoft.com/office/drawing/2014/main" id="{A6306958-F29A-4451-93A9-5C40D6AE7C9F}"/>
              </a:ext>
            </a:extLst>
          </p:cNvPr>
          <p:cNvPicPr>
            <a:picLocks noChangeAspect="1"/>
          </p:cNvPicPr>
          <p:nvPr/>
        </p:nvPicPr>
        <p:blipFill>
          <a:blip r:embed="rId6"/>
          <a:stretch>
            <a:fillRect/>
          </a:stretch>
        </p:blipFill>
        <p:spPr>
          <a:xfrm>
            <a:off x="10791027" y="0"/>
            <a:ext cx="7526345" cy="1028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620530" y="1028700"/>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141414"/>
                </a:solidFill>
                <a:latin typeface="Barlow"/>
                <a:ea typeface="Barlow"/>
                <a:cs typeface="Barlow"/>
                <a:sym typeface="Barlow"/>
              </a:rPr>
              <a:t>PROPOSED SOLUTION</a:t>
            </a:r>
            <a:endParaRPr dirty="0"/>
          </a:p>
        </p:txBody>
      </p:sp>
      <p:sp>
        <p:nvSpPr>
          <p:cNvPr id="111" name="Google Shape;111;p15"/>
          <p:cNvSpPr txBox="1"/>
          <p:nvPr/>
        </p:nvSpPr>
        <p:spPr>
          <a:xfrm>
            <a:off x="442480" y="3886439"/>
            <a:ext cx="11268706" cy="8523725"/>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None/>
            </a:pPr>
            <a:r>
              <a:rPr lang="en-US" sz="2400" dirty="0">
                <a:solidFill>
                  <a:srgbClr val="141414"/>
                </a:solidFill>
                <a:latin typeface="Barlow Medium"/>
                <a:ea typeface="Barlow Medium"/>
                <a:cs typeface="Barlow Medium"/>
                <a:sym typeface="Barlow Medium"/>
              </a:rPr>
              <a:t>   AS STATED ABOVE IN THE PROBLEM THAT ONLINE EDUCATION HAS BECOME A CHALLANGE AND THE TEACHERS CANNOT UNDERSTAND HOW MUCH KNOWLEDGE HAS BEEN GAINED BY THE STUDENTS SO WE SHOULD HAVE A PLATFORM WHERE THE TEACHER CAN GET AN IDEA OF THE UNDERSTANDING OF THE STUDENT BASED ON THEIR ANSWERS AND INVOLVEMENT</a:t>
            </a:r>
            <a:endParaRPr sz="24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FFFFFF"/>
                </a:solidFill>
                <a:latin typeface="Barlow"/>
                <a:ea typeface="Barlow"/>
                <a:cs typeface="Barlow"/>
                <a:sym typeface="Barlow"/>
              </a:rPr>
              <a:t>UNIQUE SELLING POINTS</a:t>
            </a:r>
            <a:endParaRPr dirty="0"/>
          </a:p>
        </p:txBody>
      </p:sp>
      <p:sp>
        <p:nvSpPr>
          <p:cNvPr id="119" name="Google Shape;119;p16"/>
          <p:cNvSpPr txBox="1"/>
          <p:nvPr/>
        </p:nvSpPr>
        <p:spPr>
          <a:xfrm>
            <a:off x="218575" y="5686489"/>
            <a:ext cx="7361575" cy="678929"/>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chemeClr val="bg1"/>
                </a:solidFill>
              </a:rPr>
              <a:t>Teacher’s get an idea of how much an individual student has     </a:t>
            </a:r>
            <a:r>
              <a:rPr lang="en-US" sz="2000" dirty="0" err="1">
                <a:solidFill>
                  <a:schemeClr val="bg1"/>
                </a:solidFill>
              </a:rPr>
              <a:t>understood.The</a:t>
            </a:r>
            <a:r>
              <a:rPr lang="en-US" sz="2000" dirty="0">
                <a:solidFill>
                  <a:schemeClr val="bg1"/>
                </a:solidFill>
              </a:rPr>
              <a:t> students get review on their answers.</a:t>
            </a:r>
            <a:endParaRPr sz="2000" dirty="0"/>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a:solidFill>
                  <a:srgbClr val="3CDA7D"/>
                </a:solidFill>
                <a:latin typeface="Barlow"/>
                <a:ea typeface="Barlow"/>
                <a:cs typeface="Barlow"/>
                <a:sym typeface="Barlow"/>
              </a:rPr>
              <a:t>.</a:t>
            </a:r>
            <a:endParaRPr dirty="0"/>
          </a:p>
        </p:txBody>
      </p:sp>
      <p:pic>
        <p:nvPicPr>
          <p:cNvPr id="121" name="Google Shape;121;p16"/>
          <p:cNvPicPr preferRelativeResize="0"/>
          <p:nvPr/>
        </p:nvPicPr>
        <p:blipFill rotWithShape="1">
          <a:blip r:embed="rId3">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chemeClr val="bg1"/>
                </a:solidFill>
              </a:rPr>
              <a:t>The other students get more knowledge as they will get the ideas and thoughts of everyone present there.</a:t>
            </a:r>
            <a:endParaRPr sz="2000" dirty="0">
              <a:solidFill>
                <a:schemeClr val="bg1"/>
              </a:solidFill>
            </a:endParaRPr>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a:solidFill>
                  <a:srgbClr val="3CDA7D"/>
                </a:solidFill>
                <a:latin typeface="Barlow"/>
                <a:ea typeface="Barlow"/>
                <a:cs typeface="Barlow"/>
                <a:sym typeface="Barlow"/>
              </a:rPr>
              <a:t>.</a:t>
            </a:r>
            <a:endParaRPr dirty="0"/>
          </a:p>
        </p:txBody>
      </p:sp>
      <p:sp>
        <p:nvSpPr>
          <p:cNvPr id="124" name="Google Shape;124;p16"/>
          <p:cNvSpPr txBox="1"/>
          <p:nvPr/>
        </p:nvSpPr>
        <p:spPr>
          <a:xfrm>
            <a:off x="9843000" y="206654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err="1">
                <a:solidFill>
                  <a:schemeClr val="bg1"/>
                </a:solidFill>
              </a:rPr>
              <a:t>Hesitants</a:t>
            </a:r>
            <a:r>
              <a:rPr lang="en-US" sz="2000" dirty="0">
                <a:solidFill>
                  <a:schemeClr val="bg1"/>
                </a:solidFill>
              </a:rPr>
              <a:t> students can also participate.</a:t>
            </a:r>
            <a:endParaRPr sz="2000" dirty="0"/>
          </a:p>
        </p:txBody>
      </p:sp>
      <p:sp>
        <p:nvSpPr>
          <p:cNvPr id="125" name="Google Shape;125;p16"/>
          <p:cNvSpPr txBox="1"/>
          <p:nvPr/>
        </p:nvSpPr>
        <p:spPr>
          <a:xfrm>
            <a:off x="9843000" y="12284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a:solidFill>
                  <a:srgbClr val="3CDA7D"/>
                </a:solidFill>
                <a:latin typeface="Barlow"/>
                <a:ea typeface="Barlow"/>
                <a:cs typeface="Barlow"/>
                <a:sym typeface="Barlow"/>
              </a:rPr>
              <a:t>.</a:t>
            </a:r>
            <a:endParaRPr dirty="0"/>
          </a:p>
        </p:txBody>
      </p:sp>
      <p:sp>
        <p:nvSpPr>
          <p:cNvPr id="126" name="Google Shape;126;p16"/>
          <p:cNvSpPr txBox="1"/>
          <p:nvPr/>
        </p:nvSpPr>
        <p:spPr>
          <a:xfrm>
            <a:off x="9726886" y="4166269"/>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err="1"/>
              <a:t>L</a:t>
            </a:r>
            <a:r>
              <a:rPr lang="en-US" sz="2000" dirty="0" err="1">
                <a:solidFill>
                  <a:schemeClr val="bg1"/>
                </a:solidFill>
              </a:rPr>
              <a:t>Less</a:t>
            </a:r>
            <a:r>
              <a:rPr lang="en-US" sz="2000" dirty="0">
                <a:solidFill>
                  <a:schemeClr val="bg1"/>
                </a:solidFill>
              </a:rPr>
              <a:t> consumption of data and less network speed required</a:t>
            </a:r>
            <a:r>
              <a:rPr lang="en-US" dirty="0">
                <a:solidFill>
                  <a:schemeClr val="bg1"/>
                </a:solidFill>
              </a:rPr>
              <a:t>.</a:t>
            </a:r>
            <a:endParaRPr dirty="0"/>
          </a:p>
        </p:txBody>
      </p:sp>
      <p:sp>
        <p:nvSpPr>
          <p:cNvPr id="127" name="Google Shape;127;p16"/>
          <p:cNvSpPr txBox="1"/>
          <p:nvPr/>
        </p:nvSpPr>
        <p:spPr>
          <a:xfrm>
            <a:off x="9843000" y="3312371"/>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5</a:t>
            </a:r>
            <a:r>
              <a:rPr lang="en-US" sz="5600" b="1" i="0" u="none" strike="noStrike" cap="none" dirty="0">
                <a:solidFill>
                  <a:srgbClr val="3CDA7D"/>
                </a:solidFill>
                <a:latin typeface="Barlow"/>
                <a:ea typeface="Barlow"/>
                <a:cs typeface="Barlow"/>
                <a:sym typeface="Barlow"/>
              </a:rPr>
              <a:t>.</a:t>
            </a:r>
            <a:endParaRPr dirty="0"/>
          </a:p>
        </p:txBody>
      </p:sp>
      <p:sp>
        <p:nvSpPr>
          <p:cNvPr id="128" name="Google Shape;128;p16"/>
          <p:cNvSpPr txBox="1"/>
          <p:nvPr/>
        </p:nvSpPr>
        <p:spPr>
          <a:xfrm>
            <a:off x="9843000" y="626599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32" name="Google Shape;132;p16"/>
          <p:cNvSpPr txBox="1"/>
          <p:nvPr/>
        </p:nvSpPr>
        <p:spPr>
          <a:xfrm>
            <a:off x="277493" y="3515707"/>
            <a:ext cx="7416300" cy="74534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chemeClr val="bg1"/>
                </a:solidFill>
              </a:rPr>
              <a:t>An interaction app between the teacher and the student without any audio or video or any such meetings.</a:t>
            </a:r>
            <a:endParaRPr sz="2000" dirty="0">
              <a:solidFill>
                <a:schemeClr val="bg1"/>
              </a:solidFill>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
        <p:nvSpPr>
          <p:cNvPr id="2" name="Google Shape;127;p16">
            <a:extLst>
              <a:ext uri="{FF2B5EF4-FFF2-40B4-BE49-F238E27FC236}">
                <a16:creationId xmlns:a16="http://schemas.microsoft.com/office/drawing/2014/main" id="{9D04109D-91A5-4A26-81F8-F235D626DB94}"/>
              </a:ext>
            </a:extLst>
          </p:cNvPr>
          <p:cNvSpPr txBox="1"/>
          <p:nvPr/>
        </p:nvSpPr>
        <p:spPr>
          <a:xfrm>
            <a:off x="9777444" y="5007151"/>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6.</a:t>
            </a:r>
            <a:endParaRPr dirty="0"/>
          </a:p>
        </p:txBody>
      </p:sp>
      <p:sp>
        <p:nvSpPr>
          <p:cNvPr id="3" name="Google Shape;126;p16">
            <a:extLst>
              <a:ext uri="{FF2B5EF4-FFF2-40B4-BE49-F238E27FC236}">
                <a16:creationId xmlns:a16="http://schemas.microsoft.com/office/drawing/2014/main" id="{EEE1CE6D-7F88-4111-8407-AC4ED8ADE221}"/>
              </a:ext>
            </a:extLst>
          </p:cNvPr>
          <p:cNvSpPr txBox="1"/>
          <p:nvPr/>
        </p:nvSpPr>
        <p:spPr>
          <a:xfrm>
            <a:off x="9726886" y="5908460"/>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chemeClr val="bg1"/>
                </a:solidFill>
              </a:rPr>
              <a:t>Student get points on the basis of their involvement in a particular question.</a:t>
            </a:r>
            <a:endParaRPr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9106044" y="-104851"/>
            <a:ext cx="12045623" cy="10051993"/>
          </a:xfrm>
          <a:prstGeom prst="rect">
            <a:avLst/>
          </a:prstGeom>
          <a:noFill/>
          <a:ln>
            <a:noFill/>
          </a:ln>
        </p:spPr>
      </p:pic>
      <p:grpSp>
        <p:nvGrpSpPr>
          <p:cNvPr id="140" name="Google Shape;140;p17"/>
          <p:cNvGrpSpPr/>
          <p:nvPr/>
        </p:nvGrpSpPr>
        <p:grpSpPr>
          <a:xfrm>
            <a:off x="1028700" y="2816730"/>
            <a:ext cx="8115300" cy="1374800"/>
            <a:chOff x="-1851703" y="26480"/>
            <a:chExt cx="10820401" cy="1833065"/>
          </a:xfrm>
        </p:grpSpPr>
        <p:sp>
          <p:nvSpPr>
            <p:cNvPr id="141" name="Google Shape;141;p17"/>
            <p:cNvSpPr txBox="1"/>
            <p:nvPr/>
          </p:nvSpPr>
          <p:spPr>
            <a:xfrm>
              <a:off x="-1219200" y="26480"/>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3200" dirty="0">
                  <a:solidFill>
                    <a:srgbClr val="141414"/>
                  </a:solidFill>
                  <a:latin typeface="Barlow Medium"/>
                  <a:sym typeface="Barlow Medium"/>
                </a:rPr>
                <a:t>ANDROID STUDIO</a:t>
              </a:r>
              <a:endParaRPr sz="3200" dirty="0"/>
            </a:p>
          </p:txBody>
        </p:sp>
        <p:sp>
          <p:nvSpPr>
            <p:cNvPr id="142" name="Google Shape;142;p17"/>
            <p:cNvSpPr txBox="1"/>
            <p:nvPr/>
          </p:nvSpPr>
          <p:spPr>
            <a:xfrm>
              <a:off x="-1851703" y="884555"/>
              <a:ext cx="10187898" cy="97499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Android Studio is being used to develop the whole application.</a:t>
              </a:r>
            </a:p>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Languages Used -  Java , XML </a:t>
              </a:r>
              <a:endParaRPr sz="2000" dirty="0"/>
            </a:p>
          </p:txBody>
        </p:sp>
      </p:grpSp>
      <p:grpSp>
        <p:nvGrpSpPr>
          <p:cNvPr id="143" name="Google Shape;143;p17"/>
          <p:cNvGrpSpPr/>
          <p:nvPr/>
        </p:nvGrpSpPr>
        <p:grpSpPr>
          <a:xfrm>
            <a:off x="1028699" y="4889551"/>
            <a:ext cx="8357541" cy="1412728"/>
            <a:chOff x="-1585087" y="47042"/>
            <a:chExt cx="10896618" cy="1883636"/>
          </a:xfrm>
        </p:grpSpPr>
        <p:sp>
          <p:nvSpPr>
            <p:cNvPr id="144" name="Google Shape;144;p17"/>
            <p:cNvSpPr txBox="1"/>
            <p:nvPr/>
          </p:nvSpPr>
          <p:spPr>
            <a:xfrm>
              <a:off x="-876367" y="47042"/>
              <a:ext cx="10187898" cy="62668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3200" dirty="0">
                  <a:solidFill>
                    <a:srgbClr val="141414"/>
                  </a:solidFill>
                  <a:latin typeface="Barlow Medium"/>
                  <a:sym typeface="Barlow Medium"/>
                </a:rPr>
                <a:t>ADOBE XD</a:t>
              </a:r>
              <a:endParaRPr sz="3200" dirty="0"/>
            </a:p>
          </p:txBody>
        </p:sp>
        <p:sp>
          <p:nvSpPr>
            <p:cNvPr id="145" name="Google Shape;145;p17"/>
            <p:cNvSpPr txBox="1"/>
            <p:nvPr/>
          </p:nvSpPr>
          <p:spPr>
            <a:xfrm>
              <a:off x="-1585087" y="955687"/>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t>Adobe XD is used for designing the UI of the application</a:t>
              </a:r>
              <a:r>
                <a:rPr lang="en-US" dirty="0"/>
                <a:t>.</a:t>
              </a:r>
              <a:endParaRPr dirty="0"/>
            </a:p>
          </p:txBody>
        </p:sp>
      </p:grpSp>
      <p:grpSp>
        <p:nvGrpSpPr>
          <p:cNvPr id="146" name="Google Shape;146;p17"/>
          <p:cNvGrpSpPr/>
          <p:nvPr/>
        </p:nvGrpSpPr>
        <p:grpSpPr>
          <a:xfrm>
            <a:off x="1028699" y="6920341"/>
            <a:ext cx="8184500" cy="1424265"/>
            <a:chOff x="-1851704" y="-1354334"/>
            <a:chExt cx="10912668" cy="1899021"/>
          </a:xfrm>
        </p:grpSpPr>
        <p:sp>
          <p:nvSpPr>
            <p:cNvPr id="147" name="Google Shape;147;p17"/>
            <p:cNvSpPr txBox="1"/>
            <p:nvPr/>
          </p:nvSpPr>
          <p:spPr>
            <a:xfrm>
              <a:off x="-1126934" y="-1354334"/>
              <a:ext cx="10187898" cy="573274"/>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3200" dirty="0">
                  <a:solidFill>
                    <a:srgbClr val="141414"/>
                  </a:solidFill>
                  <a:latin typeface="Barlow Medium"/>
                  <a:sym typeface="Barlow Medium"/>
                </a:rPr>
                <a:t>FIREBASE</a:t>
              </a:r>
              <a:endParaRPr sz="3200" dirty="0"/>
            </a:p>
          </p:txBody>
        </p:sp>
        <p:sp>
          <p:nvSpPr>
            <p:cNvPr id="148" name="Google Shape;148;p17"/>
            <p:cNvSpPr txBox="1"/>
            <p:nvPr/>
          </p:nvSpPr>
          <p:spPr>
            <a:xfrm>
              <a:off x="-1851704" y="-430307"/>
              <a:ext cx="10187898" cy="974994"/>
            </a:xfrm>
            <a:prstGeom prst="rect">
              <a:avLst/>
            </a:prstGeom>
            <a:noFill/>
            <a:ln>
              <a:noFill/>
            </a:ln>
          </p:spPr>
          <p:txBody>
            <a:bodyPr spcFirstLastPara="1" wrap="square" lIns="0" tIns="0" rIns="0" bIns="0" anchor="t" anchorCtr="0">
              <a:noAutofit/>
            </a:bodyPr>
            <a:lstStyle/>
            <a:p>
              <a:pPr lvl="0">
                <a:lnSpc>
                  <a:spcPct val="150000"/>
                </a:lnSpc>
              </a:pPr>
              <a:r>
                <a:rPr lang="en-US" sz="2000" dirty="0"/>
                <a:t>Firebase is used as a database for the application and Authentication of the Users.</a:t>
              </a:r>
              <a:endParaRPr sz="2000" dirty="0"/>
            </a:p>
          </p:txBody>
        </p:sp>
      </p:grpSp>
      <p:sp>
        <p:nvSpPr>
          <p:cNvPr id="149" name="Google Shape;149;p17"/>
          <p:cNvSpPr txBox="1"/>
          <p:nvPr/>
        </p:nvSpPr>
        <p:spPr>
          <a:xfrm>
            <a:off x="1028700" y="2748170"/>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dirty="0"/>
          </a:p>
        </p:txBody>
      </p:sp>
      <p:sp>
        <p:nvSpPr>
          <p:cNvPr id="150" name="Google Shape;150;p17"/>
          <p:cNvSpPr txBox="1"/>
          <p:nvPr/>
        </p:nvSpPr>
        <p:spPr>
          <a:xfrm>
            <a:off x="1028700" y="4825695"/>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2.</a:t>
            </a:r>
            <a:endParaRPr dirty="0"/>
          </a:p>
        </p:txBody>
      </p:sp>
      <p:sp>
        <p:nvSpPr>
          <p:cNvPr id="151" name="Google Shape;151;p17"/>
          <p:cNvSpPr txBox="1"/>
          <p:nvPr/>
        </p:nvSpPr>
        <p:spPr>
          <a:xfrm>
            <a:off x="1028700" y="6883095"/>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a:solidFill>
                  <a:srgbClr val="141414"/>
                </a:solidFill>
                <a:latin typeface="Barlow"/>
                <a:ea typeface="Barlow"/>
                <a:cs typeface="Barlow"/>
                <a:sym typeface="Barlow"/>
              </a:rPr>
              <a:t> TECH STACK</a:t>
            </a:r>
            <a:endParaRPr dirty="0"/>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834054" y="3985053"/>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a:solidFill>
                    <a:srgbClr val="141414"/>
                  </a:solidFill>
                  <a:latin typeface="Barlow"/>
                  <a:ea typeface="Barlow"/>
                  <a:cs typeface="Barlow"/>
                  <a:sym typeface="Barlow"/>
                </a:rPr>
                <a:t>THANK YOU</a:t>
              </a:r>
              <a:endParaRPr dirty="0"/>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981599" y="6301946"/>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3200" b="1" dirty="0">
                <a:solidFill>
                  <a:schemeClr val="dk1"/>
                </a:solidFill>
                <a:latin typeface="Montserrat"/>
                <a:ea typeface="Montserrat"/>
                <a:cs typeface="Montserrat"/>
                <a:sym typeface="Montserrat"/>
              </a:rPr>
              <a:t>TEAM-BUTCHER BYTES</a:t>
            </a:r>
            <a:r>
              <a:rPr lang="en-US" sz="3200" b="1" i="0" u="none" strike="noStrike" cap="none" dirty="0">
                <a:solidFill>
                  <a:schemeClr val="dk1"/>
                </a:solidFill>
                <a:latin typeface="Montserrat"/>
                <a:ea typeface="Montserrat"/>
                <a:cs typeface="Montserrat"/>
                <a:sym typeface="Montserrat"/>
              </a:rPr>
              <a:t>!</a:t>
            </a:r>
            <a:endParaRPr sz="3200"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391</Words>
  <Application>Microsoft Office PowerPoint</Application>
  <PresentationFormat>Custom</PresentationFormat>
  <Paragraphs>39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Montserrat</vt:lpstr>
      <vt:lpstr>Calibri</vt:lpstr>
      <vt:lpstr>Lato</vt:lpstr>
      <vt:lpstr>Barlow</vt:lpstr>
      <vt:lpstr>Barlow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Gargi</dc:creator>
  <cp:lastModifiedBy>Rhythm Verma</cp:lastModifiedBy>
  <cp:revision>12</cp:revision>
  <dcterms:modified xsi:type="dcterms:W3CDTF">2020-09-05T22:19:45Z</dcterms:modified>
</cp:coreProperties>
</file>