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7"/>
  </p:notesMasterIdLst>
  <p:sldIdLst>
    <p:sldId id="256" r:id="rId2"/>
    <p:sldId id="474" r:id="rId3"/>
    <p:sldId id="475" r:id="rId4"/>
    <p:sldId id="476" r:id="rId5"/>
    <p:sldId id="477" r:id="rId6"/>
    <p:sldId id="478" r:id="rId7"/>
    <p:sldId id="479" r:id="rId8"/>
    <p:sldId id="480" r:id="rId9"/>
    <p:sldId id="481" r:id="rId10"/>
    <p:sldId id="482" r:id="rId11"/>
    <p:sldId id="483" r:id="rId12"/>
    <p:sldId id="484" r:id="rId13"/>
    <p:sldId id="485" r:id="rId14"/>
    <p:sldId id="486" r:id="rId15"/>
    <p:sldId id="487" r:id="rId16"/>
    <p:sldId id="488" r:id="rId17"/>
    <p:sldId id="489" r:id="rId18"/>
    <p:sldId id="490" r:id="rId19"/>
    <p:sldId id="491" r:id="rId20"/>
    <p:sldId id="492" r:id="rId21"/>
    <p:sldId id="493" r:id="rId22"/>
    <p:sldId id="494" r:id="rId23"/>
    <p:sldId id="495" r:id="rId24"/>
    <p:sldId id="496" r:id="rId25"/>
    <p:sldId id="497" r:id="rId26"/>
    <p:sldId id="498" r:id="rId27"/>
    <p:sldId id="499" r:id="rId28"/>
    <p:sldId id="500" r:id="rId29"/>
    <p:sldId id="501" r:id="rId30"/>
    <p:sldId id="502" r:id="rId31"/>
    <p:sldId id="503" r:id="rId32"/>
    <p:sldId id="504" r:id="rId33"/>
    <p:sldId id="505" r:id="rId34"/>
    <p:sldId id="506" r:id="rId35"/>
    <p:sldId id="507" r:id="rId36"/>
    <p:sldId id="508" r:id="rId37"/>
    <p:sldId id="509" r:id="rId38"/>
    <p:sldId id="510" r:id="rId39"/>
    <p:sldId id="511" r:id="rId40"/>
    <p:sldId id="512" r:id="rId41"/>
    <p:sldId id="513" r:id="rId42"/>
    <p:sldId id="514" r:id="rId43"/>
    <p:sldId id="515" r:id="rId44"/>
    <p:sldId id="516" r:id="rId45"/>
    <p:sldId id="517" r:id="rId46"/>
    <p:sldId id="518" r:id="rId47"/>
    <p:sldId id="519" r:id="rId48"/>
    <p:sldId id="520" r:id="rId49"/>
    <p:sldId id="521" r:id="rId50"/>
    <p:sldId id="522" r:id="rId51"/>
    <p:sldId id="523" r:id="rId52"/>
    <p:sldId id="524" r:id="rId53"/>
    <p:sldId id="525" r:id="rId54"/>
    <p:sldId id="526" r:id="rId55"/>
    <p:sldId id="527" r:id="rId56"/>
    <p:sldId id="528" r:id="rId57"/>
    <p:sldId id="529" r:id="rId58"/>
    <p:sldId id="530" r:id="rId59"/>
    <p:sldId id="531" r:id="rId60"/>
    <p:sldId id="532" r:id="rId61"/>
    <p:sldId id="533" r:id="rId62"/>
    <p:sldId id="534" r:id="rId63"/>
    <p:sldId id="535" r:id="rId64"/>
    <p:sldId id="536" r:id="rId65"/>
    <p:sldId id="537" r:id="rId66"/>
    <p:sldId id="538" r:id="rId67"/>
    <p:sldId id="539" r:id="rId68"/>
    <p:sldId id="540" r:id="rId69"/>
    <p:sldId id="541" r:id="rId70"/>
    <p:sldId id="542" r:id="rId71"/>
    <p:sldId id="543" r:id="rId72"/>
    <p:sldId id="544" r:id="rId73"/>
    <p:sldId id="545" r:id="rId74"/>
    <p:sldId id="546" r:id="rId75"/>
    <p:sldId id="547" r:id="rId7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55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Shape 11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7" name="Shape 1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Shape 11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2" name="Shape 1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7" name="Shape 1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Shape 12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2" name="Shape 1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Shape 12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7" name="Shape 1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Shape 12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2" name="Shape 1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Shape 12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7" name="Shape 1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Shape 12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2" name="Shape 1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Shape 12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7" name="Shape 1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Shape 12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2" name="Shape 1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Shape 11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7" name="Shape 1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Shape 12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7" name="Shape 1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Shape 12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2" name="Shape 1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Shape 12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7" name="Shape 1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Shape 12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2" name="Shape 1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Shape 12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7" name="Shape 1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Shape 12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2" name="Shape 1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Shape 12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7" name="Shape 1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Shape 12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2" name="Shape 1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Shape 12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7" name="Shape 1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Shape 12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2" name="Shape 1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Shape 11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2" name="Shape 1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Shape 12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7" name="Shape 1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Shape 12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2" name="Shape 1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Shape 12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7" name="Shape 1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Shape 13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2" name="Shape 1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Shape 13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7" name="Shape 1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Shape 13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2" name="Shape 1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Shape 13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7" name="Shape 1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Shape 13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2" name="Shape 1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Shape 13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7" name="Shape 1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Shape 13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2" name="Shape 1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Shape 11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7" name="Shape 1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Shape 13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7" name="Shape 1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Shape 13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2" name="Shape 1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Shape 13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7" name="Shape 1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Shape 13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2" name="Shape 1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Shape 13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7" name="Shape 1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Shape 13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2" name="Shape 1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Shape 13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7" name="Shape 1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Shape 13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2" name="Shape 1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Shape 13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7" name="Shape 1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Shape 13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2" name="Shape 1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Shape 11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2" name="Shape 1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Shape 13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7" name="Shape 1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Shape 13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2" name="Shape 1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Shape 13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7" name="Shape 1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Shape 14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2" name="Shape 1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Shape 14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7" name="Shape 1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Shape 14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2" name="Shape 1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Shape 14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7" name="Shape 1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Shape 14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2" name="Shape 1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Shape 14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7" name="Shape 1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Shape 14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2" name="Shape 1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Shape 11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7" name="Shape 1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Shape 14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7" name="Shape 1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Shape 14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2" name="Shape 1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Shape 14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7" name="Shape 1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Shape 14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2" name="Shape 14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7" name="Shape 1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Shape 14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2" name="Shape 1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Shape 14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7" name="Shape 14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Shape 14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2" name="Shape 1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Shape 14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7" name="Shape 1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Shape 14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2" name="Shape 1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Shape 11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2" name="Shape 1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Shape 14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7" name="Shape 14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Shape 14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2" name="Shape 1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Shape 14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7" name="Shape 14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Shape 15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2" name="Shape 15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Shape 15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7" name="Shape 15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Shape 11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7" name="Shape 1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Shape 11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2" name="Shape 1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232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algn="r">
                <a:spcBef>
                  <a:spcPts val="0"/>
                </a:spcBef>
                <a:buNone/>
              </a:pPr>
              <a:t>‹nº›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OAikPAYPQY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org/manual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org/manual/reference/write-concern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110" y="398125"/>
            <a:ext cx="5229776" cy="434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Shape 1184"/>
          <p:cNvSpPr txBox="1"/>
          <p:nvPr/>
        </p:nvSpPr>
        <p:spPr>
          <a:xfrm>
            <a:off x="379525" y="399500"/>
            <a:ext cx="73307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Imagine que precisamos ativar, para ler suas informações, os Pokemons na nossa pokeagenda.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Shape 1189"/>
          <p:cNvSpPr txBox="1"/>
          <p:nvPr/>
        </p:nvSpPr>
        <p:spPr>
          <a:xfrm>
            <a:off x="379525" y="399500"/>
            <a:ext cx="73307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var query = {name: /squirtle/i}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var mod = {$set: {active: true}}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var options = {upsert: true}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db.pokemons.update(query, mod, options)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Updated 1 existing record(s) in 2ms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WriteResult({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"nMatched": 1,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"nUpserted": 0,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"nModified": 1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})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Shape 1194"/>
          <p:cNvSpPr txBox="1"/>
          <p:nvPr/>
        </p:nvSpPr>
        <p:spPr>
          <a:xfrm>
            <a:off x="379525" y="399500"/>
            <a:ext cx="73307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db.pokemons.find(query)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"_id": ObjectId("56422345613f89ac53a7b5d3"),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"name": "Squirtle",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"description": "Ejeta água que passarinho não bebe",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"type": "água",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"attack": 48,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"height": 0.5,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"active": true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Shape 1199"/>
          <p:cNvSpPr txBox="1"/>
          <p:nvPr/>
        </p:nvSpPr>
        <p:spPr>
          <a:xfrm>
            <a:off x="379525" y="399500"/>
            <a:ext cx="73307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Então perceba que se o Pokemon existir ele só fará a alteração, agora vamos ver com um Pokemon que não exista na pokeagenda.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Shape 1204"/>
          <p:cNvSpPr txBox="1"/>
          <p:nvPr/>
        </p:nvSpPr>
        <p:spPr>
          <a:xfrm>
            <a:off x="379525" y="399500"/>
            <a:ext cx="73307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var query = {name: /PokemonInexistente/i}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var mod = {$set: {active: true}}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var options = {upsert: true}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db.pokemons.update(query, mod, options)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Updated 1 new record(s) in 3ms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WriteResult({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"nMatched": 0,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"nUpserted": 1,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"nModified": 0,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"_id": ObjectId("564a94aa3888e5da82899ccc")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})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Shape 1209"/>
          <p:cNvSpPr txBox="1"/>
          <p:nvPr/>
        </p:nvSpPr>
        <p:spPr>
          <a:xfrm>
            <a:off x="379525" y="399500"/>
            <a:ext cx="73307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Agora como percebemos no </a:t>
            </a:r>
            <a:r>
              <a:rPr lang="en" sz="2400" b="1">
                <a:solidFill>
                  <a:schemeClr val="dk1"/>
                </a:solidFill>
              </a:rPr>
              <a:t>WriteResult</a:t>
            </a:r>
            <a:r>
              <a:rPr lang="en" sz="2400">
                <a:solidFill>
                  <a:schemeClr val="dk1"/>
                </a:solidFill>
              </a:rPr>
              <a:t> ele não achou nenhum documentos: </a:t>
            </a:r>
            <a:r>
              <a:rPr lang="en" sz="2400" b="1">
                <a:solidFill>
                  <a:schemeClr val="dk1"/>
                </a:solidFill>
              </a:rPr>
              <a:t>"nMatched": 0</a:t>
            </a:r>
            <a:r>
              <a:rPr lang="en" sz="2400">
                <a:solidFill>
                  <a:schemeClr val="dk1"/>
                </a:solidFill>
              </a:rPr>
              <a:t> </a:t>
            </a:r>
          </a:p>
          <a:p>
            <a:pPr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E inseriu 1 documento novo: </a:t>
            </a:r>
            <a:r>
              <a:rPr lang="en" sz="2400" b="1">
                <a:solidFill>
                  <a:schemeClr val="dk1"/>
                </a:solidFill>
              </a:rPr>
              <a:t>"nUpserted": 1</a:t>
            </a:r>
            <a:r>
              <a:rPr lang="en" sz="2400">
                <a:solidFill>
                  <a:schemeClr val="dk1"/>
                </a:solidFill>
              </a:rPr>
              <a:t> </a:t>
            </a:r>
          </a:p>
          <a:p>
            <a:pPr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Retornando o </a:t>
            </a:r>
            <a:r>
              <a:rPr lang="en" sz="2400" b="1">
                <a:solidFill>
                  <a:schemeClr val="dk1"/>
                </a:solidFill>
              </a:rPr>
              <a:t>_id</a:t>
            </a:r>
            <a:r>
              <a:rPr lang="en" sz="2400">
                <a:solidFill>
                  <a:schemeClr val="dk1"/>
                </a:solidFill>
              </a:rPr>
              <a:t> do documento inserido.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$setOnInsert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Shape 1219"/>
          <p:cNvSpPr txBox="1"/>
          <p:nvPr/>
        </p:nvSpPr>
        <p:spPr>
          <a:xfrm>
            <a:off x="379525" y="399500"/>
            <a:ext cx="73307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Com esse operador você pode definir valores que serão adicionados apenas se ocorrer um </a:t>
            </a:r>
            <a:r>
              <a:rPr lang="en" sz="2400" b="1">
                <a:solidFill>
                  <a:schemeClr val="dk1"/>
                </a:solidFill>
              </a:rPr>
              <a:t>upsert</a:t>
            </a:r>
            <a:r>
              <a:rPr lang="en" sz="2400">
                <a:solidFill>
                  <a:schemeClr val="dk1"/>
                </a:solidFill>
              </a:rPr>
              <a:t>, ou seja, se o objeto for inserido pois não foi achado pela </a:t>
            </a:r>
            <a:r>
              <a:rPr lang="en" sz="2400" b="1">
                <a:solidFill>
                  <a:schemeClr val="dk1"/>
                </a:solidFill>
              </a:rPr>
              <a:t>query</a:t>
            </a:r>
            <a:r>
              <a:rPr lang="en" sz="2400">
                <a:solidFill>
                  <a:schemeClr val="dk1"/>
                </a:solidFill>
              </a:rPr>
              <a:t>.</a:t>
            </a:r>
          </a:p>
          <a:p>
            <a:pPr lvl="0" indent="7454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Shape 1224"/>
          <p:cNvSpPr txBox="1"/>
          <p:nvPr/>
        </p:nvSpPr>
        <p:spPr>
          <a:xfrm>
            <a:off x="379525" y="399500"/>
            <a:ext cx="73307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Vamos pegar um cenário onde buscaremos um pokemon em nossa pokeagenda, porém o mesmo não se encontra nos registros, então inserimos ele com valores padrões.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Shape 1229"/>
          <p:cNvSpPr txBox="1"/>
          <p:nvPr/>
        </p:nvSpPr>
        <p:spPr>
          <a:xfrm>
            <a:off x="379525" y="399500"/>
            <a:ext cx="73307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var query = {name: /NaoExisteMon/i}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var mod = 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$set: {active: true},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$setOnInsert: {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name: "NaoExisteMon", 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attack: null, 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defense: null, 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height: null, 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description: "Sem maiores informações"}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var options = {upsert: true}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db.pokemons.update(query, mod, options)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Shape 1144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AULA 04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Parte 2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Shape 1234"/>
          <p:cNvSpPr txBox="1"/>
          <p:nvPr/>
        </p:nvSpPr>
        <p:spPr>
          <a:xfrm>
            <a:off x="379525" y="399500"/>
            <a:ext cx="73307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db.pokemons.find(query)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"_id": ObjectId("564a89f33888e5da82899ccb"),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"active": true,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"name": "NaoExisteMon",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"attack": null,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"defense": null,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"height": null,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"description": "Sem maiores informações"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Shape 1239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multi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Shape 1244"/>
          <p:cNvSpPr txBox="1">
            <a:spLocks noGrp="1"/>
          </p:cNvSpPr>
          <p:nvPr>
            <p:ph type="ctrTitle"/>
          </p:nvPr>
        </p:nvSpPr>
        <p:spPr>
          <a:xfrm>
            <a:off x="311708" y="204482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Quem nunca de um UPDATE SEM WHERE na vida que atire a primeira pedra. :p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" name="Shape 1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5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Shape 1254"/>
          <p:cNvSpPr txBox="1"/>
          <p:nvPr/>
        </p:nvSpPr>
        <p:spPr>
          <a:xfrm>
            <a:off x="379525" y="399500"/>
            <a:ext cx="7750200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Não, não é o </a:t>
            </a:r>
            <a:r>
              <a:rPr lang="en" sz="2400" b="1" u="sng">
                <a:hlinkClick r:id="rId3"/>
              </a:rPr>
              <a:t>canal Update Sem Where</a:t>
            </a:r>
            <a:r>
              <a:rPr lang="en" sz="2400">
                <a:solidFill>
                  <a:schemeClr val="dk1"/>
                </a:solidFill>
              </a:rPr>
              <a:t>, é dar um </a:t>
            </a:r>
            <a:r>
              <a:rPr lang="en" sz="2400" b="1">
                <a:solidFill>
                  <a:schemeClr val="dk1"/>
                </a:solidFill>
              </a:rPr>
              <a:t>UPDATE</a:t>
            </a:r>
            <a:r>
              <a:rPr lang="en" sz="2400">
                <a:solidFill>
                  <a:schemeClr val="dk1"/>
                </a:solidFill>
              </a:rPr>
              <a:t> na sua tabela sem ter passado um </a:t>
            </a:r>
            <a:r>
              <a:rPr lang="en" sz="2400" b="1">
                <a:solidFill>
                  <a:schemeClr val="dk1"/>
                </a:solidFill>
              </a:rPr>
              <a:t>WHERE</a:t>
            </a:r>
            <a:r>
              <a:rPr lang="en" sz="2400">
                <a:solidFill>
                  <a:schemeClr val="dk1"/>
                </a:solidFill>
              </a:rPr>
              <a:t> na sua SQL.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Shape 1259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Ué mas por que isso é ruim?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Shape 1264"/>
          <p:cNvSpPr txBox="1"/>
          <p:nvPr/>
        </p:nvSpPr>
        <p:spPr>
          <a:xfrm>
            <a:off x="379525" y="399500"/>
            <a:ext cx="7750200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Se você se perguntou isso nunca deve ter trabalho com bancos de dados relacionais.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Pois quando você não passa a cláusula do </a:t>
            </a:r>
            <a:r>
              <a:rPr lang="en" sz="2400" b="1">
                <a:solidFill>
                  <a:schemeClr val="dk1"/>
                </a:solidFill>
              </a:rPr>
              <a:t>WHERE</a:t>
            </a:r>
            <a:r>
              <a:rPr lang="en" sz="2400">
                <a:solidFill>
                  <a:schemeClr val="dk1"/>
                </a:solidFill>
              </a:rPr>
              <a:t> o banco entende que você quer atualizar </a:t>
            </a:r>
            <a:r>
              <a:rPr lang="en" sz="2400" b="1">
                <a:solidFill>
                  <a:schemeClr val="dk1"/>
                </a:solidFill>
              </a:rPr>
              <a:t>TODOS</a:t>
            </a:r>
            <a:r>
              <a:rPr lang="en" sz="2400">
                <a:solidFill>
                  <a:schemeClr val="dk1"/>
                </a:solidFill>
              </a:rPr>
              <a:t> os registros.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Shape 1269"/>
          <p:cNvSpPr txBox="1"/>
          <p:nvPr/>
        </p:nvSpPr>
        <p:spPr>
          <a:xfrm>
            <a:off x="379525" y="399500"/>
            <a:ext cx="7750200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Então imagine que você só ia atualizar a o email de um usuário, não passando o </a:t>
            </a:r>
            <a:r>
              <a:rPr lang="en" sz="2400" b="1">
                <a:solidFill>
                  <a:schemeClr val="dk1"/>
                </a:solidFill>
              </a:rPr>
              <a:t>WHERE</a:t>
            </a:r>
            <a:r>
              <a:rPr lang="en" sz="2400">
                <a:solidFill>
                  <a:schemeClr val="dk1"/>
                </a:solidFill>
              </a:rPr>
              <a:t> você vai atualizar </a:t>
            </a:r>
            <a:r>
              <a:rPr lang="en" sz="2400" b="1">
                <a:solidFill>
                  <a:schemeClr val="dk1"/>
                </a:solidFill>
              </a:rPr>
              <a:t>TODOS OS EMAILS DE TODOS OS USUÁRIOS</a:t>
            </a:r>
            <a:r>
              <a:rPr lang="en" sz="2400">
                <a:solidFill>
                  <a:schemeClr val="dk1"/>
                </a:solidFill>
              </a:rPr>
              <a:t> para aquele email específico.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4" name="Shape 1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336" y="69912"/>
            <a:ext cx="6405314" cy="50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Shape 1279"/>
          <p:cNvSpPr txBox="1"/>
          <p:nvPr/>
        </p:nvSpPr>
        <p:spPr>
          <a:xfrm>
            <a:off x="379525" y="399500"/>
            <a:ext cx="7750200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O MongoDB não deixa você fazer essa cagada, pois ele por padrão só deixa você alterar um documento por vez, caso você realmente deseje alterar </a:t>
            </a:r>
            <a:r>
              <a:rPr lang="en" sz="2400" b="1">
                <a:solidFill>
                  <a:schemeClr val="dk1"/>
                </a:solidFill>
              </a:rPr>
              <a:t>vários</a:t>
            </a:r>
            <a:r>
              <a:rPr lang="en" sz="2400">
                <a:solidFill>
                  <a:schemeClr val="dk1"/>
                </a:solidFill>
              </a:rPr>
              <a:t> de uma só vez, terá que passar esse parâmetro como </a:t>
            </a:r>
            <a:r>
              <a:rPr lang="en" sz="2400" b="1">
                <a:solidFill>
                  <a:schemeClr val="dk1"/>
                </a:solidFill>
              </a:rPr>
              <a:t>true</a:t>
            </a:r>
            <a:r>
              <a:rPr lang="en" sz="2400">
                <a:solidFill>
                  <a:schemeClr val="dk1"/>
                </a:solidFill>
              </a:rPr>
              <a:t>.</a:t>
            </a:r>
          </a:p>
          <a:p>
            <a:pPr lvl="0" indent="7454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Shape 1149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u="sng">
                <a:solidFill>
                  <a:srgbClr val="000000"/>
                </a:solidFill>
                <a:hlinkClick r:id="rId3"/>
              </a:rPr>
              <a:t>https://docs.mongodb.org/manual/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Shape 1284"/>
          <p:cNvSpPr txBox="1"/>
          <p:nvPr/>
        </p:nvSpPr>
        <p:spPr>
          <a:xfrm>
            <a:off x="379525" y="399500"/>
            <a:ext cx="7750200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var query = {}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var mod = {$set: {active: false}}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var options = {multi: true}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db.pokemons.update(query, mod, options)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Updated 8 existing record(s) in 3ms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WriteResult({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"nMatched": 8,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"nUpserted": 0,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"nModified": 8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})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Shape 1289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/>
              <a:t>writeConcern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Shape 1294"/>
          <p:cNvSpPr txBox="1"/>
          <p:nvPr/>
        </p:nvSpPr>
        <p:spPr>
          <a:xfrm>
            <a:off x="379525" y="399500"/>
            <a:ext cx="7750200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O </a:t>
            </a:r>
            <a:r>
              <a:rPr lang="en" sz="2400" b="1">
                <a:solidFill>
                  <a:schemeClr val="dk1"/>
                </a:solidFill>
              </a:rPr>
              <a:t>writeConcern</a:t>
            </a:r>
            <a:r>
              <a:rPr lang="en" sz="2400">
                <a:solidFill>
                  <a:schemeClr val="dk1"/>
                </a:solidFill>
              </a:rPr>
              <a:t> descreve a garantia de que MongoDB fornece ao relatar o sucesso de uma operação de escrita.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Shape 1299"/>
          <p:cNvSpPr txBox="1"/>
          <p:nvPr/>
        </p:nvSpPr>
        <p:spPr>
          <a:xfrm>
            <a:off x="379525" y="399500"/>
            <a:ext cx="7750200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A força dos </a:t>
            </a:r>
            <a:r>
              <a:rPr lang="en" sz="2400" i="1">
                <a:solidFill>
                  <a:schemeClr val="dk1"/>
                </a:solidFill>
              </a:rPr>
              <a:t>write concerns</a:t>
            </a:r>
            <a:r>
              <a:rPr lang="en" sz="2400">
                <a:solidFill>
                  <a:schemeClr val="dk1"/>
                </a:solidFill>
              </a:rPr>
              <a:t> determinam o nível de garantia. Quando inserções, atualizações e exclusões têm um </a:t>
            </a:r>
            <a:r>
              <a:rPr lang="en" sz="2400" i="1">
                <a:solidFill>
                  <a:schemeClr val="dk1"/>
                </a:solidFill>
              </a:rPr>
              <a:t>write concern</a:t>
            </a:r>
            <a:r>
              <a:rPr lang="en" sz="2400">
                <a:solidFill>
                  <a:schemeClr val="dk1"/>
                </a:solidFill>
              </a:rPr>
              <a:t> fraco, operações de escrita retornam rapidamente.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Shape 1304"/>
          <p:cNvSpPr txBox="1"/>
          <p:nvPr/>
        </p:nvSpPr>
        <p:spPr>
          <a:xfrm>
            <a:off x="379525" y="399500"/>
            <a:ext cx="7750200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Em alguns casos de falha, as operações de gravação emitidas com </a:t>
            </a:r>
            <a:r>
              <a:rPr lang="en" sz="2400" i="1">
                <a:solidFill>
                  <a:schemeClr val="dk1"/>
                </a:solidFill>
              </a:rPr>
              <a:t>write concerns</a:t>
            </a:r>
            <a:r>
              <a:rPr lang="en" sz="2400">
                <a:solidFill>
                  <a:schemeClr val="dk1"/>
                </a:solidFill>
              </a:rPr>
              <a:t> fracos podem não persistir.</a:t>
            </a:r>
          </a:p>
          <a:p>
            <a:pPr lvl="0" indent="7454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Com os </a:t>
            </a:r>
            <a:r>
              <a:rPr lang="en" sz="2400" i="1">
                <a:solidFill>
                  <a:schemeClr val="dk1"/>
                </a:solidFill>
              </a:rPr>
              <a:t>write concerns</a:t>
            </a:r>
            <a:r>
              <a:rPr lang="en" sz="2400">
                <a:solidFill>
                  <a:schemeClr val="dk1"/>
                </a:solidFill>
              </a:rPr>
              <a:t> mais fortes, os clientes esperam após o envio de uma operação de escrita para o MongoDB confirmar as operações de escrita.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Shape 1309"/>
          <p:cNvSpPr txBox="1"/>
          <p:nvPr/>
        </p:nvSpPr>
        <p:spPr>
          <a:xfrm>
            <a:off x="379525" y="399500"/>
            <a:ext cx="7750200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Caso queira saber mais como criar o documento a ser passado nessa opção </a:t>
            </a:r>
            <a:r>
              <a:rPr lang="en" sz="2400" b="1" u="sng">
                <a:hlinkClick r:id="rId3"/>
              </a:rPr>
              <a:t>leia mais aqui</a:t>
            </a:r>
            <a:r>
              <a:rPr lang="en" sz="2400">
                <a:solidFill>
                  <a:schemeClr val="dk1"/>
                </a:solidFill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Shape 131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find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Shape 1319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Operadores de Array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Shape 1324"/>
          <p:cNvSpPr txBox="1"/>
          <p:nvPr/>
        </p:nvSpPr>
        <p:spPr>
          <a:xfrm>
            <a:off x="379525" y="399500"/>
            <a:ext cx="7750200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Antes de iniciar essa parte e já conhecendo sobre o </a:t>
            </a:r>
            <a:r>
              <a:rPr lang="en" sz="2400" b="1">
                <a:solidFill>
                  <a:schemeClr val="dk1"/>
                </a:solidFill>
              </a:rPr>
              <a:t>update</a:t>
            </a:r>
            <a:r>
              <a:rPr lang="en" sz="2400">
                <a:solidFill>
                  <a:schemeClr val="dk1"/>
                </a:solidFill>
              </a:rPr>
              <a:t>, vamos deixar </a:t>
            </a:r>
            <a:r>
              <a:rPr lang="en" sz="2400" b="1">
                <a:solidFill>
                  <a:schemeClr val="dk1"/>
                </a:solidFill>
              </a:rPr>
              <a:t>todos</a:t>
            </a:r>
            <a:r>
              <a:rPr lang="en" sz="2400">
                <a:solidFill>
                  <a:schemeClr val="dk1"/>
                </a:solidFill>
              </a:rPr>
              <a:t> os pokemons com 1 ataque igual.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Shape 1329"/>
          <p:cNvSpPr txBox="1"/>
          <p:nvPr/>
        </p:nvSpPr>
        <p:spPr>
          <a:xfrm>
            <a:off x="379525" y="399500"/>
            <a:ext cx="7750200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var query = {}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var mod = {$set: {moves: ['investida']}}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var options = {multi: true}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db.pokemons.update(query, mod, options)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Shape 115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options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Shape 1334"/>
          <p:cNvSpPr txBox="1"/>
          <p:nvPr/>
        </p:nvSpPr>
        <p:spPr>
          <a:xfrm>
            <a:off x="379525" y="399500"/>
            <a:ext cx="7750200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Pronto agora todos pokemons possuem um campo do tipo </a:t>
            </a:r>
            <a:r>
              <a:rPr lang="en" sz="2400" i="1">
                <a:solidFill>
                  <a:schemeClr val="dk1"/>
                </a:solidFill>
              </a:rPr>
              <a:t>Array</a:t>
            </a:r>
            <a:r>
              <a:rPr lang="en" sz="2400">
                <a:solidFill>
                  <a:schemeClr val="dk1"/>
                </a:solidFill>
              </a:rPr>
              <a:t>, agora vamos adicionar alguns ataques específicos.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Shape 1339"/>
          <p:cNvSpPr txBox="1"/>
          <p:nvPr/>
        </p:nvSpPr>
        <p:spPr>
          <a:xfrm>
            <a:off x="379525" y="399500"/>
            <a:ext cx="7750200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var query = {name: /pikachu/i}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var mod = {$push: {moves: 'choque do trovão'}}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db.pokemons.update(query, mod)</a:t>
            </a:r>
          </a:p>
          <a:p>
            <a:pPr lvl="0" indent="812800" rtl="0">
              <a:lnSpc>
                <a:spcPct val="115000"/>
              </a:lnSpc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var query = {name: /squirtle/i}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var mod = {$push: {moves: 'hidro bomba'}}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db.pokemons.update(query, mod)</a:t>
            </a:r>
          </a:p>
          <a:p>
            <a:pPr lvl="0" indent="812800" rtl="0">
              <a:lnSpc>
                <a:spcPct val="115000"/>
              </a:lnSpc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var query = {name: /charmander/i}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var mod = {$push: {moves: 'lança-chamas'}}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db.pokemons.update(query, mod)</a:t>
            </a:r>
          </a:p>
          <a:p>
            <a:pPr lvl="0" indent="812800" rtl="0">
              <a:lnSpc>
                <a:spcPct val="115000"/>
              </a:lnSpc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var query = {name: /bulbassauro/i}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var mod = {$push: {moves: 'folha navalha'}}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db.pokemons.update(query, mod)</a:t>
            </a:r>
          </a:p>
          <a:p>
            <a:pPr lvl="0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Shape 134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$in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Shape 1349"/>
          <p:cNvSpPr txBox="1"/>
          <p:nvPr/>
        </p:nvSpPr>
        <p:spPr>
          <a:xfrm>
            <a:off x="379525" y="399500"/>
            <a:ext cx="7750200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O operador </a:t>
            </a:r>
            <a:r>
              <a:rPr lang="en" sz="2400" b="1">
                <a:solidFill>
                  <a:schemeClr val="dk1"/>
                </a:solidFill>
              </a:rPr>
              <a:t>$in</a:t>
            </a:r>
            <a:r>
              <a:rPr lang="en" sz="2400">
                <a:solidFill>
                  <a:schemeClr val="dk1"/>
                </a:solidFill>
              </a:rPr>
              <a:t> retorna o(s) documento(s) que possui(em) algum dos valores passados no </a:t>
            </a:r>
            <a:r>
              <a:rPr lang="en" sz="2400" b="1">
                <a:solidFill>
                  <a:schemeClr val="dk1"/>
                </a:solidFill>
              </a:rPr>
              <a:t>[Array_de_valores]</a:t>
            </a:r>
            <a:r>
              <a:rPr lang="en" sz="2400">
                <a:solidFill>
                  <a:schemeClr val="dk1"/>
                </a:solidFill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Shape 135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Sintaxe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Shape 1359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{ campo : { $in : [Array_de_valores] } }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Shape 136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Uso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Shape 1369"/>
          <p:cNvSpPr txBox="1"/>
          <p:nvPr/>
        </p:nvSpPr>
        <p:spPr>
          <a:xfrm>
            <a:off x="379525" y="399500"/>
            <a:ext cx="7750200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var query = {moves: {$in: [/choque do trovão/i]}}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db.pokemons.find(query)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Shape 137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$nin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Shape 1379"/>
          <p:cNvSpPr txBox="1"/>
          <p:nvPr/>
        </p:nvSpPr>
        <p:spPr>
          <a:xfrm>
            <a:off x="379525" y="399500"/>
            <a:ext cx="7750200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Retorna documentos se nenhum dos valores for encontrado.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Shape 1159"/>
          <p:cNvSpPr txBox="1"/>
          <p:nvPr/>
        </p:nvSpPr>
        <p:spPr>
          <a:xfrm>
            <a:off x="379525" y="399500"/>
            <a:ext cx="73307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O objeto </a:t>
            </a:r>
            <a:r>
              <a:rPr lang="en" sz="2400" b="1">
                <a:solidFill>
                  <a:schemeClr val="dk1"/>
                </a:solidFill>
              </a:rPr>
              <a:t>options</a:t>
            </a:r>
            <a:r>
              <a:rPr lang="en" sz="2400">
                <a:solidFill>
                  <a:schemeClr val="dk1"/>
                </a:solidFill>
              </a:rPr>
              <a:t> servirá para configurarmos alguns valores diferentes do padrão para o </a:t>
            </a:r>
            <a:r>
              <a:rPr lang="en" sz="2400" b="1">
                <a:solidFill>
                  <a:schemeClr val="dk1"/>
                </a:solidFill>
              </a:rPr>
              <a:t>update.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Shape 138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Sintaxe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Shape 1389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{ campo : { $nin : [Array_de_valores] } }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Shape 139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Uso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Shape 1399"/>
          <p:cNvSpPr txBox="1"/>
          <p:nvPr/>
        </p:nvSpPr>
        <p:spPr>
          <a:xfrm>
            <a:off x="379525" y="399500"/>
            <a:ext cx="7750200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var query = {moves: {$nin: [/choque do trovão/i]}}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db.pokemons.find(query)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Shape 140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$all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Shape 1409"/>
          <p:cNvSpPr txBox="1"/>
          <p:nvPr/>
        </p:nvSpPr>
        <p:spPr>
          <a:xfrm>
            <a:off x="379525" y="399500"/>
            <a:ext cx="7750200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Retorna documentos se </a:t>
            </a:r>
            <a:r>
              <a:rPr lang="en" sz="2400" b="1">
                <a:solidFill>
                  <a:schemeClr val="dk1"/>
                </a:solidFill>
              </a:rPr>
              <a:t>todos</a:t>
            </a:r>
            <a:r>
              <a:rPr lang="en" sz="2400">
                <a:solidFill>
                  <a:schemeClr val="dk1"/>
                </a:solidFill>
              </a:rPr>
              <a:t> os valores foram encontrados.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Shape 141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Sintaxe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Shape 1419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{ campo : { $all : [ Array_de_valores ] } } )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Shape 142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Uso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 txBox="1"/>
          <p:nvPr/>
        </p:nvSpPr>
        <p:spPr>
          <a:xfrm>
            <a:off x="379525" y="399500"/>
            <a:ext cx="7750200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Agora podemos buscar quais pokemons possuem os ataques </a:t>
            </a:r>
            <a:r>
              <a:rPr lang="en" sz="2400" b="1">
                <a:solidFill>
                  <a:schemeClr val="dk1"/>
                </a:solidFill>
              </a:rPr>
              <a:t>investida</a:t>
            </a:r>
            <a:r>
              <a:rPr lang="en" sz="2400">
                <a:solidFill>
                  <a:schemeClr val="dk1"/>
                </a:solidFill>
              </a:rPr>
              <a:t> e </a:t>
            </a:r>
            <a:r>
              <a:rPr lang="en" sz="2400" b="1">
                <a:solidFill>
                  <a:schemeClr val="dk1"/>
                </a:solidFill>
              </a:rPr>
              <a:t>hidro bomba</a:t>
            </a:r>
            <a:r>
              <a:rPr lang="en" sz="2400">
                <a:solidFill>
                  <a:schemeClr val="dk1"/>
                </a:solidFill>
              </a:rPr>
              <a:t>.</a:t>
            </a:r>
          </a:p>
          <a:p>
            <a:pPr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var query = {moves: {$all: ['hidro bomba', 'investida']}}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db.pokemons.find(query)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Shape 116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Sintaxe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Shape 143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Operadores de Negação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Shape 1439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/>
              <a:t>$ne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not Equal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Sintaxe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Shape 1449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{ campo : { $ne : valor} }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Shape 145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Uso</a:t>
            </a: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Shape 1459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Podemos agora buscar</a:t>
            </a:r>
            <a:r>
              <a:rPr lang="en" sz="2400" b="1">
                <a:solidFill>
                  <a:schemeClr val="dk1"/>
                </a:solidFill>
              </a:rPr>
              <a:t>todos</a:t>
            </a:r>
            <a:r>
              <a:rPr lang="en" sz="2400">
                <a:solidFill>
                  <a:schemeClr val="dk1"/>
                </a:solidFill>
              </a:rPr>
              <a:t> os pokemons que não são do tipo </a:t>
            </a:r>
            <a:r>
              <a:rPr lang="en" sz="2400" b="1">
                <a:solidFill>
                  <a:schemeClr val="dk1"/>
                </a:solidFill>
              </a:rPr>
              <a:t>grama</a:t>
            </a:r>
            <a:r>
              <a:rPr lang="en" sz="2400">
                <a:solidFill>
                  <a:schemeClr val="dk1"/>
                </a:solidFill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Shape 1464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var query = {type: {$ne: 'grama'}}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db.pokemons.find(query)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Shape 1469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 algn="ctr" rtl="0">
              <a:lnSpc>
                <a:spcPct val="115000"/>
              </a:lnSpc>
              <a:spcBef>
                <a:spcPts val="0"/>
              </a:spcBef>
              <a:buNone/>
            </a:pPr>
            <a:endParaRPr sz="4800" b="1">
              <a:solidFill>
                <a:srgbClr val="CC0000"/>
              </a:solidFill>
            </a:endParaRPr>
          </a:p>
          <a:p>
            <a:pPr marL="0" indent="0" algn="ctr" rtl="0">
              <a:lnSpc>
                <a:spcPct val="115000"/>
              </a:lnSpc>
              <a:spcBef>
                <a:spcPts val="0"/>
              </a:spcBef>
              <a:buNone/>
            </a:pPr>
            <a:endParaRPr sz="4800" b="1">
              <a:solidFill>
                <a:srgbClr val="CC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4800" b="1">
                <a:solidFill>
                  <a:srgbClr val="CC0000"/>
                </a:solidFill>
              </a:rPr>
              <a:t>Não aceita REGEX!</a:t>
            </a: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Shape 1474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var query = {name: {$ne: /pikachu/i}}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db.pokemons.find(query)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Error: error: 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"$err": "Can't canonicalize query: BadValue Can't have regex as arg to $ne.",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"code": 17287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Shape 1479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/>
              <a:t>$not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Not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Shape 1169"/>
          <p:cNvSpPr txBox="1"/>
          <p:nvPr/>
        </p:nvSpPr>
        <p:spPr>
          <a:xfrm>
            <a:off x="379525" y="399500"/>
            <a:ext cx="73307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upsert: boolean,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multi: boolean,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writeConcern: document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Shape 1484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var query = { name : { $not : /pikachu/i } 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db.pokemons.find(query)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Shape 1489"/>
          <p:cNvSpPr txBox="1">
            <a:spLocks noGrp="1"/>
          </p:cNvSpPr>
          <p:nvPr>
            <p:ph type="ctrTitle"/>
          </p:nvPr>
        </p:nvSpPr>
        <p:spPr>
          <a:xfrm>
            <a:off x="271758" y="1545450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remove()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Delete</a:t>
            </a:r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Shape 1494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Para apagarmos os dados dessa coleção usaremos o </a:t>
            </a:r>
            <a:r>
              <a:rPr lang="en" sz="2400" b="1">
                <a:solidFill>
                  <a:schemeClr val="dk1"/>
                </a:solidFill>
              </a:rPr>
              <a:t>remove</a:t>
            </a:r>
            <a:r>
              <a:rPr lang="en" sz="2400">
                <a:solidFill>
                  <a:schemeClr val="dk1"/>
                </a:solidFill>
              </a:rPr>
              <a:t>.</a:t>
            </a:r>
          </a:p>
          <a:p>
            <a:pPr lvl="0" indent="7454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O </a:t>
            </a:r>
            <a:r>
              <a:rPr lang="en" sz="2400" b="1">
                <a:solidFill>
                  <a:schemeClr val="dk1"/>
                </a:solidFill>
              </a:rPr>
              <a:t>remove</a:t>
            </a:r>
            <a:r>
              <a:rPr lang="en" sz="2400">
                <a:solidFill>
                  <a:schemeClr val="dk1"/>
                </a:solidFill>
              </a:rPr>
              <a:t> apenas apaga os dados, porém a coleção continua existindo, para apagar a coleção você deve usar a função </a:t>
            </a:r>
            <a:r>
              <a:rPr lang="en" sz="2400" b="1">
                <a:solidFill>
                  <a:schemeClr val="dk1"/>
                </a:solidFill>
              </a:rPr>
              <a:t>drop().</a:t>
            </a:r>
          </a:p>
          <a:p>
            <a:pPr lvl="0" indent="7454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Shape 1499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var query = {name: \squirtle\i}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db.pokemons.remove(query)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Shape 150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EXERCÍCIO</a:t>
            </a:r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Shape 1509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FIM AULA 04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Parte 2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Shape 117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upsert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Shape 1179"/>
          <p:cNvSpPr txBox="1"/>
          <p:nvPr/>
        </p:nvSpPr>
        <p:spPr>
          <a:xfrm>
            <a:off x="379525" y="399500"/>
            <a:ext cx="73307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O parâmetro </a:t>
            </a:r>
            <a:r>
              <a:rPr lang="en" sz="2400" b="1">
                <a:solidFill>
                  <a:schemeClr val="dk1"/>
                </a:solidFill>
              </a:rPr>
              <a:t>upsert</a:t>
            </a:r>
            <a:r>
              <a:rPr lang="en" sz="2400">
                <a:solidFill>
                  <a:schemeClr val="dk1"/>
                </a:solidFill>
              </a:rPr>
              <a:t> serve para caso o documento não seja encontrado pela </a:t>
            </a:r>
            <a:r>
              <a:rPr lang="en" sz="2400" b="1">
                <a:solidFill>
                  <a:schemeClr val="dk1"/>
                </a:solidFill>
              </a:rPr>
              <a:t>query</a:t>
            </a:r>
            <a:r>
              <a:rPr lang="en" sz="2400">
                <a:solidFill>
                  <a:schemeClr val="dk1"/>
                </a:solidFill>
              </a:rPr>
              <a:t> ele insira o objeto que está sendo passado como modificação.</a:t>
            </a:r>
          </a:p>
          <a:p>
            <a:pPr lvl="0" indent="7454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>
                <a:solidFill>
                  <a:schemeClr val="dk1"/>
                </a:solidFill>
              </a:rPr>
              <a:t>Ele por padrão é FALSE.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1328</Words>
  <Application>Microsoft Office PowerPoint</Application>
  <PresentationFormat>Apresentação na tela (16:9)</PresentationFormat>
  <Paragraphs>186</Paragraphs>
  <Slides>75</Slides>
  <Notes>75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75</vt:i4>
      </vt:variant>
    </vt:vector>
  </HeadingPairs>
  <TitlesOfParts>
    <vt:vector size="77" baseType="lpstr">
      <vt:lpstr>Arial</vt:lpstr>
      <vt:lpstr>simple-light-2</vt:lpstr>
      <vt:lpstr>Slide 1</vt:lpstr>
      <vt:lpstr>AULA 04 Parte 2</vt:lpstr>
      <vt:lpstr>https://docs.mongodb.org/manual/</vt:lpstr>
      <vt:lpstr>options</vt:lpstr>
      <vt:lpstr>Slide 5</vt:lpstr>
      <vt:lpstr>Sintaxe</vt:lpstr>
      <vt:lpstr>Slide 7</vt:lpstr>
      <vt:lpstr>upsert</vt:lpstr>
      <vt:lpstr>Slide 9</vt:lpstr>
      <vt:lpstr>Slide 10</vt:lpstr>
      <vt:lpstr>Slide 11</vt:lpstr>
      <vt:lpstr>Slide 12</vt:lpstr>
      <vt:lpstr>Slide 13</vt:lpstr>
      <vt:lpstr>Slide 14</vt:lpstr>
      <vt:lpstr>Slide 15</vt:lpstr>
      <vt:lpstr>$setOnInsert</vt:lpstr>
      <vt:lpstr>Slide 17</vt:lpstr>
      <vt:lpstr>Slide 18</vt:lpstr>
      <vt:lpstr>Slide 19</vt:lpstr>
      <vt:lpstr>Slide 20</vt:lpstr>
      <vt:lpstr>multi</vt:lpstr>
      <vt:lpstr>Quem nunca de um UPDATE SEM WHERE na vida que atire a primeira pedra. :p</vt:lpstr>
      <vt:lpstr>Slide 23</vt:lpstr>
      <vt:lpstr>Slide 24</vt:lpstr>
      <vt:lpstr>Ué mas por que isso é ruim?</vt:lpstr>
      <vt:lpstr>Slide 26</vt:lpstr>
      <vt:lpstr>Slide 27</vt:lpstr>
      <vt:lpstr>Slide 28</vt:lpstr>
      <vt:lpstr>Slide 29</vt:lpstr>
      <vt:lpstr>Slide 30</vt:lpstr>
      <vt:lpstr>writeConcern</vt:lpstr>
      <vt:lpstr>Slide 32</vt:lpstr>
      <vt:lpstr>Slide 33</vt:lpstr>
      <vt:lpstr>Slide 34</vt:lpstr>
      <vt:lpstr>Slide 35</vt:lpstr>
      <vt:lpstr>find</vt:lpstr>
      <vt:lpstr>Operadores de Array</vt:lpstr>
      <vt:lpstr>Slide 38</vt:lpstr>
      <vt:lpstr>Slide 39</vt:lpstr>
      <vt:lpstr>Slide 40</vt:lpstr>
      <vt:lpstr>Slide 41</vt:lpstr>
      <vt:lpstr>$in</vt:lpstr>
      <vt:lpstr>Slide 43</vt:lpstr>
      <vt:lpstr>Sintaxe</vt:lpstr>
      <vt:lpstr>{ campo : { $in : [Array_de_valores] } }</vt:lpstr>
      <vt:lpstr>Uso</vt:lpstr>
      <vt:lpstr>Slide 47</vt:lpstr>
      <vt:lpstr>$nin</vt:lpstr>
      <vt:lpstr>Slide 49</vt:lpstr>
      <vt:lpstr>Sintaxe</vt:lpstr>
      <vt:lpstr>{ campo : { $nin : [Array_de_valores] } }</vt:lpstr>
      <vt:lpstr>Uso</vt:lpstr>
      <vt:lpstr>Slide 53</vt:lpstr>
      <vt:lpstr>$all</vt:lpstr>
      <vt:lpstr>Slide 55</vt:lpstr>
      <vt:lpstr>Sintaxe</vt:lpstr>
      <vt:lpstr>{ campo : { $all : [ Array_de_valores ] } } )</vt:lpstr>
      <vt:lpstr>Uso</vt:lpstr>
      <vt:lpstr>Slide 59</vt:lpstr>
      <vt:lpstr>Operadores de Negação</vt:lpstr>
      <vt:lpstr>$ne not Equal</vt:lpstr>
      <vt:lpstr>Sintaxe</vt:lpstr>
      <vt:lpstr>{ campo : { $ne : valor} }</vt:lpstr>
      <vt:lpstr>Uso</vt:lpstr>
      <vt:lpstr>Slide 65</vt:lpstr>
      <vt:lpstr>Slide 66</vt:lpstr>
      <vt:lpstr>Slide 67</vt:lpstr>
      <vt:lpstr>Slide 68</vt:lpstr>
      <vt:lpstr>$not Not</vt:lpstr>
      <vt:lpstr>Slide 70</vt:lpstr>
      <vt:lpstr>remove() Delete</vt:lpstr>
      <vt:lpstr>Slide 72</vt:lpstr>
      <vt:lpstr>Slide 73</vt:lpstr>
      <vt:lpstr>EXERCÍCIO</vt:lpstr>
      <vt:lpstr>FIM AULA 04 Parte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Paulo Vagner</dc:creator>
  <cp:lastModifiedBy>Paulo Vagner</cp:lastModifiedBy>
  <cp:revision>2</cp:revision>
  <dcterms:modified xsi:type="dcterms:W3CDTF">2015-11-18T23:38:28Z</dcterms:modified>
</cp:coreProperties>
</file>