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oppins Bold" charset="1" panose="00000800000000000000"/>
      <p:regular r:id="rId18"/>
    </p:embeddedFont>
    <p:embeddedFont>
      <p:font typeface="Poppins" charset="1" panose="00000500000000000000"/>
      <p:regular r:id="rId19"/>
    </p:embeddedFont>
    <p:embeddedFont>
      <p:font typeface="Poppins Bold Italics" charset="1" panose="00000800000000000000"/>
      <p:regular r:id="rId20"/>
    </p:embeddedFont>
    <p:embeddedFont>
      <p:font typeface="Canva Sans Bold" charset="1" panose="020B08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611945">
            <a:off x="14458950" y="4723039"/>
            <a:ext cx="7658100" cy="5426529"/>
            <a:chOff x="0" y="0"/>
            <a:chExt cx="2016948" cy="14292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16948" cy="1429209"/>
            </a:xfrm>
            <a:custGeom>
              <a:avLst/>
              <a:gdLst/>
              <a:ahLst/>
              <a:cxnLst/>
              <a:rect r="r" b="b" t="t" l="l"/>
              <a:pathLst>
                <a:path h="1429209" w="2016948">
                  <a:moveTo>
                    <a:pt x="51558" y="0"/>
                  </a:moveTo>
                  <a:lnTo>
                    <a:pt x="1965390" y="0"/>
                  </a:lnTo>
                  <a:cubicBezTo>
                    <a:pt x="1979064" y="0"/>
                    <a:pt x="1992178" y="5432"/>
                    <a:pt x="2001847" y="15101"/>
                  </a:cubicBezTo>
                  <a:cubicBezTo>
                    <a:pt x="2011516" y="24770"/>
                    <a:pt x="2016948" y="37884"/>
                    <a:pt x="2016948" y="51558"/>
                  </a:cubicBezTo>
                  <a:lnTo>
                    <a:pt x="2016948" y="1377651"/>
                  </a:lnTo>
                  <a:cubicBezTo>
                    <a:pt x="2016948" y="1391325"/>
                    <a:pt x="2011516" y="1404439"/>
                    <a:pt x="2001847" y="1414108"/>
                  </a:cubicBezTo>
                  <a:cubicBezTo>
                    <a:pt x="1992178" y="1423777"/>
                    <a:pt x="1979064" y="1429209"/>
                    <a:pt x="1965390" y="1429209"/>
                  </a:cubicBezTo>
                  <a:lnTo>
                    <a:pt x="51558" y="1429209"/>
                  </a:lnTo>
                  <a:cubicBezTo>
                    <a:pt x="37884" y="1429209"/>
                    <a:pt x="24770" y="1423777"/>
                    <a:pt x="15101" y="1414108"/>
                  </a:cubicBezTo>
                  <a:cubicBezTo>
                    <a:pt x="5432" y="1404439"/>
                    <a:pt x="0" y="1391325"/>
                    <a:pt x="0" y="1377651"/>
                  </a:cubicBezTo>
                  <a:lnTo>
                    <a:pt x="0" y="51558"/>
                  </a:lnTo>
                  <a:cubicBezTo>
                    <a:pt x="0" y="37884"/>
                    <a:pt x="5432" y="24770"/>
                    <a:pt x="15101" y="15101"/>
                  </a:cubicBezTo>
                  <a:cubicBezTo>
                    <a:pt x="24770" y="5432"/>
                    <a:pt x="37884" y="0"/>
                    <a:pt x="51558" y="0"/>
                  </a:cubicBezTo>
                  <a:close/>
                </a:path>
              </a:pathLst>
            </a:custGeom>
            <a:solidFill>
              <a:srgbClr val="8D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33375"/>
              <a:ext cx="2016948" cy="176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611945">
            <a:off x="-614581" y="-1866767"/>
            <a:ext cx="3031341" cy="2798456"/>
            <a:chOff x="0" y="0"/>
            <a:chExt cx="798378" cy="73704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98378" cy="737042"/>
            </a:xfrm>
            <a:custGeom>
              <a:avLst/>
              <a:gdLst/>
              <a:ahLst/>
              <a:cxnLst/>
              <a:rect r="r" b="b" t="t" l="l"/>
              <a:pathLst>
                <a:path h="737042" w="798378">
                  <a:moveTo>
                    <a:pt x="130252" y="0"/>
                  </a:moveTo>
                  <a:lnTo>
                    <a:pt x="668126" y="0"/>
                  </a:lnTo>
                  <a:cubicBezTo>
                    <a:pt x="702671" y="0"/>
                    <a:pt x="735801" y="13723"/>
                    <a:pt x="760228" y="38150"/>
                  </a:cubicBezTo>
                  <a:cubicBezTo>
                    <a:pt x="784655" y="62577"/>
                    <a:pt x="798378" y="95707"/>
                    <a:pt x="798378" y="130252"/>
                  </a:cubicBezTo>
                  <a:lnTo>
                    <a:pt x="798378" y="606790"/>
                  </a:lnTo>
                  <a:cubicBezTo>
                    <a:pt x="798378" y="678726"/>
                    <a:pt x="740062" y="737042"/>
                    <a:pt x="668126" y="737042"/>
                  </a:cubicBezTo>
                  <a:lnTo>
                    <a:pt x="130252" y="737042"/>
                  </a:lnTo>
                  <a:cubicBezTo>
                    <a:pt x="58316" y="737042"/>
                    <a:pt x="0" y="678726"/>
                    <a:pt x="0" y="606790"/>
                  </a:cubicBezTo>
                  <a:lnTo>
                    <a:pt x="0" y="130252"/>
                  </a:lnTo>
                  <a:cubicBezTo>
                    <a:pt x="0" y="58316"/>
                    <a:pt x="58316" y="0"/>
                    <a:pt x="130252" y="0"/>
                  </a:cubicBezTo>
                  <a:close/>
                </a:path>
              </a:pathLst>
            </a:custGeom>
            <a:solidFill>
              <a:srgbClr val="8D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33375"/>
              <a:ext cx="798378" cy="1070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611945">
            <a:off x="12055325" y="9566947"/>
            <a:ext cx="3031341" cy="2798456"/>
            <a:chOff x="0" y="0"/>
            <a:chExt cx="798378" cy="7370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98378" cy="737042"/>
            </a:xfrm>
            <a:custGeom>
              <a:avLst/>
              <a:gdLst/>
              <a:ahLst/>
              <a:cxnLst/>
              <a:rect r="r" b="b" t="t" l="l"/>
              <a:pathLst>
                <a:path h="737042" w="798378">
                  <a:moveTo>
                    <a:pt x="130252" y="0"/>
                  </a:moveTo>
                  <a:lnTo>
                    <a:pt x="668126" y="0"/>
                  </a:lnTo>
                  <a:cubicBezTo>
                    <a:pt x="702671" y="0"/>
                    <a:pt x="735801" y="13723"/>
                    <a:pt x="760228" y="38150"/>
                  </a:cubicBezTo>
                  <a:cubicBezTo>
                    <a:pt x="784655" y="62577"/>
                    <a:pt x="798378" y="95707"/>
                    <a:pt x="798378" y="130252"/>
                  </a:cubicBezTo>
                  <a:lnTo>
                    <a:pt x="798378" y="606790"/>
                  </a:lnTo>
                  <a:cubicBezTo>
                    <a:pt x="798378" y="678726"/>
                    <a:pt x="740062" y="737042"/>
                    <a:pt x="668126" y="737042"/>
                  </a:cubicBezTo>
                  <a:lnTo>
                    <a:pt x="130252" y="737042"/>
                  </a:lnTo>
                  <a:cubicBezTo>
                    <a:pt x="58316" y="737042"/>
                    <a:pt x="0" y="678726"/>
                    <a:pt x="0" y="606790"/>
                  </a:cubicBezTo>
                  <a:lnTo>
                    <a:pt x="0" y="130252"/>
                  </a:lnTo>
                  <a:cubicBezTo>
                    <a:pt x="0" y="58316"/>
                    <a:pt x="58316" y="0"/>
                    <a:pt x="130252" y="0"/>
                  </a:cubicBezTo>
                  <a:close/>
                </a:path>
              </a:pathLst>
            </a:custGeom>
            <a:solidFill>
              <a:srgbClr val="C27F7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33375"/>
              <a:ext cx="798378" cy="1070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3011342" y="6140237"/>
            <a:ext cx="8918179" cy="19050"/>
          </a:xfrm>
          <a:prstGeom prst="line">
            <a:avLst/>
          </a:prstGeom>
          <a:ln cap="flat" w="47625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-2611945">
            <a:off x="12744473" y="42362"/>
            <a:ext cx="8101900" cy="3702724"/>
            <a:chOff x="0" y="0"/>
            <a:chExt cx="2133834" cy="97520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33834" cy="975203"/>
            </a:xfrm>
            <a:custGeom>
              <a:avLst/>
              <a:gdLst/>
              <a:ahLst/>
              <a:cxnLst/>
              <a:rect r="r" b="b" t="t" l="l"/>
              <a:pathLst>
                <a:path h="975203" w="2133834">
                  <a:moveTo>
                    <a:pt x="48734" y="0"/>
                  </a:moveTo>
                  <a:lnTo>
                    <a:pt x="2085100" y="0"/>
                  </a:lnTo>
                  <a:cubicBezTo>
                    <a:pt x="2112015" y="0"/>
                    <a:pt x="2133834" y="21819"/>
                    <a:pt x="2133834" y="48734"/>
                  </a:cubicBezTo>
                  <a:lnTo>
                    <a:pt x="2133834" y="926469"/>
                  </a:lnTo>
                  <a:cubicBezTo>
                    <a:pt x="2133834" y="953384"/>
                    <a:pt x="2112015" y="975203"/>
                    <a:pt x="2085100" y="975203"/>
                  </a:cubicBezTo>
                  <a:lnTo>
                    <a:pt x="48734" y="975203"/>
                  </a:lnTo>
                  <a:cubicBezTo>
                    <a:pt x="21819" y="975203"/>
                    <a:pt x="0" y="953384"/>
                    <a:pt x="0" y="926469"/>
                  </a:cubicBezTo>
                  <a:lnTo>
                    <a:pt x="0" y="48734"/>
                  </a:lnTo>
                  <a:cubicBezTo>
                    <a:pt x="0" y="21819"/>
                    <a:pt x="21819" y="0"/>
                    <a:pt x="48734" y="0"/>
                  </a:cubicBezTo>
                  <a:close/>
                </a:path>
              </a:pathLst>
            </a:custGeom>
            <a:solidFill>
              <a:srgbClr val="C27F7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33375"/>
              <a:ext cx="2133834" cy="130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2789597">
            <a:off x="3022879" y="1307360"/>
            <a:ext cx="606050" cy="530294"/>
            <a:chOff x="0" y="0"/>
            <a:chExt cx="812800" cy="7112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D00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27000" y="-3175"/>
              <a:ext cx="558800" cy="663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3011342" y="4702191"/>
            <a:ext cx="9524426" cy="122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2"/>
              </a:lnSpc>
            </a:pPr>
            <a:r>
              <a:rPr lang="en-US" b="true" sz="4548" spc="927">
                <a:solidFill>
                  <a:srgbClr val="8D0000"/>
                </a:solidFill>
                <a:latin typeface="Poppins Bold"/>
                <a:ea typeface="Poppins Bold"/>
                <a:cs typeface="Poppins Bold"/>
                <a:sym typeface="Poppins Bold"/>
              </a:rPr>
              <a:t>IMPROVING EMPLOYEE RETENTION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011301" y="7697574"/>
            <a:ext cx="5232878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spc="134">
                <a:solidFill>
                  <a:srgbClr val="2E2E2E"/>
                </a:solidFill>
                <a:latin typeface="Poppins"/>
                <a:ea typeface="Poppins"/>
                <a:cs typeface="Poppins"/>
                <a:sym typeface="Poppins"/>
              </a:rPr>
              <a:t>Ritoja Kundu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934373" y="1275233"/>
            <a:ext cx="4471732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b="true" sz="3399" i="true">
                <a:solidFill>
                  <a:srgbClr val="00000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Salifort Motors</a:t>
            </a:r>
          </a:p>
        </p:txBody>
      </p:sp>
      <p:grpSp>
        <p:nvGrpSpPr>
          <p:cNvPr name="Group 21" id="21"/>
          <p:cNvGrpSpPr/>
          <p:nvPr/>
        </p:nvGrpSpPr>
        <p:grpSpPr>
          <a:xfrm rot="-2789597">
            <a:off x="3271634" y="1536595"/>
            <a:ext cx="431165" cy="377270"/>
            <a:chOff x="0" y="0"/>
            <a:chExt cx="812800" cy="7112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C27F7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127000" y="-3175"/>
              <a:ext cx="558800" cy="663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-2611945">
            <a:off x="10808920" y="-3972270"/>
            <a:ext cx="8101900" cy="3702724"/>
            <a:chOff x="0" y="0"/>
            <a:chExt cx="2133834" cy="97520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133834" cy="975203"/>
            </a:xfrm>
            <a:custGeom>
              <a:avLst/>
              <a:gdLst/>
              <a:ahLst/>
              <a:cxnLst/>
              <a:rect r="r" b="b" t="t" l="l"/>
              <a:pathLst>
                <a:path h="975203" w="2133834">
                  <a:moveTo>
                    <a:pt x="48734" y="0"/>
                  </a:moveTo>
                  <a:lnTo>
                    <a:pt x="2085100" y="0"/>
                  </a:lnTo>
                  <a:cubicBezTo>
                    <a:pt x="2112015" y="0"/>
                    <a:pt x="2133834" y="21819"/>
                    <a:pt x="2133834" y="48734"/>
                  </a:cubicBezTo>
                  <a:lnTo>
                    <a:pt x="2133834" y="926469"/>
                  </a:lnTo>
                  <a:cubicBezTo>
                    <a:pt x="2133834" y="953384"/>
                    <a:pt x="2112015" y="975203"/>
                    <a:pt x="2085100" y="975203"/>
                  </a:cubicBezTo>
                  <a:lnTo>
                    <a:pt x="48734" y="975203"/>
                  </a:lnTo>
                  <a:cubicBezTo>
                    <a:pt x="21819" y="975203"/>
                    <a:pt x="0" y="953384"/>
                    <a:pt x="0" y="926469"/>
                  </a:cubicBezTo>
                  <a:lnTo>
                    <a:pt x="0" y="48734"/>
                  </a:lnTo>
                  <a:cubicBezTo>
                    <a:pt x="0" y="21819"/>
                    <a:pt x="21819" y="0"/>
                    <a:pt x="48734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33375"/>
              <a:ext cx="2133834" cy="130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2611945">
            <a:off x="-6128725" y="8307085"/>
            <a:ext cx="8101900" cy="3702724"/>
            <a:chOff x="0" y="0"/>
            <a:chExt cx="2133834" cy="97520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133834" cy="975203"/>
            </a:xfrm>
            <a:custGeom>
              <a:avLst/>
              <a:gdLst/>
              <a:ahLst/>
              <a:cxnLst/>
              <a:rect r="r" b="b" t="t" l="l"/>
              <a:pathLst>
                <a:path h="975203" w="2133834">
                  <a:moveTo>
                    <a:pt x="48734" y="0"/>
                  </a:moveTo>
                  <a:lnTo>
                    <a:pt x="2085100" y="0"/>
                  </a:lnTo>
                  <a:cubicBezTo>
                    <a:pt x="2112015" y="0"/>
                    <a:pt x="2133834" y="21819"/>
                    <a:pt x="2133834" y="48734"/>
                  </a:cubicBezTo>
                  <a:lnTo>
                    <a:pt x="2133834" y="926469"/>
                  </a:lnTo>
                  <a:cubicBezTo>
                    <a:pt x="2133834" y="953384"/>
                    <a:pt x="2112015" y="975203"/>
                    <a:pt x="2085100" y="975203"/>
                  </a:cubicBezTo>
                  <a:lnTo>
                    <a:pt x="48734" y="975203"/>
                  </a:lnTo>
                  <a:cubicBezTo>
                    <a:pt x="21819" y="975203"/>
                    <a:pt x="0" y="953384"/>
                    <a:pt x="0" y="926469"/>
                  </a:cubicBezTo>
                  <a:lnTo>
                    <a:pt x="0" y="48734"/>
                  </a:lnTo>
                  <a:cubicBezTo>
                    <a:pt x="0" y="21819"/>
                    <a:pt x="21819" y="0"/>
                    <a:pt x="48734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33375"/>
              <a:ext cx="2133834" cy="130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736902" y="1631547"/>
            <a:ext cx="483683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3503507">
            <a:off x="15971842" y="1684952"/>
            <a:ext cx="12583451" cy="7382737"/>
            <a:chOff x="0" y="0"/>
            <a:chExt cx="3314160" cy="19444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14160" cy="1944425"/>
            </a:xfrm>
            <a:custGeom>
              <a:avLst/>
              <a:gdLst/>
              <a:ahLst/>
              <a:cxnLst/>
              <a:rect r="r" b="b" t="t" l="l"/>
              <a:pathLst>
                <a:path h="1944425" w="3314160">
                  <a:moveTo>
                    <a:pt x="31378" y="0"/>
                  </a:moveTo>
                  <a:lnTo>
                    <a:pt x="3282783" y="0"/>
                  </a:lnTo>
                  <a:cubicBezTo>
                    <a:pt x="3300112" y="0"/>
                    <a:pt x="3314160" y="14048"/>
                    <a:pt x="3314160" y="31378"/>
                  </a:cubicBezTo>
                  <a:lnTo>
                    <a:pt x="3314160" y="1913047"/>
                  </a:lnTo>
                  <a:cubicBezTo>
                    <a:pt x="3314160" y="1930376"/>
                    <a:pt x="3300112" y="1944425"/>
                    <a:pt x="3282783" y="1944425"/>
                  </a:cubicBezTo>
                  <a:lnTo>
                    <a:pt x="31378" y="1944425"/>
                  </a:lnTo>
                  <a:cubicBezTo>
                    <a:pt x="14048" y="1944425"/>
                    <a:pt x="0" y="1930376"/>
                    <a:pt x="0" y="1913047"/>
                  </a:cubicBezTo>
                  <a:lnTo>
                    <a:pt x="0" y="31378"/>
                  </a:lnTo>
                  <a:cubicBezTo>
                    <a:pt x="0" y="14048"/>
                    <a:pt x="14048" y="0"/>
                    <a:pt x="31378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33375"/>
              <a:ext cx="3314160" cy="22777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3503507">
            <a:off x="-10878133" y="751583"/>
            <a:ext cx="12583451" cy="7382737"/>
            <a:chOff x="0" y="0"/>
            <a:chExt cx="3314160" cy="194442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14160" cy="1944425"/>
            </a:xfrm>
            <a:custGeom>
              <a:avLst/>
              <a:gdLst/>
              <a:ahLst/>
              <a:cxnLst/>
              <a:rect r="r" b="b" t="t" l="l"/>
              <a:pathLst>
                <a:path h="1944425" w="3314160">
                  <a:moveTo>
                    <a:pt x="31378" y="0"/>
                  </a:moveTo>
                  <a:lnTo>
                    <a:pt x="3282783" y="0"/>
                  </a:lnTo>
                  <a:cubicBezTo>
                    <a:pt x="3300112" y="0"/>
                    <a:pt x="3314160" y="14048"/>
                    <a:pt x="3314160" y="31378"/>
                  </a:cubicBezTo>
                  <a:lnTo>
                    <a:pt x="3314160" y="1913047"/>
                  </a:lnTo>
                  <a:cubicBezTo>
                    <a:pt x="3314160" y="1930376"/>
                    <a:pt x="3300112" y="1944425"/>
                    <a:pt x="3282783" y="1944425"/>
                  </a:cubicBezTo>
                  <a:lnTo>
                    <a:pt x="31378" y="1944425"/>
                  </a:lnTo>
                  <a:cubicBezTo>
                    <a:pt x="14048" y="1944425"/>
                    <a:pt x="0" y="1930376"/>
                    <a:pt x="0" y="1913047"/>
                  </a:cubicBezTo>
                  <a:lnTo>
                    <a:pt x="0" y="31378"/>
                  </a:lnTo>
                  <a:cubicBezTo>
                    <a:pt x="0" y="14048"/>
                    <a:pt x="14048" y="0"/>
                    <a:pt x="31378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33375"/>
              <a:ext cx="3314160" cy="22777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312642" y="2178604"/>
            <a:ext cx="11330984" cy="1710800"/>
          </a:xfrm>
          <a:custGeom>
            <a:avLst/>
            <a:gdLst/>
            <a:ahLst/>
            <a:cxnLst/>
            <a:rect r="r" b="b" t="t" l="l"/>
            <a:pathLst>
              <a:path h="1710800" w="11330984">
                <a:moveTo>
                  <a:pt x="0" y="0"/>
                </a:moveTo>
                <a:lnTo>
                  <a:pt x="11330984" y="0"/>
                </a:lnTo>
                <a:lnTo>
                  <a:pt x="11330984" y="1710800"/>
                </a:lnTo>
                <a:lnTo>
                  <a:pt x="0" y="1710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011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457169" y="4422804"/>
            <a:ext cx="9200973" cy="5750608"/>
          </a:xfrm>
          <a:custGeom>
            <a:avLst/>
            <a:gdLst/>
            <a:ahLst/>
            <a:cxnLst/>
            <a:rect r="r" b="b" t="t" l="l"/>
            <a:pathLst>
              <a:path h="5750608" w="9200973">
                <a:moveTo>
                  <a:pt x="0" y="0"/>
                </a:moveTo>
                <a:lnTo>
                  <a:pt x="9200972" y="0"/>
                </a:lnTo>
                <a:lnTo>
                  <a:pt x="9200972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471685" y="519965"/>
            <a:ext cx="11171941" cy="826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3"/>
              </a:lnSpc>
            </a:pPr>
            <a:r>
              <a:rPr lang="en-US" b="true" sz="4567" spc="429">
                <a:solidFill>
                  <a:srgbClr val="8D0000"/>
                </a:solidFill>
                <a:latin typeface="Poppins Bold"/>
                <a:ea typeface="Poppins Bold"/>
                <a:cs typeface="Poppins Bold"/>
                <a:sym typeface="Poppins Bold"/>
              </a:rPr>
              <a:t>DECISION TREE MODEL - RESULTS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736902" y="1631547"/>
            <a:ext cx="483683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3503507">
            <a:off x="15971842" y="1684952"/>
            <a:ext cx="12583451" cy="7382737"/>
            <a:chOff x="0" y="0"/>
            <a:chExt cx="3314160" cy="19444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14160" cy="1944425"/>
            </a:xfrm>
            <a:custGeom>
              <a:avLst/>
              <a:gdLst/>
              <a:ahLst/>
              <a:cxnLst/>
              <a:rect r="r" b="b" t="t" l="l"/>
              <a:pathLst>
                <a:path h="1944425" w="3314160">
                  <a:moveTo>
                    <a:pt x="31378" y="0"/>
                  </a:moveTo>
                  <a:lnTo>
                    <a:pt x="3282783" y="0"/>
                  </a:lnTo>
                  <a:cubicBezTo>
                    <a:pt x="3300112" y="0"/>
                    <a:pt x="3314160" y="14048"/>
                    <a:pt x="3314160" y="31378"/>
                  </a:cubicBezTo>
                  <a:lnTo>
                    <a:pt x="3314160" y="1913047"/>
                  </a:lnTo>
                  <a:cubicBezTo>
                    <a:pt x="3314160" y="1930376"/>
                    <a:pt x="3300112" y="1944425"/>
                    <a:pt x="3282783" y="1944425"/>
                  </a:cubicBezTo>
                  <a:lnTo>
                    <a:pt x="31378" y="1944425"/>
                  </a:lnTo>
                  <a:cubicBezTo>
                    <a:pt x="14048" y="1944425"/>
                    <a:pt x="0" y="1930376"/>
                    <a:pt x="0" y="1913047"/>
                  </a:cubicBezTo>
                  <a:lnTo>
                    <a:pt x="0" y="31378"/>
                  </a:lnTo>
                  <a:cubicBezTo>
                    <a:pt x="0" y="14048"/>
                    <a:pt x="14048" y="0"/>
                    <a:pt x="31378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33375"/>
              <a:ext cx="3314160" cy="22777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3503507">
            <a:off x="-10878133" y="751583"/>
            <a:ext cx="12583451" cy="7382737"/>
            <a:chOff x="0" y="0"/>
            <a:chExt cx="3314160" cy="194442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14160" cy="1944425"/>
            </a:xfrm>
            <a:custGeom>
              <a:avLst/>
              <a:gdLst/>
              <a:ahLst/>
              <a:cxnLst/>
              <a:rect r="r" b="b" t="t" l="l"/>
              <a:pathLst>
                <a:path h="1944425" w="3314160">
                  <a:moveTo>
                    <a:pt x="31378" y="0"/>
                  </a:moveTo>
                  <a:lnTo>
                    <a:pt x="3282783" y="0"/>
                  </a:lnTo>
                  <a:cubicBezTo>
                    <a:pt x="3300112" y="0"/>
                    <a:pt x="3314160" y="14048"/>
                    <a:pt x="3314160" y="31378"/>
                  </a:cubicBezTo>
                  <a:lnTo>
                    <a:pt x="3314160" y="1913047"/>
                  </a:lnTo>
                  <a:cubicBezTo>
                    <a:pt x="3314160" y="1930376"/>
                    <a:pt x="3300112" y="1944425"/>
                    <a:pt x="3282783" y="1944425"/>
                  </a:cubicBezTo>
                  <a:lnTo>
                    <a:pt x="31378" y="1944425"/>
                  </a:lnTo>
                  <a:cubicBezTo>
                    <a:pt x="14048" y="1944425"/>
                    <a:pt x="0" y="1930376"/>
                    <a:pt x="0" y="1913047"/>
                  </a:cubicBezTo>
                  <a:lnTo>
                    <a:pt x="0" y="31378"/>
                  </a:lnTo>
                  <a:cubicBezTo>
                    <a:pt x="0" y="14048"/>
                    <a:pt x="14048" y="0"/>
                    <a:pt x="31378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33375"/>
              <a:ext cx="3314160" cy="22777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744179" y="4301462"/>
            <a:ext cx="9042326" cy="5775786"/>
          </a:xfrm>
          <a:custGeom>
            <a:avLst/>
            <a:gdLst/>
            <a:ahLst/>
            <a:cxnLst/>
            <a:rect r="r" b="b" t="t" l="l"/>
            <a:pathLst>
              <a:path h="5775786" w="9042326">
                <a:moveTo>
                  <a:pt x="0" y="0"/>
                </a:moveTo>
                <a:lnTo>
                  <a:pt x="9042326" y="0"/>
                </a:lnTo>
                <a:lnTo>
                  <a:pt x="9042326" y="5775786"/>
                </a:lnTo>
                <a:lnTo>
                  <a:pt x="0" y="57757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741637" y="2272023"/>
            <a:ext cx="10804726" cy="1524593"/>
          </a:xfrm>
          <a:custGeom>
            <a:avLst/>
            <a:gdLst/>
            <a:ahLst/>
            <a:cxnLst/>
            <a:rect r="r" b="b" t="t" l="l"/>
            <a:pathLst>
              <a:path h="1524593" w="10804726">
                <a:moveTo>
                  <a:pt x="0" y="0"/>
                </a:moveTo>
                <a:lnTo>
                  <a:pt x="10804726" y="0"/>
                </a:lnTo>
                <a:lnTo>
                  <a:pt x="10804726" y="1524593"/>
                </a:lnTo>
                <a:lnTo>
                  <a:pt x="0" y="15245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396940" y="519965"/>
            <a:ext cx="13286762" cy="826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3"/>
              </a:lnSpc>
            </a:pPr>
            <a:r>
              <a:rPr lang="en-US" b="true" sz="4567" spc="429">
                <a:solidFill>
                  <a:srgbClr val="8D0000"/>
                </a:solidFill>
                <a:latin typeface="Poppins Bold"/>
                <a:ea typeface="Poppins Bold"/>
                <a:cs typeface="Poppins Bold"/>
                <a:sym typeface="Poppins Bold"/>
              </a:rPr>
              <a:t>RANDOM FOREST MODEL - RESULTS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736902" y="1736608"/>
            <a:ext cx="483683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3503507">
            <a:off x="15971842" y="1684952"/>
            <a:ext cx="12583451" cy="7382737"/>
            <a:chOff x="0" y="0"/>
            <a:chExt cx="3314160" cy="19444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14160" cy="1944425"/>
            </a:xfrm>
            <a:custGeom>
              <a:avLst/>
              <a:gdLst/>
              <a:ahLst/>
              <a:cxnLst/>
              <a:rect r="r" b="b" t="t" l="l"/>
              <a:pathLst>
                <a:path h="1944425" w="3314160">
                  <a:moveTo>
                    <a:pt x="31378" y="0"/>
                  </a:moveTo>
                  <a:lnTo>
                    <a:pt x="3282783" y="0"/>
                  </a:lnTo>
                  <a:cubicBezTo>
                    <a:pt x="3300112" y="0"/>
                    <a:pt x="3314160" y="14048"/>
                    <a:pt x="3314160" y="31378"/>
                  </a:cubicBezTo>
                  <a:lnTo>
                    <a:pt x="3314160" y="1913047"/>
                  </a:lnTo>
                  <a:cubicBezTo>
                    <a:pt x="3314160" y="1930376"/>
                    <a:pt x="3300112" y="1944425"/>
                    <a:pt x="3282783" y="1944425"/>
                  </a:cubicBezTo>
                  <a:lnTo>
                    <a:pt x="31378" y="1944425"/>
                  </a:lnTo>
                  <a:cubicBezTo>
                    <a:pt x="14048" y="1944425"/>
                    <a:pt x="0" y="1930376"/>
                    <a:pt x="0" y="1913047"/>
                  </a:cubicBezTo>
                  <a:lnTo>
                    <a:pt x="0" y="31378"/>
                  </a:lnTo>
                  <a:cubicBezTo>
                    <a:pt x="0" y="14048"/>
                    <a:pt x="14048" y="0"/>
                    <a:pt x="31378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33375"/>
              <a:ext cx="3314160" cy="22777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3503507">
            <a:off x="-10878133" y="751583"/>
            <a:ext cx="12583451" cy="7382737"/>
            <a:chOff x="0" y="0"/>
            <a:chExt cx="3314160" cy="194442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14160" cy="1944425"/>
            </a:xfrm>
            <a:custGeom>
              <a:avLst/>
              <a:gdLst/>
              <a:ahLst/>
              <a:cxnLst/>
              <a:rect r="r" b="b" t="t" l="l"/>
              <a:pathLst>
                <a:path h="1944425" w="3314160">
                  <a:moveTo>
                    <a:pt x="31378" y="0"/>
                  </a:moveTo>
                  <a:lnTo>
                    <a:pt x="3282783" y="0"/>
                  </a:lnTo>
                  <a:cubicBezTo>
                    <a:pt x="3300112" y="0"/>
                    <a:pt x="3314160" y="14048"/>
                    <a:pt x="3314160" y="31378"/>
                  </a:cubicBezTo>
                  <a:lnTo>
                    <a:pt x="3314160" y="1913047"/>
                  </a:lnTo>
                  <a:cubicBezTo>
                    <a:pt x="3314160" y="1930376"/>
                    <a:pt x="3300112" y="1944425"/>
                    <a:pt x="3282783" y="1944425"/>
                  </a:cubicBezTo>
                  <a:lnTo>
                    <a:pt x="31378" y="1944425"/>
                  </a:lnTo>
                  <a:cubicBezTo>
                    <a:pt x="14048" y="1944425"/>
                    <a:pt x="0" y="1930376"/>
                    <a:pt x="0" y="1913047"/>
                  </a:cubicBezTo>
                  <a:lnTo>
                    <a:pt x="0" y="31378"/>
                  </a:lnTo>
                  <a:cubicBezTo>
                    <a:pt x="0" y="14048"/>
                    <a:pt x="14048" y="0"/>
                    <a:pt x="31378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33375"/>
              <a:ext cx="3314160" cy="22777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471685" y="462815"/>
            <a:ext cx="11171941" cy="826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3"/>
              </a:lnSpc>
            </a:pPr>
            <a:r>
              <a:rPr lang="en-US" b="true" sz="4567" spc="429">
                <a:solidFill>
                  <a:srgbClr val="8D0000"/>
                </a:solidFill>
                <a:latin typeface="Poppins Bold"/>
                <a:ea typeface="Poppins Bold"/>
                <a:cs typeface="Poppins Bold"/>
                <a:sym typeface="Poppins Bold"/>
              </a:rPr>
              <a:t>OUTCOMES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30693" y="2112845"/>
            <a:ext cx="13474178" cy="7039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8"/>
              </a:lnSpc>
            </a:pPr>
          </a:p>
          <a:p>
            <a:pPr algn="l">
              <a:lnSpc>
                <a:spcPts val="3128"/>
              </a:lnSpc>
            </a:pP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Random Forest turned out to be the model of choice for the prediction. </a:t>
            </a:r>
          </a:p>
          <a:p>
            <a:pPr algn="l">
              <a:lnSpc>
                <a:spcPts val="3128"/>
              </a:lnSpc>
            </a:pP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feature importance extracted from th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models con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irm 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hat 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loyees 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 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 co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y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are overworked.</a:t>
            </a:r>
          </a:p>
          <a:p>
            <a:pPr algn="l">
              <a:lnSpc>
                <a:spcPts val="3128"/>
              </a:lnSpc>
            </a:pPr>
          </a:p>
          <a:p>
            <a:pPr algn="l">
              <a:lnSpc>
                <a:spcPts val="3128"/>
              </a:lnSpc>
            </a:pP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 ret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 emp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y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ees, the following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recommendations may be presented to the stakeholders :</a:t>
            </a:r>
          </a:p>
          <a:p>
            <a:pPr algn="l">
              <a:lnSpc>
                <a:spcPts val="3128"/>
              </a:lnSpc>
            </a:pPr>
          </a:p>
          <a:p>
            <a:pPr algn="l" marL="482412" indent="-241206" lvl="1">
              <a:lnSpc>
                <a:spcPts val="3128"/>
              </a:lnSpc>
              <a:buFont typeface="Arial"/>
              <a:buChar char="•"/>
            </a:pP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number of projects that employees can work on can be capped.</a:t>
            </a:r>
          </a:p>
          <a:p>
            <a:pPr algn="l" marL="482412" indent="-241206" lvl="1">
              <a:lnSpc>
                <a:spcPts val="3128"/>
              </a:lnSpc>
              <a:spcBef>
                <a:spcPct val="0"/>
              </a:spcBef>
              <a:buFont typeface="Arial"/>
              <a:buChar char="•"/>
            </a:pP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It may be c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onsidered promoting employees who ha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ve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been with the company fo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 least four years, or conducting further investi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ation about why four-y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tenured e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pl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yees are so dissatisfied.</a:t>
            </a:r>
          </a:p>
          <a:p>
            <a:pPr algn="l" marL="482412" indent="-241206" lvl="1">
              <a:lnSpc>
                <a:spcPts val="3128"/>
              </a:lnSpc>
              <a:spcBef>
                <a:spcPct val="0"/>
              </a:spcBef>
              <a:buFont typeface="Arial"/>
              <a:buChar char="•"/>
            </a:pP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Ei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er emp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y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ees can be rewarded for working longer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hours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or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not 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required to do so.</a:t>
            </a:r>
          </a:p>
          <a:p>
            <a:pPr algn="l" marL="482412" indent="-241206" lvl="1">
              <a:lnSpc>
                <a:spcPts val="3128"/>
              </a:lnSpc>
              <a:spcBef>
                <a:spcPct val="0"/>
              </a:spcBef>
              <a:buFont typeface="Arial"/>
              <a:buChar char="•"/>
            </a:pP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If employees aren't familiar with the company's overtime pay policies, they should be informed about the same. If the exp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ctations a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ound worklo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 and tim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 o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ff are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't explicit, they can be made c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ear.</a:t>
            </a:r>
          </a:p>
          <a:p>
            <a:pPr algn="l" marL="482412" indent="-241206" lvl="1">
              <a:lnSpc>
                <a:spcPts val="3128"/>
              </a:lnSpc>
              <a:spcBef>
                <a:spcPct val="0"/>
              </a:spcBef>
              <a:buFont typeface="Arial"/>
              <a:buChar char="•"/>
            </a:pP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ompan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y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-wide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and wit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in-team discussi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ns can be held to 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nde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rs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tand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and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address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company work culture, across the board and in specific contexts.</a:t>
            </a:r>
          </a:p>
          <a:p>
            <a:pPr algn="l">
              <a:lnSpc>
                <a:spcPts val="312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503507">
            <a:off x="8249399" y="1316288"/>
            <a:ext cx="12583451" cy="6795882"/>
            <a:chOff x="0" y="0"/>
            <a:chExt cx="3314160" cy="17898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14160" cy="1789862"/>
            </a:xfrm>
            <a:custGeom>
              <a:avLst/>
              <a:gdLst/>
              <a:ahLst/>
              <a:cxnLst/>
              <a:rect r="r" b="b" t="t" l="l"/>
              <a:pathLst>
                <a:path h="1789862" w="3314160">
                  <a:moveTo>
                    <a:pt x="31378" y="0"/>
                  </a:moveTo>
                  <a:lnTo>
                    <a:pt x="3282783" y="0"/>
                  </a:lnTo>
                  <a:cubicBezTo>
                    <a:pt x="3300112" y="0"/>
                    <a:pt x="3314160" y="14048"/>
                    <a:pt x="3314160" y="31378"/>
                  </a:cubicBezTo>
                  <a:lnTo>
                    <a:pt x="3314160" y="1758484"/>
                  </a:lnTo>
                  <a:cubicBezTo>
                    <a:pt x="3314160" y="1775814"/>
                    <a:pt x="3300112" y="1789862"/>
                    <a:pt x="3282783" y="1789862"/>
                  </a:cubicBezTo>
                  <a:lnTo>
                    <a:pt x="31378" y="1789862"/>
                  </a:lnTo>
                  <a:cubicBezTo>
                    <a:pt x="14048" y="1789862"/>
                    <a:pt x="0" y="1775814"/>
                    <a:pt x="0" y="1758484"/>
                  </a:cubicBezTo>
                  <a:lnTo>
                    <a:pt x="0" y="31378"/>
                  </a:lnTo>
                  <a:cubicBezTo>
                    <a:pt x="0" y="14048"/>
                    <a:pt x="14048" y="0"/>
                    <a:pt x="31378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33375"/>
              <a:ext cx="3314160" cy="2123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428400" y="1493268"/>
            <a:ext cx="6830900" cy="7300465"/>
            <a:chOff x="0" y="0"/>
            <a:chExt cx="1799085" cy="19227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99085" cy="1922756"/>
            </a:xfrm>
            <a:custGeom>
              <a:avLst/>
              <a:gdLst/>
              <a:ahLst/>
              <a:cxnLst/>
              <a:rect r="r" b="b" t="t" l="l"/>
              <a:pathLst>
                <a:path h="1922756" w="1799085">
                  <a:moveTo>
                    <a:pt x="57802" y="0"/>
                  </a:moveTo>
                  <a:lnTo>
                    <a:pt x="1741283" y="0"/>
                  </a:lnTo>
                  <a:cubicBezTo>
                    <a:pt x="1756613" y="0"/>
                    <a:pt x="1771315" y="6090"/>
                    <a:pt x="1782155" y="16930"/>
                  </a:cubicBezTo>
                  <a:cubicBezTo>
                    <a:pt x="1792995" y="27770"/>
                    <a:pt x="1799085" y="42472"/>
                    <a:pt x="1799085" y="57802"/>
                  </a:cubicBezTo>
                  <a:lnTo>
                    <a:pt x="1799085" y="1864955"/>
                  </a:lnTo>
                  <a:cubicBezTo>
                    <a:pt x="1799085" y="1896878"/>
                    <a:pt x="1773206" y="1922756"/>
                    <a:pt x="1741283" y="1922756"/>
                  </a:cubicBezTo>
                  <a:lnTo>
                    <a:pt x="57802" y="1922756"/>
                  </a:lnTo>
                  <a:cubicBezTo>
                    <a:pt x="25879" y="1922756"/>
                    <a:pt x="0" y="1896878"/>
                    <a:pt x="0" y="1864955"/>
                  </a:cubicBezTo>
                  <a:lnTo>
                    <a:pt x="0" y="57802"/>
                  </a:lnTo>
                  <a:cubicBezTo>
                    <a:pt x="0" y="25879"/>
                    <a:pt x="25879" y="0"/>
                    <a:pt x="57802" y="0"/>
                  </a:cubicBezTo>
                  <a:close/>
                </a:path>
              </a:pathLst>
            </a:custGeom>
            <a:solidFill>
              <a:srgbClr val="8D2B2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33375"/>
              <a:ext cx="1799085" cy="2256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-2185362" y="3210262"/>
            <a:ext cx="8918179" cy="1905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0804860" y="1888814"/>
            <a:ext cx="6077981" cy="6509372"/>
            <a:chOff x="0" y="0"/>
            <a:chExt cx="787019" cy="84287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87019" cy="842878"/>
            </a:xfrm>
            <a:custGeom>
              <a:avLst/>
              <a:gdLst/>
              <a:ahLst/>
              <a:cxnLst/>
              <a:rect r="r" b="b" t="t" l="l"/>
              <a:pathLst>
                <a:path h="842878" w="787019">
                  <a:moveTo>
                    <a:pt x="0" y="0"/>
                  </a:moveTo>
                  <a:lnTo>
                    <a:pt x="787019" y="0"/>
                  </a:lnTo>
                  <a:lnTo>
                    <a:pt x="787019" y="842878"/>
                  </a:lnTo>
                  <a:lnTo>
                    <a:pt x="0" y="842878"/>
                  </a:lnTo>
                  <a:close/>
                </a:path>
              </a:pathLst>
            </a:custGeom>
            <a:blipFill>
              <a:blip r:embed="rId2"/>
              <a:stretch>
                <a:fillRect l="-21398" t="0" r="-21398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565917" y="1057275"/>
            <a:ext cx="6760254" cy="191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00"/>
              </a:lnSpc>
            </a:pPr>
            <a:r>
              <a:rPr lang="en-US" sz="7100" b="true">
                <a:solidFill>
                  <a:srgbClr val="8D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OVERVIEW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9267" y="3713097"/>
            <a:ext cx="7426883" cy="508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4"/>
              </a:lnSpc>
            </a:pPr>
            <a:r>
              <a:rPr lang="en-US" sz="2299" spc="71" b="true">
                <a:solidFill>
                  <a:srgbClr val="2B2B2B"/>
                </a:solidFill>
                <a:latin typeface="Poppins Bold"/>
                <a:ea typeface="Poppins Bold"/>
                <a:cs typeface="Poppins Bold"/>
                <a:sym typeface="Poppins Bold"/>
              </a:rPr>
              <a:t>Company Context:</a:t>
            </a:r>
            <a:r>
              <a:rPr lang="en-US" sz="2299" spc="71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 Salifort Motors, a French-based alternative energy vehicle manufacturer, aims to address employee retention challenges.</a:t>
            </a:r>
          </a:p>
          <a:p>
            <a:pPr algn="l">
              <a:lnSpc>
                <a:spcPts val="3104"/>
              </a:lnSpc>
            </a:pPr>
          </a:p>
          <a:p>
            <a:pPr algn="l">
              <a:lnSpc>
                <a:spcPts val="3104"/>
              </a:lnSpc>
            </a:pPr>
            <a:r>
              <a:rPr lang="en-US" sz="2299" spc="71" b="true">
                <a:solidFill>
                  <a:srgbClr val="2B2B2B"/>
                </a:solidFill>
                <a:latin typeface="Poppins Bold"/>
                <a:ea typeface="Poppins Bold"/>
                <a:cs typeface="Poppins Bold"/>
                <a:sym typeface="Poppins Bold"/>
              </a:rPr>
              <a:t>Business Motivation:</a:t>
            </a:r>
            <a:r>
              <a:rPr lang="en-US" sz="2299" spc="71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 High employee turnover is costly due to the time and resources required for hiring and onboarding replacements.</a:t>
            </a:r>
          </a:p>
          <a:p>
            <a:pPr algn="l">
              <a:lnSpc>
                <a:spcPts val="3104"/>
              </a:lnSpc>
            </a:pPr>
          </a:p>
          <a:p>
            <a:pPr algn="l">
              <a:lnSpc>
                <a:spcPts val="3104"/>
              </a:lnSpc>
            </a:pPr>
            <a:r>
              <a:rPr lang="en-US" sz="2299" spc="71" b="true">
                <a:solidFill>
                  <a:srgbClr val="2B2B2B"/>
                </a:solidFill>
                <a:latin typeface="Poppins Bold"/>
                <a:ea typeface="Poppins Bold"/>
                <a:cs typeface="Poppins Bold"/>
                <a:sym typeface="Poppins Bold"/>
              </a:rPr>
              <a:t>Survey Insights:</a:t>
            </a:r>
            <a:r>
              <a:rPr lang="en-US" sz="2299" spc="71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 A recent employee survey highlighted potential issues influencing employee departures.</a:t>
            </a:r>
          </a:p>
          <a:p>
            <a:pPr algn="l" marL="0" indent="0" lvl="0">
              <a:lnSpc>
                <a:spcPts val="3104"/>
              </a:lnSpc>
              <a:spcBef>
                <a:spcPct val="0"/>
              </a:spcBef>
            </a:pPr>
            <a:r>
              <a:rPr lang="en-US" sz="2299" spc="71" u="none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503507">
            <a:off x="8249399" y="1316288"/>
            <a:ext cx="12583451" cy="6795882"/>
            <a:chOff x="0" y="0"/>
            <a:chExt cx="3314160" cy="17898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14160" cy="1789862"/>
            </a:xfrm>
            <a:custGeom>
              <a:avLst/>
              <a:gdLst/>
              <a:ahLst/>
              <a:cxnLst/>
              <a:rect r="r" b="b" t="t" l="l"/>
              <a:pathLst>
                <a:path h="1789862" w="3314160">
                  <a:moveTo>
                    <a:pt x="31378" y="0"/>
                  </a:moveTo>
                  <a:lnTo>
                    <a:pt x="3282783" y="0"/>
                  </a:lnTo>
                  <a:cubicBezTo>
                    <a:pt x="3300112" y="0"/>
                    <a:pt x="3314160" y="14048"/>
                    <a:pt x="3314160" y="31378"/>
                  </a:cubicBezTo>
                  <a:lnTo>
                    <a:pt x="3314160" y="1758484"/>
                  </a:lnTo>
                  <a:cubicBezTo>
                    <a:pt x="3314160" y="1775814"/>
                    <a:pt x="3300112" y="1789862"/>
                    <a:pt x="3282783" y="1789862"/>
                  </a:cubicBezTo>
                  <a:lnTo>
                    <a:pt x="31378" y="1789862"/>
                  </a:lnTo>
                  <a:cubicBezTo>
                    <a:pt x="14048" y="1789862"/>
                    <a:pt x="0" y="1775814"/>
                    <a:pt x="0" y="1758484"/>
                  </a:cubicBezTo>
                  <a:lnTo>
                    <a:pt x="0" y="31378"/>
                  </a:lnTo>
                  <a:cubicBezTo>
                    <a:pt x="0" y="14048"/>
                    <a:pt x="14048" y="0"/>
                    <a:pt x="31378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33375"/>
              <a:ext cx="3314160" cy="2123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428400" y="1493268"/>
            <a:ext cx="6830900" cy="7300465"/>
            <a:chOff x="0" y="0"/>
            <a:chExt cx="1799085" cy="19227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99085" cy="1922756"/>
            </a:xfrm>
            <a:custGeom>
              <a:avLst/>
              <a:gdLst/>
              <a:ahLst/>
              <a:cxnLst/>
              <a:rect r="r" b="b" t="t" l="l"/>
              <a:pathLst>
                <a:path h="1922756" w="1799085">
                  <a:moveTo>
                    <a:pt x="57802" y="0"/>
                  </a:moveTo>
                  <a:lnTo>
                    <a:pt x="1741283" y="0"/>
                  </a:lnTo>
                  <a:cubicBezTo>
                    <a:pt x="1756613" y="0"/>
                    <a:pt x="1771315" y="6090"/>
                    <a:pt x="1782155" y="16930"/>
                  </a:cubicBezTo>
                  <a:cubicBezTo>
                    <a:pt x="1792995" y="27770"/>
                    <a:pt x="1799085" y="42472"/>
                    <a:pt x="1799085" y="57802"/>
                  </a:cubicBezTo>
                  <a:lnTo>
                    <a:pt x="1799085" y="1864955"/>
                  </a:lnTo>
                  <a:cubicBezTo>
                    <a:pt x="1799085" y="1896878"/>
                    <a:pt x="1773206" y="1922756"/>
                    <a:pt x="1741283" y="1922756"/>
                  </a:cubicBezTo>
                  <a:lnTo>
                    <a:pt x="57802" y="1922756"/>
                  </a:lnTo>
                  <a:cubicBezTo>
                    <a:pt x="25879" y="1922756"/>
                    <a:pt x="0" y="1896878"/>
                    <a:pt x="0" y="1864955"/>
                  </a:cubicBezTo>
                  <a:lnTo>
                    <a:pt x="0" y="57802"/>
                  </a:lnTo>
                  <a:cubicBezTo>
                    <a:pt x="0" y="25879"/>
                    <a:pt x="25879" y="0"/>
                    <a:pt x="57802" y="0"/>
                  </a:cubicBezTo>
                  <a:close/>
                </a:path>
              </a:pathLst>
            </a:custGeom>
            <a:solidFill>
              <a:srgbClr val="8D2B2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33375"/>
              <a:ext cx="1799085" cy="2256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-2185362" y="3210262"/>
            <a:ext cx="8918179" cy="1905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0804860" y="1888814"/>
            <a:ext cx="6077981" cy="6509372"/>
            <a:chOff x="0" y="0"/>
            <a:chExt cx="787019" cy="84287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87019" cy="842878"/>
            </a:xfrm>
            <a:custGeom>
              <a:avLst/>
              <a:gdLst/>
              <a:ahLst/>
              <a:cxnLst/>
              <a:rect r="r" b="b" t="t" l="l"/>
              <a:pathLst>
                <a:path h="842878" w="787019">
                  <a:moveTo>
                    <a:pt x="0" y="0"/>
                  </a:moveTo>
                  <a:lnTo>
                    <a:pt x="787019" y="0"/>
                  </a:lnTo>
                  <a:lnTo>
                    <a:pt x="787019" y="842878"/>
                  </a:lnTo>
                  <a:lnTo>
                    <a:pt x="0" y="842878"/>
                  </a:lnTo>
                  <a:close/>
                </a:path>
              </a:pathLst>
            </a:custGeom>
            <a:blipFill>
              <a:blip r:embed="rId2"/>
              <a:stretch>
                <a:fillRect l="-21398" t="0" r="-21398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565917" y="1057275"/>
            <a:ext cx="6760254" cy="191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00"/>
              </a:lnSpc>
            </a:pPr>
            <a:r>
              <a:rPr lang="en-US" sz="7100" b="true">
                <a:solidFill>
                  <a:srgbClr val="8D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OVERVIEW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5917" y="3869109"/>
            <a:ext cx="7426883" cy="54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4"/>
              </a:lnSpc>
            </a:pPr>
            <a:r>
              <a:rPr lang="en-US" b="true" sz="2299" spc="71">
                <a:solidFill>
                  <a:srgbClr val="2B2B2B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Goal:</a:t>
            </a:r>
            <a:r>
              <a:rPr lang="en-US" sz="2299" spc="71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 Develop a predictive model to identify employees likely to leave</a:t>
            </a:r>
            <a:r>
              <a:rPr lang="en-US" sz="2299" spc="71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 the company.</a:t>
            </a:r>
          </a:p>
          <a:p>
            <a:pPr algn="l">
              <a:lnSpc>
                <a:spcPts val="3104"/>
              </a:lnSpc>
            </a:pPr>
            <a:r>
              <a:rPr lang="en-US" sz="2299" spc="71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Key Predictors Used:</a:t>
            </a:r>
          </a:p>
          <a:p>
            <a:pPr algn="l" marL="496567" indent="-248284" lvl="1">
              <a:lnSpc>
                <a:spcPts val="3104"/>
              </a:lnSpc>
              <a:buFont typeface="Arial"/>
              <a:buChar char="•"/>
            </a:pPr>
            <a:r>
              <a:rPr lang="en-US" sz="2299" spc="71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Department</a:t>
            </a:r>
          </a:p>
          <a:p>
            <a:pPr algn="l" marL="496567" indent="-248284" lvl="1">
              <a:lnSpc>
                <a:spcPts val="3104"/>
              </a:lnSpc>
              <a:buFont typeface="Arial"/>
              <a:buChar char="•"/>
            </a:pPr>
            <a:r>
              <a:rPr lang="en-US" sz="2299" spc="71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Number of projects</a:t>
            </a:r>
          </a:p>
          <a:p>
            <a:pPr algn="l" marL="496567" indent="-248284" lvl="1">
              <a:lnSpc>
                <a:spcPts val="3104"/>
              </a:lnSpc>
              <a:buFont typeface="Arial"/>
              <a:buChar char="•"/>
            </a:pPr>
            <a:r>
              <a:rPr lang="en-US" sz="2299" spc="71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Average monthly working hours</a:t>
            </a:r>
          </a:p>
          <a:p>
            <a:pPr algn="l" marL="496567" indent="-248284" lvl="1">
              <a:lnSpc>
                <a:spcPts val="3104"/>
              </a:lnSpc>
              <a:buFont typeface="Arial"/>
              <a:buChar char="•"/>
            </a:pPr>
            <a:r>
              <a:rPr lang="en-US" sz="2299" spc="71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Satisfaction level</a:t>
            </a:r>
          </a:p>
          <a:p>
            <a:pPr algn="l" marL="496567" indent="-248284" lvl="1">
              <a:lnSpc>
                <a:spcPts val="3104"/>
              </a:lnSpc>
              <a:buFont typeface="Arial"/>
              <a:buChar char="•"/>
            </a:pPr>
            <a:r>
              <a:rPr lang="en-US" sz="2299" spc="71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Tenure at the company</a:t>
            </a:r>
          </a:p>
          <a:p>
            <a:pPr algn="l" marL="496567" indent="-248284" lvl="1">
              <a:lnSpc>
                <a:spcPts val="3104"/>
              </a:lnSpc>
              <a:buFont typeface="Arial"/>
              <a:buChar char="•"/>
            </a:pPr>
            <a:r>
              <a:rPr lang="en-US" sz="2299" spc="71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Promotion status in the past 5 years</a:t>
            </a:r>
          </a:p>
          <a:p>
            <a:pPr algn="l">
              <a:lnSpc>
                <a:spcPts val="3104"/>
              </a:lnSpc>
            </a:pPr>
          </a:p>
          <a:p>
            <a:pPr algn="l">
              <a:lnSpc>
                <a:spcPts val="3104"/>
              </a:lnSpc>
            </a:pPr>
            <a:r>
              <a:rPr lang="en-US" b="true" sz="2299" spc="71">
                <a:solidFill>
                  <a:srgbClr val="2B2B2B"/>
                </a:solidFill>
                <a:latin typeface="Poppins Bold"/>
                <a:ea typeface="Poppins Bold"/>
                <a:cs typeface="Poppins Bold"/>
                <a:sym typeface="Poppins Bold"/>
              </a:rPr>
              <a:t>Strategic Benefit: </a:t>
            </a:r>
            <a:r>
              <a:rPr lang="en-US" sz="2299" spc="71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Early identification of at-risk employees enables targeted interventions to improve retention and reduce turnover costs.</a:t>
            </a:r>
          </a:p>
          <a:p>
            <a:pPr algn="l" marL="0" indent="0" lvl="0">
              <a:lnSpc>
                <a:spcPts val="310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79895" y="755830"/>
            <a:ext cx="9894109" cy="8775341"/>
            <a:chOff x="0" y="0"/>
            <a:chExt cx="2605856" cy="23112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5856" cy="2311201"/>
            </a:xfrm>
            <a:custGeom>
              <a:avLst/>
              <a:gdLst/>
              <a:ahLst/>
              <a:cxnLst/>
              <a:rect r="r" b="b" t="t" l="l"/>
              <a:pathLst>
                <a:path h="2311201" w="2605856">
                  <a:moveTo>
                    <a:pt x="0" y="0"/>
                  </a:moveTo>
                  <a:lnTo>
                    <a:pt x="2605856" y="0"/>
                  </a:lnTo>
                  <a:lnTo>
                    <a:pt x="2605856" y="2311201"/>
                  </a:lnTo>
                  <a:lnTo>
                    <a:pt x="0" y="2311201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605856" cy="2358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45472" y="4352052"/>
            <a:ext cx="7167241" cy="1457724"/>
            <a:chOff x="0" y="0"/>
            <a:chExt cx="1887668" cy="3839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87668" cy="383927"/>
            </a:xfrm>
            <a:custGeom>
              <a:avLst/>
              <a:gdLst/>
              <a:ahLst/>
              <a:cxnLst/>
              <a:rect r="r" b="b" t="t" l="l"/>
              <a:pathLst>
                <a:path h="383927" w="1887668">
                  <a:moveTo>
                    <a:pt x="55089" y="0"/>
                  </a:moveTo>
                  <a:lnTo>
                    <a:pt x="1832579" y="0"/>
                  </a:lnTo>
                  <a:cubicBezTo>
                    <a:pt x="1863004" y="0"/>
                    <a:pt x="1887668" y="24664"/>
                    <a:pt x="1887668" y="55089"/>
                  </a:cubicBezTo>
                  <a:lnTo>
                    <a:pt x="1887668" y="328838"/>
                  </a:lnTo>
                  <a:cubicBezTo>
                    <a:pt x="1887668" y="343449"/>
                    <a:pt x="1881864" y="357461"/>
                    <a:pt x="1871533" y="367792"/>
                  </a:cubicBezTo>
                  <a:cubicBezTo>
                    <a:pt x="1861202" y="378123"/>
                    <a:pt x="1847190" y="383927"/>
                    <a:pt x="1832579" y="383927"/>
                  </a:cubicBezTo>
                  <a:lnTo>
                    <a:pt x="55089" y="383927"/>
                  </a:lnTo>
                  <a:cubicBezTo>
                    <a:pt x="24664" y="383927"/>
                    <a:pt x="0" y="359263"/>
                    <a:pt x="0" y="328838"/>
                  </a:cubicBezTo>
                  <a:lnTo>
                    <a:pt x="0" y="55089"/>
                  </a:lnTo>
                  <a:cubicBezTo>
                    <a:pt x="0" y="24664"/>
                    <a:pt x="24664" y="0"/>
                    <a:pt x="55089" y="0"/>
                  </a:cubicBezTo>
                  <a:close/>
                </a:path>
              </a:pathLst>
            </a:custGeom>
            <a:solidFill>
              <a:srgbClr val="8D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33375"/>
              <a:ext cx="1887668" cy="7173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4514850"/>
            <a:ext cx="5493069" cy="927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65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The Process</a:t>
            </a:r>
          </a:p>
        </p:txBody>
      </p:sp>
      <p:sp>
        <p:nvSpPr>
          <p:cNvPr name="AutoShape 9" id="9"/>
          <p:cNvSpPr/>
          <p:nvPr/>
        </p:nvSpPr>
        <p:spPr>
          <a:xfrm>
            <a:off x="6693735" y="5162543"/>
            <a:ext cx="785257" cy="21292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0" id="10"/>
          <p:cNvGrpSpPr/>
          <p:nvPr/>
        </p:nvGrpSpPr>
        <p:grpSpPr>
          <a:xfrm rot="0">
            <a:off x="8041870" y="1495530"/>
            <a:ext cx="862324" cy="86232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27F7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-257175"/>
              <a:ext cx="660400" cy="993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8290614" y="1494913"/>
            <a:ext cx="364836" cy="777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7"/>
              </a:lnSpc>
            </a:pPr>
            <a:r>
              <a:rPr lang="en-US" b="true" sz="456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02416" y="1215174"/>
            <a:ext cx="7492465" cy="156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4"/>
              </a:lnSpc>
            </a:pPr>
            <a:r>
              <a:rPr lang="en-US" sz="2299" spc="71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Exploratory Data analysis performed to check for null values, duplicate rows, outliers and to correct column names to make the dataset uniform.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8041870" y="3418655"/>
            <a:ext cx="862324" cy="86232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27F7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-257175"/>
              <a:ext cx="660400" cy="993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8290614" y="3418038"/>
            <a:ext cx="364836" cy="777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7"/>
              </a:lnSpc>
            </a:pPr>
            <a:r>
              <a:rPr lang="en-US" b="true" sz="456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402416" y="3348990"/>
            <a:ext cx="7492465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4"/>
              </a:lnSpc>
            </a:pPr>
            <a:r>
              <a:rPr lang="en-US" sz="2299" spc="71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Visualizations plotted using Matplotlib library to identify how certain columns are related and the effect of each column on the Target. 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8041870" y="5346118"/>
            <a:ext cx="862324" cy="86232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27F7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-257175"/>
              <a:ext cx="660400" cy="993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8290614" y="5345502"/>
            <a:ext cx="364836" cy="777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7"/>
              </a:lnSpc>
            </a:pPr>
            <a:r>
              <a:rPr lang="en-US" b="true" sz="456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402416" y="5245896"/>
            <a:ext cx="7492465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4"/>
              </a:lnSpc>
            </a:pPr>
            <a:r>
              <a:rPr lang="en-US" sz="2299" spc="71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Two approaches tried out - Logistic Regression and Tree-based models, namely Decision tree and Random Forest. 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8041870" y="7273582"/>
            <a:ext cx="862324" cy="862324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27F7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-257175"/>
              <a:ext cx="660400" cy="993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8290614" y="7272965"/>
            <a:ext cx="364836" cy="777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7"/>
              </a:lnSpc>
            </a:pPr>
            <a:r>
              <a:rPr lang="en-US" b="true" sz="456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402416" y="7288501"/>
            <a:ext cx="7492465" cy="78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4"/>
              </a:lnSpc>
            </a:pPr>
            <a:r>
              <a:rPr lang="en-US" sz="2299" spc="71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The best model identified based on precision, recall, accuracy and ROC-AUC scores. </a:t>
            </a:r>
          </a:p>
        </p:txBody>
      </p:sp>
      <p:grpSp>
        <p:nvGrpSpPr>
          <p:cNvPr name="Group 30" id="30"/>
          <p:cNvGrpSpPr/>
          <p:nvPr/>
        </p:nvGrpSpPr>
        <p:grpSpPr>
          <a:xfrm rot="-3503507">
            <a:off x="-1839914" y="8154245"/>
            <a:ext cx="6972581" cy="4300566"/>
            <a:chOff x="0" y="0"/>
            <a:chExt cx="1836400" cy="113265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836400" cy="1132659"/>
            </a:xfrm>
            <a:custGeom>
              <a:avLst/>
              <a:gdLst/>
              <a:ahLst/>
              <a:cxnLst/>
              <a:rect r="r" b="b" t="t" l="l"/>
              <a:pathLst>
                <a:path h="1132659" w="1836400">
                  <a:moveTo>
                    <a:pt x="56627" y="0"/>
                  </a:moveTo>
                  <a:lnTo>
                    <a:pt x="1779773" y="0"/>
                  </a:lnTo>
                  <a:cubicBezTo>
                    <a:pt x="1794791" y="0"/>
                    <a:pt x="1809195" y="5966"/>
                    <a:pt x="1819814" y="16586"/>
                  </a:cubicBezTo>
                  <a:cubicBezTo>
                    <a:pt x="1830434" y="27205"/>
                    <a:pt x="1836400" y="41609"/>
                    <a:pt x="1836400" y="56627"/>
                  </a:cubicBezTo>
                  <a:lnTo>
                    <a:pt x="1836400" y="1076032"/>
                  </a:lnTo>
                  <a:cubicBezTo>
                    <a:pt x="1836400" y="1107306"/>
                    <a:pt x="1811047" y="1132659"/>
                    <a:pt x="1779773" y="1132659"/>
                  </a:cubicBezTo>
                  <a:lnTo>
                    <a:pt x="56627" y="1132659"/>
                  </a:lnTo>
                  <a:cubicBezTo>
                    <a:pt x="25353" y="1132659"/>
                    <a:pt x="0" y="1107306"/>
                    <a:pt x="0" y="107603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33375"/>
              <a:ext cx="1836400" cy="14660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736902" y="1736608"/>
            <a:ext cx="483683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3503507">
            <a:off x="15971842" y="1684952"/>
            <a:ext cx="12583451" cy="7382737"/>
            <a:chOff x="0" y="0"/>
            <a:chExt cx="3314160" cy="19444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14160" cy="1944425"/>
            </a:xfrm>
            <a:custGeom>
              <a:avLst/>
              <a:gdLst/>
              <a:ahLst/>
              <a:cxnLst/>
              <a:rect r="r" b="b" t="t" l="l"/>
              <a:pathLst>
                <a:path h="1944425" w="3314160">
                  <a:moveTo>
                    <a:pt x="31378" y="0"/>
                  </a:moveTo>
                  <a:lnTo>
                    <a:pt x="3282783" y="0"/>
                  </a:lnTo>
                  <a:cubicBezTo>
                    <a:pt x="3300112" y="0"/>
                    <a:pt x="3314160" y="14048"/>
                    <a:pt x="3314160" y="31378"/>
                  </a:cubicBezTo>
                  <a:lnTo>
                    <a:pt x="3314160" y="1913047"/>
                  </a:lnTo>
                  <a:cubicBezTo>
                    <a:pt x="3314160" y="1930376"/>
                    <a:pt x="3300112" y="1944425"/>
                    <a:pt x="3282783" y="1944425"/>
                  </a:cubicBezTo>
                  <a:lnTo>
                    <a:pt x="31378" y="1944425"/>
                  </a:lnTo>
                  <a:cubicBezTo>
                    <a:pt x="14048" y="1944425"/>
                    <a:pt x="0" y="1930376"/>
                    <a:pt x="0" y="1913047"/>
                  </a:cubicBezTo>
                  <a:lnTo>
                    <a:pt x="0" y="31378"/>
                  </a:lnTo>
                  <a:cubicBezTo>
                    <a:pt x="0" y="14048"/>
                    <a:pt x="14048" y="0"/>
                    <a:pt x="31378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33375"/>
              <a:ext cx="3314160" cy="22777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3503507">
            <a:off x="-10878133" y="751583"/>
            <a:ext cx="12583451" cy="7382737"/>
            <a:chOff x="0" y="0"/>
            <a:chExt cx="3314160" cy="194442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14160" cy="1944425"/>
            </a:xfrm>
            <a:custGeom>
              <a:avLst/>
              <a:gdLst/>
              <a:ahLst/>
              <a:cxnLst/>
              <a:rect r="r" b="b" t="t" l="l"/>
              <a:pathLst>
                <a:path h="1944425" w="3314160">
                  <a:moveTo>
                    <a:pt x="31378" y="0"/>
                  </a:moveTo>
                  <a:lnTo>
                    <a:pt x="3282783" y="0"/>
                  </a:lnTo>
                  <a:cubicBezTo>
                    <a:pt x="3300112" y="0"/>
                    <a:pt x="3314160" y="14048"/>
                    <a:pt x="3314160" y="31378"/>
                  </a:cubicBezTo>
                  <a:lnTo>
                    <a:pt x="3314160" y="1913047"/>
                  </a:lnTo>
                  <a:cubicBezTo>
                    <a:pt x="3314160" y="1930376"/>
                    <a:pt x="3300112" y="1944425"/>
                    <a:pt x="3282783" y="1944425"/>
                  </a:cubicBezTo>
                  <a:lnTo>
                    <a:pt x="31378" y="1944425"/>
                  </a:lnTo>
                  <a:cubicBezTo>
                    <a:pt x="14048" y="1944425"/>
                    <a:pt x="0" y="1930376"/>
                    <a:pt x="0" y="1913047"/>
                  </a:cubicBezTo>
                  <a:lnTo>
                    <a:pt x="0" y="31378"/>
                  </a:lnTo>
                  <a:cubicBezTo>
                    <a:pt x="0" y="14048"/>
                    <a:pt x="14048" y="0"/>
                    <a:pt x="31378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33375"/>
              <a:ext cx="3314160" cy="22777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956812" y="2794932"/>
            <a:ext cx="14374376" cy="2713164"/>
          </a:xfrm>
          <a:custGeom>
            <a:avLst/>
            <a:gdLst/>
            <a:ahLst/>
            <a:cxnLst/>
            <a:rect r="r" b="b" t="t" l="l"/>
            <a:pathLst>
              <a:path h="2713164" w="14374376">
                <a:moveTo>
                  <a:pt x="0" y="0"/>
                </a:moveTo>
                <a:lnTo>
                  <a:pt x="14374376" y="0"/>
                </a:lnTo>
                <a:lnTo>
                  <a:pt x="14374376" y="2713163"/>
                </a:lnTo>
                <a:lnTo>
                  <a:pt x="0" y="27131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471685" y="462815"/>
            <a:ext cx="11171941" cy="826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3"/>
              </a:lnSpc>
            </a:pPr>
            <a:r>
              <a:rPr lang="en-US" b="true" sz="4567" spc="429">
                <a:solidFill>
                  <a:srgbClr val="8D0000"/>
                </a:solidFill>
                <a:latin typeface="Poppins Bold"/>
                <a:ea typeface="Poppins Bold"/>
                <a:cs typeface="Poppins Bold"/>
                <a:sym typeface="Poppins Bold"/>
              </a:rPr>
              <a:t>A GLIMPSE OF THE DATASET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56812" y="5904432"/>
            <a:ext cx="13392048" cy="399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Target Variable : ‘</a:t>
            </a:r>
            <a:r>
              <a:rPr lang="en-US" sz="2300">
                <a:solidFill>
                  <a:srgbClr val="8D0000"/>
                </a:solidFill>
                <a:latin typeface="Poppins"/>
                <a:ea typeface="Poppins"/>
                <a:cs typeface="Poppins"/>
                <a:sym typeface="Poppins"/>
              </a:rPr>
              <a:t>Left’     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Left(1) - employee left,  Left(0) - employee did not leave.  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8D0000"/>
                </a:solidFill>
                <a:latin typeface="Poppins"/>
                <a:ea typeface="Poppins"/>
                <a:cs typeface="Poppins"/>
                <a:sym typeface="Poppins"/>
              </a:rPr>
              <a:t>‘Department’ 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and </a:t>
            </a:r>
            <a:r>
              <a:rPr lang="en-US" sz="2300">
                <a:solidFill>
                  <a:srgbClr val="8D0000"/>
                </a:solidFill>
                <a:latin typeface="Poppins"/>
                <a:ea typeface="Poppins"/>
                <a:cs typeface="Poppins"/>
                <a:sym typeface="Poppins"/>
              </a:rPr>
              <a:t>‘Salary’ 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converted to numerical columns. 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Logistic Regression - Outliers removed (Mean +- 1.5*IQR)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Decision Tree and Random Forest - Round 1 run with all the independent variables; Round 2 run after excluding ‘Satisfaction level’ and ‘monthly average hours’ while creating a new column ‘Overworked’.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8D0000"/>
                </a:solidFill>
                <a:latin typeface="Poppins"/>
                <a:ea typeface="Poppins"/>
                <a:cs typeface="Poppins"/>
                <a:sym typeface="Poppins"/>
              </a:rPr>
              <a:t>Average monthly hours 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Min = 90, Max = 310, average = 166.67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If </a:t>
            </a:r>
            <a:r>
              <a:rPr lang="en-US" sz="2300">
                <a:solidFill>
                  <a:srgbClr val="8D0000"/>
                </a:solidFill>
                <a:latin typeface="Poppins"/>
                <a:ea typeface="Poppins"/>
                <a:cs typeface="Poppins"/>
                <a:sym typeface="Poppins"/>
              </a:rPr>
              <a:t>Average monthly hours &gt; 170 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then the employee is overworked (1). 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736902" y="1736608"/>
            <a:ext cx="483683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3503507">
            <a:off x="15971842" y="1684952"/>
            <a:ext cx="12583451" cy="7382737"/>
            <a:chOff x="0" y="0"/>
            <a:chExt cx="3314160" cy="19444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14160" cy="1944425"/>
            </a:xfrm>
            <a:custGeom>
              <a:avLst/>
              <a:gdLst/>
              <a:ahLst/>
              <a:cxnLst/>
              <a:rect r="r" b="b" t="t" l="l"/>
              <a:pathLst>
                <a:path h="1944425" w="3314160">
                  <a:moveTo>
                    <a:pt x="31378" y="0"/>
                  </a:moveTo>
                  <a:lnTo>
                    <a:pt x="3282783" y="0"/>
                  </a:lnTo>
                  <a:cubicBezTo>
                    <a:pt x="3300112" y="0"/>
                    <a:pt x="3314160" y="14048"/>
                    <a:pt x="3314160" y="31378"/>
                  </a:cubicBezTo>
                  <a:lnTo>
                    <a:pt x="3314160" y="1913047"/>
                  </a:lnTo>
                  <a:cubicBezTo>
                    <a:pt x="3314160" y="1930376"/>
                    <a:pt x="3300112" y="1944425"/>
                    <a:pt x="3282783" y="1944425"/>
                  </a:cubicBezTo>
                  <a:lnTo>
                    <a:pt x="31378" y="1944425"/>
                  </a:lnTo>
                  <a:cubicBezTo>
                    <a:pt x="14048" y="1944425"/>
                    <a:pt x="0" y="1930376"/>
                    <a:pt x="0" y="1913047"/>
                  </a:cubicBezTo>
                  <a:lnTo>
                    <a:pt x="0" y="31378"/>
                  </a:lnTo>
                  <a:cubicBezTo>
                    <a:pt x="0" y="14048"/>
                    <a:pt x="14048" y="0"/>
                    <a:pt x="31378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33375"/>
              <a:ext cx="3314160" cy="22777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3503507">
            <a:off x="-10878133" y="751583"/>
            <a:ext cx="12583451" cy="7382737"/>
            <a:chOff x="0" y="0"/>
            <a:chExt cx="3314160" cy="194442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14160" cy="1944425"/>
            </a:xfrm>
            <a:custGeom>
              <a:avLst/>
              <a:gdLst/>
              <a:ahLst/>
              <a:cxnLst/>
              <a:rect r="r" b="b" t="t" l="l"/>
              <a:pathLst>
                <a:path h="1944425" w="3314160">
                  <a:moveTo>
                    <a:pt x="31378" y="0"/>
                  </a:moveTo>
                  <a:lnTo>
                    <a:pt x="3282783" y="0"/>
                  </a:lnTo>
                  <a:cubicBezTo>
                    <a:pt x="3300112" y="0"/>
                    <a:pt x="3314160" y="14048"/>
                    <a:pt x="3314160" y="31378"/>
                  </a:cubicBezTo>
                  <a:lnTo>
                    <a:pt x="3314160" y="1913047"/>
                  </a:lnTo>
                  <a:cubicBezTo>
                    <a:pt x="3314160" y="1930376"/>
                    <a:pt x="3300112" y="1944425"/>
                    <a:pt x="3282783" y="1944425"/>
                  </a:cubicBezTo>
                  <a:lnTo>
                    <a:pt x="31378" y="1944425"/>
                  </a:lnTo>
                  <a:cubicBezTo>
                    <a:pt x="14048" y="1944425"/>
                    <a:pt x="0" y="1930376"/>
                    <a:pt x="0" y="1913047"/>
                  </a:cubicBezTo>
                  <a:lnTo>
                    <a:pt x="0" y="31378"/>
                  </a:lnTo>
                  <a:cubicBezTo>
                    <a:pt x="0" y="14048"/>
                    <a:pt x="14048" y="0"/>
                    <a:pt x="31378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33375"/>
              <a:ext cx="3314160" cy="22777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53240" y="1511854"/>
            <a:ext cx="5244035" cy="4268798"/>
          </a:xfrm>
          <a:custGeom>
            <a:avLst/>
            <a:gdLst/>
            <a:ahLst/>
            <a:cxnLst/>
            <a:rect r="r" b="b" t="t" l="l"/>
            <a:pathLst>
              <a:path h="4268798" w="5244035">
                <a:moveTo>
                  <a:pt x="0" y="0"/>
                </a:moveTo>
                <a:lnTo>
                  <a:pt x="5244034" y="0"/>
                </a:lnTo>
                <a:lnTo>
                  <a:pt x="5244034" y="4268798"/>
                </a:lnTo>
                <a:lnTo>
                  <a:pt x="0" y="42687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736902" y="3496994"/>
            <a:ext cx="7308478" cy="6284006"/>
          </a:xfrm>
          <a:custGeom>
            <a:avLst/>
            <a:gdLst/>
            <a:ahLst/>
            <a:cxnLst/>
            <a:rect r="r" b="b" t="t" l="l"/>
            <a:pathLst>
              <a:path h="6284006" w="7308478">
                <a:moveTo>
                  <a:pt x="0" y="0"/>
                </a:moveTo>
                <a:lnTo>
                  <a:pt x="7308477" y="0"/>
                </a:lnTo>
                <a:lnTo>
                  <a:pt x="7308477" y="6284006"/>
                </a:lnTo>
                <a:lnTo>
                  <a:pt x="0" y="62840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33" r="0" b="-53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980086" y="6186097"/>
            <a:ext cx="4270427" cy="3938822"/>
          </a:xfrm>
          <a:custGeom>
            <a:avLst/>
            <a:gdLst/>
            <a:ahLst/>
            <a:cxnLst/>
            <a:rect r="r" b="b" t="t" l="l"/>
            <a:pathLst>
              <a:path h="3938822" w="4270427">
                <a:moveTo>
                  <a:pt x="0" y="0"/>
                </a:moveTo>
                <a:lnTo>
                  <a:pt x="4270427" y="0"/>
                </a:lnTo>
                <a:lnTo>
                  <a:pt x="4270427" y="3938823"/>
                </a:lnTo>
                <a:lnTo>
                  <a:pt x="0" y="39388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45379" y="1511854"/>
            <a:ext cx="4242621" cy="3631646"/>
          </a:xfrm>
          <a:custGeom>
            <a:avLst/>
            <a:gdLst/>
            <a:ahLst/>
            <a:cxnLst/>
            <a:rect r="r" b="b" t="t" l="l"/>
            <a:pathLst>
              <a:path h="3631646" w="4242621">
                <a:moveTo>
                  <a:pt x="0" y="0"/>
                </a:moveTo>
                <a:lnTo>
                  <a:pt x="4242621" y="0"/>
                </a:lnTo>
                <a:lnTo>
                  <a:pt x="4242621" y="3631646"/>
                </a:lnTo>
                <a:lnTo>
                  <a:pt x="0" y="36316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225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471685" y="462815"/>
            <a:ext cx="11171941" cy="826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3"/>
              </a:lnSpc>
            </a:pPr>
            <a:r>
              <a:rPr lang="en-US" b="true" sz="4567" spc="429">
                <a:solidFill>
                  <a:srgbClr val="8D0000"/>
                </a:solidFill>
                <a:latin typeface="Poppins Bold"/>
                <a:ea typeface="Poppins Bold"/>
                <a:cs typeface="Poppins Bold"/>
                <a:sym typeface="Poppins Bold"/>
              </a:rPr>
              <a:t>VISUALIZATIONS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736902" y="2829513"/>
            <a:ext cx="483683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3503507">
            <a:off x="15971842" y="1684952"/>
            <a:ext cx="12583451" cy="7382737"/>
            <a:chOff x="0" y="0"/>
            <a:chExt cx="3314160" cy="19444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14160" cy="1944425"/>
            </a:xfrm>
            <a:custGeom>
              <a:avLst/>
              <a:gdLst/>
              <a:ahLst/>
              <a:cxnLst/>
              <a:rect r="r" b="b" t="t" l="l"/>
              <a:pathLst>
                <a:path h="1944425" w="3314160">
                  <a:moveTo>
                    <a:pt x="31378" y="0"/>
                  </a:moveTo>
                  <a:lnTo>
                    <a:pt x="3282783" y="0"/>
                  </a:lnTo>
                  <a:cubicBezTo>
                    <a:pt x="3300112" y="0"/>
                    <a:pt x="3314160" y="14048"/>
                    <a:pt x="3314160" y="31378"/>
                  </a:cubicBezTo>
                  <a:lnTo>
                    <a:pt x="3314160" y="1913047"/>
                  </a:lnTo>
                  <a:cubicBezTo>
                    <a:pt x="3314160" y="1930376"/>
                    <a:pt x="3300112" y="1944425"/>
                    <a:pt x="3282783" y="1944425"/>
                  </a:cubicBezTo>
                  <a:lnTo>
                    <a:pt x="31378" y="1944425"/>
                  </a:lnTo>
                  <a:cubicBezTo>
                    <a:pt x="14048" y="1944425"/>
                    <a:pt x="0" y="1930376"/>
                    <a:pt x="0" y="1913047"/>
                  </a:cubicBezTo>
                  <a:lnTo>
                    <a:pt x="0" y="31378"/>
                  </a:lnTo>
                  <a:cubicBezTo>
                    <a:pt x="0" y="14048"/>
                    <a:pt x="14048" y="0"/>
                    <a:pt x="31378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33375"/>
              <a:ext cx="3314160" cy="22777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3503507">
            <a:off x="-10878133" y="751583"/>
            <a:ext cx="12583451" cy="7382737"/>
            <a:chOff x="0" y="0"/>
            <a:chExt cx="3314160" cy="194442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14160" cy="1944425"/>
            </a:xfrm>
            <a:custGeom>
              <a:avLst/>
              <a:gdLst/>
              <a:ahLst/>
              <a:cxnLst/>
              <a:rect r="r" b="b" t="t" l="l"/>
              <a:pathLst>
                <a:path h="1944425" w="3314160">
                  <a:moveTo>
                    <a:pt x="31378" y="0"/>
                  </a:moveTo>
                  <a:lnTo>
                    <a:pt x="3282783" y="0"/>
                  </a:lnTo>
                  <a:cubicBezTo>
                    <a:pt x="3300112" y="0"/>
                    <a:pt x="3314160" y="14048"/>
                    <a:pt x="3314160" y="31378"/>
                  </a:cubicBezTo>
                  <a:lnTo>
                    <a:pt x="3314160" y="1913047"/>
                  </a:lnTo>
                  <a:cubicBezTo>
                    <a:pt x="3314160" y="1930376"/>
                    <a:pt x="3300112" y="1944425"/>
                    <a:pt x="3282783" y="1944425"/>
                  </a:cubicBezTo>
                  <a:lnTo>
                    <a:pt x="31378" y="1944425"/>
                  </a:lnTo>
                  <a:cubicBezTo>
                    <a:pt x="14048" y="1944425"/>
                    <a:pt x="0" y="1930376"/>
                    <a:pt x="0" y="1913047"/>
                  </a:cubicBezTo>
                  <a:lnTo>
                    <a:pt x="0" y="31378"/>
                  </a:lnTo>
                  <a:cubicBezTo>
                    <a:pt x="0" y="14048"/>
                    <a:pt x="14048" y="0"/>
                    <a:pt x="31378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33375"/>
              <a:ext cx="3314160" cy="22777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75495" y="3459855"/>
            <a:ext cx="7170922" cy="5836545"/>
          </a:xfrm>
          <a:custGeom>
            <a:avLst/>
            <a:gdLst/>
            <a:ahLst/>
            <a:cxnLst/>
            <a:rect r="r" b="b" t="t" l="l"/>
            <a:pathLst>
              <a:path h="5836545" w="7170922">
                <a:moveTo>
                  <a:pt x="0" y="0"/>
                </a:moveTo>
                <a:lnTo>
                  <a:pt x="7170921" y="0"/>
                </a:lnTo>
                <a:lnTo>
                  <a:pt x="7170921" y="5836545"/>
                </a:lnTo>
                <a:lnTo>
                  <a:pt x="0" y="5836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471685" y="846266"/>
            <a:ext cx="11171941" cy="1636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3"/>
              </a:lnSpc>
            </a:pPr>
            <a:r>
              <a:rPr lang="en-US" b="true" sz="4567" spc="429">
                <a:solidFill>
                  <a:srgbClr val="8D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CONFUSION MATRIX FROM LOGISTIC REGRESSION MODEL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89456" y="3550270"/>
            <a:ext cx="9149594" cy="54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04"/>
              </a:lnSpc>
              <a:spcBef>
                <a:spcPct val="0"/>
              </a:spcBef>
            </a:pPr>
            <a:r>
              <a:rPr lang="en-US" sz="2299" spc="71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Uppe</a:t>
            </a:r>
            <a:r>
              <a:rPr lang="en-US" sz="2299" spc="71" u="none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r-left quadrant : True negatives. </a:t>
            </a:r>
          </a:p>
          <a:p>
            <a:pPr algn="l" marL="0" indent="0" lvl="0">
              <a:lnSpc>
                <a:spcPts val="3104"/>
              </a:lnSpc>
              <a:spcBef>
                <a:spcPct val="0"/>
              </a:spcBef>
            </a:pPr>
            <a:r>
              <a:rPr lang="en-US" sz="2299" spc="71" u="none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Upper-right quadrant : False positives. </a:t>
            </a:r>
          </a:p>
          <a:p>
            <a:pPr algn="l" marL="0" indent="0" lvl="0">
              <a:lnSpc>
                <a:spcPts val="3104"/>
              </a:lnSpc>
              <a:spcBef>
                <a:spcPct val="0"/>
              </a:spcBef>
            </a:pPr>
            <a:r>
              <a:rPr lang="en-US" sz="2299" spc="71" u="none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Bottom-left quadrant : False negatives. </a:t>
            </a:r>
          </a:p>
          <a:p>
            <a:pPr algn="l" marL="0" indent="0" lvl="0">
              <a:lnSpc>
                <a:spcPts val="3104"/>
              </a:lnSpc>
              <a:spcBef>
                <a:spcPct val="0"/>
              </a:spcBef>
            </a:pPr>
            <a:r>
              <a:rPr lang="en-US" sz="2299" spc="71" u="none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Bottom-right quadrant : True positives.</a:t>
            </a:r>
          </a:p>
          <a:p>
            <a:pPr algn="l" marL="0" indent="0" lvl="0">
              <a:lnSpc>
                <a:spcPts val="3104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104"/>
              </a:lnSpc>
              <a:spcBef>
                <a:spcPct val="0"/>
              </a:spcBef>
            </a:pPr>
            <a:r>
              <a:rPr lang="en-US" b="true" sz="2299" spc="71" u="none">
                <a:solidFill>
                  <a:srgbClr val="8D0000"/>
                </a:solidFill>
                <a:latin typeface="Poppins Bold"/>
                <a:ea typeface="Poppins Bold"/>
                <a:cs typeface="Poppins Bold"/>
                <a:sym typeface="Poppins Bold"/>
              </a:rPr>
              <a:t>True negatives:</a:t>
            </a:r>
            <a:r>
              <a:rPr lang="en-US" sz="2299" spc="71" u="none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 The number of people who did not leave that the model accurately predicted did not leave.</a:t>
            </a:r>
          </a:p>
          <a:p>
            <a:pPr algn="l" marL="0" indent="0" lvl="0">
              <a:lnSpc>
                <a:spcPts val="3104"/>
              </a:lnSpc>
              <a:spcBef>
                <a:spcPct val="0"/>
              </a:spcBef>
            </a:pPr>
            <a:r>
              <a:rPr lang="en-US" b="true" sz="2299" spc="71" u="none">
                <a:solidFill>
                  <a:srgbClr val="8D0000"/>
                </a:solidFill>
                <a:latin typeface="Poppins Bold"/>
                <a:ea typeface="Poppins Bold"/>
                <a:cs typeface="Poppins Bold"/>
                <a:sym typeface="Poppins Bold"/>
              </a:rPr>
              <a:t>False positives:</a:t>
            </a:r>
            <a:r>
              <a:rPr lang="en-US" sz="2299" spc="71" u="none">
                <a:solidFill>
                  <a:srgbClr val="8D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99" spc="71" u="none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The number of people who did not leave the model inaccurately predicted as leaving.</a:t>
            </a:r>
          </a:p>
          <a:p>
            <a:pPr algn="l" marL="0" indent="0" lvl="0">
              <a:lnSpc>
                <a:spcPts val="3104"/>
              </a:lnSpc>
              <a:spcBef>
                <a:spcPct val="0"/>
              </a:spcBef>
            </a:pPr>
            <a:r>
              <a:rPr lang="en-US" b="true" sz="2299" spc="71" u="none">
                <a:solidFill>
                  <a:srgbClr val="8D0000"/>
                </a:solidFill>
                <a:latin typeface="Poppins Bold"/>
                <a:ea typeface="Poppins Bold"/>
                <a:cs typeface="Poppins Bold"/>
                <a:sym typeface="Poppins Bold"/>
              </a:rPr>
              <a:t>False negatives:</a:t>
            </a:r>
            <a:r>
              <a:rPr lang="en-US" sz="2299" spc="71" u="none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 The number of people who left that the model inaccurately predicted did not leave</a:t>
            </a:r>
          </a:p>
          <a:p>
            <a:pPr algn="l" marL="0" indent="0" lvl="0">
              <a:lnSpc>
                <a:spcPts val="3104"/>
              </a:lnSpc>
              <a:spcBef>
                <a:spcPct val="0"/>
              </a:spcBef>
            </a:pPr>
            <a:r>
              <a:rPr lang="en-US" b="true" sz="2299" spc="71" u="none">
                <a:solidFill>
                  <a:srgbClr val="8D2B2B"/>
                </a:solidFill>
                <a:latin typeface="Poppins Bold"/>
                <a:ea typeface="Poppins Bold"/>
                <a:cs typeface="Poppins Bold"/>
                <a:sym typeface="Poppins Bold"/>
              </a:rPr>
              <a:t>T</a:t>
            </a:r>
            <a:r>
              <a:rPr lang="en-US" b="true" sz="2299" spc="71" u="none">
                <a:solidFill>
                  <a:srgbClr val="8D0000"/>
                </a:solidFill>
                <a:latin typeface="Poppins Bold"/>
                <a:ea typeface="Poppins Bold"/>
                <a:cs typeface="Poppins Bold"/>
                <a:sym typeface="Poppins Bold"/>
              </a:rPr>
              <a:t>rue positives:</a:t>
            </a:r>
            <a:r>
              <a:rPr lang="en-US" sz="2299" spc="71" u="none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 The number of people who left the model accurately predicted as leaving</a:t>
            </a:r>
          </a:p>
          <a:p>
            <a:pPr algn="l" marL="0" indent="0" lvl="0">
              <a:lnSpc>
                <a:spcPts val="3104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7241142" y="9582150"/>
            <a:ext cx="9149594" cy="39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04"/>
              </a:lnSpc>
              <a:spcBef>
                <a:spcPct val="0"/>
              </a:spcBef>
            </a:pPr>
            <a:r>
              <a:rPr lang="en-US" sz="2299" spc="71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Model predicted more true negatives than true positives.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736902" y="2829513"/>
            <a:ext cx="483683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3503507">
            <a:off x="15971842" y="1684952"/>
            <a:ext cx="12583451" cy="7382737"/>
            <a:chOff x="0" y="0"/>
            <a:chExt cx="3314160" cy="19444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14160" cy="1944425"/>
            </a:xfrm>
            <a:custGeom>
              <a:avLst/>
              <a:gdLst/>
              <a:ahLst/>
              <a:cxnLst/>
              <a:rect r="r" b="b" t="t" l="l"/>
              <a:pathLst>
                <a:path h="1944425" w="3314160">
                  <a:moveTo>
                    <a:pt x="31378" y="0"/>
                  </a:moveTo>
                  <a:lnTo>
                    <a:pt x="3282783" y="0"/>
                  </a:lnTo>
                  <a:cubicBezTo>
                    <a:pt x="3300112" y="0"/>
                    <a:pt x="3314160" y="14048"/>
                    <a:pt x="3314160" y="31378"/>
                  </a:cubicBezTo>
                  <a:lnTo>
                    <a:pt x="3314160" y="1913047"/>
                  </a:lnTo>
                  <a:cubicBezTo>
                    <a:pt x="3314160" y="1930376"/>
                    <a:pt x="3300112" y="1944425"/>
                    <a:pt x="3282783" y="1944425"/>
                  </a:cubicBezTo>
                  <a:lnTo>
                    <a:pt x="31378" y="1944425"/>
                  </a:lnTo>
                  <a:cubicBezTo>
                    <a:pt x="14048" y="1944425"/>
                    <a:pt x="0" y="1930376"/>
                    <a:pt x="0" y="1913047"/>
                  </a:cubicBezTo>
                  <a:lnTo>
                    <a:pt x="0" y="31378"/>
                  </a:lnTo>
                  <a:cubicBezTo>
                    <a:pt x="0" y="14048"/>
                    <a:pt x="14048" y="0"/>
                    <a:pt x="31378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33375"/>
              <a:ext cx="3314160" cy="22777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3503507">
            <a:off x="-10878133" y="751583"/>
            <a:ext cx="12583451" cy="7382737"/>
            <a:chOff x="0" y="0"/>
            <a:chExt cx="3314160" cy="194442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14160" cy="1944425"/>
            </a:xfrm>
            <a:custGeom>
              <a:avLst/>
              <a:gdLst/>
              <a:ahLst/>
              <a:cxnLst/>
              <a:rect r="r" b="b" t="t" l="l"/>
              <a:pathLst>
                <a:path h="1944425" w="3314160">
                  <a:moveTo>
                    <a:pt x="31378" y="0"/>
                  </a:moveTo>
                  <a:lnTo>
                    <a:pt x="3282783" y="0"/>
                  </a:lnTo>
                  <a:cubicBezTo>
                    <a:pt x="3300112" y="0"/>
                    <a:pt x="3314160" y="14048"/>
                    <a:pt x="3314160" y="31378"/>
                  </a:cubicBezTo>
                  <a:lnTo>
                    <a:pt x="3314160" y="1913047"/>
                  </a:lnTo>
                  <a:cubicBezTo>
                    <a:pt x="3314160" y="1930376"/>
                    <a:pt x="3300112" y="1944425"/>
                    <a:pt x="3282783" y="1944425"/>
                  </a:cubicBezTo>
                  <a:lnTo>
                    <a:pt x="31378" y="1944425"/>
                  </a:lnTo>
                  <a:cubicBezTo>
                    <a:pt x="14048" y="1944425"/>
                    <a:pt x="0" y="1930376"/>
                    <a:pt x="0" y="1913047"/>
                  </a:cubicBezTo>
                  <a:lnTo>
                    <a:pt x="0" y="31378"/>
                  </a:lnTo>
                  <a:cubicBezTo>
                    <a:pt x="0" y="14048"/>
                    <a:pt x="14048" y="0"/>
                    <a:pt x="31378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33375"/>
              <a:ext cx="3314160" cy="22777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471685" y="3856808"/>
            <a:ext cx="10721666" cy="3375024"/>
          </a:xfrm>
          <a:custGeom>
            <a:avLst/>
            <a:gdLst/>
            <a:ahLst/>
            <a:cxnLst/>
            <a:rect r="r" b="b" t="t" l="l"/>
            <a:pathLst>
              <a:path h="3375024" w="10721666">
                <a:moveTo>
                  <a:pt x="0" y="0"/>
                </a:moveTo>
                <a:lnTo>
                  <a:pt x="10721665" y="0"/>
                </a:lnTo>
                <a:lnTo>
                  <a:pt x="10721665" y="3375024"/>
                </a:lnTo>
                <a:lnTo>
                  <a:pt x="0" y="33750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471685" y="846266"/>
            <a:ext cx="11171941" cy="1636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3"/>
              </a:lnSpc>
            </a:pPr>
            <a:r>
              <a:rPr lang="en-US" b="true" sz="4567" spc="429">
                <a:solidFill>
                  <a:srgbClr val="8D0000"/>
                </a:solidFill>
                <a:latin typeface="Poppins Bold"/>
                <a:ea typeface="Poppins Bold"/>
                <a:cs typeface="Poppins Bold"/>
                <a:sym typeface="Poppins Bold"/>
              </a:rPr>
              <a:t>LOGISTIC REGRESSION MODEL - RESULTS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07321" y="8206740"/>
            <a:ext cx="13049878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04"/>
              </a:lnSpc>
              <a:spcBef>
                <a:spcPct val="0"/>
              </a:spcBef>
            </a:pPr>
            <a:r>
              <a:rPr lang="en-US" sz="2299" spc="71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The model achieved a precision score of 80% and a recall score of 83%. Although if it is more important to predict whether an employee would leave the company, then the scores were a bit low.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736902" y="2829513"/>
            <a:ext cx="483683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3503507">
            <a:off x="15971842" y="1684952"/>
            <a:ext cx="12583451" cy="7382737"/>
            <a:chOff x="0" y="0"/>
            <a:chExt cx="3314160" cy="19444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14160" cy="1944425"/>
            </a:xfrm>
            <a:custGeom>
              <a:avLst/>
              <a:gdLst/>
              <a:ahLst/>
              <a:cxnLst/>
              <a:rect r="r" b="b" t="t" l="l"/>
              <a:pathLst>
                <a:path h="1944425" w="3314160">
                  <a:moveTo>
                    <a:pt x="31378" y="0"/>
                  </a:moveTo>
                  <a:lnTo>
                    <a:pt x="3282783" y="0"/>
                  </a:lnTo>
                  <a:cubicBezTo>
                    <a:pt x="3300112" y="0"/>
                    <a:pt x="3314160" y="14048"/>
                    <a:pt x="3314160" y="31378"/>
                  </a:cubicBezTo>
                  <a:lnTo>
                    <a:pt x="3314160" y="1913047"/>
                  </a:lnTo>
                  <a:cubicBezTo>
                    <a:pt x="3314160" y="1930376"/>
                    <a:pt x="3300112" y="1944425"/>
                    <a:pt x="3282783" y="1944425"/>
                  </a:cubicBezTo>
                  <a:lnTo>
                    <a:pt x="31378" y="1944425"/>
                  </a:lnTo>
                  <a:cubicBezTo>
                    <a:pt x="14048" y="1944425"/>
                    <a:pt x="0" y="1930376"/>
                    <a:pt x="0" y="1913047"/>
                  </a:cubicBezTo>
                  <a:lnTo>
                    <a:pt x="0" y="31378"/>
                  </a:lnTo>
                  <a:cubicBezTo>
                    <a:pt x="0" y="14048"/>
                    <a:pt x="14048" y="0"/>
                    <a:pt x="31378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33375"/>
              <a:ext cx="3314160" cy="22777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3503507">
            <a:off x="-10878133" y="751583"/>
            <a:ext cx="12583451" cy="7382737"/>
            <a:chOff x="0" y="0"/>
            <a:chExt cx="3314160" cy="194442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14160" cy="1944425"/>
            </a:xfrm>
            <a:custGeom>
              <a:avLst/>
              <a:gdLst/>
              <a:ahLst/>
              <a:cxnLst/>
              <a:rect r="r" b="b" t="t" l="l"/>
              <a:pathLst>
                <a:path h="1944425" w="3314160">
                  <a:moveTo>
                    <a:pt x="31378" y="0"/>
                  </a:moveTo>
                  <a:lnTo>
                    <a:pt x="3282783" y="0"/>
                  </a:lnTo>
                  <a:cubicBezTo>
                    <a:pt x="3300112" y="0"/>
                    <a:pt x="3314160" y="14048"/>
                    <a:pt x="3314160" y="31378"/>
                  </a:cubicBezTo>
                  <a:lnTo>
                    <a:pt x="3314160" y="1913047"/>
                  </a:lnTo>
                  <a:cubicBezTo>
                    <a:pt x="3314160" y="1930376"/>
                    <a:pt x="3300112" y="1944425"/>
                    <a:pt x="3282783" y="1944425"/>
                  </a:cubicBezTo>
                  <a:lnTo>
                    <a:pt x="31378" y="1944425"/>
                  </a:lnTo>
                  <a:cubicBezTo>
                    <a:pt x="14048" y="1944425"/>
                    <a:pt x="0" y="1930376"/>
                    <a:pt x="0" y="1913047"/>
                  </a:cubicBezTo>
                  <a:lnTo>
                    <a:pt x="0" y="31378"/>
                  </a:lnTo>
                  <a:cubicBezTo>
                    <a:pt x="0" y="14048"/>
                    <a:pt x="14048" y="0"/>
                    <a:pt x="31378" y="0"/>
                  </a:cubicBezTo>
                  <a:close/>
                </a:path>
              </a:pathLst>
            </a:custGeom>
            <a:solidFill>
              <a:srgbClr val="FFE9E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33375"/>
              <a:ext cx="3314160" cy="22777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24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88432" y="3370582"/>
            <a:ext cx="7093846" cy="5950032"/>
          </a:xfrm>
          <a:custGeom>
            <a:avLst/>
            <a:gdLst/>
            <a:ahLst/>
            <a:cxnLst/>
            <a:rect r="r" b="b" t="t" l="l"/>
            <a:pathLst>
              <a:path h="5950032" w="7093846">
                <a:moveTo>
                  <a:pt x="0" y="0"/>
                </a:moveTo>
                <a:lnTo>
                  <a:pt x="7093846" y="0"/>
                </a:lnTo>
                <a:lnTo>
                  <a:pt x="7093846" y="5950033"/>
                </a:lnTo>
                <a:lnTo>
                  <a:pt x="0" y="59500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675367" y="3432897"/>
            <a:ext cx="6841843" cy="5825403"/>
          </a:xfrm>
          <a:custGeom>
            <a:avLst/>
            <a:gdLst/>
            <a:ahLst/>
            <a:cxnLst/>
            <a:rect r="r" b="b" t="t" l="l"/>
            <a:pathLst>
              <a:path h="5825403" w="6841843">
                <a:moveTo>
                  <a:pt x="0" y="0"/>
                </a:moveTo>
                <a:lnTo>
                  <a:pt x="6841843" y="0"/>
                </a:lnTo>
                <a:lnTo>
                  <a:pt x="6841843" y="5825403"/>
                </a:lnTo>
                <a:lnTo>
                  <a:pt x="0" y="58254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471685" y="846266"/>
            <a:ext cx="11171941" cy="1636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3"/>
              </a:lnSpc>
            </a:pPr>
            <a:r>
              <a:rPr lang="en-US" b="true" sz="4567" spc="429">
                <a:solidFill>
                  <a:srgbClr val="8D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CONFUSION MATRIX FROM TREE-BASED MODELS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21491" y="9582150"/>
            <a:ext cx="9149594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64"/>
              </a:lnSpc>
              <a:spcBef>
                <a:spcPct val="0"/>
              </a:spcBef>
            </a:pPr>
            <a:r>
              <a:rPr lang="en-US" sz="1899" spc="58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Predictions of Random Forest Classifier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73801" y="9582150"/>
            <a:ext cx="5890689" cy="318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30"/>
              </a:lnSpc>
              <a:spcBef>
                <a:spcPct val="0"/>
              </a:spcBef>
            </a:pPr>
            <a:r>
              <a:rPr lang="en-US" sz="1800" spc="55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Predictions of Decision Tree Classifier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DAGqe59zUcI</dc:identifier>
  <dcterms:modified xsi:type="dcterms:W3CDTF">2011-08-01T06:04:30Z</dcterms:modified>
  <cp:revision>1</cp:revision>
  <dc:title>Salifort motors</dc:title>
</cp:coreProperties>
</file>