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92934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FDD"/>
          </a:solidFill>
        </a:fill>
      </a:tcStyle>
    </a:wholeTbl>
    <a:band2H>
      <a:tcTxStyle b="def" i="def"/>
      <a:tcStyle>
        <a:tcBdr/>
        <a:fill>
          <a:solidFill>
            <a:srgbClr val="EEF0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1D0"/>
          </a:solidFill>
        </a:fill>
      </a:tcStyle>
    </a:wholeTbl>
    <a:band2H>
      <a:tcTxStyle b="def" i="def"/>
      <a:tcStyle>
        <a:tcBdr/>
        <a:fill>
          <a:solidFill>
            <a:srgbClr val="EBE9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CECD"/>
          </a:solidFill>
        </a:fill>
      </a:tcStyle>
    </a:wholeTbl>
    <a:band2H>
      <a:tcTxStyle b="def" i="def"/>
      <a:tcStyle>
        <a:tcBdr/>
        <a:fill>
          <a:solidFill>
            <a:srgbClr val="EBE8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34"/>
              </a:solidFill>
              <a:prstDash val="solid"/>
              <a:round/>
            </a:ln>
          </a:top>
          <a:bottom>
            <a:ln w="25400" cap="flat">
              <a:solidFill>
                <a:srgbClr val="29293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34"/>
              </a:solidFill>
              <a:prstDash val="solid"/>
              <a:round/>
            </a:ln>
          </a:top>
          <a:bottom>
            <a:ln w="25400" cap="flat">
              <a:solidFill>
                <a:srgbClr val="29293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34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34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34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292934"/>
              </a:solidFill>
              <a:prstDash val="solid"/>
              <a:round/>
            </a:ln>
          </a:left>
          <a:right>
            <a:ln w="12700" cap="flat">
              <a:solidFill>
                <a:srgbClr val="292934"/>
              </a:solidFill>
              <a:prstDash val="solid"/>
              <a:round/>
            </a:ln>
          </a:right>
          <a:top>
            <a:ln w="12700" cap="flat">
              <a:solidFill>
                <a:srgbClr val="292934"/>
              </a:solidFill>
              <a:prstDash val="solid"/>
              <a:round/>
            </a:ln>
          </a:top>
          <a:bottom>
            <a:ln w="12700" cap="flat">
              <a:solidFill>
                <a:srgbClr val="292934"/>
              </a:solidFill>
              <a:prstDash val="solid"/>
              <a:round/>
            </a:ln>
          </a:bottom>
          <a:insideH>
            <a:ln w="12700" cap="flat">
              <a:solidFill>
                <a:srgbClr val="292934"/>
              </a:solidFill>
              <a:prstDash val="solid"/>
              <a:round/>
            </a:ln>
          </a:insideH>
          <a:insideV>
            <a:ln w="12700" cap="flat">
              <a:solidFill>
                <a:srgbClr val="292934"/>
              </a:solidFill>
              <a:prstDash val="solid"/>
              <a:round/>
            </a:ln>
          </a:insideV>
        </a:tcBdr>
        <a:fill>
          <a:solidFill>
            <a:srgbClr val="29293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292934"/>
              </a:solidFill>
              <a:prstDash val="solid"/>
              <a:round/>
            </a:ln>
          </a:left>
          <a:right>
            <a:ln w="12700" cap="flat">
              <a:solidFill>
                <a:srgbClr val="292934"/>
              </a:solidFill>
              <a:prstDash val="solid"/>
              <a:round/>
            </a:ln>
          </a:right>
          <a:top>
            <a:ln w="12700" cap="flat">
              <a:solidFill>
                <a:srgbClr val="292934"/>
              </a:solidFill>
              <a:prstDash val="solid"/>
              <a:round/>
            </a:ln>
          </a:top>
          <a:bottom>
            <a:ln w="12700" cap="flat">
              <a:solidFill>
                <a:srgbClr val="292934"/>
              </a:solidFill>
              <a:prstDash val="solid"/>
              <a:round/>
            </a:ln>
          </a:bottom>
          <a:insideH>
            <a:ln w="12700" cap="flat">
              <a:solidFill>
                <a:srgbClr val="292934"/>
              </a:solidFill>
              <a:prstDash val="solid"/>
              <a:round/>
            </a:ln>
          </a:insideH>
          <a:insideV>
            <a:ln w="12700" cap="flat">
              <a:solidFill>
                <a:srgbClr val="292934"/>
              </a:solidFill>
              <a:prstDash val="solid"/>
              <a:round/>
            </a:ln>
          </a:insideV>
        </a:tcBdr>
        <a:fill>
          <a:solidFill>
            <a:srgbClr val="292934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292934"/>
              </a:solidFill>
              <a:prstDash val="solid"/>
              <a:round/>
            </a:ln>
          </a:left>
          <a:right>
            <a:ln w="12700" cap="flat">
              <a:solidFill>
                <a:srgbClr val="292934"/>
              </a:solidFill>
              <a:prstDash val="solid"/>
              <a:round/>
            </a:ln>
          </a:right>
          <a:top>
            <a:ln w="50800" cap="flat">
              <a:solidFill>
                <a:srgbClr val="292934"/>
              </a:solidFill>
              <a:prstDash val="solid"/>
              <a:round/>
            </a:ln>
          </a:top>
          <a:bottom>
            <a:ln w="12700" cap="flat">
              <a:solidFill>
                <a:srgbClr val="292934"/>
              </a:solidFill>
              <a:prstDash val="solid"/>
              <a:round/>
            </a:ln>
          </a:bottom>
          <a:insideH>
            <a:ln w="12700" cap="flat">
              <a:solidFill>
                <a:srgbClr val="292934"/>
              </a:solidFill>
              <a:prstDash val="solid"/>
              <a:round/>
            </a:ln>
          </a:insideH>
          <a:insideV>
            <a:ln w="12700" cap="flat">
              <a:solidFill>
                <a:srgbClr val="29293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34"/>
      </a:tcTxStyle>
      <a:tcStyle>
        <a:tcBdr>
          <a:left>
            <a:ln w="12700" cap="flat">
              <a:solidFill>
                <a:srgbClr val="292934"/>
              </a:solidFill>
              <a:prstDash val="solid"/>
              <a:round/>
            </a:ln>
          </a:left>
          <a:right>
            <a:ln w="12700" cap="flat">
              <a:solidFill>
                <a:srgbClr val="292934"/>
              </a:solidFill>
              <a:prstDash val="solid"/>
              <a:round/>
            </a:ln>
          </a:right>
          <a:top>
            <a:ln w="12700" cap="flat">
              <a:solidFill>
                <a:srgbClr val="292934"/>
              </a:solidFill>
              <a:prstDash val="solid"/>
              <a:round/>
            </a:ln>
          </a:top>
          <a:bottom>
            <a:ln w="25400" cap="flat">
              <a:solidFill>
                <a:srgbClr val="292934"/>
              </a:solidFill>
              <a:prstDash val="solid"/>
              <a:round/>
            </a:ln>
          </a:bottom>
          <a:insideH>
            <a:ln w="12700" cap="flat">
              <a:solidFill>
                <a:srgbClr val="292934"/>
              </a:solidFill>
              <a:prstDash val="solid"/>
              <a:round/>
            </a:ln>
          </a:insideH>
          <a:insideV>
            <a:ln w="12700" cap="flat">
              <a:solidFill>
                <a:srgbClr val="29293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文本"/>
          <p:cNvSpPr txBox="1"/>
          <p:nvPr>
            <p:ph type="title"/>
          </p:nvPr>
        </p:nvSpPr>
        <p:spPr>
          <a:xfrm>
            <a:off x="685800" y="1371603"/>
            <a:ext cx="7848600" cy="1927226"/>
          </a:xfrm>
          <a:prstGeom prst="rect">
            <a:avLst/>
          </a:prstGeom>
        </p:spPr>
        <p:txBody>
          <a:bodyPr anchor="b"/>
          <a:lstStyle>
            <a:lvl1pPr>
              <a:defRPr cap="all" sz="5400"/>
            </a:lvl1pPr>
          </a:lstStyle>
          <a:p>
            <a:pPr/>
            <a:r>
              <a:t>标题文本</a:t>
            </a:r>
          </a:p>
        </p:txBody>
      </p:sp>
      <p:sp>
        <p:nvSpPr>
          <p:cNvPr id="14" name="正文级别 1…"/>
          <p:cNvSpPr txBox="1"/>
          <p:nvPr>
            <p:ph type="body" sz="quarter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1pPr>
            <a:lvl2pPr marL="0" indent="457200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2pPr>
            <a:lvl3pPr marL="0" indent="914400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3pPr>
            <a:lvl4pPr marL="0" indent="1371600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4pPr>
            <a:lvl5pPr marL="0" indent="1828800">
              <a:buClrTx/>
              <a:buSzTx/>
              <a:buFontTx/>
              <a:buNone/>
              <a:defRPr>
                <a:solidFill>
                  <a:srgbClr val="57576E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" name="Straight Connector 7"/>
          <p:cNvSpPr/>
          <p:nvPr/>
        </p:nvSpPr>
        <p:spPr>
          <a:xfrm>
            <a:off x="685799" y="3398519"/>
            <a:ext cx="7848601" cy="1590"/>
          </a:xfrm>
          <a:prstGeom prst="line">
            <a:avLst/>
          </a:prstGeom>
          <a:ln w="19050">
            <a:solidFill>
              <a:srgbClr val="7030A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9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标题文本"/>
          <p:cNvSpPr txBox="1"/>
          <p:nvPr>
            <p:ph type="title"/>
          </p:nvPr>
        </p:nvSpPr>
        <p:spPr>
          <a:xfrm>
            <a:off x="6629400" y="609600"/>
            <a:ext cx="2057400" cy="5867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08" name="正文级别 1…"/>
          <p:cNvSpPr txBox="1"/>
          <p:nvPr>
            <p:ph type="body" idx="1"/>
          </p:nvPr>
        </p:nvSpPr>
        <p:spPr>
          <a:xfrm>
            <a:off x="457200" y="609600"/>
            <a:ext cx="6019800" cy="58674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4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bg>
      <p:bgPr>
        <a:solidFill>
          <a:srgbClr val="7030A0">
            <a:alpha val="4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文本"/>
          <p:cNvSpPr txBox="1"/>
          <p:nvPr>
            <p:ph type="title"/>
          </p:nvPr>
        </p:nvSpPr>
        <p:spPr>
          <a:xfrm>
            <a:off x="722312" y="2362200"/>
            <a:ext cx="7772401" cy="2200276"/>
          </a:xfrm>
          <a:prstGeom prst="rect">
            <a:avLst/>
          </a:prstGeom>
        </p:spPr>
        <p:txBody>
          <a:bodyPr anchor="b"/>
          <a:lstStyle>
            <a:lvl1pPr>
              <a:defRPr cap="all" sz="4800"/>
            </a:lvl1pPr>
          </a:lstStyle>
          <a:p>
            <a:pPr/>
            <a:r>
              <a:t>标题文本</a:t>
            </a:r>
          </a:p>
        </p:txBody>
      </p:sp>
      <p:sp>
        <p:nvSpPr>
          <p:cNvPr id="33" name="正文级别 1…"/>
          <p:cNvSpPr txBox="1"/>
          <p:nvPr>
            <p:ph type="body" sz="quarter" idx="1"/>
          </p:nvPr>
        </p:nvSpPr>
        <p:spPr>
          <a:xfrm>
            <a:off x="722312" y="4626867"/>
            <a:ext cx="7772401" cy="150018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>
                <a:solidFill>
                  <a:srgbClr val="F3F2DC"/>
                </a:solidFill>
              </a:defRPr>
            </a:lvl1pPr>
            <a:lvl2pPr marL="0" indent="457200">
              <a:buClrTx/>
              <a:buSzTx/>
              <a:buFontTx/>
              <a:buNone/>
              <a:defRPr>
                <a:solidFill>
                  <a:srgbClr val="F3F2DC"/>
                </a:solidFill>
              </a:defRPr>
            </a:lvl2pPr>
            <a:lvl3pPr marL="0" indent="914400">
              <a:buClrTx/>
              <a:buSzTx/>
              <a:buFontTx/>
              <a:buNone/>
              <a:defRPr>
                <a:solidFill>
                  <a:srgbClr val="F3F2DC"/>
                </a:solidFill>
              </a:defRPr>
            </a:lvl3pPr>
            <a:lvl4pPr marL="0" indent="1371600">
              <a:buClrTx/>
              <a:buSzTx/>
              <a:buFontTx/>
              <a:buNone/>
              <a:defRPr>
                <a:solidFill>
                  <a:srgbClr val="F3F2DC"/>
                </a:solidFill>
              </a:defRPr>
            </a:lvl4pPr>
            <a:lvl5pPr marL="0" indent="1828800">
              <a:buClrTx/>
              <a:buSzTx/>
              <a:buFontTx/>
              <a:buNone/>
              <a:defRPr>
                <a:solidFill>
                  <a:srgbClr val="F3F2DC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" name="Straight Connector 6"/>
          <p:cNvSpPr/>
          <p:nvPr/>
        </p:nvSpPr>
        <p:spPr>
          <a:xfrm>
            <a:off x="731519" y="4599431"/>
            <a:ext cx="7848601" cy="1590"/>
          </a:xfrm>
          <a:prstGeom prst="line">
            <a:avLst/>
          </a:prstGeom>
          <a:ln w="19050">
            <a:solidFill>
              <a:srgbClr val="F3F2DC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3" name="正文级别 1…"/>
          <p:cNvSpPr txBox="1"/>
          <p:nvPr>
            <p:ph type="body" sz="half" idx="1"/>
          </p:nvPr>
        </p:nvSpPr>
        <p:spPr>
          <a:xfrm>
            <a:off x="457200" y="1673351"/>
            <a:ext cx="4038600" cy="471830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487680" indent="-213360">
              <a:spcBef>
                <a:spcPts val="600"/>
              </a:spcBef>
              <a:defRPr sz="2800"/>
            </a:lvl2pPr>
            <a:lvl3pPr marL="804672" indent="-256032">
              <a:spcBef>
                <a:spcPts val="600"/>
              </a:spcBef>
              <a:defRPr sz="2800"/>
            </a:lvl3pPr>
            <a:lvl4pPr marL="1107439" indent="-284480">
              <a:spcBef>
                <a:spcPts val="600"/>
              </a:spcBef>
              <a:defRPr sz="2800"/>
            </a:lvl4pPr>
            <a:lvl5pPr marL="1264919" indent="-213360">
              <a:spcBef>
                <a:spcPts val="6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2" name="正文级别 1…"/>
          <p:cNvSpPr txBox="1"/>
          <p:nvPr>
            <p:ph type="body" sz="quarter" idx="1"/>
          </p:nvPr>
        </p:nvSpPr>
        <p:spPr>
          <a:xfrm>
            <a:off x="457200" y="1676400"/>
            <a:ext cx="3931921" cy="63976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7030A0"/>
                </a:solidFill>
              </a:defRPr>
            </a:lvl1pPr>
            <a:lvl2pPr marL="0" indent="45720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7030A0"/>
                </a:solidFill>
              </a:defRPr>
            </a:lvl2pPr>
            <a:lvl3pPr marL="0" indent="91440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7030A0"/>
                </a:solidFill>
              </a:defRPr>
            </a:lvl3pPr>
            <a:lvl4pPr marL="0" indent="137160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7030A0"/>
                </a:solidFill>
              </a:defRPr>
            </a:lvl4pPr>
            <a:lvl5pPr marL="0" indent="182880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7030A0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3" name="Text Placeholder 4"/>
          <p:cNvSpPr/>
          <p:nvPr>
            <p:ph type="body" sz="quarter" idx="13"/>
          </p:nvPr>
        </p:nvSpPr>
        <p:spPr>
          <a:xfrm>
            <a:off x="4754879" y="1676400"/>
            <a:ext cx="3931921" cy="639763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7030A0"/>
                </a:solidFill>
              </a:defRPr>
            </a:pPr>
          </a:p>
        </p:txBody>
      </p:sp>
      <p:sp>
        <p:nvSpPr>
          <p:cNvPr id="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" name="Straight Connector 10"/>
          <p:cNvSpPr/>
          <p:nvPr/>
        </p:nvSpPr>
        <p:spPr>
          <a:xfrm flipH="1">
            <a:off x="4571999" y="1691641"/>
            <a:ext cx="796" cy="4709161"/>
          </a:xfrm>
          <a:prstGeom prst="line">
            <a:avLst/>
          </a:prstGeom>
          <a:ln w="19050">
            <a:solidFill>
              <a:srgbClr val="7030A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标题文本"/>
          <p:cNvSpPr txBox="1"/>
          <p:nvPr>
            <p:ph type="title"/>
          </p:nvPr>
        </p:nvSpPr>
        <p:spPr>
          <a:xfrm>
            <a:off x="457200" y="792079"/>
            <a:ext cx="2139696" cy="1261874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78" name="正文级别 1…"/>
          <p:cNvSpPr txBox="1"/>
          <p:nvPr>
            <p:ph type="body" idx="1"/>
          </p:nvPr>
        </p:nvSpPr>
        <p:spPr>
          <a:xfrm>
            <a:off x="2971800" y="792079"/>
            <a:ext cx="5715000" cy="5577842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483325" indent="-209005">
              <a:spcBef>
                <a:spcPts val="700"/>
              </a:spcBef>
              <a:defRPr sz="3200"/>
            </a:lvl2pPr>
            <a:lvl3pPr marL="792480" indent="-243840">
              <a:spcBef>
                <a:spcPts val="700"/>
              </a:spcBef>
              <a:defRPr sz="3200"/>
            </a:lvl3pPr>
            <a:lvl4pPr marL="1115567" indent="-292608">
              <a:spcBef>
                <a:spcPts val="700"/>
              </a:spcBef>
              <a:defRPr sz="3200"/>
            </a:lvl4pPr>
            <a:lvl5pPr marL="1271016" indent="-219456">
              <a:spcBef>
                <a:spcPts val="700"/>
              </a:spcBef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9" name="Text Placeholder 3"/>
          <p:cNvSpPr/>
          <p:nvPr>
            <p:ph type="body" sz="quarter" idx="13"/>
          </p:nvPr>
        </p:nvSpPr>
        <p:spPr>
          <a:xfrm>
            <a:off x="457201" y="2130555"/>
            <a:ext cx="2139697" cy="424361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ClrTx/>
              <a:buSzTx/>
              <a:buFontTx/>
              <a:buNone/>
              <a:defRPr sz="1400"/>
            </a:pPr>
          </a:p>
        </p:txBody>
      </p:sp>
      <p:sp>
        <p:nvSpPr>
          <p:cNvPr id="8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1" name="Straight Connector 8"/>
          <p:cNvSpPr/>
          <p:nvPr/>
        </p:nvSpPr>
        <p:spPr>
          <a:xfrm flipH="1">
            <a:off x="2775009" y="792081"/>
            <a:ext cx="1590" cy="5577841"/>
          </a:xfrm>
          <a:prstGeom prst="line">
            <a:avLst/>
          </a:prstGeom>
          <a:ln w="19050">
            <a:solidFill>
              <a:srgbClr val="7030A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标题文本"/>
          <p:cNvSpPr txBox="1"/>
          <p:nvPr>
            <p:ph type="title"/>
          </p:nvPr>
        </p:nvSpPr>
        <p:spPr>
          <a:xfrm>
            <a:off x="457201" y="792480"/>
            <a:ext cx="2142681" cy="126492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89" name="Picture Placeholder 2"/>
          <p:cNvSpPr/>
          <p:nvPr>
            <p:ph type="pic" idx="13"/>
          </p:nvPr>
        </p:nvSpPr>
        <p:spPr>
          <a:xfrm>
            <a:off x="2858610" y="838200"/>
            <a:ext cx="5904390" cy="5500458"/>
          </a:xfrm>
          <a:prstGeom prst="rect">
            <a:avLst/>
          </a:prstGeom>
          <a:ln w="76200">
            <a:solidFill>
              <a:srgbClr val="FFFFFF"/>
            </a:solidFill>
            <a:miter lim="800000"/>
          </a:ln>
          <a:effectLst>
            <a:outerShdw sx="100000" sy="100000" kx="0" ky="0" algn="b" rotWithShape="0" blurRad="50800" dist="12700" dir="5400000">
              <a:srgbClr val="000000">
                <a:alpha val="58999"/>
              </a:srgbClr>
            </a:outerShdw>
          </a:effectLst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0" name="正文级别 1…"/>
          <p:cNvSpPr txBox="1"/>
          <p:nvPr>
            <p:ph type="body" sz="quarter" idx="1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/>
          <p:nvPr/>
        </p:nvSpPr>
        <p:spPr>
          <a:xfrm>
            <a:off x="0" y="220785"/>
            <a:ext cx="9144000" cy="228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 6"/>
          <p:cNvSpPr/>
          <p:nvPr/>
        </p:nvSpPr>
        <p:spPr>
          <a:xfrm>
            <a:off x="0" y="-1"/>
            <a:ext cx="9144000" cy="365762"/>
          </a:xfrm>
          <a:prstGeom prst="rect">
            <a:avLst/>
          </a:prstGeom>
          <a:gradFill>
            <a:gsLst>
              <a:gs pos="0">
                <a:srgbClr val="411761"/>
              </a:gs>
              <a:gs pos="50000">
                <a:srgbClr val="5F218D"/>
              </a:gs>
              <a:gs pos="100000">
                <a:srgbClr val="7128A8"/>
              </a:gs>
            </a:gsLst>
            <a:lin ang="27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标题文本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/>
          <p:nvPr>
            <p:ph type="sldNum" sz="quarter" idx="2"/>
          </p:nvPr>
        </p:nvSpPr>
        <p:spPr>
          <a:xfrm>
            <a:off x="7620000" y="38468"/>
            <a:ext cx="301908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b="1"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000" u="none">
          <a:ln>
            <a:noFill/>
          </a:ln>
          <a:solidFill>
            <a:srgbClr val="7030A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000" u="none">
          <a:ln>
            <a:noFill/>
          </a:ln>
          <a:solidFill>
            <a:srgbClr val="7030A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000" u="none">
          <a:ln>
            <a:noFill/>
          </a:ln>
          <a:solidFill>
            <a:srgbClr val="7030A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000" u="none">
          <a:ln>
            <a:noFill/>
          </a:ln>
          <a:solidFill>
            <a:srgbClr val="7030A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000" u="none">
          <a:ln>
            <a:noFill/>
          </a:ln>
          <a:solidFill>
            <a:srgbClr val="7030A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000" u="none">
          <a:ln>
            <a:noFill/>
          </a:ln>
          <a:solidFill>
            <a:srgbClr val="7030A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000" u="none">
          <a:ln>
            <a:noFill/>
          </a:ln>
          <a:solidFill>
            <a:srgbClr val="7030A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000" u="none">
          <a:ln>
            <a:noFill/>
          </a:ln>
          <a:solidFill>
            <a:srgbClr val="7030A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4000" u="none">
          <a:ln>
            <a:noFill/>
          </a:ln>
          <a:solidFill>
            <a:srgbClr val="7030A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182879" marR="0" indent="-18287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8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1pPr>
      <a:lvl2pPr marL="493775" marR="0" indent="-21945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85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2pPr>
      <a:lvl3pPr marL="792479" marR="0" indent="-2438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9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3pPr>
      <a:lvl4pPr marL="1097279" marR="0" indent="-27431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4pPr>
      <a:lvl5pPr marL="1286691" marR="0" indent="-235131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5pPr>
      <a:lvl6pPr marL="1526344" marR="0" indent="-337624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6pPr>
      <a:lvl7pPr marL="1709224" marR="0" indent="-337624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7pPr>
      <a:lvl8pPr marL="1892104" marR="0" indent="-337624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8pPr>
      <a:lvl9pPr marL="2074984" marR="0" indent="-337624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292934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 4"/>
          <p:cNvSpPr txBox="1"/>
          <p:nvPr/>
        </p:nvSpPr>
        <p:spPr>
          <a:xfrm>
            <a:off x="179511" y="2276872"/>
            <a:ext cx="8712970" cy="1816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4400">
                <a:solidFill>
                  <a:srgbClr val="7030A0"/>
                </a:solidFill>
                <a:latin typeface="楷体"/>
                <a:ea typeface="楷体"/>
                <a:cs typeface="楷体"/>
                <a:sym typeface="楷体"/>
              </a:defRPr>
            </a:pPr>
            <a:r>
              <a:t>大数据分析</a:t>
            </a:r>
            <a:r>
              <a:t>(B)</a:t>
            </a:r>
            <a:r>
              <a:t>第二次作业</a:t>
            </a:r>
          </a:p>
          <a:p>
            <a:pPr algn="ctr">
              <a:defRPr sz="3600">
                <a:solidFill>
                  <a:srgbClr val="7030A0"/>
                </a:solidFill>
                <a:latin typeface="宋体"/>
                <a:ea typeface="宋体"/>
                <a:cs typeface="宋体"/>
                <a:sym typeface="宋体"/>
              </a:defRPr>
            </a:pPr>
          </a:p>
          <a:p>
            <a:pPr algn="ctr">
              <a:defRPr b="1" sz="2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2018-11-12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 sz="3600">
                <a:latin typeface="楷体"/>
                <a:ea typeface="楷体"/>
                <a:cs typeface="楷体"/>
                <a:sym typeface="楷体"/>
              </a:defRPr>
            </a:lvl1pPr>
          </a:lstStyle>
          <a:p>
            <a:pPr/>
            <a:r>
              <a:t>注意事项：作业提交</a:t>
            </a:r>
          </a:p>
        </p:txBody>
      </p:sp>
      <p:sp>
        <p:nvSpPr>
          <p:cNvPr id="159" name="内容占位符 2"/>
          <p:cNvSpPr txBox="1"/>
          <p:nvPr>
            <p:ph type="body" idx="1"/>
          </p:nvPr>
        </p:nvSpPr>
        <p:spPr>
          <a:xfrm>
            <a:off x="611560" y="1485900"/>
            <a:ext cx="8229601" cy="4876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Tx/>
              <a:buChar char="p"/>
              <a:defRPr>
                <a:latin typeface="楷体"/>
                <a:ea typeface="楷体"/>
                <a:cs typeface="楷体"/>
                <a:sym typeface="楷体"/>
              </a:defRPr>
            </a:pPr>
            <a:r>
              <a:t>  第一次作业DDL还有3天时间</a:t>
            </a:r>
          </a:p>
          <a:p>
            <a:pPr>
              <a:lnSpc>
                <a:spcPct val="130000"/>
              </a:lnSpc>
              <a:buFontTx/>
              <a:buChar char="p"/>
              <a:defRPr>
                <a:latin typeface="楷体"/>
                <a:ea typeface="楷体"/>
                <a:cs typeface="楷体"/>
                <a:sym typeface="楷体"/>
              </a:defRPr>
            </a:pPr>
            <a:r>
              <a:t>  </a:t>
            </a:r>
            <a:r>
              <a:t>第二次作业DDL：12月12日</a:t>
            </a:r>
          </a:p>
          <a:p>
            <a:pPr>
              <a:lnSpc>
                <a:spcPct val="130000"/>
              </a:lnSpc>
              <a:buFontTx/>
              <a:buChar char="p"/>
              <a:defRPr>
                <a:latin typeface="楷体"/>
                <a:ea typeface="楷体"/>
                <a:cs typeface="楷体"/>
                <a:sym typeface="楷体"/>
              </a:defRPr>
            </a:pPr>
            <a:r>
              <a:t>  提交前请检查报告和代码是否完整，提交后请确认提交成功、网络学堂附件大小不为0、提交的是该课程的作业等</a:t>
            </a:r>
          </a:p>
          <a:p>
            <a:pPr>
              <a:lnSpc>
                <a:spcPct val="130000"/>
              </a:lnSpc>
              <a:buFontTx/>
              <a:buChar char="p"/>
              <a:defRPr>
                <a:latin typeface="楷体"/>
                <a:ea typeface="楷体"/>
                <a:cs typeface="楷体"/>
                <a:sym typeface="楷体"/>
              </a:defRPr>
            </a:pPr>
            <a:r>
              <a:t>  迟交或补交请将作业发到所有三位助教的邮箱，根据迟交天数酌情扣分</a:t>
            </a:r>
          </a:p>
          <a:p>
            <a:pPr>
              <a:lnSpc>
                <a:spcPct val="130000"/>
              </a:lnSpc>
              <a:buFontTx/>
              <a:buChar char="p"/>
              <a:defRPr>
                <a:latin typeface="楷体"/>
                <a:ea typeface="楷体"/>
                <a:cs typeface="楷体"/>
                <a:sym typeface="楷体"/>
              </a:defRPr>
            </a:pPr>
            <a:r>
              <a:t>  补交部分按迟交同等对待</a:t>
            </a:r>
          </a:p>
        </p:txBody>
      </p:sp>
      <p:sp>
        <p:nvSpPr>
          <p:cNvPr id="160" name="灯片编号占位符 3"/>
          <p:cNvSpPr txBox="1"/>
          <p:nvPr>
            <p:ph type="sldNum" sz="quarter" idx="2"/>
          </p:nvPr>
        </p:nvSpPr>
        <p:spPr>
          <a:xfrm>
            <a:off x="7620000" y="38468"/>
            <a:ext cx="301908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内容占位符 2"/>
          <p:cNvSpPr txBox="1"/>
          <p:nvPr>
            <p:ph type="body" idx="1"/>
          </p:nvPr>
        </p:nvSpPr>
        <p:spPr>
          <a:xfrm>
            <a:off x="450377" y="1524000"/>
            <a:ext cx="8370094" cy="4876800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p"/>
              <a:defRPr>
                <a:solidFill>
                  <a:srgbClr val="FF0000"/>
                </a:solidFill>
              </a:defRPr>
            </a:pPr>
          </a:p>
          <a:p>
            <a:pPr>
              <a:buFontTx/>
              <a:buChar char="p"/>
              <a:defRPr>
                <a:solidFill>
                  <a:srgbClr val="FF0000"/>
                </a:solidFill>
              </a:defRPr>
            </a:pPr>
          </a:p>
          <a:p>
            <a:pPr marL="0" indent="0" algn="ctr">
              <a:spcBef>
                <a:spcPts val="600"/>
              </a:spcBef>
              <a:buSzTx/>
              <a:buNone/>
              <a:defRPr sz="2800"/>
            </a:pPr>
            <a:r>
              <a:rPr>
                <a:latin typeface="楷体"/>
                <a:ea typeface="楷体"/>
                <a:cs typeface="楷体"/>
                <a:sym typeface="楷体"/>
              </a:rPr>
              <a:t>谢谢</a:t>
            </a:r>
            <a:r>
              <a:t>!</a:t>
            </a:r>
          </a:p>
          <a:p>
            <a:pPr marL="0" indent="0" algn="ctr">
              <a:buSzTx/>
              <a:buNone/>
              <a:defRPr sz="2800"/>
            </a:pPr>
          </a:p>
          <a:p>
            <a:pPr marL="0" indent="0" algn="ctr">
              <a:spcBef>
                <a:spcPts val="600"/>
              </a:spcBef>
              <a:buSzTx/>
              <a:buNone/>
              <a:defRPr sz="2800"/>
            </a:pPr>
            <a:r>
              <a:t>祝男生们节日快乐！     </a:t>
            </a:r>
          </a:p>
        </p:txBody>
      </p:sp>
      <p:sp>
        <p:nvSpPr>
          <p:cNvPr id="163" name="灯片编号占位符 3"/>
          <p:cNvSpPr txBox="1"/>
          <p:nvPr>
            <p:ph type="sldNum" sz="quarter" idx="2"/>
          </p:nvPr>
        </p:nvSpPr>
        <p:spPr>
          <a:xfrm>
            <a:off x="7620000" y="38468"/>
            <a:ext cx="292098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 sz="3600">
                <a:latin typeface="楷体"/>
                <a:ea typeface="楷体"/>
                <a:cs typeface="楷体"/>
                <a:sym typeface="楷体"/>
              </a:defRPr>
            </a:lvl1pPr>
          </a:lstStyle>
          <a:p>
            <a:pPr/>
            <a:r>
              <a:t>问题描述：个性化推荐</a:t>
            </a:r>
          </a:p>
        </p:txBody>
      </p:sp>
      <p:sp>
        <p:nvSpPr>
          <p:cNvPr id="121" name="内容占位符 2"/>
          <p:cNvSpPr txBox="1"/>
          <p:nvPr>
            <p:ph type="body" idx="1"/>
          </p:nvPr>
        </p:nvSpPr>
        <p:spPr>
          <a:xfrm>
            <a:off x="611560" y="1485900"/>
            <a:ext cx="8229601" cy="4876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Tx/>
              <a:buChar char="p"/>
              <a:defRPr>
                <a:latin typeface="楷体"/>
                <a:ea typeface="楷体"/>
                <a:cs typeface="楷体"/>
                <a:sym typeface="楷体"/>
              </a:defRPr>
            </a:pPr>
            <a:r>
              <a:t> 推荐问题是大数据的典型应用</a:t>
            </a:r>
          </a:p>
          <a:p>
            <a:pPr>
              <a:lnSpc>
                <a:spcPct val="130000"/>
              </a:lnSpc>
              <a:buFontTx/>
              <a:buChar char="p"/>
              <a:defRPr>
                <a:latin typeface="楷体"/>
                <a:ea typeface="楷体"/>
                <a:cs typeface="楷体"/>
                <a:sym typeface="楷体"/>
              </a:defRPr>
            </a:pPr>
            <a:r>
              <a:t> </a:t>
            </a:r>
            <a:r>
              <a:t>利用已知的用户浏览历史，猜测用户兴趣，推荐新的信息</a:t>
            </a:r>
            <a:endParaRPr sz="2000"/>
          </a:p>
          <a:p>
            <a:pPr>
              <a:lnSpc>
                <a:spcPct val="130000"/>
              </a:lnSpc>
              <a:buFontTx/>
              <a:buChar char="p"/>
              <a:defRPr>
                <a:latin typeface="楷体"/>
                <a:ea typeface="楷体"/>
                <a:cs typeface="楷体"/>
                <a:sym typeface="楷体"/>
              </a:defRPr>
            </a:pPr>
            <a:r>
              <a:t> </a:t>
            </a:r>
            <a:r>
              <a:t>给定用户行为矩阵X，X为m*n的矩阵，其中m为用户数，n为内容数。已知X中的一部分值，如何猜测未知值？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30000"/>
              </a:lnSpc>
              <a:buFontTx/>
              <a:buChar char="p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</a:t>
            </a:r>
            <a:r>
              <a:rPr>
                <a:latin typeface="楷体"/>
                <a:ea typeface="楷体"/>
                <a:cs typeface="楷体"/>
                <a:sym typeface="楷体"/>
              </a:rPr>
              <a:t>数据：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r>
              <a:t>Netflix </a:t>
            </a:r>
          </a:p>
          <a:p>
            <a:pPr lvl="1" marL="457200" indent="-182879">
              <a:lnSpc>
                <a:spcPct val="130000"/>
              </a:lnSpc>
              <a:spcBef>
                <a:spcPts val="400"/>
              </a:spcBef>
              <a:buFontTx/>
              <a:buChar char="p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rPr>
                <a:latin typeface="楷体"/>
                <a:ea typeface="楷体"/>
                <a:cs typeface="楷体"/>
                <a:sym typeface="楷体"/>
              </a:rPr>
              <a:t>美国一家影片租赁提供商提交程序</a:t>
            </a:r>
          </a:p>
          <a:p>
            <a:pPr lvl="1" marL="457200" indent="-182879">
              <a:lnSpc>
                <a:spcPct val="130000"/>
              </a:lnSpc>
              <a:spcBef>
                <a:spcPts val="400"/>
              </a:spcBef>
              <a:buFontTx/>
              <a:buChar char="p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rPr>
                <a:latin typeface="楷体"/>
                <a:ea typeface="楷体"/>
                <a:cs typeface="楷体"/>
                <a:sym typeface="楷体"/>
              </a:rPr>
              <a:t>2012年颁发百万美金给推荐最准的团队</a:t>
            </a:r>
          </a:p>
        </p:txBody>
      </p:sp>
      <p:sp>
        <p:nvSpPr>
          <p:cNvPr id="122" name="灯片编号占位符 3"/>
          <p:cNvSpPr txBox="1"/>
          <p:nvPr>
            <p:ph type="sldNum" sz="quarter" idx="2"/>
          </p:nvPr>
        </p:nvSpPr>
        <p:spPr>
          <a:xfrm>
            <a:off x="7620000" y="38468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 sz="3600">
                <a:latin typeface="楷体"/>
                <a:ea typeface="楷体"/>
                <a:cs typeface="楷体"/>
                <a:sym typeface="楷体"/>
              </a:defRPr>
            </a:lvl1pPr>
          </a:lstStyle>
          <a:p>
            <a:pPr/>
            <a:r>
              <a:t>数据集：Netflix推荐竞赛的子集</a:t>
            </a:r>
          </a:p>
        </p:txBody>
      </p:sp>
      <p:sp>
        <p:nvSpPr>
          <p:cNvPr id="125" name="内容占位符 2"/>
          <p:cNvSpPr txBox="1"/>
          <p:nvPr>
            <p:ph type="body" idx="1"/>
          </p:nvPr>
        </p:nvSpPr>
        <p:spPr>
          <a:xfrm>
            <a:off x="611560" y="1485900"/>
            <a:ext cx="8229601" cy="4876800"/>
          </a:xfrm>
          <a:prstGeom prst="rect">
            <a:avLst/>
          </a:prstGeom>
        </p:spPr>
        <p:txBody>
          <a:bodyPr/>
          <a:lstStyle/>
          <a:p>
            <a:pPr marL="164591" indent="-164591" defTabSz="822959">
              <a:lnSpc>
                <a:spcPct val="130000"/>
              </a:lnSpc>
              <a:buFontTx/>
              <a:buChar char="p"/>
              <a:defRPr sz="2159">
                <a:latin typeface="楷体"/>
                <a:ea typeface="楷体"/>
                <a:cs typeface="楷体"/>
                <a:sym typeface="楷体"/>
              </a:defRPr>
            </a:pPr>
            <a:r>
              <a:t> 用户对电影的打分，分数取值范围为1-5，共有10000个用户和10000部电影。</a:t>
            </a:r>
            <a:r>
              <a:t>行为数据的80%为训练集，剩余的20%为测试集。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marL="411479" indent="-164591" defTabSz="822959">
              <a:lnSpc>
                <a:spcPct val="130000"/>
              </a:lnSpc>
              <a:buFontTx/>
              <a:buChar char="p"/>
              <a:defRPr sz="2159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</a:t>
            </a:r>
            <a:r>
              <a:rPr>
                <a:latin typeface="楷体"/>
                <a:ea typeface="楷体"/>
                <a:cs typeface="楷体"/>
                <a:sym typeface="楷体"/>
              </a:rPr>
              <a:t>用户列表users.txt：</a:t>
            </a:r>
            <a:r>
              <a:rPr>
                <a:latin typeface="Arial"/>
                <a:ea typeface="Arial"/>
                <a:cs typeface="Arial"/>
                <a:sym typeface="Arial"/>
              </a:rPr>
              <a:t> 10000</a:t>
            </a:r>
            <a:r>
              <a:rPr>
                <a:latin typeface="楷体"/>
                <a:ea typeface="楷体"/>
                <a:cs typeface="楷体"/>
                <a:sym typeface="楷体"/>
              </a:rPr>
              <a:t>行，每行一个整数，表示用户的id，文件对应本次作业的所有用户</a:t>
            </a:r>
            <a:endParaRPr>
              <a:latin typeface="楷体"/>
              <a:ea typeface="楷体"/>
              <a:cs typeface="楷体"/>
              <a:sym typeface="楷体"/>
            </a:endParaRPr>
          </a:p>
          <a:p>
            <a:pPr lvl="1" marL="411479" indent="-164591" defTabSz="822959">
              <a:lnSpc>
                <a:spcPct val="130000"/>
              </a:lnSpc>
              <a:buFontTx/>
              <a:buChar char="p"/>
              <a:defRPr sz="2159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</a:t>
            </a:r>
            <a:r>
              <a:rPr>
                <a:latin typeface="楷体"/>
                <a:ea typeface="楷体"/>
                <a:cs typeface="楷体"/>
                <a:sym typeface="楷体"/>
              </a:rPr>
              <a:t>训练集netflix_train.txt：</a:t>
            </a:r>
            <a:r>
              <a:rPr>
                <a:latin typeface="Arial"/>
                <a:ea typeface="Arial"/>
                <a:cs typeface="Arial"/>
                <a:sym typeface="Arial"/>
              </a:rPr>
              <a:t>包含689万条用户打分，每行为一次打分，包括用户id、电影id、分数和打分日期，其中用户id均出现在users.txt中，电影id为1-10000的整数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1" marL="411479" indent="-164591" defTabSz="822959">
              <a:lnSpc>
                <a:spcPct val="130000"/>
              </a:lnSpc>
              <a:buFontTx/>
              <a:buChar char="p"/>
              <a:defRPr sz="2159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  测试集netflix_test.txt：包含172万条用户打分，格式同上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1" marL="411479" indent="-164591" defTabSz="822959">
              <a:lnSpc>
                <a:spcPct val="130000"/>
              </a:lnSpc>
              <a:buFontTx/>
              <a:buChar char="p"/>
              <a:defRPr sz="2159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  电影名称movie_titles.txt：每行为电影id，年份，名称</a:t>
            </a:r>
          </a:p>
        </p:txBody>
      </p:sp>
      <p:sp>
        <p:nvSpPr>
          <p:cNvPr id="126" name="灯片编号占位符 3"/>
          <p:cNvSpPr txBox="1"/>
          <p:nvPr>
            <p:ph type="sldNum" sz="quarter" idx="2"/>
          </p:nvPr>
        </p:nvSpPr>
        <p:spPr>
          <a:xfrm>
            <a:off x="7620000" y="38468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 sz="3600">
                <a:latin typeface="楷体"/>
                <a:ea typeface="楷体"/>
                <a:cs typeface="楷体"/>
                <a:sym typeface="楷体"/>
              </a:defRPr>
            </a:lvl1pPr>
          </a:lstStyle>
          <a:p>
            <a:pPr/>
            <a:r>
              <a:t>实验1：数据预处理</a:t>
            </a:r>
          </a:p>
        </p:txBody>
      </p:sp>
      <p:sp>
        <p:nvSpPr>
          <p:cNvPr id="129" name="内容占位符 2"/>
          <p:cNvSpPr txBox="1"/>
          <p:nvPr>
            <p:ph type="body" idx="1"/>
          </p:nvPr>
        </p:nvSpPr>
        <p:spPr>
          <a:xfrm>
            <a:off x="611560" y="1485900"/>
            <a:ext cx="8229601" cy="4876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Tx/>
              <a:buChar char="p"/>
              <a:defRPr>
                <a:latin typeface="楷体"/>
                <a:ea typeface="楷体"/>
                <a:cs typeface="楷体"/>
                <a:sym typeface="楷体"/>
              </a:defRPr>
            </a:pPr>
            <a:r>
              <a:t>  </a:t>
            </a:r>
            <a:r>
              <a:t>将输入文件整理成唯独为用户*电影的矩阵X，其中X(i, j)为用户i对电影j的打分。输出两个矩阵：Xtrain和Xtest，分别对应训练集和测试集。</a:t>
            </a:r>
          </a:p>
          <a:p>
            <a:pPr>
              <a:lnSpc>
                <a:spcPct val="130000"/>
              </a:lnSpc>
              <a:buFontTx/>
              <a:buChar char="p"/>
              <a:defRPr>
                <a:latin typeface="楷体"/>
                <a:ea typeface="楷体"/>
                <a:cs typeface="楷体"/>
                <a:sym typeface="楷体"/>
              </a:defRPr>
            </a:pPr>
            <a:r>
              <a:t>  如果处理10000*10000的矩阵有困难，可选取部分用户和部分电影构成的子集，但不得少于2000*2000。需要在报告中说明选取规则，且会被扣掉一部分分数。</a:t>
            </a:r>
          </a:p>
        </p:txBody>
      </p:sp>
      <p:sp>
        <p:nvSpPr>
          <p:cNvPr id="130" name="灯片编号占位符 3"/>
          <p:cNvSpPr txBox="1"/>
          <p:nvPr>
            <p:ph type="sldNum" sz="quarter" idx="2"/>
          </p:nvPr>
        </p:nvSpPr>
        <p:spPr>
          <a:xfrm>
            <a:off x="7620000" y="38468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 sz="3600">
                <a:latin typeface="楷体"/>
                <a:ea typeface="楷体"/>
                <a:cs typeface="楷体"/>
                <a:sym typeface="楷体"/>
              </a:defRPr>
            </a:lvl1pPr>
          </a:lstStyle>
          <a:p>
            <a:pPr/>
            <a:r>
              <a:t>实验2：协同过滤</a:t>
            </a:r>
          </a:p>
        </p:txBody>
      </p:sp>
      <p:sp>
        <p:nvSpPr>
          <p:cNvPr id="133" name="内容占位符 2"/>
          <p:cNvSpPr txBox="1"/>
          <p:nvPr>
            <p:ph type="body" idx="1"/>
          </p:nvPr>
        </p:nvSpPr>
        <p:spPr>
          <a:xfrm>
            <a:off x="611560" y="1485900"/>
            <a:ext cx="8229601" cy="4876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Tx/>
              <a:buChar char="p"/>
              <a:defRPr>
                <a:latin typeface="楷体"/>
                <a:ea typeface="楷体"/>
                <a:cs typeface="楷体"/>
                <a:sym typeface="楷体"/>
              </a:defRPr>
            </a:pPr>
            <a:r>
              <a:t>  </a:t>
            </a:r>
            <a:r>
              <a:t>实现基于用户的协同过滤算法：猜测用户i是否喜欢电影j，只要看与i相似的用户是否喜欢j。与i越相似的用户，其对j的评分越有参考价值。</a:t>
            </a:r>
          </a:p>
          <a:p>
            <a:pPr>
              <a:lnSpc>
                <a:spcPct val="130000"/>
              </a:lnSpc>
              <a:buFontTx/>
              <a:buChar char="p"/>
              <a:defRPr>
                <a:latin typeface="楷体"/>
                <a:ea typeface="楷体"/>
                <a:cs typeface="楷体"/>
                <a:sym typeface="楷体"/>
              </a:defRPr>
            </a:pPr>
          </a:p>
          <a:p>
            <a:pPr>
              <a:lnSpc>
                <a:spcPct val="130000"/>
              </a:lnSpc>
              <a:buFontTx/>
              <a:buChar char="p"/>
              <a:defRPr>
                <a:latin typeface="楷体"/>
                <a:ea typeface="楷体"/>
                <a:cs typeface="楷体"/>
                <a:sym typeface="楷体"/>
              </a:defRPr>
            </a:pPr>
          </a:p>
          <a:p>
            <a:pPr>
              <a:lnSpc>
                <a:spcPct val="130000"/>
              </a:lnSpc>
              <a:buFontTx/>
              <a:buChar char="p"/>
              <a:defRPr>
                <a:latin typeface="楷体"/>
                <a:ea typeface="楷体"/>
                <a:cs typeface="楷体"/>
                <a:sym typeface="楷体"/>
              </a:defRPr>
            </a:pPr>
            <a:r>
              <a:t>  用户i和用户k对于电影打分的相似度可以采用两个向量的cos相似度来表示</a:t>
            </a:r>
          </a:p>
          <a:p>
            <a:pPr>
              <a:lnSpc>
                <a:spcPct val="130000"/>
              </a:lnSpc>
              <a:buFontTx/>
              <a:buChar char="p"/>
              <a:defRPr>
                <a:latin typeface="楷体"/>
                <a:ea typeface="楷体"/>
                <a:cs typeface="楷体"/>
                <a:sym typeface="楷体"/>
              </a:defRPr>
            </a:pPr>
            <a:r>
              <a:t>  </a:t>
            </a:r>
            <a:r>
              <a:t>评价指标：均方根误差</a:t>
            </a:r>
          </a:p>
        </p:txBody>
      </p:sp>
      <p:sp>
        <p:nvSpPr>
          <p:cNvPr id="134" name="灯片编号占位符 3"/>
          <p:cNvSpPr txBox="1"/>
          <p:nvPr>
            <p:ph type="sldNum" sz="quarter" idx="2"/>
          </p:nvPr>
        </p:nvSpPr>
        <p:spPr>
          <a:xfrm>
            <a:off x="7620000" y="38468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2335" y="3143004"/>
            <a:ext cx="5168050" cy="8279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21997" y="5224639"/>
            <a:ext cx="4318753" cy="1125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 sz="3600">
                <a:latin typeface="楷体"/>
                <a:ea typeface="楷体"/>
                <a:cs typeface="楷体"/>
                <a:sym typeface="楷体"/>
              </a:defRPr>
            </a:lvl1pPr>
          </a:lstStyle>
          <a:p>
            <a:pPr/>
            <a:r>
              <a:t>实验3：矩阵分解</a:t>
            </a:r>
          </a:p>
        </p:txBody>
      </p:sp>
      <p:sp>
        <p:nvSpPr>
          <p:cNvPr id="139" name="内容占位符 2"/>
          <p:cNvSpPr txBox="1"/>
          <p:nvPr>
            <p:ph type="body" idx="1"/>
          </p:nvPr>
        </p:nvSpPr>
        <p:spPr>
          <a:xfrm>
            <a:off x="611560" y="1485900"/>
            <a:ext cx="8229601" cy="4876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Tx/>
              <a:buChar char="p"/>
              <a:defRPr>
                <a:latin typeface="楷体"/>
                <a:ea typeface="楷体"/>
                <a:cs typeface="楷体"/>
                <a:sym typeface="楷体"/>
              </a:defRPr>
            </a:pPr>
            <a:r>
              <a:t>  </a:t>
            </a:r>
            <a:r>
              <a:t>实现基于梯度下降的矩阵分解算法：将行为矩阵X分解为U和V两个矩阵的乘积，使U*V在已知值部分逼近X。</a:t>
            </a:r>
          </a:p>
          <a:p>
            <a:pPr>
              <a:lnSpc>
                <a:spcPct val="130000"/>
              </a:lnSpc>
              <a:buFontTx/>
              <a:buChar char="p"/>
              <a:defRPr>
                <a:latin typeface="楷体"/>
                <a:ea typeface="楷体"/>
                <a:cs typeface="楷体"/>
                <a:sym typeface="楷体"/>
              </a:defRPr>
            </a:pPr>
          </a:p>
          <a:p>
            <a:pPr>
              <a:lnSpc>
                <a:spcPct val="130000"/>
              </a:lnSpc>
              <a:buFontTx/>
              <a:buChar char="p"/>
              <a:defRPr>
                <a:latin typeface="楷体"/>
                <a:ea typeface="楷体"/>
                <a:cs typeface="楷体"/>
                <a:sym typeface="楷体"/>
              </a:defRPr>
            </a:pPr>
            <a:r>
              <a:t>  隐空间维度k是算法的参数，U和V可以认为是用户和电影在隐空间的特征表达，其乘积矩阵可预测X的未知部分。</a:t>
            </a:r>
          </a:p>
          <a:p>
            <a:pPr>
              <a:lnSpc>
                <a:spcPct val="130000"/>
              </a:lnSpc>
              <a:buFontTx/>
              <a:buChar char="p"/>
              <a:defRPr>
                <a:latin typeface="楷体"/>
                <a:ea typeface="楷体"/>
                <a:cs typeface="楷体"/>
                <a:sym typeface="楷体"/>
              </a:defRPr>
            </a:pPr>
            <a:r>
              <a:t>  </a:t>
            </a:r>
            <a:r>
              <a:t>目标函数</a:t>
            </a:r>
          </a:p>
          <a:p>
            <a:pPr>
              <a:lnSpc>
                <a:spcPct val="130000"/>
              </a:lnSpc>
              <a:buFontTx/>
              <a:buChar char="p"/>
              <a:defRPr>
                <a:latin typeface="楷体"/>
                <a:ea typeface="楷体"/>
                <a:cs typeface="楷体"/>
                <a:sym typeface="楷体"/>
              </a:defRPr>
            </a:pPr>
            <a:r>
              <a:t>  梯度下降优化求解</a:t>
            </a:r>
          </a:p>
          <a:p>
            <a:pPr>
              <a:lnSpc>
                <a:spcPct val="130000"/>
              </a:lnSpc>
              <a:buFontTx/>
              <a:buChar char="p"/>
              <a:defRPr>
                <a:latin typeface="楷体"/>
                <a:ea typeface="楷体"/>
                <a:cs typeface="楷体"/>
                <a:sym typeface="楷体"/>
              </a:defRPr>
            </a:pPr>
            <a:r>
              <a:t>  学习率与收敛条件</a:t>
            </a:r>
          </a:p>
        </p:txBody>
      </p:sp>
      <p:sp>
        <p:nvSpPr>
          <p:cNvPr id="140" name="灯片编号占位符 3"/>
          <p:cNvSpPr txBox="1"/>
          <p:nvPr>
            <p:ph type="sldNum" sz="quarter" idx="2"/>
          </p:nvPr>
        </p:nvSpPr>
        <p:spPr>
          <a:xfrm>
            <a:off x="7620000" y="38468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22592" y="4964883"/>
            <a:ext cx="4080008" cy="17978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77959" y="2481988"/>
            <a:ext cx="2696802" cy="667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59092" y="4219804"/>
            <a:ext cx="5011708" cy="6849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 sz="3600">
                <a:latin typeface="楷体"/>
                <a:ea typeface="楷体"/>
                <a:cs typeface="楷体"/>
                <a:sym typeface="楷体"/>
              </a:defRPr>
            </a:lvl1pPr>
          </a:lstStyle>
          <a:p>
            <a:pPr/>
            <a:r>
              <a:t>作业提交要求</a:t>
            </a:r>
          </a:p>
        </p:txBody>
      </p:sp>
      <p:sp>
        <p:nvSpPr>
          <p:cNvPr id="146" name="内容占位符 2"/>
          <p:cNvSpPr txBox="1"/>
          <p:nvPr>
            <p:ph type="body" idx="1"/>
          </p:nvPr>
        </p:nvSpPr>
        <p:spPr>
          <a:xfrm>
            <a:off x="611560" y="1485900"/>
            <a:ext cx="8229601" cy="4876800"/>
          </a:xfrm>
          <a:prstGeom prst="rect">
            <a:avLst/>
          </a:prstGeom>
        </p:spPr>
        <p:txBody>
          <a:bodyPr/>
          <a:lstStyle/>
          <a:p>
            <a:pPr marL="162763" indent="-162763" defTabSz="813816">
              <a:lnSpc>
                <a:spcPct val="130000"/>
              </a:lnSpc>
              <a:buFontTx/>
              <a:buChar char="p"/>
              <a:defRPr sz="2136">
                <a:latin typeface="楷体"/>
                <a:ea typeface="楷体"/>
                <a:cs typeface="楷体"/>
                <a:sym typeface="楷体"/>
              </a:defRPr>
            </a:pPr>
            <a:r>
              <a:t>  </a:t>
            </a:r>
            <a:r>
              <a:t>提交解题报告和代码，</a:t>
            </a:r>
            <a:r>
              <a:t>至少包含以下内容：</a:t>
            </a:r>
          </a:p>
          <a:p>
            <a:pPr lvl="1" marL="406908" indent="-162763" defTabSz="813816">
              <a:lnSpc>
                <a:spcPct val="130000"/>
              </a:lnSpc>
              <a:buFontTx/>
              <a:buChar char="p"/>
              <a:defRPr sz="2136">
                <a:latin typeface="楷体"/>
                <a:ea typeface="楷体"/>
                <a:cs typeface="楷体"/>
                <a:sym typeface="楷体"/>
              </a:defRPr>
            </a:pPr>
            <a:r>
              <a:t>  </a:t>
            </a:r>
            <a:r>
              <a:t>实验1：数据整理阶段的说明，以及是否选用全量数据</a:t>
            </a:r>
          </a:p>
          <a:p>
            <a:pPr lvl="1" marL="406908" indent="-162763" defTabSz="813816">
              <a:lnSpc>
                <a:spcPct val="130000"/>
              </a:lnSpc>
              <a:buFontTx/>
              <a:buChar char="p"/>
              <a:defRPr sz="2136">
                <a:latin typeface="楷体"/>
                <a:ea typeface="楷体"/>
                <a:cs typeface="楷体"/>
                <a:sym typeface="楷体"/>
              </a:defRPr>
            </a:pPr>
            <a:r>
              <a:t>  </a:t>
            </a:r>
            <a:r>
              <a:t>实验2：基于用户的协同过滤实现，包括代码介绍、最终RMSE、算法的时间消耗</a:t>
            </a:r>
          </a:p>
          <a:p>
            <a:pPr lvl="1" marL="406908" indent="-162763" defTabSz="813816">
              <a:lnSpc>
                <a:spcPct val="130000"/>
              </a:lnSpc>
              <a:buFontTx/>
              <a:buChar char="p"/>
              <a:defRPr sz="2136">
                <a:latin typeface="楷体"/>
                <a:ea typeface="楷体"/>
                <a:cs typeface="楷体"/>
                <a:sym typeface="楷体"/>
              </a:defRPr>
            </a:pPr>
            <a:r>
              <a:t>  实验3：矩阵分解算法的实现</a:t>
            </a:r>
          </a:p>
          <a:p>
            <a:pPr lvl="2" marL="651052" indent="-162763" defTabSz="813816">
              <a:lnSpc>
                <a:spcPct val="130000"/>
              </a:lnSpc>
              <a:buSzPct val="85000"/>
              <a:buFontTx/>
              <a:buChar char="p"/>
              <a:defRPr sz="2136">
                <a:latin typeface="楷体"/>
                <a:ea typeface="楷体"/>
                <a:cs typeface="楷体"/>
                <a:sym typeface="楷体"/>
              </a:defRPr>
            </a:pPr>
            <a:r>
              <a:t>对k=50，λ=0.01的情况，画出迭代过程中目标函数值和测试集上RMSE的变化，给出最终RMSE并分析结果</a:t>
            </a:r>
          </a:p>
          <a:p>
            <a:pPr lvl="2" marL="651052" indent="-162763" defTabSz="813816">
              <a:lnSpc>
                <a:spcPct val="130000"/>
              </a:lnSpc>
              <a:buSzPct val="85000"/>
              <a:buFontTx/>
              <a:buChar char="p"/>
              <a:defRPr sz="2136">
                <a:latin typeface="楷体"/>
                <a:ea typeface="楷体"/>
                <a:cs typeface="楷体"/>
                <a:sym typeface="楷体"/>
              </a:defRPr>
            </a:pPr>
            <a:r>
              <a:t>调整k和λ的值，比较最终RMSE的效果，选取最优的参数组合</a:t>
            </a:r>
          </a:p>
          <a:p>
            <a:pPr lvl="1" marL="406908" indent="-162763" defTabSz="813816">
              <a:lnSpc>
                <a:spcPct val="130000"/>
              </a:lnSpc>
              <a:buFontTx/>
              <a:buChar char="p"/>
              <a:defRPr sz="2136">
                <a:latin typeface="楷体"/>
                <a:ea typeface="楷体"/>
                <a:cs typeface="楷体"/>
                <a:sym typeface="楷体"/>
              </a:defRPr>
            </a:pPr>
            <a:r>
              <a:t>  将实验2与实验3的结果对比，讨论两者的优缺点</a:t>
            </a:r>
          </a:p>
        </p:txBody>
      </p:sp>
      <p:sp>
        <p:nvSpPr>
          <p:cNvPr id="147" name="灯片编号占位符 3"/>
          <p:cNvSpPr txBox="1"/>
          <p:nvPr>
            <p:ph type="sldNum" sz="quarter" idx="2"/>
          </p:nvPr>
        </p:nvSpPr>
        <p:spPr>
          <a:xfrm>
            <a:off x="7620000" y="38468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 sz="3600">
                <a:latin typeface="楷体"/>
                <a:ea typeface="楷体"/>
                <a:cs typeface="楷体"/>
                <a:sym typeface="楷体"/>
              </a:defRPr>
            </a:lvl1pPr>
          </a:lstStyle>
          <a:p>
            <a:pPr/>
            <a:r>
              <a:t>实验4：选作内容</a:t>
            </a:r>
          </a:p>
        </p:txBody>
      </p:sp>
      <p:sp>
        <p:nvSpPr>
          <p:cNvPr id="150" name="内容占位符 2"/>
          <p:cNvSpPr txBox="1"/>
          <p:nvPr>
            <p:ph type="body" idx="1"/>
          </p:nvPr>
        </p:nvSpPr>
        <p:spPr>
          <a:xfrm>
            <a:off x="611560" y="1485900"/>
            <a:ext cx="8229601" cy="4876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Tx/>
              <a:buChar char="p"/>
              <a:defRPr>
                <a:latin typeface="楷体"/>
                <a:ea typeface="楷体"/>
                <a:cs typeface="楷体"/>
                <a:sym typeface="楷体"/>
              </a:defRPr>
            </a:pPr>
            <a:r>
              <a:t>  数据集</a:t>
            </a:r>
            <a:r>
              <a:t>中用户打分日期、电影名称等数据</a:t>
            </a:r>
            <a:r>
              <a:t>还未用到</a:t>
            </a:r>
          </a:p>
          <a:p>
            <a:pPr>
              <a:lnSpc>
                <a:spcPct val="130000"/>
              </a:lnSpc>
              <a:buFontTx/>
              <a:buChar char="p"/>
              <a:defRPr>
                <a:latin typeface="楷体"/>
                <a:ea typeface="楷体"/>
                <a:cs typeface="楷体"/>
                <a:sym typeface="楷体"/>
              </a:defRPr>
            </a:pPr>
            <a:r>
              <a:t>  </a:t>
            </a:r>
            <a:r>
              <a:t>如何利用这些额外信息改进推荐算法，使推荐结果进一步提升？这些额外信息对推荐有多重要？</a:t>
            </a:r>
          </a:p>
          <a:p>
            <a:pPr>
              <a:lnSpc>
                <a:spcPct val="130000"/>
              </a:lnSpc>
              <a:buFontTx/>
              <a:buChar char="p"/>
              <a:defRPr>
                <a:latin typeface="楷体"/>
                <a:ea typeface="楷体"/>
                <a:cs typeface="楷体"/>
                <a:sym typeface="楷体"/>
              </a:defRPr>
            </a:pPr>
            <a:r>
              <a:t>  对选做内容感兴趣的同学，请将提出的方法、相应的实验结果以及相关的分析写入实验报告中，并附上相应的代码，酌情额外加分</a:t>
            </a:r>
          </a:p>
        </p:txBody>
      </p:sp>
      <p:sp>
        <p:nvSpPr>
          <p:cNvPr id="151" name="灯片编号占位符 3"/>
          <p:cNvSpPr txBox="1"/>
          <p:nvPr>
            <p:ph type="sldNum" sz="quarter" idx="2"/>
          </p:nvPr>
        </p:nvSpPr>
        <p:spPr>
          <a:xfrm>
            <a:off x="7620000" y="38468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 sz="3600">
                <a:latin typeface="楷体"/>
                <a:ea typeface="楷体"/>
                <a:cs typeface="楷体"/>
                <a:sym typeface="楷体"/>
              </a:defRPr>
            </a:lvl1pPr>
          </a:lstStyle>
          <a:p>
            <a:pPr/>
            <a:r>
              <a:t>注意事项：作业内容</a:t>
            </a:r>
          </a:p>
        </p:txBody>
      </p:sp>
      <p:sp>
        <p:nvSpPr>
          <p:cNvPr id="154" name="内容占位符 2"/>
          <p:cNvSpPr txBox="1"/>
          <p:nvPr>
            <p:ph type="body" idx="1"/>
          </p:nvPr>
        </p:nvSpPr>
        <p:spPr>
          <a:xfrm>
            <a:off x="611560" y="1485900"/>
            <a:ext cx="8229601" cy="4876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buFontTx/>
              <a:buChar char="p"/>
              <a:defRPr>
                <a:latin typeface="楷体"/>
                <a:ea typeface="楷体"/>
                <a:cs typeface="楷体"/>
                <a:sym typeface="楷体"/>
              </a:defRPr>
            </a:pPr>
            <a:r>
              <a:t>  本实验中X矩阵非常稀疏，尽可能使用矩阵运算，避免使用for循环。我们在协同过滤一节提供的参考公式并非矩阵形式，请大家自行推导。</a:t>
            </a:r>
          </a:p>
          <a:p>
            <a:pPr>
              <a:lnSpc>
                <a:spcPct val="130000"/>
              </a:lnSpc>
              <a:buFontTx/>
              <a:buChar char="p"/>
              <a:defRPr>
                <a:latin typeface="楷体"/>
                <a:ea typeface="楷体"/>
                <a:cs typeface="楷体"/>
                <a:sym typeface="楷体"/>
              </a:defRPr>
            </a:pPr>
            <a:r>
              <a:t>  </a:t>
            </a:r>
            <a:r>
              <a:t>结合问题背景（分数取值为1-5分）和RMSE的定义，多大的RMSE是合理的？</a:t>
            </a:r>
          </a:p>
          <a:p>
            <a:pPr>
              <a:lnSpc>
                <a:spcPct val="130000"/>
              </a:lnSpc>
              <a:buFontTx/>
              <a:buChar char="p"/>
              <a:defRPr>
                <a:latin typeface="楷体"/>
                <a:ea typeface="楷体"/>
                <a:cs typeface="楷体"/>
                <a:sym typeface="楷体"/>
              </a:defRPr>
            </a:pPr>
          </a:p>
          <a:p>
            <a:pPr>
              <a:lnSpc>
                <a:spcPct val="130000"/>
              </a:lnSpc>
              <a:buFontTx/>
              <a:buChar char="p"/>
              <a:defRPr>
                <a:latin typeface="楷体"/>
                <a:ea typeface="楷体"/>
                <a:cs typeface="楷体"/>
                <a:sym typeface="楷体"/>
              </a:defRPr>
            </a:pPr>
          </a:p>
          <a:p>
            <a:pPr>
              <a:lnSpc>
                <a:spcPct val="130000"/>
              </a:lnSpc>
              <a:buFontTx/>
              <a:buChar char="p"/>
              <a:defRPr>
                <a:latin typeface="楷体"/>
                <a:ea typeface="楷体"/>
                <a:cs typeface="楷体"/>
                <a:sym typeface="楷体"/>
              </a:defRPr>
            </a:pPr>
            <a:r>
              <a:t>  注意正确计算RMSE</a:t>
            </a:r>
          </a:p>
        </p:txBody>
      </p:sp>
      <p:sp>
        <p:nvSpPr>
          <p:cNvPr id="155" name="灯片编号占位符 3"/>
          <p:cNvSpPr txBox="1"/>
          <p:nvPr>
            <p:ph type="sldNum" sz="quarter" idx="2"/>
          </p:nvPr>
        </p:nvSpPr>
        <p:spPr>
          <a:xfrm>
            <a:off x="7620000" y="38468"/>
            <a:ext cx="203024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1597" y="4221339"/>
            <a:ext cx="4318753" cy="1125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eng">
  <a:themeElements>
    <a:clrScheme name="meng">
      <a:dk1>
        <a:srgbClr val="292934"/>
      </a:dk1>
      <a:lt1>
        <a:srgbClr val="FFFFFF"/>
      </a:lt1>
      <a:dk2>
        <a:srgbClr val="A7A7A7"/>
      </a:dk2>
      <a:lt2>
        <a:srgbClr val="535353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FF00FF"/>
      </a:folHlink>
    </a:clrScheme>
    <a:fontScheme name="meng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e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642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3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64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3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eng">
  <a:themeElements>
    <a:clrScheme name="men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FF00FF"/>
      </a:folHlink>
    </a:clrScheme>
    <a:fontScheme name="meng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e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2700000">
              <a:srgbClr val="000000">
                <a:alpha val="6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6425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270000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3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64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3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