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3962-BCCF-411C-A4AE-E000715816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5F79F-3495-4DDF-A57B-C6489254E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C1215F-A9C8-46F8-98FE-221CECAEFD48}"/>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5" name="Footer Placeholder 4">
            <a:extLst>
              <a:ext uri="{FF2B5EF4-FFF2-40B4-BE49-F238E27FC236}">
                <a16:creationId xmlns:a16="http://schemas.microsoft.com/office/drawing/2014/main" id="{DA45534A-186E-4329-AFCB-C1995F77F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2B93D-A25C-4B53-BE18-75370F435017}"/>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130468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F3C0-9F4B-496A-A1EC-FDEF204845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F15026-9695-489C-958C-73658FD38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2FB39-56E6-4E47-8352-056A73659107}"/>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5" name="Footer Placeholder 4">
            <a:extLst>
              <a:ext uri="{FF2B5EF4-FFF2-40B4-BE49-F238E27FC236}">
                <a16:creationId xmlns:a16="http://schemas.microsoft.com/office/drawing/2014/main" id="{551FD83D-92FB-4498-A287-070F7A64F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9F927-109D-4042-B6D0-1E3DE750FDF3}"/>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320812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0B705-8B5A-48CF-BDC6-3014B81B0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A33C39-1B5A-49D8-87EE-48D9406457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4C636-68E0-4C10-8D19-0C19009FC679}"/>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5" name="Footer Placeholder 4">
            <a:extLst>
              <a:ext uri="{FF2B5EF4-FFF2-40B4-BE49-F238E27FC236}">
                <a16:creationId xmlns:a16="http://schemas.microsoft.com/office/drawing/2014/main" id="{B54AA958-8AC3-4976-9E9B-E19A3996D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D4ED1-1E7E-41B4-B739-7451BA5E1AAF}"/>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32080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2854-5459-467C-B1A1-FC0119BC51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AE0B5B-4368-4C0B-9267-54133E8659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C00D37-919B-485E-8CDC-265259BBDCB6}"/>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5" name="Footer Placeholder 4">
            <a:extLst>
              <a:ext uri="{FF2B5EF4-FFF2-40B4-BE49-F238E27FC236}">
                <a16:creationId xmlns:a16="http://schemas.microsoft.com/office/drawing/2014/main" id="{A042F833-B070-464E-A484-BC78D46C9F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5E639A-D18D-4B95-94CB-8C25FD684843}"/>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377029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521F-2059-4FBC-B53F-755E78230C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57017A-A4C9-4A30-BB9A-92050155B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88230A-C4CE-45A6-B9E9-18494FB8CAB5}"/>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5" name="Footer Placeholder 4">
            <a:extLst>
              <a:ext uri="{FF2B5EF4-FFF2-40B4-BE49-F238E27FC236}">
                <a16:creationId xmlns:a16="http://schemas.microsoft.com/office/drawing/2014/main" id="{E787E0B0-5877-4CA7-87FA-1C69D37DB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B322C-CC7C-4F54-AF95-908374DEACD7}"/>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117883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3818-4944-49E2-A883-9958AC664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4DB84A-6F18-41C5-B2D5-E9BD9A0031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81B3B2-7348-4984-92DF-56E56455BB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4D1E7-5721-482C-81F8-6594FF9A39C4}"/>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6" name="Footer Placeholder 5">
            <a:extLst>
              <a:ext uri="{FF2B5EF4-FFF2-40B4-BE49-F238E27FC236}">
                <a16:creationId xmlns:a16="http://schemas.microsoft.com/office/drawing/2014/main" id="{791BE0F6-9F66-43E0-AE09-EA5FF7BB91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6D8100-7F7E-49D9-B55B-13B4074FD10B}"/>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135625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D19E-7C1B-4C4F-A5F0-DE1DE8E213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6175B8-AE57-49A0-98C5-96EE96E94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EE940-C994-46D5-BD32-E6DD6932CD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C2B5A3-68C6-4367-95D2-4F1EA6005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795B1-458F-4EA1-9EC3-7F8FDDDB1F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DB5DB0-2112-4C9A-AF7A-CEC90B06B63A}"/>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8" name="Footer Placeholder 7">
            <a:extLst>
              <a:ext uri="{FF2B5EF4-FFF2-40B4-BE49-F238E27FC236}">
                <a16:creationId xmlns:a16="http://schemas.microsoft.com/office/drawing/2014/main" id="{5E76FBA7-2A65-4F70-8DD0-01CC8B5C3A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12B134-FD40-46D4-B057-8F5245A072BF}"/>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157509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427A-85B9-40AB-AD41-16C66FFBFC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5ABC2C-DC2F-4B6E-B209-DD34EEFB4E5D}"/>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4" name="Footer Placeholder 3">
            <a:extLst>
              <a:ext uri="{FF2B5EF4-FFF2-40B4-BE49-F238E27FC236}">
                <a16:creationId xmlns:a16="http://schemas.microsoft.com/office/drawing/2014/main" id="{0672D50F-5772-4D80-A0EC-E294977F8D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0C4C28-7645-488E-B66B-BE264959E848}"/>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411826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7106A5-96C7-490A-8340-60C335F4D49C}"/>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3" name="Footer Placeholder 2">
            <a:extLst>
              <a:ext uri="{FF2B5EF4-FFF2-40B4-BE49-F238E27FC236}">
                <a16:creationId xmlns:a16="http://schemas.microsoft.com/office/drawing/2014/main" id="{35D63889-6CC2-4219-BE9A-F733D30026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FCA1FD-864E-4ED4-8604-56C8B4CA651D}"/>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384988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266B-0D29-410E-B34B-EEC3F919F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4FE1C0-25A3-4D7B-A4B8-E92EA2641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E53E7B-F849-447D-A4A8-DF9F51F11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3EEE8-045B-48E1-9674-DF0B72741E1A}"/>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6" name="Footer Placeholder 5">
            <a:extLst>
              <a:ext uri="{FF2B5EF4-FFF2-40B4-BE49-F238E27FC236}">
                <a16:creationId xmlns:a16="http://schemas.microsoft.com/office/drawing/2014/main" id="{39E0DF02-9B4A-47E5-B6A5-96B0C79681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58CAC-99E6-4E42-AE28-4D40B4875546}"/>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831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61AA-9AF5-4491-8753-1CEC94ECB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30C81F-988F-4EDA-83AF-0B895EBFE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C29BBE-9B91-435B-8529-48DDB4D03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32605-1576-4C50-8592-22BB5CDAF415}"/>
              </a:ext>
            </a:extLst>
          </p:cNvPr>
          <p:cNvSpPr>
            <a:spLocks noGrp="1"/>
          </p:cNvSpPr>
          <p:nvPr>
            <p:ph type="dt" sz="half" idx="10"/>
          </p:nvPr>
        </p:nvSpPr>
        <p:spPr/>
        <p:txBody>
          <a:bodyPr/>
          <a:lstStyle/>
          <a:p>
            <a:fld id="{DAE7151D-2B8E-45C5-A3D2-92B9CB73665F}" type="datetimeFigureOut">
              <a:rPr lang="en-IN" smtClean="0"/>
              <a:t>16-11-2023</a:t>
            </a:fld>
            <a:endParaRPr lang="en-IN"/>
          </a:p>
        </p:txBody>
      </p:sp>
      <p:sp>
        <p:nvSpPr>
          <p:cNvPr id="6" name="Footer Placeholder 5">
            <a:extLst>
              <a:ext uri="{FF2B5EF4-FFF2-40B4-BE49-F238E27FC236}">
                <a16:creationId xmlns:a16="http://schemas.microsoft.com/office/drawing/2014/main" id="{6F2BC990-4352-441E-91FB-E2826CABA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D1F9DD-4409-419A-AE02-E9DE2F40F25C}"/>
              </a:ext>
            </a:extLst>
          </p:cNvPr>
          <p:cNvSpPr>
            <a:spLocks noGrp="1"/>
          </p:cNvSpPr>
          <p:nvPr>
            <p:ph type="sldNum" sz="quarter" idx="12"/>
          </p:nvPr>
        </p:nvSpPr>
        <p:spPr/>
        <p:txBody>
          <a:bodyPr/>
          <a:lstStyle/>
          <a:p>
            <a:fld id="{999201F5-2369-42CC-83DF-4345FCD688E8}" type="slidenum">
              <a:rPr lang="en-IN" smtClean="0"/>
              <a:t>‹#›</a:t>
            </a:fld>
            <a:endParaRPr lang="en-IN"/>
          </a:p>
        </p:txBody>
      </p:sp>
    </p:spTree>
    <p:extLst>
      <p:ext uri="{BB962C8B-B14F-4D97-AF65-F5344CB8AC3E}">
        <p14:creationId xmlns:p14="http://schemas.microsoft.com/office/powerpoint/2010/main" val="7596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97470-1179-4C6C-A45A-4EA73F230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8E6EEB-01C5-41A4-AF27-57C5F5AD3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3BFB2D-3010-450C-800B-6CAEF05AA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7151D-2B8E-45C5-A3D2-92B9CB73665F}" type="datetimeFigureOut">
              <a:rPr lang="en-IN" smtClean="0"/>
              <a:t>16-11-2023</a:t>
            </a:fld>
            <a:endParaRPr lang="en-IN"/>
          </a:p>
        </p:txBody>
      </p:sp>
      <p:sp>
        <p:nvSpPr>
          <p:cNvPr id="5" name="Footer Placeholder 4">
            <a:extLst>
              <a:ext uri="{FF2B5EF4-FFF2-40B4-BE49-F238E27FC236}">
                <a16:creationId xmlns:a16="http://schemas.microsoft.com/office/drawing/2014/main" id="{11543706-867B-4DB1-8AF4-F600C84F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EA04EE-6489-45E0-A8ED-71B0B7C02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201F5-2369-42CC-83DF-4345FCD688E8}" type="slidenum">
              <a:rPr lang="en-IN" smtClean="0"/>
              <a:t>‹#›</a:t>
            </a:fld>
            <a:endParaRPr lang="en-IN"/>
          </a:p>
        </p:txBody>
      </p:sp>
    </p:spTree>
    <p:extLst>
      <p:ext uri="{BB962C8B-B14F-4D97-AF65-F5344CB8AC3E}">
        <p14:creationId xmlns:p14="http://schemas.microsoft.com/office/powerpoint/2010/main" val="4129505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6" name="Group 35">
            <a:extLst>
              <a:ext uri="{FF2B5EF4-FFF2-40B4-BE49-F238E27FC236}">
                <a16:creationId xmlns:a16="http://schemas.microsoft.com/office/drawing/2014/main" id="{A072B6D0-3F50-42B2-85E1-EA892F0768D3}"/>
              </a:ext>
            </a:extLst>
          </p:cNvPr>
          <p:cNvGrpSpPr/>
          <p:nvPr/>
        </p:nvGrpSpPr>
        <p:grpSpPr>
          <a:xfrm>
            <a:off x="7087394" y="1376336"/>
            <a:ext cx="4545621" cy="2647076"/>
            <a:chOff x="7422137" y="1558415"/>
            <a:chExt cx="4545621" cy="4105329"/>
          </a:xfrm>
        </p:grpSpPr>
        <p:grpSp>
          <p:nvGrpSpPr>
            <p:cNvPr id="34" name="Group 33">
              <a:extLst>
                <a:ext uri="{FF2B5EF4-FFF2-40B4-BE49-F238E27FC236}">
                  <a16:creationId xmlns:a16="http://schemas.microsoft.com/office/drawing/2014/main" id="{042A69B4-B674-45B9-9F30-F73F00E94735}"/>
                </a:ext>
              </a:extLst>
            </p:cNvPr>
            <p:cNvGrpSpPr/>
            <p:nvPr/>
          </p:nvGrpSpPr>
          <p:grpSpPr>
            <a:xfrm>
              <a:off x="7992843" y="1558415"/>
              <a:ext cx="3404211" cy="4105329"/>
              <a:chOff x="7535643" y="1558415"/>
              <a:chExt cx="3404211" cy="4105329"/>
            </a:xfrm>
          </p:grpSpPr>
          <p:sp>
            <p:nvSpPr>
              <p:cNvPr id="23" name="TextBox 22">
                <a:extLst>
                  <a:ext uri="{FF2B5EF4-FFF2-40B4-BE49-F238E27FC236}">
                    <a16:creationId xmlns:a16="http://schemas.microsoft.com/office/drawing/2014/main" id="{48250F31-ECC3-4034-B860-184DCF846B28}"/>
                  </a:ext>
                </a:extLst>
              </p:cNvPr>
              <p:cNvSpPr txBox="1"/>
              <p:nvPr/>
            </p:nvSpPr>
            <p:spPr>
              <a:xfrm>
                <a:off x="7535643" y="1558415"/>
                <a:ext cx="3404211"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6" name="TextBox 25">
                <a:extLst>
                  <a:ext uri="{FF2B5EF4-FFF2-40B4-BE49-F238E27FC236}">
                    <a16:creationId xmlns:a16="http://schemas.microsoft.com/office/drawing/2014/main" id="{FD7B4BBB-91AF-4489-B64F-4208A65393A1}"/>
                  </a:ext>
                </a:extLst>
              </p:cNvPr>
              <p:cNvSpPr txBox="1"/>
              <p:nvPr/>
            </p:nvSpPr>
            <p:spPr>
              <a:xfrm>
                <a:off x="7541897" y="2846443"/>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9" name="TextBox 28">
                <a:extLst>
                  <a:ext uri="{FF2B5EF4-FFF2-40B4-BE49-F238E27FC236}">
                    <a16:creationId xmlns:a16="http://schemas.microsoft.com/office/drawing/2014/main" id="{6608C4A3-8F4B-4EA4-BCB9-05BFA4BE2415}"/>
                  </a:ext>
                </a:extLst>
              </p:cNvPr>
              <p:cNvSpPr txBox="1"/>
              <p:nvPr/>
            </p:nvSpPr>
            <p:spPr>
              <a:xfrm>
                <a:off x="7541897" y="4147371"/>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32" name="TextBox 31">
                <a:extLst>
                  <a:ext uri="{FF2B5EF4-FFF2-40B4-BE49-F238E27FC236}">
                    <a16:creationId xmlns:a16="http://schemas.microsoft.com/office/drawing/2014/main" id="{B8606EDA-455F-4501-AD1F-9A1C7ECAC233}"/>
                  </a:ext>
                </a:extLst>
              </p:cNvPr>
              <p:cNvSpPr txBox="1"/>
              <p:nvPr/>
            </p:nvSpPr>
            <p:spPr>
              <a:xfrm>
                <a:off x="7541897" y="5448300"/>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grpSp>
        <p:sp>
          <p:nvSpPr>
            <p:cNvPr id="35" name="TextBox 34">
              <a:extLst>
                <a:ext uri="{FF2B5EF4-FFF2-40B4-BE49-F238E27FC236}">
                  <a16:creationId xmlns:a16="http://schemas.microsoft.com/office/drawing/2014/main" id="{8258D9B0-E7C5-44CA-9CFD-4263265EC387}"/>
                </a:ext>
              </a:extLst>
            </p:cNvPr>
            <p:cNvSpPr txBox="1"/>
            <p:nvPr/>
          </p:nvSpPr>
          <p:spPr>
            <a:xfrm>
              <a:off x="7422137" y="2360527"/>
              <a:ext cx="4545621" cy="646331"/>
            </a:xfrm>
            <a:prstGeom prst="rect">
              <a:avLst/>
            </a:prstGeom>
            <a:noFill/>
          </p:spPr>
          <p:txBody>
            <a:bodyPr wrap="square" rtlCol="0">
              <a:spAutoFit/>
            </a:bodyPr>
            <a:lstStyle/>
            <a:p>
              <a:endParaRPr lang="en-IN" sz="3600" b="1" dirty="0">
                <a:effectLst>
                  <a:outerShdw blurRad="38100" dist="38100" dir="2700000" algn="tl">
                    <a:srgbClr val="000000">
                      <a:alpha val="43137"/>
                    </a:srgbClr>
                  </a:outerShdw>
                </a:effectLst>
                <a:latin typeface="Georgia" panose="02040502050405020303" pitchFamily="18" charset="0"/>
                <a:ea typeface="Cambria" panose="02040503050406030204" pitchFamily="18" charset="0"/>
                <a:cs typeface="+mj-cs"/>
              </a:endParaRPr>
            </a:p>
          </p:txBody>
        </p:sp>
      </p:grpSp>
      <p:sp>
        <p:nvSpPr>
          <p:cNvPr id="2" name="TextBox 1"/>
          <p:cNvSpPr txBox="1"/>
          <p:nvPr/>
        </p:nvSpPr>
        <p:spPr>
          <a:xfrm>
            <a:off x="6463934" y="2865093"/>
            <a:ext cx="4943716" cy="1323439"/>
          </a:xfrm>
          <a:prstGeom prst="rect">
            <a:avLst/>
          </a:prstGeom>
          <a:noFill/>
        </p:spPr>
        <p:txBody>
          <a:bodyPr wrap="square" rtlCol="0">
            <a:spAutoFit/>
          </a:bodyPr>
          <a:lstStyle/>
          <a:p>
            <a:pPr algn="ctr"/>
            <a:r>
              <a:rPr lang="en-IN" sz="4000" b="1" dirty="0" smtClean="0">
                <a:solidFill>
                  <a:srgbClr val="002060"/>
                </a:solidFill>
              </a:rPr>
              <a:t>STRESS DETECTION USING CNN</a:t>
            </a:r>
            <a:endParaRPr lang="en-IN" sz="4000" b="1" dirty="0">
              <a:solidFill>
                <a:srgbClr val="002060"/>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5231055" y="2834588"/>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8" name="Title 7"/>
          <p:cNvSpPr>
            <a:spLocks noGrp="1"/>
          </p:cNvSpPr>
          <p:nvPr>
            <p:ph type="ctrTitle"/>
          </p:nvPr>
        </p:nvSpPr>
        <p:spPr>
          <a:xfrm>
            <a:off x="5711701" y="3986548"/>
            <a:ext cx="9144000" cy="2387600"/>
          </a:xfrm>
        </p:spPr>
        <p:txBody>
          <a:bodyPr>
            <a:normAutofit/>
          </a:bodyPr>
          <a:lstStyle/>
          <a:p>
            <a:r>
              <a:rPr lang="en-US" sz="2800" dirty="0" smtClean="0">
                <a:effectLst>
                  <a:outerShdw blurRad="38100" dist="38100" dir="2700000" algn="tl">
                    <a:srgbClr val="000000">
                      <a:alpha val="43137"/>
                    </a:srgbClr>
                  </a:outerShdw>
                </a:effectLst>
              </a:rPr>
              <a:t>Presented By:</a:t>
            </a:r>
            <a:r>
              <a:rPr lang="en-US" sz="2800" dirty="0" smtClean="0"/>
              <a:t/>
            </a:r>
            <a:br>
              <a:rPr lang="en-US" sz="2800" dirty="0" smtClean="0"/>
            </a:br>
            <a:r>
              <a:rPr lang="en-US" sz="2800" b="1" dirty="0" err="1" smtClean="0">
                <a:effectLst>
                  <a:outerShdw blurRad="38100" dist="38100" dir="2700000" algn="tl">
                    <a:srgbClr val="000000">
                      <a:alpha val="43137"/>
                    </a:srgbClr>
                  </a:outerShdw>
                </a:effectLst>
              </a:rPr>
              <a:t>Ritesh</a:t>
            </a:r>
            <a:r>
              <a:rPr lang="en-US" sz="2800" b="1" dirty="0" smtClean="0">
                <a:effectLst>
                  <a:outerShdw blurRad="38100" dist="38100" dir="2700000" algn="tl">
                    <a:srgbClr val="000000">
                      <a:alpha val="43137"/>
                    </a:srgbClr>
                  </a:outerShdw>
                </a:effectLst>
              </a:rPr>
              <a:t> Pandey</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Swati Singh</a:t>
            </a:r>
            <a:endParaRPr lang="en-IN" sz="2800" b="1" dirty="0">
              <a:effectLst>
                <a:outerShdw blurRad="38100" dist="38100" dir="2700000" algn="tl">
                  <a:srgbClr val="000000">
                    <a:alpha val="43137"/>
                  </a:srgbClr>
                </a:outerShdw>
              </a:effectLst>
            </a:endParaRPr>
          </a:p>
        </p:txBody>
      </p:sp>
      <p:sp>
        <p:nvSpPr>
          <p:cNvPr id="7" name="Subtitle 6"/>
          <p:cNvSpPr>
            <a:spLocks noGrp="1"/>
          </p:cNvSpPr>
          <p:nvPr>
            <p:ph type="subTitle" idx="1"/>
          </p:nvPr>
        </p:nvSpPr>
        <p:spPr>
          <a:xfrm>
            <a:off x="5158874" y="5143485"/>
            <a:ext cx="4540624" cy="1655762"/>
          </a:xfrm>
        </p:spPr>
        <p:txBody>
          <a:bodyPr>
            <a:normAutofit/>
          </a:bodyPr>
          <a:lstStyle/>
          <a:p>
            <a:r>
              <a:rPr lang="en-US" dirty="0" smtClean="0">
                <a:effectLst>
                  <a:outerShdw blurRad="38100" dist="38100" dir="2700000" algn="tl">
                    <a:srgbClr val="000000">
                      <a:alpha val="43137"/>
                    </a:srgbClr>
                  </a:outerShdw>
                </a:effectLst>
              </a:rPr>
              <a:t>Guided By:</a:t>
            </a:r>
          </a:p>
          <a:p>
            <a:r>
              <a:rPr lang="en-US" sz="2800" b="1" dirty="0" smtClean="0">
                <a:effectLst>
                  <a:outerShdw blurRad="38100" dist="38100" dir="2700000" algn="tl">
                    <a:srgbClr val="000000">
                      <a:alpha val="43137"/>
                    </a:srgbClr>
                  </a:outerShdw>
                </a:effectLst>
              </a:rPr>
              <a:t>Mr. </a:t>
            </a:r>
            <a:r>
              <a:rPr lang="en-US" sz="2800" b="1" dirty="0" err="1" smtClean="0">
                <a:effectLst>
                  <a:outerShdw blurRad="38100" dist="38100" dir="2700000" algn="tl">
                    <a:srgbClr val="000000">
                      <a:alpha val="43137"/>
                    </a:srgbClr>
                  </a:outerShdw>
                </a:effectLst>
              </a:rPr>
              <a:t>Rajan</a:t>
            </a:r>
            <a:r>
              <a:rPr lang="en-US" sz="2800" b="1" dirty="0" smtClean="0">
                <a:effectLst>
                  <a:outerShdw blurRad="38100" dist="38100" dir="2700000" algn="tl">
                    <a:srgbClr val="000000">
                      <a:alpha val="43137"/>
                    </a:srgbClr>
                  </a:outerShdw>
                </a:effectLst>
              </a:rPr>
              <a:t> </a:t>
            </a:r>
            <a:r>
              <a:rPr lang="en-US" sz="2800" b="1" dirty="0" err="1" smtClean="0">
                <a:effectLst>
                  <a:outerShdw blurRad="38100" dist="38100" dir="2700000" algn="tl">
                    <a:srgbClr val="000000">
                      <a:alpha val="43137"/>
                    </a:srgbClr>
                  </a:outerShdw>
                </a:effectLst>
              </a:rPr>
              <a:t>Kakkar</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738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428711" y="0"/>
            <a:ext cx="6130351"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6" name="Group 35">
            <a:extLst>
              <a:ext uri="{FF2B5EF4-FFF2-40B4-BE49-F238E27FC236}">
                <a16:creationId xmlns:a16="http://schemas.microsoft.com/office/drawing/2014/main" id="{A072B6D0-3F50-42B2-85E1-EA892F0768D3}"/>
              </a:ext>
            </a:extLst>
          </p:cNvPr>
          <p:cNvGrpSpPr/>
          <p:nvPr/>
        </p:nvGrpSpPr>
        <p:grpSpPr>
          <a:xfrm>
            <a:off x="7614141" y="1048677"/>
            <a:ext cx="4545621" cy="2647076"/>
            <a:chOff x="7422137" y="1558415"/>
            <a:chExt cx="4545621" cy="4105329"/>
          </a:xfrm>
        </p:grpSpPr>
        <p:grpSp>
          <p:nvGrpSpPr>
            <p:cNvPr id="34" name="Group 33">
              <a:extLst>
                <a:ext uri="{FF2B5EF4-FFF2-40B4-BE49-F238E27FC236}">
                  <a16:creationId xmlns:a16="http://schemas.microsoft.com/office/drawing/2014/main" id="{042A69B4-B674-45B9-9F30-F73F00E94735}"/>
                </a:ext>
              </a:extLst>
            </p:cNvPr>
            <p:cNvGrpSpPr/>
            <p:nvPr/>
          </p:nvGrpSpPr>
          <p:grpSpPr>
            <a:xfrm>
              <a:off x="7992843" y="1558415"/>
              <a:ext cx="3404211" cy="4105329"/>
              <a:chOff x="7535643" y="1558415"/>
              <a:chExt cx="3404211" cy="4105329"/>
            </a:xfrm>
          </p:grpSpPr>
          <p:sp>
            <p:nvSpPr>
              <p:cNvPr id="23" name="TextBox 22">
                <a:extLst>
                  <a:ext uri="{FF2B5EF4-FFF2-40B4-BE49-F238E27FC236}">
                    <a16:creationId xmlns:a16="http://schemas.microsoft.com/office/drawing/2014/main" id="{48250F31-ECC3-4034-B860-184DCF846B28}"/>
                  </a:ext>
                </a:extLst>
              </p:cNvPr>
              <p:cNvSpPr txBox="1"/>
              <p:nvPr/>
            </p:nvSpPr>
            <p:spPr>
              <a:xfrm>
                <a:off x="7535643" y="1558415"/>
                <a:ext cx="3404211"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6" name="TextBox 25">
                <a:extLst>
                  <a:ext uri="{FF2B5EF4-FFF2-40B4-BE49-F238E27FC236}">
                    <a16:creationId xmlns:a16="http://schemas.microsoft.com/office/drawing/2014/main" id="{FD7B4BBB-91AF-4489-B64F-4208A65393A1}"/>
                  </a:ext>
                </a:extLst>
              </p:cNvPr>
              <p:cNvSpPr txBox="1"/>
              <p:nvPr/>
            </p:nvSpPr>
            <p:spPr>
              <a:xfrm>
                <a:off x="7541897" y="2846443"/>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9" name="TextBox 28">
                <a:extLst>
                  <a:ext uri="{FF2B5EF4-FFF2-40B4-BE49-F238E27FC236}">
                    <a16:creationId xmlns:a16="http://schemas.microsoft.com/office/drawing/2014/main" id="{6608C4A3-8F4B-4EA4-BCB9-05BFA4BE2415}"/>
                  </a:ext>
                </a:extLst>
              </p:cNvPr>
              <p:cNvSpPr txBox="1"/>
              <p:nvPr/>
            </p:nvSpPr>
            <p:spPr>
              <a:xfrm>
                <a:off x="7541897" y="4147371"/>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32" name="TextBox 31">
                <a:extLst>
                  <a:ext uri="{FF2B5EF4-FFF2-40B4-BE49-F238E27FC236}">
                    <a16:creationId xmlns:a16="http://schemas.microsoft.com/office/drawing/2014/main" id="{B8606EDA-455F-4501-AD1F-9A1C7ECAC233}"/>
                  </a:ext>
                </a:extLst>
              </p:cNvPr>
              <p:cNvSpPr txBox="1"/>
              <p:nvPr/>
            </p:nvSpPr>
            <p:spPr>
              <a:xfrm>
                <a:off x="7541897" y="5448300"/>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grpSp>
        <p:sp>
          <p:nvSpPr>
            <p:cNvPr id="35" name="TextBox 34">
              <a:extLst>
                <a:ext uri="{FF2B5EF4-FFF2-40B4-BE49-F238E27FC236}">
                  <a16:creationId xmlns:a16="http://schemas.microsoft.com/office/drawing/2014/main" id="{8258D9B0-E7C5-44CA-9CFD-4263265EC387}"/>
                </a:ext>
              </a:extLst>
            </p:cNvPr>
            <p:cNvSpPr txBox="1"/>
            <p:nvPr/>
          </p:nvSpPr>
          <p:spPr>
            <a:xfrm>
              <a:off x="7422137" y="2360527"/>
              <a:ext cx="4545621" cy="646331"/>
            </a:xfrm>
            <a:prstGeom prst="rect">
              <a:avLst/>
            </a:prstGeom>
            <a:noFill/>
          </p:spPr>
          <p:txBody>
            <a:bodyPr wrap="square" rtlCol="0">
              <a:spAutoFit/>
            </a:bodyPr>
            <a:lstStyle/>
            <a:p>
              <a:endParaRPr lang="en-IN" sz="3600" b="1" dirty="0">
                <a:effectLst>
                  <a:outerShdw blurRad="38100" dist="38100" dir="2700000" algn="tl">
                    <a:srgbClr val="000000">
                      <a:alpha val="43137"/>
                    </a:srgbClr>
                  </a:outerShdw>
                </a:effectLst>
                <a:latin typeface="Georgia" panose="02040502050405020303" pitchFamily="18" charset="0"/>
                <a:ea typeface="Cambria" panose="02040503050406030204" pitchFamily="18" charset="0"/>
                <a:cs typeface="+mj-cs"/>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6089355" y="3626295"/>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6" name="Rectangle 5"/>
          <p:cNvSpPr/>
          <p:nvPr/>
        </p:nvSpPr>
        <p:spPr>
          <a:xfrm>
            <a:off x="4562048" y="3501540"/>
            <a:ext cx="2238802" cy="400110"/>
          </a:xfrm>
          <a:prstGeom prst="rect">
            <a:avLst/>
          </a:prstGeom>
        </p:spPr>
        <p:txBody>
          <a:bodyPr wrap="square">
            <a:spAutoFit/>
          </a:bodyPr>
          <a:lstStyle/>
          <a:p>
            <a:endParaRPr lang="en-IN" sz="2000" b="1" dirty="0">
              <a:solidFill>
                <a:srgbClr val="00206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4"/>
          <a:stretch>
            <a:fillRect/>
          </a:stretch>
        </p:blipFill>
        <p:spPr>
          <a:xfrm>
            <a:off x="6697754" y="3821616"/>
            <a:ext cx="5163017" cy="2584940"/>
          </a:xfrm>
          <a:prstGeom prst="rect">
            <a:avLst/>
          </a:prstGeom>
        </p:spPr>
      </p:pic>
      <p:sp>
        <p:nvSpPr>
          <p:cNvPr id="5" name="Rectangle 4"/>
          <p:cNvSpPr/>
          <p:nvPr/>
        </p:nvSpPr>
        <p:spPr>
          <a:xfrm>
            <a:off x="5256255" y="1089326"/>
            <a:ext cx="1787182" cy="523220"/>
          </a:xfrm>
          <a:prstGeom prst="rect">
            <a:avLst/>
          </a:prstGeom>
        </p:spPr>
        <p:txBody>
          <a:bodyPr wrap="square">
            <a:spAutoFit/>
          </a:bodyPr>
          <a:lstStyle/>
          <a:p>
            <a:r>
              <a:rPr lang="en-IN" sz="2800" b="1" dirty="0" err="1">
                <a:solidFill>
                  <a:srgbClr val="002060"/>
                </a:solidFill>
                <a:effectLst>
                  <a:outerShdw blurRad="38100" dist="38100" dir="2700000" algn="tl">
                    <a:srgbClr val="000000">
                      <a:alpha val="43137"/>
                    </a:srgbClr>
                  </a:outerShdw>
                </a:effectLst>
              </a:rPr>
              <a:t>FlowChart</a:t>
            </a:r>
            <a:endParaRPr lang="en-IN" sz="2800" b="1"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5722112" y="1583413"/>
            <a:ext cx="6096000" cy="2308324"/>
          </a:xfrm>
          <a:prstGeom prst="rect">
            <a:avLst/>
          </a:prstGeom>
        </p:spPr>
        <p:txBody>
          <a:bodyPr>
            <a:spAutoFit/>
          </a:bodyPr>
          <a:lstStyle/>
          <a:p>
            <a:r>
              <a:rPr lang="en-US" dirty="0"/>
              <a:t>The system use case is to detect and notify the user that he shows signs of stress using facial expressions detected only with video images. The advantage of using video for personal stress detection is the easy accessibility to webcams when working with computers. The program will run in the background, monitoring the user's facial expressions, and will notify him/her when (s)he is showing signs of stress. In Figure 1 are presented the various modules composing the system. </a:t>
            </a:r>
            <a:endParaRPr lang="en-IN" dirty="0"/>
          </a:p>
        </p:txBody>
      </p:sp>
    </p:spTree>
    <p:extLst>
      <p:ext uri="{BB962C8B-B14F-4D97-AF65-F5344CB8AC3E}">
        <p14:creationId xmlns:p14="http://schemas.microsoft.com/office/powerpoint/2010/main" val="334383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428711" y="0"/>
            <a:ext cx="6130351"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6" name="Group 35">
            <a:extLst>
              <a:ext uri="{FF2B5EF4-FFF2-40B4-BE49-F238E27FC236}">
                <a16:creationId xmlns:a16="http://schemas.microsoft.com/office/drawing/2014/main" id="{A072B6D0-3F50-42B2-85E1-EA892F0768D3}"/>
              </a:ext>
            </a:extLst>
          </p:cNvPr>
          <p:cNvGrpSpPr/>
          <p:nvPr/>
        </p:nvGrpSpPr>
        <p:grpSpPr>
          <a:xfrm>
            <a:off x="7614141" y="1048677"/>
            <a:ext cx="4545621" cy="2647076"/>
            <a:chOff x="7422137" y="1558415"/>
            <a:chExt cx="4545621" cy="4105329"/>
          </a:xfrm>
        </p:grpSpPr>
        <p:grpSp>
          <p:nvGrpSpPr>
            <p:cNvPr id="34" name="Group 33">
              <a:extLst>
                <a:ext uri="{FF2B5EF4-FFF2-40B4-BE49-F238E27FC236}">
                  <a16:creationId xmlns:a16="http://schemas.microsoft.com/office/drawing/2014/main" id="{042A69B4-B674-45B9-9F30-F73F00E94735}"/>
                </a:ext>
              </a:extLst>
            </p:cNvPr>
            <p:cNvGrpSpPr/>
            <p:nvPr/>
          </p:nvGrpSpPr>
          <p:grpSpPr>
            <a:xfrm>
              <a:off x="7992843" y="1558415"/>
              <a:ext cx="3404211" cy="4105329"/>
              <a:chOff x="7535643" y="1558415"/>
              <a:chExt cx="3404211" cy="4105329"/>
            </a:xfrm>
          </p:grpSpPr>
          <p:sp>
            <p:nvSpPr>
              <p:cNvPr id="23" name="TextBox 22">
                <a:extLst>
                  <a:ext uri="{FF2B5EF4-FFF2-40B4-BE49-F238E27FC236}">
                    <a16:creationId xmlns:a16="http://schemas.microsoft.com/office/drawing/2014/main" id="{48250F31-ECC3-4034-B860-184DCF846B28}"/>
                  </a:ext>
                </a:extLst>
              </p:cNvPr>
              <p:cNvSpPr txBox="1"/>
              <p:nvPr/>
            </p:nvSpPr>
            <p:spPr>
              <a:xfrm>
                <a:off x="7535643" y="1558415"/>
                <a:ext cx="3404211"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6" name="TextBox 25">
                <a:extLst>
                  <a:ext uri="{FF2B5EF4-FFF2-40B4-BE49-F238E27FC236}">
                    <a16:creationId xmlns:a16="http://schemas.microsoft.com/office/drawing/2014/main" id="{FD7B4BBB-91AF-4489-B64F-4208A65393A1}"/>
                  </a:ext>
                </a:extLst>
              </p:cNvPr>
              <p:cNvSpPr txBox="1"/>
              <p:nvPr/>
            </p:nvSpPr>
            <p:spPr>
              <a:xfrm>
                <a:off x="7541897" y="2846443"/>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9" name="TextBox 28">
                <a:extLst>
                  <a:ext uri="{FF2B5EF4-FFF2-40B4-BE49-F238E27FC236}">
                    <a16:creationId xmlns:a16="http://schemas.microsoft.com/office/drawing/2014/main" id="{6608C4A3-8F4B-4EA4-BCB9-05BFA4BE2415}"/>
                  </a:ext>
                </a:extLst>
              </p:cNvPr>
              <p:cNvSpPr txBox="1"/>
              <p:nvPr/>
            </p:nvSpPr>
            <p:spPr>
              <a:xfrm>
                <a:off x="7541897" y="4147371"/>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32" name="TextBox 31">
                <a:extLst>
                  <a:ext uri="{FF2B5EF4-FFF2-40B4-BE49-F238E27FC236}">
                    <a16:creationId xmlns:a16="http://schemas.microsoft.com/office/drawing/2014/main" id="{B8606EDA-455F-4501-AD1F-9A1C7ECAC233}"/>
                  </a:ext>
                </a:extLst>
              </p:cNvPr>
              <p:cNvSpPr txBox="1"/>
              <p:nvPr/>
            </p:nvSpPr>
            <p:spPr>
              <a:xfrm>
                <a:off x="7541897" y="5448300"/>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grpSp>
        <p:sp>
          <p:nvSpPr>
            <p:cNvPr id="35" name="TextBox 34">
              <a:extLst>
                <a:ext uri="{FF2B5EF4-FFF2-40B4-BE49-F238E27FC236}">
                  <a16:creationId xmlns:a16="http://schemas.microsoft.com/office/drawing/2014/main" id="{8258D9B0-E7C5-44CA-9CFD-4263265EC387}"/>
                </a:ext>
              </a:extLst>
            </p:cNvPr>
            <p:cNvSpPr txBox="1"/>
            <p:nvPr/>
          </p:nvSpPr>
          <p:spPr>
            <a:xfrm>
              <a:off x="7422137" y="2360527"/>
              <a:ext cx="4545621" cy="646331"/>
            </a:xfrm>
            <a:prstGeom prst="rect">
              <a:avLst/>
            </a:prstGeom>
            <a:noFill/>
          </p:spPr>
          <p:txBody>
            <a:bodyPr wrap="square" rtlCol="0">
              <a:spAutoFit/>
            </a:bodyPr>
            <a:lstStyle/>
            <a:p>
              <a:endParaRPr lang="en-IN" sz="3600" b="1" dirty="0">
                <a:effectLst>
                  <a:outerShdw blurRad="38100" dist="38100" dir="2700000" algn="tl">
                    <a:srgbClr val="000000">
                      <a:alpha val="43137"/>
                    </a:srgbClr>
                  </a:outerShdw>
                </a:effectLst>
                <a:latin typeface="Georgia" panose="02040502050405020303" pitchFamily="18" charset="0"/>
                <a:ea typeface="Cambria" panose="02040503050406030204" pitchFamily="18" charset="0"/>
                <a:cs typeface="+mj-cs"/>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6089355" y="3626295"/>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6" name="Rectangle 5"/>
          <p:cNvSpPr/>
          <p:nvPr/>
        </p:nvSpPr>
        <p:spPr>
          <a:xfrm>
            <a:off x="4562048" y="3501540"/>
            <a:ext cx="2238802" cy="400110"/>
          </a:xfrm>
          <a:prstGeom prst="rect">
            <a:avLst/>
          </a:prstGeom>
        </p:spPr>
        <p:txBody>
          <a:bodyPr wrap="square">
            <a:spAutoFit/>
          </a:bodyPr>
          <a:lstStyle/>
          <a:p>
            <a:endParaRPr lang="en-IN" sz="2000" b="1" dirty="0">
              <a:solidFill>
                <a:srgbClr val="002060"/>
              </a:solidFill>
              <a:effectLst>
                <a:outerShdw blurRad="38100" dist="38100" dir="2700000" algn="tl">
                  <a:srgbClr val="000000">
                    <a:alpha val="43137"/>
                  </a:srgbClr>
                </a:outerShdw>
              </a:effectLst>
            </a:endParaRPr>
          </a:p>
        </p:txBody>
      </p:sp>
      <p:sp>
        <p:nvSpPr>
          <p:cNvPr id="8" name="Title 7"/>
          <p:cNvSpPr>
            <a:spLocks noGrp="1"/>
          </p:cNvSpPr>
          <p:nvPr>
            <p:ph type="ctrTitle"/>
          </p:nvPr>
        </p:nvSpPr>
        <p:spPr>
          <a:xfrm>
            <a:off x="6686837" y="1241076"/>
            <a:ext cx="5226740" cy="2315762"/>
          </a:xfrm>
        </p:spPr>
        <p:txBody>
          <a:bodyPr>
            <a:noAutofit/>
          </a:bodyPr>
          <a:lstStyle/>
          <a:p>
            <a:pPr algn="l"/>
            <a:r>
              <a:rPr lang="en-IN" sz="3200" b="1" dirty="0" smtClean="0">
                <a:solidFill>
                  <a:srgbClr val="002060"/>
                </a:solidFill>
                <a:effectLst>
                  <a:outerShdw blurRad="38100" dist="38100" dir="2700000" algn="tl">
                    <a:srgbClr val="000000">
                      <a:alpha val="43137"/>
                    </a:srgbClr>
                  </a:outerShdw>
                </a:effectLst>
              </a:rPr>
              <a:t>RESULTS</a:t>
            </a:r>
            <a:r>
              <a:rPr lang="en-US" sz="3200" b="1" dirty="0" smtClean="0">
                <a:solidFill>
                  <a:srgbClr val="002060"/>
                </a:solidFill>
                <a:effectLst>
                  <a:outerShdw blurRad="38100" dist="38100" dir="2700000" algn="tl">
                    <a:srgbClr val="000000">
                      <a:alpha val="43137"/>
                    </a:srgbClr>
                  </a:outerShdw>
                </a:effectLst>
              </a:rPr>
              <a:t/>
            </a:r>
            <a:br>
              <a:rPr lang="en-US" sz="3200" b="1" dirty="0" smtClean="0">
                <a:solidFill>
                  <a:srgbClr val="002060"/>
                </a:solidFill>
                <a:effectLst>
                  <a:outerShdw blurRad="38100" dist="38100" dir="2700000" algn="tl">
                    <a:srgbClr val="000000">
                      <a:alpha val="43137"/>
                    </a:srgbClr>
                  </a:outerShdw>
                </a:effectLst>
              </a:rPr>
            </a:br>
            <a:r>
              <a:rPr lang="en-US" sz="1600" dirty="0"/>
              <a:t>In this study, we effectively display a person's diverse emotions by his shifting facial expressions and can determine the tension on his face from his expressions. We can use our classifier to live videos or streams. First create a virtual environment and it possess </a:t>
            </a:r>
            <a:r>
              <a:rPr lang="en-US" sz="1600" dirty="0" err="1"/>
              <a:t>itsown</a:t>
            </a:r>
            <a:r>
              <a:rPr lang="en-US" sz="1600" dirty="0"/>
              <a:t> dependencies. To </a:t>
            </a:r>
            <a:r>
              <a:rPr lang="en-US" sz="1600" dirty="0" err="1"/>
              <a:t>recognise</a:t>
            </a:r>
            <a:r>
              <a:rPr lang="en-US" sz="1600" dirty="0"/>
              <a:t> frontal faces in a video frame, a </a:t>
            </a:r>
            <a:r>
              <a:rPr lang="en-US" sz="1600" dirty="0" err="1"/>
              <a:t>haar</a:t>
            </a:r>
            <a:r>
              <a:rPr lang="en-US" sz="1600" dirty="0"/>
              <a:t> cascade classifier is </a:t>
            </a:r>
            <a:r>
              <a:rPr lang="en-US" sz="1600" dirty="0" err="1"/>
              <a:t>utilised</a:t>
            </a:r>
            <a:r>
              <a:rPr lang="en-US" sz="1600" dirty="0"/>
              <a:t>. This model may be </a:t>
            </a:r>
            <a:r>
              <a:rPr lang="en-US" sz="1600" dirty="0" err="1"/>
              <a:t>utilised</a:t>
            </a:r>
            <a:r>
              <a:rPr lang="en-US" sz="1600" dirty="0"/>
              <a:t> for existing videos or that have a live feed from a web camera. Below are some live feed results of our model .</a:t>
            </a:r>
            <a:endParaRPr lang="en-IN" sz="1600" b="1" dirty="0">
              <a:solidFill>
                <a:srgbClr val="002060"/>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0206" y="3870151"/>
            <a:ext cx="2455109" cy="2595169"/>
          </a:xfrm>
          <a:prstGeom prst="rect">
            <a:avLst/>
          </a:prstGeom>
        </p:spPr>
      </p:pic>
      <p:pic>
        <p:nvPicPr>
          <p:cNvPr id="7" name="Picture 6"/>
          <p:cNvPicPr>
            <a:picLocks noChangeAspect="1"/>
          </p:cNvPicPr>
          <p:nvPr/>
        </p:nvPicPr>
        <p:blipFill>
          <a:blip r:embed="rId5"/>
          <a:stretch>
            <a:fillRect/>
          </a:stretch>
        </p:blipFill>
        <p:spPr>
          <a:xfrm>
            <a:off x="4745717" y="3901651"/>
            <a:ext cx="1813345" cy="2563670"/>
          </a:xfrm>
          <a:prstGeom prst="rect">
            <a:avLst/>
          </a:prstGeom>
        </p:spPr>
      </p:pic>
      <p:pic>
        <p:nvPicPr>
          <p:cNvPr id="9" name="Picture 8"/>
          <p:cNvPicPr>
            <a:picLocks noChangeAspect="1"/>
          </p:cNvPicPr>
          <p:nvPr/>
        </p:nvPicPr>
        <p:blipFill>
          <a:blip r:embed="rId6"/>
          <a:stretch>
            <a:fillRect/>
          </a:stretch>
        </p:blipFill>
        <p:spPr>
          <a:xfrm>
            <a:off x="6631843" y="3901651"/>
            <a:ext cx="2362362" cy="2542072"/>
          </a:xfrm>
          <a:prstGeom prst="rect">
            <a:avLst/>
          </a:prstGeom>
        </p:spPr>
      </p:pic>
    </p:spTree>
    <p:extLst>
      <p:ext uri="{BB962C8B-B14F-4D97-AF65-F5344CB8AC3E}">
        <p14:creationId xmlns:p14="http://schemas.microsoft.com/office/powerpoint/2010/main" val="294877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428711" y="0"/>
            <a:ext cx="6130351"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6089355" y="3626295"/>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6" name="Rectangle 5"/>
          <p:cNvSpPr/>
          <p:nvPr/>
        </p:nvSpPr>
        <p:spPr>
          <a:xfrm>
            <a:off x="4562048" y="3501540"/>
            <a:ext cx="2238802" cy="400110"/>
          </a:xfrm>
          <a:prstGeom prst="rect">
            <a:avLst/>
          </a:prstGeom>
        </p:spPr>
        <p:txBody>
          <a:bodyPr wrap="square">
            <a:spAutoFit/>
          </a:bodyPr>
          <a:lstStyle/>
          <a:p>
            <a:endParaRPr lang="en-IN" sz="2000" b="1" dirty="0">
              <a:solidFill>
                <a:srgbClr val="002060"/>
              </a:solidFill>
              <a:effectLst>
                <a:outerShdw blurRad="38100" dist="38100" dir="2700000" algn="tl">
                  <a:srgbClr val="000000">
                    <a:alpha val="43137"/>
                  </a:srgbClr>
                </a:outerShdw>
              </a:effectLst>
            </a:endParaRPr>
          </a:p>
        </p:txBody>
      </p:sp>
      <p:sp>
        <p:nvSpPr>
          <p:cNvPr id="8" name="Title 7"/>
          <p:cNvSpPr>
            <a:spLocks noGrp="1"/>
          </p:cNvSpPr>
          <p:nvPr>
            <p:ph type="ctrTitle"/>
          </p:nvPr>
        </p:nvSpPr>
        <p:spPr>
          <a:xfrm>
            <a:off x="5766224" y="1188823"/>
            <a:ext cx="2703348" cy="702024"/>
          </a:xfrm>
        </p:spPr>
        <p:txBody>
          <a:bodyPr>
            <a:noAutofit/>
          </a:bodyPr>
          <a:lstStyle/>
          <a:p>
            <a:pPr algn="l"/>
            <a:r>
              <a:rPr lang="en-IN" sz="3600" b="1" dirty="0" smtClean="0">
                <a:solidFill>
                  <a:srgbClr val="002060"/>
                </a:solidFill>
                <a:effectLst>
                  <a:outerShdw blurRad="38100" dist="38100" dir="2700000" algn="tl">
                    <a:srgbClr val="000000">
                      <a:alpha val="43137"/>
                    </a:srgbClr>
                  </a:outerShdw>
                </a:effectLst>
              </a:rPr>
              <a:t>CONCLUSION</a:t>
            </a:r>
            <a:endParaRPr lang="en-IN" sz="1800" b="1"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6123706" y="1770925"/>
            <a:ext cx="6096000" cy="3170099"/>
          </a:xfrm>
          <a:prstGeom prst="rect">
            <a:avLst/>
          </a:prstGeom>
        </p:spPr>
        <p:txBody>
          <a:bodyPr>
            <a:spAutoFit/>
          </a:bodyPr>
          <a:lstStyle/>
          <a:p>
            <a:r>
              <a:rPr lang="en-US" sz="2000" dirty="0"/>
              <a:t>The Tension Detection System monitors collected photographs of authorized users to forecast stress in workers, making the system safe. When the authenticated user logs in, the picture capture is done automatically depending on a time period. Based on certain common conversion and image processing processes, the acquired pictures are utilized to determine the user's stress. The system will then use Machine Learning algorithms to analyze the stress levels, resulting in more efficient outcomes. </a:t>
            </a:r>
            <a:endParaRPr lang="en-IN" sz="2000" dirty="0"/>
          </a:p>
        </p:txBody>
      </p:sp>
    </p:spTree>
    <p:extLst>
      <p:ext uri="{BB962C8B-B14F-4D97-AF65-F5344CB8AC3E}">
        <p14:creationId xmlns:p14="http://schemas.microsoft.com/office/powerpoint/2010/main" val="383244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428711" y="0"/>
            <a:ext cx="6130351"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6089355" y="3626295"/>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6" name="Rectangle 5"/>
          <p:cNvSpPr/>
          <p:nvPr/>
        </p:nvSpPr>
        <p:spPr>
          <a:xfrm>
            <a:off x="4562048" y="3501540"/>
            <a:ext cx="2238802" cy="400110"/>
          </a:xfrm>
          <a:prstGeom prst="rect">
            <a:avLst/>
          </a:prstGeom>
        </p:spPr>
        <p:txBody>
          <a:bodyPr wrap="square">
            <a:spAutoFit/>
          </a:bodyPr>
          <a:lstStyle/>
          <a:p>
            <a:endParaRPr lang="en-IN" sz="2000" b="1"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5234263" y="3319705"/>
            <a:ext cx="3374963"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Thank You!</a:t>
            </a:r>
            <a:endParaRPr lang="en-US"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36775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p:cNvSpPr txBox="1"/>
          <p:nvPr/>
        </p:nvSpPr>
        <p:spPr>
          <a:xfrm>
            <a:off x="3600450" y="958799"/>
            <a:ext cx="4943716" cy="707886"/>
          </a:xfrm>
          <a:prstGeom prst="rect">
            <a:avLst/>
          </a:prstGeom>
          <a:noFill/>
        </p:spPr>
        <p:txBody>
          <a:bodyPr wrap="square" rtlCol="0">
            <a:spAutoFit/>
          </a:bodyPr>
          <a:lstStyle/>
          <a:p>
            <a:pPr algn="ctr"/>
            <a:r>
              <a:rPr lang="en-IN" sz="4000" b="1" dirty="0" smtClean="0">
                <a:solidFill>
                  <a:srgbClr val="002060"/>
                </a:solidFill>
                <a:effectLst>
                  <a:outerShdw blurRad="38100" dist="38100" dir="2700000" algn="tl">
                    <a:srgbClr val="000000">
                      <a:alpha val="43137"/>
                    </a:srgbClr>
                  </a:outerShdw>
                </a:effectLst>
              </a:rPr>
              <a:t> </a:t>
            </a:r>
            <a:r>
              <a:rPr lang="en-US" sz="4000" b="1" dirty="0">
                <a:solidFill>
                  <a:srgbClr val="002060"/>
                </a:solidFill>
              </a:rPr>
              <a:t>Stress detection</a:t>
            </a:r>
            <a:endParaRPr lang="en-IN" sz="4000" b="1" dirty="0">
              <a:solidFill>
                <a:srgbClr val="002060"/>
              </a:solidFill>
              <a:effectLst>
                <a:outerShdw blurRad="38100" dist="38100" dir="2700000" algn="tl">
                  <a:srgbClr val="000000">
                    <a:alpha val="43137"/>
                  </a:srgbClr>
                </a:outerShdw>
              </a:effectLst>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5276328" y="3312451"/>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8" name="Title 7"/>
          <p:cNvSpPr>
            <a:spLocks noGrp="1"/>
          </p:cNvSpPr>
          <p:nvPr>
            <p:ph type="ctrTitle"/>
          </p:nvPr>
        </p:nvSpPr>
        <p:spPr>
          <a:xfrm>
            <a:off x="4612970" y="2054257"/>
            <a:ext cx="3575659" cy="1666687"/>
          </a:xfrm>
        </p:spPr>
        <p:txBody>
          <a:bodyPr>
            <a:normAutofit fontScale="90000"/>
          </a:bodyPr>
          <a:lstStyle/>
          <a:p>
            <a:pPr algn="l"/>
            <a:r>
              <a:rPr lang="en-US" sz="2800" dirty="0"/>
              <a:t/>
            </a:r>
            <a:br>
              <a:rPr lang="en-US" sz="2800" dirty="0"/>
            </a:br>
            <a:r>
              <a:rPr lang="en-US" sz="2800" dirty="0"/>
              <a:t>Stress detection is figuring out if someone is feeling stressed by looking at how their body, behavior, or mind is acting.</a:t>
            </a:r>
            <a:endParaRPr lang="en-IN" sz="2800" b="1" dirty="0">
              <a:effectLst>
                <a:outerShdw blurRad="38100" dist="38100" dir="2700000" algn="tl">
                  <a:srgbClr val="000000">
                    <a:alpha val="43137"/>
                  </a:srgbClr>
                </a:outerShdw>
              </a:effectLst>
            </a:endParaRPr>
          </a:p>
        </p:txBody>
      </p:sp>
      <p:pic>
        <p:nvPicPr>
          <p:cNvPr id="5" name="Picture 4"/>
          <p:cNvPicPr>
            <a:picLocks noChangeAspect="1"/>
          </p:cNvPicPr>
          <p:nvPr/>
        </p:nvPicPr>
        <p:blipFill rotWithShape="1">
          <a:blip r:embed="rId4"/>
          <a:srcRect b="6257"/>
          <a:stretch/>
        </p:blipFill>
        <p:spPr>
          <a:xfrm>
            <a:off x="8588679" y="1392663"/>
            <a:ext cx="3351275" cy="2897984"/>
          </a:xfrm>
          <a:prstGeom prst="rect">
            <a:avLst/>
          </a:prstGeom>
        </p:spPr>
      </p:pic>
      <p:sp>
        <p:nvSpPr>
          <p:cNvPr id="6" name="Rectangle 5"/>
          <p:cNvSpPr/>
          <p:nvPr/>
        </p:nvSpPr>
        <p:spPr>
          <a:xfrm>
            <a:off x="7064158" y="4218523"/>
            <a:ext cx="5384027" cy="1754326"/>
          </a:xfrm>
          <a:prstGeom prst="rect">
            <a:avLst/>
          </a:prstGeom>
        </p:spPr>
        <p:txBody>
          <a:bodyPr wrap="square">
            <a:spAutoFit/>
          </a:bodyPr>
          <a:lstStyle/>
          <a:p>
            <a:pPr marL="285750" indent="-285750">
              <a:buFont typeface="Arial" panose="020B0604020202020204" pitchFamily="34" charset="0"/>
              <a:buChar char="•"/>
            </a:pPr>
            <a:r>
              <a:rPr lang="en-US" dirty="0"/>
              <a:t>Acute stress is known as short term </a:t>
            </a:r>
            <a:r>
              <a:rPr lang="en-US" dirty="0" smtClean="0"/>
              <a:t>stress.</a:t>
            </a:r>
          </a:p>
          <a:p>
            <a:pPr marL="285750" indent="-285750">
              <a:buFont typeface="Arial" panose="020B0604020202020204" pitchFamily="34" charset="0"/>
              <a:buChar char="•"/>
            </a:pPr>
            <a:r>
              <a:rPr lang="en-US" dirty="0"/>
              <a:t>Episodic acute stress is Intense stress that occurs </a:t>
            </a:r>
            <a:endParaRPr lang="en-US" dirty="0" smtClean="0"/>
          </a:p>
          <a:p>
            <a:r>
              <a:rPr lang="en-US" dirty="0"/>
              <a:t> </a:t>
            </a:r>
            <a:r>
              <a:rPr lang="en-US" dirty="0" smtClean="0"/>
              <a:t>     during </a:t>
            </a:r>
            <a:r>
              <a:rPr lang="en-US" dirty="0"/>
              <a:t>certain period of </a:t>
            </a:r>
            <a:r>
              <a:rPr lang="en-US" dirty="0" smtClean="0"/>
              <a:t>time.(</a:t>
            </a:r>
            <a:r>
              <a:rPr lang="fr-FR" dirty="0"/>
              <a:t>parents  </a:t>
            </a:r>
            <a:r>
              <a:rPr lang="fr-FR" dirty="0" smtClean="0"/>
              <a:t>pressure,           	</a:t>
            </a:r>
            <a:r>
              <a:rPr lang="fr-FR" dirty="0" err="1" smtClean="0"/>
              <a:t>college</a:t>
            </a:r>
            <a:r>
              <a:rPr lang="fr-FR" dirty="0" smtClean="0"/>
              <a:t> exam</a:t>
            </a:r>
            <a:r>
              <a:rPr lang="fr-FR" dirty="0"/>
              <a:t>, </a:t>
            </a:r>
            <a:r>
              <a:rPr lang="fr-FR" dirty="0" err="1" smtClean="0"/>
              <a:t>Assignments</a:t>
            </a:r>
            <a:r>
              <a:rPr lang="fr-FR" dirty="0" smtClean="0"/>
              <a:t>  etc.)</a:t>
            </a:r>
            <a:endParaRPr lang="en-US" dirty="0" smtClean="0"/>
          </a:p>
          <a:p>
            <a:pPr marL="285750" indent="-285750">
              <a:buFont typeface="Arial" panose="020B0604020202020204" pitchFamily="34" charset="0"/>
              <a:buChar char="•"/>
            </a:pPr>
            <a:r>
              <a:rPr lang="en-US" dirty="0"/>
              <a:t>chronic stress is very dangerous and harmful stress.(like </a:t>
            </a:r>
            <a:r>
              <a:rPr lang="en-US" dirty="0" smtClean="0"/>
              <a:t>relationship , family </a:t>
            </a:r>
            <a:r>
              <a:rPr lang="en-US" dirty="0"/>
              <a:t>issue, illness etc</a:t>
            </a:r>
            <a:r>
              <a:rPr lang="en-US" dirty="0" smtClean="0"/>
              <a:t>.)</a:t>
            </a:r>
            <a:endParaRPr lang="en-IN" dirty="0"/>
          </a:p>
        </p:txBody>
      </p:sp>
    </p:spTree>
    <p:extLst>
      <p:ext uri="{BB962C8B-B14F-4D97-AF65-F5344CB8AC3E}">
        <p14:creationId xmlns:p14="http://schemas.microsoft.com/office/powerpoint/2010/main" val="22233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p:cNvSpPr txBox="1"/>
          <p:nvPr/>
        </p:nvSpPr>
        <p:spPr>
          <a:xfrm>
            <a:off x="4729042" y="1893529"/>
            <a:ext cx="4943716" cy="707886"/>
          </a:xfrm>
          <a:prstGeom prst="rect">
            <a:avLst/>
          </a:prstGeom>
          <a:noFill/>
        </p:spPr>
        <p:txBody>
          <a:bodyPr wrap="square" rtlCol="0">
            <a:spAutoFit/>
          </a:bodyPr>
          <a:lstStyle/>
          <a:p>
            <a:pPr algn="ctr"/>
            <a:r>
              <a:rPr lang="en-IN" sz="4000" b="1" dirty="0" smtClean="0">
                <a:solidFill>
                  <a:srgbClr val="002060"/>
                </a:solidFill>
                <a:effectLst>
                  <a:outerShdw blurRad="38100" dist="38100" dir="2700000" algn="tl">
                    <a:srgbClr val="000000">
                      <a:alpha val="43137"/>
                    </a:srgbClr>
                  </a:outerShdw>
                </a:effectLst>
              </a:rPr>
              <a:t>Introduction </a:t>
            </a:r>
            <a:endParaRPr lang="en-IN" sz="4000" b="1" dirty="0">
              <a:solidFill>
                <a:srgbClr val="002060"/>
              </a:solidFill>
              <a:effectLst>
                <a:outerShdw blurRad="38100" dist="38100" dir="2700000" algn="tl">
                  <a:srgbClr val="000000">
                    <a:alpha val="43137"/>
                  </a:srgbClr>
                </a:outerShdw>
              </a:effectLst>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5231055" y="2834588"/>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8" name="Title 7"/>
          <p:cNvSpPr>
            <a:spLocks noGrp="1"/>
          </p:cNvSpPr>
          <p:nvPr>
            <p:ph type="ctrTitle"/>
          </p:nvPr>
        </p:nvSpPr>
        <p:spPr>
          <a:xfrm>
            <a:off x="5891644" y="2659071"/>
            <a:ext cx="5933211" cy="3679383"/>
          </a:xfrm>
        </p:spPr>
        <p:txBody>
          <a:bodyPr>
            <a:noAutofit/>
          </a:bodyPr>
          <a:lstStyle/>
          <a:p>
            <a:pPr algn="l"/>
            <a:r>
              <a:rPr lang="en-US" sz="1800" dirty="0"/>
              <a:t/>
            </a:r>
            <a:br>
              <a:rPr lang="en-US" sz="1800" dirty="0"/>
            </a:br>
            <a:r>
              <a:rPr lang="en-US" sz="2000" dirty="0"/>
              <a:t>This is a real time face stress detection model. In this model we will find live stress values from the video feed from the web camera of the device and to implement this Open CV was utilized. We using the video capture of open CV, every frame of the live video feed is taken. To identify the facial features of the person, the 68-landmark facial features file is used. For every second the program identifies the face, </a:t>
            </a:r>
            <a:r>
              <a:rPr lang="en-US" sz="2000" dirty="0" smtClean="0"/>
              <a:t>eyebrows. </a:t>
            </a:r>
            <a:r>
              <a:rPr lang="en-US" sz="2000" dirty="0"/>
              <a:t>The emotion recognition model will return the emotion predicted real time. In this project stress level is calculated with the help of eyebrows </a:t>
            </a:r>
            <a:r>
              <a:rPr lang="en-US" sz="2000" dirty="0" smtClean="0"/>
              <a:t>contraction displacement </a:t>
            </a:r>
            <a:r>
              <a:rPr lang="en-US" sz="2000" dirty="0"/>
              <a:t>from the mean position and it finds total stress value and whether it is ‘High Stress’ or ‘Low Stress</a:t>
            </a:r>
            <a:r>
              <a:rPr lang="en-US" sz="2000" dirty="0" smtClean="0"/>
              <a:t>’.</a:t>
            </a:r>
            <a:endParaRPr lang="en-IN"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8616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142583" y="-30634"/>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p:cNvSpPr txBox="1"/>
          <p:nvPr/>
        </p:nvSpPr>
        <p:spPr>
          <a:xfrm>
            <a:off x="3893422" y="692766"/>
            <a:ext cx="4943716" cy="707886"/>
          </a:xfrm>
          <a:prstGeom prst="rect">
            <a:avLst/>
          </a:prstGeom>
          <a:noFill/>
        </p:spPr>
        <p:txBody>
          <a:bodyPr wrap="square" rtlCol="0">
            <a:spAutoFit/>
          </a:bodyPr>
          <a:lstStyle/>
          <a:p>
            <a:pPr algn="ctr"/>
            <a:r>
              <a:rPr lang="en-IN" sz="4000" b="1" dirty="0">
                <a:solidFill>
                  <a:srgbClr val="002060"/>
                </a:solidFill>
                <a:effectLst>
                  <a:outerShdw blurRad="38100" dist="38100" dir="2700000" algn="tl">
                    <a:srgbClr val="000000">
                      <a:alpha val="43137"/>
                    </a:srgbClr>
                  </a:outerShdw>
                </a:effectLst>
              </a:rPr>
              <a:t>SCOPE AND PURPOSE</a:t>
            </a:r>
          </a:p>
        </p:txBody>
      </p:sp>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8" name="Title 7"/>
          <p:cNvSpPr>
            <a:spLocks noGrp="1"/>
          </p:cNvSpPr>
          <p:nvPr>
            <p:ph type="ctrTitle"/>
          </p:nvPr>
        </p:nvSpPr>
        <p:spPr>
          <a:xfrm>
            <a:off x="5231055" y="1512160"/>
            <a:ext cx="4686668" cy="1690900"/>
          </a:xfrm>
        </p:spPr>
        <p:txBody>
          <a:bodyPr>
            <a:noAutofit/>
          </a:bodyPr>
          <a:lstStyle/>
          <a:p>
            <a:pPr algn="l"/>
            <a:r>
              <a:rPr lang="en-US" sz="2000" dirty="0"/>
              <a:t>This project aims to identify stress levels, pinpoint emotional triggers, and develop a plan for reducing stressors or enhancing </a:t>
            </a:r>
            <a:r>
              <a:rPr lang="en-US" sz="2000" dirty="0" smtClean="0"/>
              <a:t>effective management</a:t>
            </a:r>
            <a:r>
              <a:rPr lang="en-US" sz="2000" dirty="0"/>
              <a:t>. Stress management strategies provided can contribute to a more balanced and healthier lifestyle</a:t>
            </a:r>
            <a:r>
              <a:rPr lang="en-US" sz="2000" dirty="0" smtClean="0"/>
              <a:t>.</a:t>
            </a:r>
            <a:r>
              <a:rPr lang="en-US" sz="2400" dirty="0" smtClean="0"/>
              <a:t/>
            </a:r>
            <a:br>
              <a:rPr lang="en-US" sz="2400" dirty="0" smtClean="0"/>
            </a:br>
            <a:endParaRPr lang="en-IN" sz="1100" b="1" dirty="0">
              <a:effectLst>
                <a:outerShdw blurRad="38100" dist="38100" dir="2700000" algn="tl">
                  <a:srgbClr val="000000">
                    <a:alpha val="43137"/>
                  </a:srgbClr>
                </a:outerShdw>
              </a:effectLst>
            </a:endParaRPr>
          </a:p>
        </p:txBody>
      </p:sp>
      <p:sp>
        <p:nvSpPr>
          <p:cNvPr id="6" name="Rectangle 5"/>
          <p:cNvSpPr/>
          <p:nvPr/>
        </p:nvSpPr>
        <p:spPr>
          <a:xfrm>
            <a:off x="4523347" y="3167534"/>
            <a:ext cx="2765475" cy="461665"/>
          </a:xfrm>
          <a:prstGeom prst="rect">
            <a:avLst/>
          </a:prstGeom>
        </p:spPr>
        <p:txBody>
          <a:bodyPr wrap="square">
            <a:spAutoFit/>
          </a:bodyPr>
          <a:lstStyle/>
          <a:p>
            <a:r>
              <a:rPr lang="en-IN" sz="2400" b="1" dirty="0">
                <a:solidFill>
                  <a:srgbClr val="002060"/>
                </a:solidFill>
                <a:effectLst>
                  <a:outerShdw blurRad="38100" dist="38100" dir="2700000" algn="tl">
                    <a:srgbClr val="000000">
                      <a:alpha val="43137"/>
                    </a:srgbClr>
                  </a:outerShdw>
                </a:effectLst>
              </a:rPr>
              <a:t>EXISTING SYSTEM </a:t>
            </a:r>
          </a:p>
        </p:txBody>
      </p:sp>
      <p:sp>
        <p:nvSpPr>
          <p:cNvPr id="7" name="Rectangle 6"/>
          <p:cNvSpPr/>
          <p:nvPr/>
        </p:nvSpPr>
        <p:spPr>
          <a:xfrm>
            <a:off x="5195886" y="3608584"/>
            <a:ext cx="6096000" cy="2308324"/>
          </a:xfrm>
          <a:prstGeom prst="rect">
            <a:avLst/>
          </a:prstGeom>
        </p:spPr>
        <p:txBody>
          <a:bodyPr>
            <a:spAutoFit/>
          </a:bodyPr>
          <a:lstStyle/>
          <a:p>
            <a:r>
              <a:rPr lang="en-US" sz="1600" dirty="0">
                <a:solidFill>
                  <a:srgbClr val="374151"/>
                </a:solidFill>
                <a:latin typeface="Söhne"/>
              </a:rPr>
              <a:t>The current system addresses the pervasive issue of stress in daily life using smart wearable devices and advanced computing algorithms. Stress detection relies on digital signal processing, considering factors like galvanic skin response, blood volume, pupil dilation, and skin temperature. Additionally, various approaches involve monitoring physiological signals and visual features during work. Existing studies show the feasibility of utilizing social media for healthcare, particularly in stress detection.</a:t>
            </a:r>
            <a:endParaRPr lang="en-IN" sz="1600" dirty="0"/>
          </a:p>
        </p:txBody>
      </p:sp>
    </p:spTree>
    <p:extLst>
      <p:ext uri="{BB962C8B-B14F-4D97-AF65-F5344CB8AC3E}">
        <p14:creationId xmlns:p14="http://schemas.microsoft.com/office/powerpoint/2010/main" val="357580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428712" y="0"/>
            <a:ext cx="6157032"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6" name="Group 35">
            <a:extLst>
              <a:ext uri="{FF2B5EF4-FFF2-40B4-BE49-F238E27FC236}">
                <a16:creationId xmlns:a16="http://schemas.microsoft.com/office/drawing/2014/main" id="{A072B6D0-3F50-42B2-85E1-EA892F0768D3}"/>
              </a:ext>
            </a:extLst>
          </p:cNvPr>
          <p:cNvGrpSpPr/>
          <p:nvPr/>
        </p:nvGrpSpPr>
        <p:grpSpPr>
          <a:xfrm>
            <a:off x="7614141" y="1048677"/>
            <a:ext cx="4545621" cy="2647076"/>
            <a:chOff x="7422137" y="1558415"/>
            <a:chExt cx="4545621" cy="4105329"/>
          </a:xfrm>
        </p:grpSpPr>
        <p:grpSp>
          <p:nvGrpSpPr>
            <p:cNvPr id="34" name="Group 33">
              <a:extLst>
                <a:ext uri="{FF2B5EF4-FFF2-40B4-BE49-F238E27FC236}">
                  <a16:creationId xmlns:a16="http://schemas.microsoft.com/office/drawing/2014/main" id="{042A69B4-B674-45B9-9F30-F73F00E94735}"/>
                </a:ext>
              </a:extLst>
            </p:cNvPr>
            <p:cNvGrpSpPr/>
            <p:nvPr/>
          </p:nvGrpSpPr>
          <p:grpSpPr>
            <a:xfrm>
              <a:off x="7992843" y="1558415"/>
              <a:ext cx="3404211" cy="4105329"/>
              <a:chOff x="7535643" y="1558415"/>
              <a:chExt cx="3404211" cy="4105329"/>
            </a:xfrm>
          </p:grpSpPr>
          <p:sp>
            <p:nvSpPr>
              <p:cNvPr id="23" name="TextBox 22">
                <a:extLst>
                  <a:ext uri="{FF2B5EF4-FFF2-40B4-BE49-F238E27FC236}">
                    <a16:creationId xmlns:a16="http://schemas.microsoft.com/office/drawing/2014/main" id="{48250F31-ECC3-4034-B860-184DCF846B28}"/>
                  </a:ext>
                </a:extLst>
              </p:cNvPr>
              <p:cNvSpPr txBox="1"/>
              <p:nvPr/>
            </p:nvSpPr>
            <p:spPr>
              <a:xfrm>
                <a:off x="7535643" y="1558415"/>
                <a:ext cx="3404211"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6" name="TextBox 25">
                <a:extLst>
                  <a:ext uri="{FF2B5EF4-FFF2-40B4-BE49-F238E27FC236}">
                    <a16:creationId xmlns:a16="http://schemas.microsoft.com/office/drawing/2014/main" id="{FD7B4BBB-91AF-4489-B64F-4208A65393A1}"/>
                  </a:ext>
                </a:extLst>
              </p:cNvPr>
              <p:cNvSpPr txBox="1"/>
              <p:nvPr/>
            </p:nvSpPr>
            <p:spPr>
              <a:xfrm>
                <a:off x="7541897" y="2846443"/>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9" name="TextBox 28">
                <a:extLst>
                  <a:ext uri="{FF2B5EF4-FFF2-40B4-BE49-F238E27FC236}">
                    <a16:creationId xmlns:a16="http://schemas.microsoft.com/office/drawing/2014/main" id="{6608C4A3-8F4B-4EA4-BCB9-05BFA4BE2415}"/>
                  </a:ext>
                </a:extLst>
              </p:cNvPr>
              <p:cNvSpPr txBox="1"/>
              <p:nvPr/>
            </p:nvSpPr>
            <p:spPr>
              <a:xfrm>
                <a:off x="7541897" y="4147371"/>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32" name="TextBox 31">
                <a:extLst>
                  <a:ext uri="{FF2B5EF4-FFF2-40B4-BE49-F238E27FC236}">
                    <a16:creationId xmlns:a16="http://schemas.microsoft.com/office/drawing/2014/main" id="{B8606EDA-455F-4501-AD1F-9A1C7ECAC233}"/>
                  </a:ext>
                </a:extLst>
              </p:cNvPr>
              <p:cNvSpPr txBox="1"/>
              <p:nvPr/>
            </p:nvSpPr>
            <p:spPr>
              <a:xfrm>
                <a:off x="7541897" y="5448300"/>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grpSp>
        <p:sp>
          <p:nvSpPr>
            <p:cNvPr id="35" name="TextBox 34">
              <a:extLst>
                <a:ext uri="{FF2B5EF4-FFF2-40B4-BE49-F238E27FC236}">
                  <a16:creationId xmlns:a16="http://schemas.microsoft.com/office/drawing/2014/main" id="{8258D9B0-E7C5-44CA-9CFD-4263265EC387}"/>
                </a:ext>
              </a:extLst>
            </p:cNvPr>
            <p:cNvSpPr txBox="1"/>
            <p:nvPr/>
          </p:nvSpPr>
          <p:spPr>
            <a:xfrm>
              <a:off x="7422137" y="2360527"/>
              <a:ext cx="4545621" cy="646331"/>
            </a:xfrm>
            <a:prstGeom prst="rect">
              <a:avLst/>
            </a:prstGeom>
            <a:noFill/>
          </p:spPr>
          <p:txBody>
            <a:bodyPr wrap="square" rtlCol="0">
              <a:spAutoFit/>
            </a:bodyPr>
            <a:lstStyle/>
            <a:p>
              <a:endParaRPr lang="en-IN" sz="3600" b="1" dirty="0">
                <a:effectLst>
                  <a:outerShdw blurRad="38100" dist="38100" dir="2700000" algn="tl">
                    <a:srgbClr val="000000">
                      <a:alpha val="43137"/>
                    </a:srgbClr>
                  </a:outerShdw>
                </a:effectLst>
                <a:latin typeface="Georgia" panose="02040502050405020303" pitchFamily="18" charset="0"/>
                <a:ea typeface="Cambria" panose="02040503050406030204" pitchFamily="18" charset="0"/>
                <a:cs typeface="+mj-cs"/>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6089355" y="3626295"/>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6" name="Rectangle 5"/>
          <p:cNvSpPr/>
          <p:nvPr/>
        </p:nvSpPr>
        <p:spPr>
          <a:xfrm>
            <a:off x="4562048" y="3501540"/>
            <a:ext cx="2238802" cy="400110"/>
          </a:xfrm>
          <a:prstGeom prst="rect">
            <a:avLst/>
          </a:prstGeom>
        </p:spPr>
        <p:txBody>
          <a:bodyPr wrap="square">
            <a:spAutoFit/>
          </a:bodyPr>
          <a:lstStyle/>
          <a:p>
            <a:endParaRPr lang="en-IN" sz="2000" b="1"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5231055" y="3820508"/>
            <a:ext cx="6096000" cy="338554"/>
          </a:xfrm>
          <a:prstGeom prst="rect">
            <a:avLst/>
          </a:prstGeom>
        </p:spPr>
        <p:txBody>
          <a:bodyPr>
            <a:spAutoFit/>
          </a:bodyPr>
          <a:lstStyle/>
          <a:p>
            <a:endParaRPr lang="en-IN" sz="1600" dirty="0"/>
          </a:p>
        </p:txBody>
      </p:sp>
      <p:pic>
        <p:nvPicPr>
          <p:cNvPr id="1026" name="Picture 2" descr="https://media.springernature.com/lw685/springer-static/image/art%3A10.1007%2Fs11517-018-1854-8/MediaObjects/11517_2018_1854_Figc_HTM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514" y="2504538"/>
            <a:ext cx="6203723" cy="358726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1524001" y="467133"/>
            <a:ext cx="5465884" cy="841327"/>
          </a:xfrm>
        </p:spPr>
        <p:txBody>
          <a:bodyPr>
            <a:normAutofit fontScale="90000"/>
          </a:bodyPr>
          <a:lstStyle/>
          <a:p>
            <a:r>
              <a:rPr lang="en-IN" b="1" dirty="0">
                <a:solidFill>
                  <a:srgbClr val="002060"/>
                </a:solidFill>
                <a:effectLst>
                  <a:outerShdw blurRad="38100" dist="38100" dir="2700000" algn="tl">
                    <a:srgbClr val="000000">
                      <a:alpha val="43137"/>
                    </a:srgbClr>
                  </a:outerShdw>
                </a:effectLst>
              </a:rPr>
              <a:t>PROPOSED SYSTEM </a:t>
            </a:r>
            <a:endParaRPr lang="en-IN" dirty="0"/>
          </a:p>
        </p:txBody>
      </p:sp>
      <p:sp>
        <p:nvSpPr>
          <p:cNvPr id="10" name="Rectangle 9"/>
          <p:cNvSpPr/>
          <p:nvPr/>
        </p:nvSpPr>
        <p:spPr>
          <a:xfrm>
            <a:off x="4464661" y="1176443"/>
            <a:ext cx="6096000" cy="1200329"/>
          </a:xfrm>
          <a:prstGeom prst="rect">
            <a:avLst/>
          </a:prstGeom>
        </p:spPr>
        <p:txBody>
          <a:bodyPr>
            <a:spAutoFit/>
          </a:bodyPr>
          <a:lstStyle/>
          <a:p>
            <a:r>
              <a:rPr lang="en-US" dirty="0"/>
              <a:t>We plan to design a real time face detection model. It is used to detect the stress levels using eyebrow contraction </a:t>
            </a:r>
            <a:r>
              <a:rPr lang="en-US" dirty="0" smtClean="0"/>
              <a:t>.Real </a:t>
            </a:r>
            <a:r>
              <a:rPr lang="en-US" dirty="0"/>
              <a:t>time web cam feed is used to find the total stress values and whether it is ‘High Stress ’ or ‘Low stress’. </a:t>
            </a:r>
            <a:endParaRPr lang="en-IN" dirty="0"/>
          </a:p>
        </p:txBody>
      </p:sp>
    </p:spTree>
    <p:extLst>
      <p:ext uri="{BB962C8B-B14F-4D97-AF65-F5344CB8AC3E}">
        <p14:creationId xmlns:p14="http://schemas.microsoft.com/office/powerpoint/2010/main" val="214143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428711" y="0"/>
            <a:ext cx="6130351"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6" name="Group 35">
            <a:extLst>
              <a:ext uri="{FF2B5EF4-FFF2-40B4-BE49-F238E27FC236}">
                <a16:creationId xmlns:a16="http://schemas.microsoft.com/office/drawing/2014/main" id="{A072B6D0-3F50-42B2-85E1-EA892F0768D3}"/>
              </a:ext>
            </a:extLst>
          </p:cNvPr>
          <p:cNvGrpSpPr/>
          <p:nvPr/>
        </p:nvGrpSpPr>
        <p:grpSpPr>
          <a:xfrm>
            <a:off x="7614141" y="1048677"/>
            <a:ext cx="4545621" cy="2647076"/>
            <a:chOff x="7422137" y="1558415"/>
            <a:chExt cx="4545621" cy="4105329"/>
          </a:xfrm>
        </p:grpSpPr>
        <p:grpSp>
          <p:nvGrpSpPr>
            <p:cNvPr id="34" name="Group 33">
              <a:extLst>
                <a:ext uri="{FF2B5EF4-FFF2-40B4-BE49-F238E27FC236}">
                  <a16:creationId xmlns:a16="http://schemas.microsoft.com/office/drawing/2014/main" id="{042A69B4-B674-45B9-9F30-F73F00E94735}"/>
                </a:ext>
              </a:extLst>
            </p:cNvPr>
            <p:cNvGrpSpPr/>
            <p:nvPr/>
          </p:nvGrpSpPr>
          <p:grpSpPr>
            <a:xfrm>
              <a:off x="7992843" y="1558415"/>
              <a:ext cx="3404211" cy="4105329"/>
              <a:chOff x="7535643" y="1558415"/>
              <a:chExt cx="3404211" cy="4105329"/>
            </a:xfrm>
          </p:grpSpPr>
          <p:sp>
            <p:nvSpPr>
              <p:cNvPr id="23" name="TextBox 22">
                <a:extLst>
                  <a:ext uri="{FF2B5EF4-FFF2-40B4-BE49-F238E27FC236}">
                    <a16:creationId xmlns:a16="http://schemas.microsoft.com/office/drawing/2014/main" id="{48250F31-ECC3-4034-B860-184DCF846B28}"/>
                  </a:ext>
                </a:extLst>
              </p:cNvPr>
              <p:cNvSpPr txBox="1"/>
              <p:nvPr/>
            </p:nvSpPr>
            <p:spPr>
              <a:xfrm>
                <a:off x="7535643" y="1558415"/>
                <a:ext cx="3404211"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6" name="TextBox 25">
                <a:extLst>
                  <a:ext uri="{FF2B5EF4-FFF2-40B4-BE49-F238E27FC236}">
                    <a16:creationId xmlns:a16="http://schemas.microsoft.com/office/drawing/2014/main" id="{FD7B4BBB-91AF-4489-B64F-4208A65393A1}"/>
                  </a:ext>
                </a:extLst>
              </p:cNvPr>
              <p:cNvSpPr txBox="1"/>
              <p:nvPr/>
            </p:nvSpPr>
            <p:spPr>
              <a:xfrm>
                <a:off x="7541897" y="2846443"/>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9" name="TextBox 28">
                <a:extLst>
                  <a:ext uri="{FF2B5EF4-FFF2-40B4-BE49-F238E27FC236}">
                    <a16:creationId xmlns:a16="http://schemas.microsoft.com/office/drawing/2014/main" id="{6608C4A3-8F4B-4EA4-BCB9-05BFA4BE2415}"/>
                  </a:ext>
                </a:extLst>
              </p:cNvPr>
              <p:cNvSpPr txBox="1"/>
              <p:nvPr/>
            </p:nvSpPr>
            <p:spPr>
              <a:xfrm>
                <a:off x="7541897" y="4147371"/>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32" name="TextBox 31">
                <a:extLst>
                  <a:ext uri="{FF2B5EF4-FFF2-40B4-BE49-F238E27FC236}">
                    <a16:creationId xmlns:a16="http://schemas.microsoft.com/office/drawing/2014/main" id="{B8606EDA-455F-4501-AD1F-9A1C7ECAC233}"/>
                  </a:ext>
                </a:extLst>
              </p:cNvPr>
              <p:cNvSpPr txBox="1"/>
              <p:nvPr/>
            </p:nvSpPr>
            <p:spPr>
              <a:xfrm>
                <a:off x="7541897" y="5448300"/>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grpSp>
        <p:sp>
          <p:nvSpPr>
            <p:cNvPr id="35" name="TextBox 34">
              <a:extLst>
                <a:ext uri="{FF2B5EF4-FFF2-40B4-BE49-F238E27FC236}">
                  <a16:creationId xmlns:a16="http://schemas.microsoft.com/office/drawing/2014/main" id="{8258D9B0-E7C5-44CA-9CFD-4263265EC387}"/>
                </a:ext>
              </a:extLst>
            </p:cNvPr>
            <p:cNvSpPr txBox="1"/>
            <p:nvPr/>
          </p:nvSpPr>
          <p:spPr>
            <a:xfrm>
              <a:off x="7422137" y="2360527"/>
              <a:ext cx="4545621" cy="646331"/>
            </a:xfrm>
            <a:prstGeom prst="rect">
              <a:avLst/>
            </a:prstGeom>
            <a:noFill/>
          </p:spPr>
          <p:txBody>
            <a:bodyPr wrap="square" rtlCol="0">
              <a:spAutoFit/>
            </a:bodyPr>
            <a:lstStyle/>
            <a:p>
              <a:endParaRPr lang="en-IN" sz="3600" b="1" dirty="0">
                <a:effectLst>
                  <a:outerShdw blurRad="38100" dist="38100" dir="2700000" algn="tl">
                    <a:srgbClr val="000000">
                      <a:alpha val="43137"/>
                    </a:srgbClr>
                  </a:outerShdw>
                </a:effectLst>
                <a:latin typeface="Georgia" panose="02040502050405020303" pitchFamily="18" charset="0"/>
                <a:ea typeface="Cambria" panose="02040503050406030204" pitchFamily="18" charset="0"/>
                <a:cs typeface="+mj-cs"/>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6089355" y="3626295"/>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6" name="Rectangle 5"/>
          <p:cNvSpPr/>
          <p:nvPr/>
        </p:nvSpPr>
        <p:spPr>
          <a:xfrm>
            <a:off x="4562048" y="3501540"/>
            <a:ext cx="2238802" cy="400110"/>
          </a:xfrm>
          <a:prstGeom prst="rect">
            <a:avLst/>
          </a:prstGeom>
        </p:spPr>
        <p:txBody>
          <a:bodyPr wrap="square">
            <a:spAutoFit/>
          </a:bodyPr>
          <a:lstStyle/>
          <a:p>
            <a:endParaRPr lang="en-IN" sz="2000" b="1"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5231055" y="3820508"/>
            <a:ext cx="6096000" cy="338554"/>
          </a:xfrm>
          <a:prstGeom prst="rect">
            <a:avLst/>
          </a:prstGeom>
        </p:spPr>
        <p:txBody>
          <a:bodyPr>
            <a:spAutoFit/>
          </a:bodyPr>
          <a:lstStyle/>
          <a:p>
            <a:endParaRPr lang="en-IN" sz="1600" dirty="0"/>
          </a:p>
        </p:txBody>
      </p:sp>
      <p:sp>
        <p:nvSpPr>
          <p:cNvPr id="8" name="Title 7"/>
          <p:cNvSpPr>
            <a:spLocks noGrp="1"/>
          </p:cNvSpPr>
          <p:nvPr>
            <p:ph type="ctrTitle"/>
          </p:nvPr>
        </p:nvSpPr>
        <p:spPr>
          <a:xfrm>
            <a:off x="3256237" y="551637"/>
            <a:ext cx="4850423" cy="756822"/>
          </a:xfrm>
        </p:spPr>
        <p:txBody>
          <a:bodyPr>
            <a:normAutofit/>
          </a:bodyPr>
          <a:lstStyle/>
          <a:p>
            <a:r>
              <a:rPr lang="en-IN" sz="3600" b="1" dirty="0">
                <a:solidFill>
                  <a:srgbClr val="002060"/>
                </a:solidFill>
                <a:effectLst>
                  <a:outerShdw blurRad="38100" dist="38100" dir="2700000" algn="tl">
                    <a:srgbClr val="000000">
                      <a:alpha val="43137"/>
                    </a:srgbClr>
                  </a:outerShdw>
                </a:effectLst>
              </a:rPr>
              <a:t>PROJECT DESCRIPTION</a:t>
            </a:r>
          </a:p>
        </p:txBody>
      </p:sp>
      <p:sp>
        <p:nvSpPr>
          <p:cNvPr id="9" name="Subtitle 8"/>
          <p:cNvSpPr>
            <a:spLocks noGrp="1"/>
          </p:cNvSpPr>
          <p:nvPr>
            <p:ph type="subTitle" idx="1"/>
          </p:nvPr>
        </p:nvSpPr>
        <p:spPr>
          <a:xfrm>
            <a:off x="6968586" y="1391843"/>
            <a:ext cx="4153683" cy="5143500"/>
          </a:xfrm>
        </p:spPr>
        <p:txBody>
          <a:bodyPr>
            <a:normAutofit fontScale="92500" lnSpcReduction="10000"/>
          </a:bodyPr>
          <a:lstStyle/>
          <a:p>
            <a:pPr algn="l"/>
            <a:r>
              <a:rPr lang="en-US" sz="2000" dirty="0"/>
              <a:t>This is a real time face stress detection model. The model is image processing based model which is having two </a:t>
            </a:r>
            <a:r>
              <a:rPr lang="en-US" sz="2000" dirty="0" smtClean="0"/>
              <a:t>parts.</a:t>
            </a:r>
          </a:p>
          <a:p>
            <a:pPr algn="l"/>
            <a:r>
              <a:rPr lang="en-US" sz="2000" dirty="0" smtClean="0"/>
              <a:t> </a:t>
            </a:r>
            <a:r>
              <a:rPr lang="en-US" sz="2000" dirty="0"/>
              <a:t>• Emotion Recognition </a:t>
            </a:r>
            <a:endParaRPr lang="en-US" sz="2000" dirty="0" smtClean="0"/>
          </a:p>
          <a:p>
            <a:pPr algn="l"/>
            <a:r>
              <a:rPr lang="en-US" sz="2000" dirty="0" smtClean="0"/>
              <a:t>• </a:t>
            </a:r>
            <a:r>
              <a:rPr lang="en-US" sz="2000" dirty="0"/>
              <a:t>Stress level </a:t>
            </a:r>
            <a:r>
              <a:rPr lang="en-US" sz="2000" dirty="0" smtClean="0"/>
              <a:t>calculation</a:t>
            </a:r>
          </a:p>
          <a:p>
            <a:pPr algn="l"/>
            <a:r>
              <a:rPr lang="en-US" sz="2000" dirty="0" smtClean="0"/>
              <a:t> </a:t>
            </a:r>
            <a:r>
              <a:rPr lang="en-US" sz="2000" dirty="0"/>
              <a:t>The emotion recognition model will return the emotion predicted real time. The model classifies face as stressed and not stressed. A model is trained on the fer2013 dataset. </a:t>
            </a:r>
            <a:endParaRPr lang="en-US" sz="2000" dirty="0" smtClean="0"/>
          </a:p>
          <a:p>
            <a:pPr algn="l"/>
            <a:r>
              <a:rPr lang="en-US" sz="2000" dirty="0"/>
              <a:t>The stress level is calculated with the help of eyebrows contraction and </a:t>
            </a:r>
            <a:r>
              <a:rPr lang="en-US" sz="2000" dirty="0" smtClean="0"/>
              <a:t>displacement </a:t>
            </a:r>
            <a:r>
              <a:rPr lang="en-US" sz="2000" dirty="0"/>
              <a:t>from the mean position. The distance between the left and right eyebrow is being calculated and then the stress level is calculated using exponential function and normalized between 1 to 100. </a:t>
            </a:r>
            <a:endParaRPr lang="en-US" sz="2000" dirty="0" smtClean="0"/>
          </a:p>
          <a:p>
            <a:pPr algn="l"/>
            <a:endParaRPr lang="en-IN" sz="2000" dirty="0"/>
          </a:p>
        </p:txBody>
      </p:sp>
    </p:spTree>
    <p:extLst>
      <p:ext uri="{BB962C8B-B14F-4D97-AF65-F5344CB8AC3E}">
        <p14:creationId xmlns:p14="http://schemas.microsoft.com/office/powerpoint/2010/main" val="132617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428711" y="0"/>
            <a:ext cx="6130351"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6" name="Group 35">
            <a:extLst>
              <a:ext uri="{FF2B5EF4-FFF2-40B4-BE49-F238E27FC236}">
                <a16:creationId xmlns:a16="http://schemas.microsoft.com/office/drawing/2014/main" id="{A072B6D0-3F50-42B2-85E1-EA892F0768D3}"/>
              </a:ext>
            </a:extLst>
          </p:cNvPr>
          <p:cNvGrpSpPr/>
          <p:nvPr/>
        </p:nvGrpSpPr>
        <p:grpSpPr>
          <a:xfrm>
            <a:off x="7614141" y="1048677"/>
            <a:ext cx="4545621" cy="2647076"/>
            <a:chOff x="7422137" y="1558415"/>
            <a:chExt cx="4545621" cy="4105329"/>
          </a:xfrm>
        </p:grpSpPr>
        <p:grpSp>
          <p:nvGrpSpPr>
            <p:cNvPr id="34" name="Group 33">
              <a:extLst>
                <a:ext uri="{FF2B5EF4-FFF2-40B4-BE49-F238E27FC236}">
                  <a16:creationId xmlns:a16="http://schemas.microsoft.com/office/drawing/2014/main" id="{042A69B4-B674-45B9-9F30-F73F00E94735}"/>
                </a:ext>
              </a:extLst>
            </p:cNvPr>
            <p:cNvGrpSpPr/>
            <p:nvPr/>
          </p:nvGrpSpPr>
          <p:grpSpPr>
            <a:xfrm>
              <a:off x="7992843" y="1558415"/>
              <a:ext cx="3404211" cy="4105329"/>
              <a:chOff x="7535643" y="1558415"/>
              <a:chExt cx="3404211" cy="4105329"/>
            </a:xfrm>
          </p:grpSpPr>
          <p:sp>
            <p:nvSpPr>
              <p:cNvPr id="23" name="TextBox 22">
                <a:extLst>
                  <a:ext uri="{FF2B5EF4-FFF2-40B4-BE49-F238E27FC236}">
                    <a16:creationId xmlns:a16="http://schemas.microsoft.com/office/drawing/2014/main" id="{48250F31-ECC3-4034-B860-184DCF846B28}"/>
                  </a:ext>
                </a:extLst>
              </p:cNvPr>
              <p:cNvSpPr txBox="1"/>
              <p:nvPr/>
            </p:nvSpPr>
            <p:spPr>
              <a:xfrm>
                <a:off x="7535643" y="1558415"/>
                <a:ext cx="3404211"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6" name="TextBox 25">
                <a:extLst>
                  <a:ext uri="{FF2B5EF4-FFF2-40B4-BE49-F238E27FC236}">
                    <a16:creationId xmlns:a16="http://schemas.microsoft.com/office/drawing/2014/main" id="{FD7B4BBB-91AF-4489-B64F-4208A65393A1}"/>
                  </a:ext>
                </a:extLst>
              </p:cNvPr>
              <p:cNvSpPr txBox="1"/>
              <p:nvPr/>
            </p:nvSpPr>
            <p:spPr>
              <a:xfrm>
                <a:off x="7541897" y="2846443"/>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9" name="TextBox 28">
                <a:extLst>
                  <a:ext uri="{FF2B5EF4-FFF2-40B4-BE49-F238E27FC236}">
                    <a16:creationId xmlns:a16="http://schemas.microsoft.com/office/drawing/2014/main" id="{6608C4A3-8F4B-4EA4-BCB9-05BFA4BE2415}"/>
                  </a:ext>
                </a:extLst>
              </p:cNvPr>
              <p:cNvSpPr txBox="1"/>
              <p:nvPr/>
            </p:nvSpPr>
            <p:spPr>
              <a:xfrm>
                <a:off x="7541897" y="4147371"/>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32" name="TextBox 31">
                <a:extLst>
                  <a:ext uri="{FF2B5EF4-FFF2-40B4-BE49-F238E27FC236}">
                    <a16:creationId xmlns:a16="http://schemas.microsoft.com/office/drawing/2014/main" id="{B8606EDA-455F-4501-AD1F-9A1C7ECAC233}"/>
                  </a:ext>
                </a:extLst>
              </p:cNvPr>
              <p:cNvSpPr txBox="1"/>
              <p:nvPr/>
            </p:nvSpPr>
            <p:spPr>
              <a:xfrm>
                <a:off x="7541897" y="5448300"/>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grpSp>
        <p:sp>
          <p:nvSpPr>
            <p:cNvPr id="35" name="TextBox 34">
              <a:extLst>
                <a:ext uri="{FF2B5EF4-FFF2-40B4-BE49-F238E27FC236}">
                  <a16:creationId xmlns:a16="http://schemas.microsoft.com/office/drawing/2014/main" id="{8258D9B0-E7C5-44CA-9CFD-4263265EC387}"/>
                </a:ext>
              </a:extLst>
            </p:cNvPr>
            <p:cNvSpPr txBox="1"/>
            <p:nvPr/>
          </p:nvSpPr>
          <p:spPr>
            <a:xfrm>
              <a:off x="7422137" y="2360527"/>
              <a:ext cx="4545621" cy="646331"/>
            </a:xfrm>
            <a:prstGeom prst="rect">
              <a:avLst/>
            </a:prstGeom>
            <a:noFill/>
          </p:spPr>
          <p:txBody>
            <a:bodyPr wrap="square" rtlCol="0">
              <a:spAutoFit/>
            </a:bodyPr>
            <a:lstStyle/>
            <a:p>
              <a:endParaRPr lang="en-IN" sz="3600" b="1" dirty="0">
                <a:effectLst>
                  <a:outerShdw blurRad="38100" dist="38100" dir="2700000" algn="tl">
                    <a:srgbClr val="000000">
                      <a:alpha val="43137"/>
                    </a:srgbClr>
                  </a:outerShdw>
                </a:effectLst>
                <a:latin typeface="Georgia" panose="02040502050405020303" pitchFamily="18" charset="0"/>
                <a:ea typeface="Cambria" panose="02040503050406030204" pitchFamily="18" charset="0"/>
                <a:cs typeface="+mj-cs"/>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6089355" y="3626295"/>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6" name="Rectangle 5"/>
          <p:cNvSpPr/>
          <p:nvPr/>
        </p:nvSpPr>
        <p:spPr>
          <a:xfrm>
            <a:off x="4562048" y="3501540"/>
            <a:ext cx="2238802" cy="400110"/>
          </a:xfrm>
          <a:prstGeom prst="rect">
            <a:avLst/>
          </a:prstGeom>
        </p:spPr>
        <p:txBody>
          <a:bodyPr wrap="square">
            <a:spAutoFit/>
          </a:bodyPr>
          <a:lstStyle/>
          <a:p>
            <a:endParaRPr lang="en-IN" sz="2000" b="1"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5231055" y="3820508"/>
            <a:ext cx="6096000" cy="338554"/>
          </a:xfrm>
          <a:prstGeom prst="rect">
            <a:avLst/>
          </a:prstGeom>
        </p:spPr>
        <p:txBody>
          <a:bodyPr>
            <a:spAutoFit/>
          </a:bodyPr>
          <a:lstStyle/>
          <a:p>
            <a:endParaRPr lang="en-IN" sz="1600" dirty="0"/>
          </a:p>
        </p:txBody>
      </p:sp>
      <p:sp>
        <p:nvSpPr>
          <p:cNvPr id="8" name="Title 7"/>
          <p:cNvSpPr>
            <a:spLocks noGrp="1"/>
          </p:cNvSpPr>
          <p:nvPr>
            <p:ph type="ctrTitle"/>
          </p:nvPr>
        </p:nvSpPr>
        <p:spPr>
          <a:xfrm>
            <a:off x="3256237" y="551637"/>
            <a:ext cx="4850423" cy="756822"/>
          </a:xfrm>
        </p:spPr>
        <p:txBody>
          <a:bodyPr>
            <a:normAutofit/>
          </a:bodyPr>
          <a:lstStyle/>
          <a:p>
            <a:r>
              <a:rPr lang="en-IN" sz="3600" b="1" dirty="0">
                <a:solidFill>
                  <a:srgbClr val="002060"/>
                </a:solidFill>
                <a:effectLst>
                  <a:outerShdw blurRad="38100" dist="38100" dir="2700000" algn="tl">
                    <a:srgbClr val="000000">
                      <a:alpha val="43137"/>
                    </a:srgbClr>
                  </a:outerShdw>
                </a:effectLst>
              </a:rPr>
              <a:t>Module Description</a:t>
            </a:r>
          </a:p>
        </p:txBody>
      </p:sp>
      <p:sp>
        <p:nvSpPr>
          <p:cNvPr id="9" name="Subtitle 8"/>
          <p:cNvSpPr>
            <a:spLocks noGrp="1"/>
          </p:cNvSpPr>
          <p:nvPr>
            <p:ph type="subTitle" idx="1"/>
          </p:nvPr>
        </p:nvSpPr>
        <p:spPr>
          <a:xfrm>
            <a:off x="6968586" y="1391843"/>
            <a:ext cx="4153683" cy="5143500"/>
          </a:xfrm>
        </p:spPr>
        <p:txBody>
          <a:bodyPr>
            <a:normAutofit/>
          </a:bodyPr>
          <a:lstStyle/>
          <a:p>
            <a:pPr algn="l"/>
            <a:r>
              <a:rPr lang="en-IN" sz="1400" dirty="0"/>
              <a:t>The following modules are used in this project: </a:t>
            </a:r>
            <a:endParaRPr lang="en-IN" sz="1400" dirty="0" smtClean="0"/>
          </a:p>
          <a:p>
            <a:pPr marL="457200" indent="-457200" algn="l">
              <a:buFont typeface="+mj-lt"/>
              <a:buAutoNum type="arabicPeriod"/>
            </a:pPr>
            <a:r>
              <a:rPr lang="en-IN" sz="1400" dirty="0" err="1"/>
              <a:t>Keras</a:t>
            </a:r>
            <a:r>
              <a:rPr lang="en-IN" sz="1400" dirty="0"/>
              <a:t>: Deep learning library.</a:t>
            </a:r>
          </a:p>
          <a:p>
            <a:pPr marL="457200" indent="-457200" algn="l">
              <a:buFont typeface="+mj-lt"/>
              <a:buAutoNum type="arabicPeriod"/>
            </a:pPr>
            <a:r>
              <a:rPr lang="en-IN" sz="1400" dirty="0" err="1"/>
              <a:t>dlib</a:t>
            </a:r>
            <a:r>
              <a:rPr lang="en-IN" sz="1400" dirty="0"/>
              <a:t>: Toolkit for machine learning and computer vision.</a:t>
            </a:r>
          </a:p>
          <a:p>
            <a:pPr marL="457200" indent="-457200" algn="l">
              <a:buFont typeface="+mj-lt"/>
              <a:buAutoNum type="arabicPeriod"/>
            </a:pPr>
            <a:r>
              <a:rPr lang="en-IN" sz="1400" dirty="0" err="1"/>
              <a:t>imutils</a:t>
            </a:r>
            <a:r>
              <a:rPr lang="en-IN" sz="1400" dirty="0"/>
              <a:t>: Collection of convenience functions for </a:t>
            </a:r>
            <a:r>
              <a:rPr lang="en-IN" sz="1400" dirty="0" err="1"/>
              <a:t>OpenCV</a:t>
            </a:r>
            <a:r>
              <a:rPr lang="en-IN" sz="1400" dirty="0"/>
              <a:t>.</a:t>
            </a:r>
          </a:p>
          <a:p>
            <a:pPr marL="457200" indent="-457200" algn="l">
              <a:buFont typeface="+mj-lt"/>
              <a:buAutoNum type="arabicPeriod"/>
            </a:pPr>
            <a:r>
              <a:rPr lang="en-IN" sz="1400" dirty="0" err="1"/>
              <a:t>sklearn</a:t>
            </a:r>
            <a:r>
              <a:rPr lang="en-IN" sz="1400" dirty="0"/>
              <a:t>: Machine learning library (</a:t>
            </a:r>
            <a:r>
              <a:rPr lang="en-IN" sz="1400" dirty="0" err="1"/>
              <a:t>scikit</a:t>
            </a:r>
            <a:r>
              <a:rPr lang="en-IN" sz="1400" dirty="0"/>
              <a:t>-learn).</a:t>
            </a:r>
          </a:p>
          <a:p>
            <a:pPr marL="457200" indent="-457200" algn="l">
              <a:buFont typeface="+mj-lt"/>
              <a:buAutoNum type="arabicPeriod"/>
            </a:pPr>
            <a:r>
              <a:rPr lang="en-IN" sz="1400" dirty="0"/>
              <a:t>cv2: </a:t>
            </a:r>
            <a:r>
              <a:rPr lang="en-IN" sz="1400" dirty="0" err="1"/>
              <a:t>OpenCV</a:t>
            </a:r>
            <a:r>
              <a:rPr lang="en-IN" sz="1400" dirty="0"/>
              <a:t> library for computer vision.</a:t>
            </a:r>
          </a:p>
          <a:p>
            <a:pPr marL="457200" indent="-457200" algn="l">
              <a:buFont typeface="+mj-lt"/>
              <a:buAutoNum type="arabicPeriod"/>
            </a:pPr>
            <a:r>
              <a:rPr lang="en-IN" sz="1400" dirty="0" err="1"/>
              <a:t>matplotlib</a:t>
            </a:r>
            <a:r>
              <a:rPr lang="en-IN" sz="1400" dirty="0"/>
              <a:t>: Plotting library for creating visualizations.</a:t>
            </a:r>
          </a:p>
          <a:p>
            <a:pPr marL="457200" indent="-457200" algn="l">
              <a:buFont typeface="+mj-lt"/>
              <a:buAutoNum type="arabicPeriod"/>
            </a:pPr>
            <a:r>
              <a:rPr lang="en-IN" sz="1400" dirty="0" err="1"/>
              <a:t>numpy</a:t>
            </a:r>
            <a:r>
              <a:rPr lang="en-IN" sz="1400" dirty="0"/>
              <a:t>: Numerical computing library for arrays and matrices.</a:t>
            </a:r>
          </a:p>
          <a:p>
            <a:pPr marL="457200" indent="-457200" algn="l">
              <a:buFont typeface="+mj-lt"/>
              <a:buAutoNum type="arabicPeriod"/>
            </a:pPr>
            <a:r>
              <a:rPr lang="en-IN" sz="1400" dirty="0" err="1"/>
              <a:t>scipy</a:t>
            </a:r>
            <a:r>
              <a:rPr lang="en-IN" sz="1400" dirty="0"/>
              <a:t>: Scientific computing library.</a:t>
            </a:r>
          </a:p>
          <a:p>
            <a:pPr marL="457200" indent="-457200" algn="l">
              <a:buFont typeface="+mj-lt"/>
              <a:buAutoNum type="arabicPeriod"/>
            </a:pPr>
            <a:r>
              <a:rPr lang="en-IN" sz="1400" dirty="0" err="1"/>
              <a:t>load_and_process</a:t>
            </a:r>
            <a:r>
              <a:rPr lang="en-IN" sz="1400" dirty="0"/>
              <a:t>: Module for loading and processing data.</a:t>
            </a:r>
          </a:p>
          <a:p>
            <a:pPr marL="457200" indent="-457200" algn="l">
              <a:buFont typeface="+mj-lt"/>
              <a:buAutoNum type="arabicPeriod"/>
            </a:pPr>
            <a:r>
              <a:rPr lang="en-IN" sz="1400" dirty="0" err="1"/>
              <a:t>keras.preprocessing.image.img_to_array</a:t>
            </a:r>
            <a:r>
              <a:rPr lang="en-IN" sz="1400" dirty="0"/>
              <a:t>: Function for converting images to </a:t>
            </a:r>
            <a:r>
              <a:rPr lang="en-IN" sz="1400" dirty="0" err="1"/>
              <a:t>NumPy</a:t>
            </a:r>
            <a:r>
              <a:rPr lang="en-IN" sz="1400" dirty="0"/>
              <a:t> arrays in </a:t>
            </a:r>
            <a:r>
              <a:rPr lang="en-IN" sz="1400" dirty="0" err="1"/>
              <a:t>Keras</a:t>
            </a:r>
            <a:r>
              <a:rPr lang="en-IN" sz="1400" dirty="0"/>
              <a:t>.</a:t>
            </a:r>
          </a:p>
          <a:p>
            <a:pPr algn="l"/>
            <a:endParaRPr lang="en-IN" sz="1400" dirty="0" smtClean="0"/>
          </a:p>
        </p:txBody>
      </p:sp>
    </p:spTree>
    <p:extLst>
      <p:ext uri="{BB962C8B-B14F-4D97-AF65-F5344CB8AC3E}">
        <p14:creationId xmlns:p14="http://schemas.microsoft.com/office/powerpoint/2010/main" val="77076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428711" y="0"/>
            <a:ext cx="6130351"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6" name="Group 35">
            <a:extLst>
              <a:ext uri="{FF2B5EF4-FFF2-40B4-BE49-F238E27FC236}">
                <a16:creationId xmlns:a16="http://schemas.microsoft.com/office/drawing/2014/main" id="{A072B6D0-3F50-42B2-85E1-EA892F0768D3}"/>
              </a:ext>
            </a:extLst>
          </p:cNvPr>
          <p:cNvGrpSpPr/>
          <p:nvPr/>
        </p:nvGrpSpPr>
        <p:grpSpPr>
          <a:xfrm>
            <a:off x="7614141" y="1048677"/>
            <a:ext cx="4545621" cy="2647076"/>
            <a:chOff x="7422137" y="1558415"/>
            <a:chExt cx="4545621" cy="4105329"/>
          </a:xfrm>
        </p:grpSpPr>
        <p:grpSp>
          <p:nvGrpSpPr>
            <p:cNvPr id="34" name="Group 33">
              <a:extLst>
                <a:ext uri="{FF2B5EF4-FFF2-40B4-BE49-F238E27FC236}">
                  <a16:creationId xmlns:a16="http://schemas.microsoft.com/office/drawing/2014/main" id="{042A69B4-B674-45B9-9F30-F73F00E94735}"/>
                </a:ext>
              </a:extLst>
            </p:cNvPr>
            <p:cNvGrpSpPr/>
            <p:nvPr/>
          </p:nvGrpSpPr>
          <p:grpSpPr>
            <a:xfrm>
              <a:off x="7992843" y="1558415"/>
              <a:ext cx="3404211" cy="4105329"/>
              <a:chOff x="7535643" y="1558415"/>
              <a:chExt cx="3404211" cy="4105329"/>
            </a:xfrm>
          </p:grpSpPr>
          <p:sp>
            <p:nvSpPr>
              <p:cNvPr id="23" name="TextBox 22">
                <a:extLst>
                  <a:ext uri="{FF2B5EF4-FFF2-40B4-BE49-F238E27FC236}">
                    <a16:creationId xmlns:a16="http://schemas.microsoft.com/office/drawing/2014/main" id="{48250F31-ECC3-4034-B860-184DCF846B28}"/>
                  </a:ext>
                </a:extLst>
              </p:cNvPr>
              <p:cNvSpPr txBox="1"/>
              <p:nvPr/>
            </p:nvSpPr>
            <p:spPr>
              <a:xfrm>
                <a:off x="7535643" y="1558415"/>
                <a:ext cx="3404211"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6" name="TextBox 25">
                <a:extLst>
                  <a:ext uri="{FF2B5EF4-FFF2-40B4-BE49-F238E27FC236}">
                    <a16:creationId xmlns:a16="http://schemas.microsoft.com/office/drawing/2014/main" id="{FD7B4BBB-91AF-4489-B64F-4208A65393A1}"/>
                  </a:ext>
                </a:extLst>
              </p:cNvPr>
              <p:cNvSpPr txBox="1"/>
              <p:nvPr/>
            </p:nvSpPr>
            <p:spPr>
              <a:xfrm>
                <a:off x="7541897" y="2846443"/>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9" name="TextBox 28">
                <a:extLst>
                  <a:ext uri="{FF2B5EF4-FFF2-40B4-BE49-F238E27FC236}">
                    <a16:creationId xmlns:a16="http://schemas.microsoft.com/office/drawing/2014/main" id="{6608C4A3-8F4B-4EA4-BCB9-05BFA4BE2415}"/>
                  </a:ext>
                </a:extLst>
              </p:cNvPr>
              <p:cNvSpPr txBox="1"/>
              <p:nvPr/>
            </p:nvSpPr>
            <p:spPr>
              <a:xfrm>
                <a:off x="7541897" y="4147371"/>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32" name="TextBox 31">
                <a:extLst>
                  <a:ext uri="{FF2B5EF4-FFF2-40B4-BE49-F238E27FC236}">
                    <a16:creationId xmlns:a16="http://schemas.microsoft.com/office/drawing/2014/main" id="{B8606EDA-455F-4501-AD1F-9A1C7ECAC233}"/>
                  </a:ext>
                </a:extLst>
              </p:cNvPr>
              <p:cNvSpPr txBox="1"/>
              <p:nvPr/>
            </p:nvSpPr>
            <p:spPr>
              <a:xfrm>
                <a:off x="7541897" y="5448300"/>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grpSp>
        <p:sp>
          <p:nvSpPr>
            <p:cNvPr id="35" name="TextBox 34">
              <a:extLst>
                <a:ext uri="{FF2B5EF4-FFF2-40B4-BE49-F238E27FC236}">
                  <a16:creationId xmlns:a16="http://schemas.microsoft.com/office/drawing/2014/main" id="{8258D9B0-E7C5-44CA-9CFD-4263265EC387}"/>
                </a:ext>
              </a:extLst>
            </p:cNvPr>
            <p:cNvSpPr txBox="1"/>
            <p:nvPr/>
          </p:nvSpPr>
          <p:spPr>
            <a:xfrm>
              <a:off x="7422137" y="2360527"/>
              <a:ext cx="4545621" cy="646331"/>
            </a:xfrm>
            <a:prstGeom prst="rect">
              <a:avLst/>
            </a:prstGeom>
            <a:noFill/>
          </p:spPr>
          <p:txBody>
            <a:bodyPr wrap="square" rtlCol="0">
              <a:spAutoFit/>
            </a:bodyPr>
            <a:lstStyle/>
            <a:p>
              <a:endParaRPr lang="en-IN" sz="3600" b="1" dirty="0">
                <a:effectLst>
                  <a:outerShdw blurRad="38100" dist="38100" dir="2700000" algn="tl">
                    <a:srgbClr val="000000">
                      <a:alpha val="43137"/>
                    </a:srgbClr>
                  </a:outerShdw>
                </a:effectLst>
                <a:latin typeface="Georgia" panose="02040502050405020303" pitchFamily="18" charset="0"/>
                <a:ea typeface="Cambria" panose="02040503050406030204" pitchFamily="18" charset="0"/>
                <a:cs typeface="+mj-cs"/>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6089355" y="3626295"/>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6" name="Rectangle 5"/>
          <p:cNvSpPr/>
          <p:nvPr/>
        </p:nvSpPr>
        <p:spPr>
          <a:xfrm>
            <a:off x="4562048" y="3501540"/>
            <a:ext cx="2238802" cy="400110"/>
          </a:xfrm>
          <a:prstGeom prst="rect">
            <a:avLst/>
          </a:prstGeom>
        </p:spPr>
        <p:txBody>
          <a:bodyPr wrap="square">
            <a:spAutoFit/>
          </a:bodyPr>
          <a:lstStyle/>
          <a:p>
            <a:endParaRPr lang="en-IN" sz="2000" b="1"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5231055" y="3820508"/>
            <a:ext cx="6096000" cy="338554"/>
          </a:xfrm>
          <a:prstGeom prst="rect">
            <a:avLst/>
          </a:prstGeom>
        </p:spPr>
        <p:txBody>
          <a:bodyPr>
            <a:spAutoFit/>
          </a:bodyPr>
          <a:lstStyle/>
          <a:p>
            <a:endParaRPr lang="en-IN" sz="1600" dirty="0"/>
          </a:p>
        </p:txBody>
      </p:sp>
      <p:sp>
        <p:nvSpPr>
          <p:cNvPr id="8" name="Title 7"/>
          <p:cNvSpPr>
            <a:spLocks noGrp="1"/>
          </p:cNvSpPr>
          <p:nvPr>
            <p:ph type="ctrTitle"/>
          </p:nvPr>
        </p:nvSpPr>
        <p:spPr>
          <a:xfrm>
            <a:off x="3256237" y="551637"/>
            <a:ext cx="4850423" cy="756822"/>
          </a:xfrm>
        </p:spPr>
        <p:txBody>
          <a:bodyPr>
            <a:normAutofit/>
          </a:bodyPr>
          <a:lstStyle/>
          <a:p>
            <a:r>
              <a:rPr lang="en-IN" sz="3600" b="1" dirty="0" smtClean="0">
                <a:solidFill>
                  <a:srgbClr val="002060"/>
                </a:solidFill>
                <a:effectLst>
                  <a:outerShdw blurRad="38100" dist="38100" dir="2700000" algn="tl">
                    <a:srgbClr val="000000">
                      <a:alpha val="43137"/>
                    </a:srgbClr>
                  </a:outerShdw>
                </a:effectLst>
              </a:rPr>
              <a:t>Algorithm</a:t>
            </a:r>
            <a:endParaRPr lang="en-IN" sz="3600" b="1" dirty="0">
              <a:solidFill>
                <a:srgbClr val="002060"/>
              </a:solidFill>
              <a:effectLst>
                <a:outerShdw blurRad="38100" dist="38100" dir="2700000" algn="tl">
                  <a:srgbClr val="000000">
                    <a:alpha val="43137"/>
                  </a:srgbClr>
                </a:outerShdw>
              </a:effectLst>
            </a:endParaRPr>
          </a:p>
        </p:txBody>
      </p:sp>
      <p:sp>
        <p:nvSpPr>
          <p:cNvPr id="9" name="Subtitle 8"/>
          <p:cNvSpPr>
            <a:spLocks noGrp="1"/>
          </p:cNvSpPr>
          <p:nvPr>
            <p:ph type="subTitle" idx="1"/>
          </p:nvPr>
        </p:nvSpPr>
        <p:spPr>
          <a:xfrm>
            <a:off x="6968586" y="1391843"/>
            <a:ext cx="4100929" cy="2164994"/>
          </a:xfrm>
        </p:spPr>
        <p:txBody>
          <a:bodyPr>
            <a:normAutofit/>
          </a:bodyPr>
          <a:lstStyle/>
          <a:p>
            <a:pPr marL="342900" indent="-342900" algn="l">
              <a:buAutoNum type="arabicParenR"/>
            </a:pPr>
            <a:r>
              <a:rPr lang="en-US" sz="1400" dirty="0" smtClean="0"/>
              <a:t>Start </a:t>
            </a:r>
          </a:p>
          <a:p>
            <a:pPr marL="342900" indent="-342900" algn="l">
              <a:buAutoNum type="arabicParenR"/>
            </a:pPr>
            <a:r>
              <a:rPr lang="en-US" sz="1400" dirty="0" smtClean="0"/>
              <a:t> </a:t>
            </a:r>
            <a:r>
              <a:rPr lang="en-US" sz="1400" dirty="0"/>
              <a:t>Using a camera, capture the input image/object. </a:t>
            </a:r>
          </a:p>
          <a:p>
            <a:pPr marL="342900" indent="-342900" algn="l">
              <a:buAutoNum type="arabicParenR"/>
            </a:pPr>
            <a:r>
              <a:rPr lang="en-US" sz="1400" dirty="0" smtClean="0"/>
              <a:t>If </a:t>
            </a:r>
            <a:r>
              <a:rPr lang="en-US" sz="1400" dirty="0"/>
              <a:t>the image/object is clear, it may be used as input, or it can be told to be rechecked. </a:t>
            </a:r>
            <a:endParaRPr lang="en-US" sz="1400" dirty="0" smtClean="0"/>
          </a:p>
          <a:p>
            <a:pPr marL="342900" indent="-342900" algn="l">
              <a:buAutoNum type="arabicParenR"/>
            </a:pPr>
            <a:r>
              <a:rPr lang="en-US" sz="1400" dirty="0" smtClean="0"/>
              <a:t>After </a:t>
            </a:r>
            <a:r>
              <a:rPr lang="en-US" sz="1400" dirty="0"/>
              <a:t>the input picture has been recognized, it displays the object/stress images in the form of emotions such as joyful, sad, furious, and so on. </a:t>
            </a:r>
            <a:endParaRPr lang="en-US" sz="1400" dirty="0" smtClean="0"/>
          </a:p>
          <a:p>
            <a:pPr marL="342900" indent="-342900" algn="l">
              <a:buAutoNum type="arabicParenR"/>
            </a:pPr>
            <a:r>
              <a:rPr lang="en-US" sz="1400" dirty="0" smtClean="0"/>
              <a:t>Stop </a:t>
            </a:r>
            <a:endParaRPr lang="en-IN" sz="1400" dirty="0" smtClean="0"/>
          </a:p>
        </p:txBody>
      </p:sp>
      <p:pic>
        <p:nvPicPr>
          <p:cNvPr id="2" name="Picture 1"/>
          <p:cNvPicPr>
            <a:picLocks noChangeAspect="1"/>
          </p:cNvPicPr>
          <p:nvPr/>
        </p:nvPicPr>
        <p:blipFill>
          <a:blip r:embed="rId4"/>
          <a:stretch>
            <a:fillRect/>
          </a:stretch>
        </p:blipFill>
        <p:spPr>
          <a:xfrm>
            <a:off x="7614141" y="3695753"/>
            <a:ext cx="4261067" cy="2348936"/>
          </a:xfrm>
          <a:prstGeom prst="rect">
            <a:avLst/>
          </a:prstGeom>
        </p:spPr>
      </p:pic>
      <p:sp>
        <p:nvSpPr>
          <p:cNvPr id="5" name="Rectangle 4"/>
          <p:cNvSpPr/>
          <p:nvPr/>
        </p:nvSpPr>
        <p:spPr>
          <a:xfrm>
            <a:off x="4290646" y="3768929"/>
            <a:ext cx="4079634" cy="2308324"/>
          </a:xfrm>
          <a:prstGeom prst="rect">
            <a:avLst/>
          </a:prstGeom>
        </p:spPr>
        <p:txBody>
          <a:bodyPr wrap="square">
            <a:spAutoFit/>
          </a:bodyPr>
          <a:lstStyle/>
          <a:p>
            <a:r>
              <a:rPr lang="en-US" dirty="0">
                <a:latin typeface="Söhne"/>
              </a:rPr>
              <a:t>CNNs (Convolutional Neural Networks) are specialized neural networks for visual data, employing convolutional and pooling layers to analyze spatial information. They excel in learning intricate patterns, making them pivotal in image recognition and analysis tasks.</a:t>
            </a:r>
            <a:endParaRPr lang="en-IN" dirty="0"/>
          </a:p>
        </p:txBody>
      </p:sp>
    </p:spTree>
    <p:extLst>
      <p:ext uri="{BB962C8B-B14F-4D97-AF65-F5344CB8AC3E}">
        <p14:creationId xmlns:p14="http://schemas.microsoft.com/office/powerpoint/2010/main" val="165708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9DD70D5-D391-4A3A-A955-4AA5F1D1AD41}"/>
              </a:ext>
            </a:extLst>
          </p:cNvPr>
          <p:cNvSpPr/>
          <p:nvPr/>
        </p:nvSpPr>
        <p:spPr>
          <a:xfrm>
            <a:off x="400051" y="0"/>
            <a:ext cx="6400799"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A817474E-F558-4CD2-ADB1-BEF3B97BFA37}"/>
              </a:ext>
            </a:extLst>
          </p:cNvPr>
          <p:cNvSpPr/>
          <p:nvPr/>
        </p:nvSpPr>
        <p:spPr>
          <a:xfrm>
            <a:off x="428711" y="0"/>
            <a:ext cx="6130351" cy="6858000"/>
          </a:xfrm>
          <a:custGeom>
            <a:avLst/>
            <a:gdLst>
              <a:gd name="connsiteX0" fmla="*/ 0 w 7139609"/>
              <a:gd name="connsiteY0" fmla="*/ 0 h 6858000"/>
              <a:gd name="connsiteX1" fmla="*/ 5700481 w 7139609"/>
              <a:gd name="connsiteY1" fmla="*/ 0 h 6858000"/>
              <a:gd name="connsiteX2" fmla="*/ 5822820 w 7139609"/>
              <a:gd name="connsiteY2" fmla="*/ 116639 h 6858000"/>
              <a:gd name="connsiteX3" fmla="*/ 7139609 w 7139609"/>
              <a:gd name="connsiteY3" fmla="*/ 3295650 h 6858000"/>
              <a:gd name="connsiteX4" fmla="*/ 5503555 w 7139609"/>
              <a:gd name="connsiteY4" fmla="*/ 6764828 h 6858000"/>
              <a:gd name="connsiteX5" fmla="*/ 5384993 w 7139609"/>
              <a:gd name="connsiteY5" fmla="*/ 6858000 h 6858000"/>
              <a:gd name="connsiteX6" fmla="*/ 0 w 7139609"/>
              <a:gd name="connsiteY6" fmla="*/ 6858000 h 6858000"/>
              <a:gd name="connsiteX7" fmla="*/ 0 w 7139609"/>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9609" h="6858000">
                <a:moveTo>
                  <a:pt x="0" y="0"/>
                </a:moveTo>
                <a:lnTo>
                  <a:pt x="5700481" y="0"/>
                </a:lnTo>
                <a:lnTo>
                  <a:pt x="5822820" y="116639"/>
                </a:lnTo>
                <a:cubicBezTo>
                  <a:pt x="6636400" y="930219"/>
                  <a:pt x="7139609" y="2054169"/>
                  <a:pt x="7139609" y="3295650"/>
                </a:cubicBezTo>
                <a:cubicBezTo>
                  <a:pt x="7139609" y="4692316"/>
                  <a:pt x="6502735" y="5940232"/>
                  <a:pt x="5503555" y="6764828"/>
                </a:cubicBezTo>
                <a:lnTo>
                  <a:pt x="5384993" y="6858000"/>
                </a:lnTo>
                <a:lnTo>
                  <a:pt x="0" y="6858000"/>
                </a:lnTo>
                <a:lnTo>
                  <a:pt x="0" y="0"/>
                </a:lnTo>
                <a:close/>
              </a:path>
            </a:pathLst>
          </a:custGeom>
          <a:blipFill>
            <a:blip r:embed="rId2"/>
            <a:stretch>
              <a:fillRect l="-2" r="-416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6" name="Group 35">
            <a:extLst>
              <a:ext uri="{FF2B5EF4-FFF2-40B4-BE49-F238E27FC236}">
                <a16:creationId xmlns:a16="http://schemas.microsoft.com/office/drawing/2014/main" id="{A072B6D0-3F50-42B2-85E1-EA892F0768D3}"/>
              </a:ext>
            </a:extLst>
          </p:cNvPr>
          <p:cNvGrpSpPr/>
          <p:nvPr/>
        </p:nvGrpSpPr>
        <p:grpSpPr>
          <a:xfrm>
            <a:off x="7614141" y="1048677"/>
            <a:ext cx="4545621" cy="2647076"/>
            <a:chOff x="7422137" y="1558415"/>
            <a:chExt cx="4545621" cy="4105329"/>
          </a:xfrm>
        </p:grpSpPr>
        <p:grpSp>
          <p:nvGrpSpPr>
            <p:cNvPr id="34" name="Group 33">
              <a:extLst>
                <a:ext uri="{FF2B5EF4-FFF2-40B4-BE49-F238E27FC236}">
                  <a16:creationId xmlns:a16="http://schemas.microsoft.com/office/drawing/2014/main" id="{042A69B4-B674-45B9-9F30-F73F00E94735}"/>
                </a:ext>
              </a:extLst>
            </p:cNvPr>
            <p:cNvGrpSpPr/>
            <p:nvPr/>
          </p:nvGrpSpPr>
          <p:grpSpPr>
            <a:xfrm>
              <a:off x="7992843" y="1558415"/>
              <a:ext cx="3404211" cy="4105329"/>
              <a:chOff x="7535643" y="1558415"/>
              <a:chExt cx="3404211" cy="4105329"/>
            </a:xfrm>
          </p:grpSpPr>
          <p:sp>
            <p:nvSpPr>
              <p:cNvPr id="23" name="TextBox 22">
                <a:extLst>
                  <a:ext uri="{FF2B5EF4-FFF2-40B4-BE49-F238E27FC236}">
                    <a16:creationId xmlns:a16="http://schemas.microsoft.com/office/drawing/2014/main" id="{48250F31-ECC3-4034-B860-184DCF846B28}"/>
                  </a:ext>
                </a:extLst>
              </p:cNvPr>
              <p:cNvSpPr txBox="1"/>
              <p:nvPr/>
            </p:nvSpPr>
            <p:spPr>
              <a:xfrm>
                <a:off x="7535643" y="1558415"/>
                <a:ext cx="3404211"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6" name="TextBox 25">
                <a:extLst>
                  <a:ext uri="{FF2B5EF4-FFF2-40B4-BE49-F238E27FC236}">
                    <a16:creationId xmlns:a16="http://schemas.microsoft.com/office/drawing/2014/main" id="{FD7B4BBB-91AF-4489-B64F-4208A65393A1}"/>
                  </a:ext>
                </a:extLst>
              </p:cNvPr>
              <p:cNvSpPr txBox="1"/>
              <p:nvPr/>
            </p:nvSpPr>
            <p:spPr>
              <a:xfrm>
                <a:off x="7541897" y="2846443"/>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29" name="TextBox 28">
                <a:extLst>
                  <a:ext uri="{FF2B5EF4-FFF2-40B4-BE49-F238E27FC236}">
                    <a16:creationId xmlns:a16="http://schemas.microsoft.com/office/drawing/2014/main" id="{6608C4A3-8F4B-4EA4-BCB9-05BFA4BE2415}"/>
                  </a:ext>
                </a:extLst>
              </p:cNvPr>
              <p:cNvSpPr txBox="1"/>
              <p:nvPr/>
            </p:nvSpPr>
            <p:spPr>
              <a:xfrm>
                <a:off x="7541897" y="4147371"/>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sp>
            <p:nvSpPr>
              <p:cNvPr id="32" name="TextBox 31">
                <a:extLst>
                  <a:ext uri="{FF2B5EF4-FFF2-40B4-BE49-F238E27FC236}">
                    <a16:creationId xmlns:a16="http://schemas.microsoft.com/office/drawing/2014/main" id="{B8606EDA-455F-4501-AD1F-9A1C7ECAC233}"/>
                  </a:ext>
                </a:extLst>
              </p:cNvPr>
              <p:cNvSpPr txBox="1"/>
              <p:nvPr/>
            </p:nvSpPr>
            <p:spPr>
              <a:xfrm>
                <a:off x="7541897" y="5448300"/>
                <a:ext cx="3397957" cy="215444"/>
              </a:xfrm>
              <a:prstGeom prst="rect">
                <a:avLst/>
              </a:prstGeom>
              <a:noFill/>
            </p:spPr>
            <p:txBody>
              <a:bodyPr wrap="square" lIns="0" tIns="0" rIns="0" bIns="0" rtlCol="0">
                <a:spAutoFit/>
              </a:bodyPr>
              <a:lstStyle/>
              <a:p>
                <a:pPr>
                  <a:spcBef>
                    <a:spcPts val="600"/>
                  </a:spcBef>
                </a:pPr>
                <a:endParaRPr lang="en-US" sz="1400" dirty="0">
                  <a:latin typeface="Georgia Pro Light" panose="02040302050405020303" pitchFamily="18" charset="0"/>
                </a:endParaRPr>
              </a:p>
            </p:txBody>
          </p:sp>
        </p:grpSp>
        <p:sp>
          <p:nvSpPr>
            <p:cNvPr id="35" name="TextBox 34">
              <a:extLst>
                <a:ext uri="{FF2B5EF4-FFF2-40B4-BE49-F238E27FC236}">
                  <a16:creationId xmlns:a16="http://schemas.microsoft.com/office/drawing/2014/main" id="{8258D9B0-E7C5-44CA-9CFD-4263265EC387}"/>
                </a:ext>
              </a:extLst>
            </p:cNvPr>
            <p:cNvSpPr txBox="1"/>
            <p:nvPr/>
          </p:nvSpPr>
          <p:spPr>
            <a:xfrm>
              <a:off x="7422137" y="2360527"/>
              <a:ext cx="4545621" cy="646331"/>
            </a:xfrm>
            <a:prstGeom prst="rect">
              <a:avLst/>
            </a:prstGeom>
            <a:noFill/>
          </p:spPr>
          <p:txBody>
            <a:bodyPr wrap="square" rtlCol="0">
              <a:spAutoFit/>
            </a:bodyPr>
            <a:lstStyle/>
            <a:p>
              <a:endParaRPr lang="en-IN" sz="3600" b="1" dirty="0">
                <a:effectLst>
                  <a:outerShdw blurRad="38100" dist="38100" dir="2700000" algn="tl">
                    <a:srgbClr val="000000">
                      <a:alpha val="43137"/>
                    </a:srgbClr>
                  </a:outerShdw>
                </a:effectLst>
                <a:latin typeface="Georgia" panose="02040502050405020303" pitchFamily="18" charset="0"/>
                <a:ea typeface="Cambria" panose="02040503050406030204" pitchFamily="18" charset="0"/>
                <a:cs typeface="+mj-cs"/>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9034" t="233707" r="301249" b="-233707"/>
          <a:stretch/>
        </p:blipFill>
        <p:spPr>
          <a:xfrm>
            <a:off x="6089355" y="3626295"/>
            <a:ext cx="1345591" cy="1188823"/>
          </a:xfrm>
          <a:prstGeom prst="ellipse">
            <a:avLst/>
          </a:prstGeom>
          <a:ln>
            <a:noFill/>
          </a:ln>
          <a:effectLst>
            <a:softEdge rad="112500"/>
          </a:effectLst>
        </p:spPr>
      </p:pic>
      <p:pic>
        <p:nvPicPr>
          <p:cNvPr id="4" name="Picture 3"/>
          <p:cNvPicPr>
            <a:picLocks noChangeAspect="1"/>
          </p:cNvPicPr>
          <p:nvPr/>
        </p:nvPicPr>
        <p:blipFill rotWithShape="1">
          <a:blip r:embed="rId3"/>
          <a:srcRect r="22046"/>
          <a:stretch/>
        </p:blipFill>
        <p:spPr>
          <a:xfrm>
            <a:off x="10811240" y="0"/>
            <a:ext cx="1348522" cy="1188823"/>
          </a:xfrm>
          <a:prstGeom prst="ellipse">
            <a:avLst/>
          </a:prstGeom>
          <a:ln>
            <a:noFill/>
          </a:ln>
          <a:effectLst>
            <a:softEdge rad="112500"/>
          </a:effectLst>
        </p:spPr>
      </p:pic>
      <p:sp>
        <p:nvSpPr>
          <p:cNvPr id="6" name="Rectangle 5"/>
          <p:cNvSpPr/>
          <p:nvPr/>
        </p:nvSpPr>
        <p:spPr>
          <a:xfrm>
            <a:off x="4562048" y="3501540"/>
            <a:ext cx="2238802" cy="400110"/>
          </a:xfrm>
          <a:prstGeom prst="rect">
            <a:avLst/>
          </a:prstGeom>
        </p:spPr>
        <p:txBody>
          <a:bodyPr wrap="square">
            <a:spAutoFit/>
          </a:bodyPr>
          <a:lstStyle/>
          <a:p>
            <a:endParaRPr lang="en-IN" sz="2000" b="1" dirty="0">
              <a:solidFill>
                <a:srgbClr val="002060"/>
              </a:solidFill>
              <a:effectLst>
                <a:outerShdw blurRad="38100" dist="38100" dir="2700000" algn="tl">
                  <a:srgbClr val="000000">
                    <a:alpha val="43137"/>
                  </a:srgbClr>
                </a:outerShdw>
              </a:effectLst>
            </a:endParaRPr>
          </a:p>
        </p:txBody>
      </p:sp>
      <p:sp>
        <p:nvSpPr>
          <p:cNvPr id="8" name="Title 7"/>
          <p:cNvSpPr>
            <a:spLocks noGrp="1"/>
          </p:cNvSpPr>
          <p:nvPr>
            <p:ph type="ctrTitle"/>
          </p:nvPr>
        </p:nvSpPr>
        <p:spPr>
          <a:xfrm>
            <a:off x="6686837" y="1241076"/>
            <a:ext cx="5226740" cy="2315762"/>
          </a:xfrm>
        </p:spPr>
        <p:txBody>
          <a:bodyPr>
            <a:noAutofit/>
          </a:bodyPr>
          <a:lstStyle/>
          <a:p>
            <a:pPr algn="l"/>
            <a:r>
              <a:rPr lang="en-US" sz="3200" b="1" dirty="0" smtClean="0">
                <a:solidFill>
                  <a:srgbClr val="002060"/>
                </a:solidFill>
                <a:effectLst>
                  <a:outerShdw blurRad="38100" dist="38100" dir="2700000" algn="tl">
                    <a:srgbClr val="000000">
                      <a:alpha val="43137"/>
                    </a:srgbClr>
                  </a:outerShdw>
                </a:effectLst>
              </a:rPr>
              <a:t>DATASET</a:t>
            </a:r>
            <a:br>
              <a:rPr lang="en-US" sz="3200" b="1" dirty="0" smtClean="0">
                <a:solidFill>
                  <a:srgbClr val="002060"/>
                </a:solidFill>
                <a:effectLst>
                  <a:outerShdw blurRad="38100" dist="38100" dir="2700000" algn="tl">
                    <a:srgbClr val="000000">
                      <a:alpha val="43137"/>
                    </a:srgbClr>
                  </a:outerShdw>
                </a:effectLst>
              </a:rPr>
            </a:br>
            <a:r>
              <a:rPr lang="en-US" sz="1800" dirty="0" smtClean="0"/>
              <a:t>The </a:t>
            </a:r>
            <a:r>
              <a:rPr lang="en-US" sz="1800" dirty="0"/>
              <a:t>dataset used in this project is taken from </a:t>
            </a:r>
            <a:r>
              <a:rPr lang="en-US" sz="1800" dirty="0" err="1"/>
              <a:t>kaggle</a:t>
            </a:r>
            <a:r>
              <a:rPr lang="en-US" sz="1800" dirty="0"/>
              <a:t> named FER2013. This data set having the 48 into 48 picture element grayscale frontal facial images of the human faces and it contains the different seven categories of emotions like angry or rage, disgust, afraid or fear, happy, surprise, sad, and neutral so in this data set we have around 28709 grayscale photos for the training phase and in the test phase we have around 3589 images .</a:t>
            </a:r>
            <a:endParaRPr lang="en-IN" sz="1800" b="1" dirty="0">
              <a:solidFill>
                <a:srgbClr val="002060"/>
              </a:solidFill>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4"/>
          <a:stretch>
            <a:fillRect/>
          </a:stretch>
        </p:blipFill>
        <p:spPr>
          <a:xfrm>
            <a:off x="6829509" y="3667681"/>
            <a:ext cx="5269725" cy="2891381"/>
          </a:xfrm>
          <a:prstGeom prst="rect">
            <a:avLst/>
          </a:prstGeom>
        </p:spPr>
      </p:pic>
    </p:spTree>
    <p:extLst>
      <p:ext uri="{BB962C8B-B14F-4D97-AF65-F5344CB8AC3E}">
        <p14:creationId xmlns:p14="http://schemas.microsoft.com/office/powerpoint/2010/main" val="2989281528"/>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000000"/>
      </a:dk2>
      <a:lt2>
        <a:srgbClr val="FFFFFF"/>
      </a:lt2>
      <a:accent1>
        <a:srgbClr val="CD1305"/>
      </a:accent1>
      <a:accent2>
        <a:srgbClr val="FE1A1A"/>
      </a:accent2>
      <a:accent3>
        <a:srgbClr val="FD4513"/>
      </a:accent3>
      <a:accent4>
        <a:srgbClr val="FC4646"/>
      </a:accent4>
      <a:accent5>
        <a:srgbClr val="FD7963"/>
      </a:accent5>
      <a:accent6>
        <a:srgbClr val="FB717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1078</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vt:lpstr>
      <vt:lpstr>Georgia</vt:lpstr>
      <vt:lpstr>Georgia Pro Light</vt:lpstr>
      <vt:lpstr>Söhne</vt:lpstr>
      <vt:lpstr>Office Theme</vt:lpstr>
      <vt:lpstr>Presented By: Ritesh Pandey Swati Singh</vt:lpstr>
      <vt:lpstr> Stress detection is figuring out if someone is feeling stressed by looking at how their body, behavior, or mind is acting.</vt:lpstr>
      <vt:lpstr> This is a real time face stress detection model. In this model we will find live stress values from the video feed from the web camera of the device and to implement this Open CV was utilized. We using the video capture of open CV, every frame of the live video feed is taken. To identify the facial features of the person, the 68-landmark facial features file is used. For every second the program identifies the face, eyebrows. The emotion recognition model will return the emotion predicted real time. In this project stress level is calculated with the help of eyebrows contraction displacement from the mean position and it finds total stress value and whether it is ‘High Stress’ or ‘Low Stress’.</vt:lpstr>
      <vt:lpstr>This project aims to identify stress levels, pinpoint emotional triggers, and develop a plan for reducing stressors or enhancing effective management. Stress management strategies provided can contribute to a more balanced and healthier lifestyle. </vt:lpstr>
      <vt:lpstr>PROPOSED SYSTEM </vt:lpstr>
      <vt:lpstr>PROJECT DESCRIPTION</vt:lpstr>
      <vt:lpstr>Module Description</vt:lpstr>
      <vt:lpstr>Algorithm</vt:lpstr>
      <vt:lpstr>DATASET The dataset used in this project is taken from kaggle named FER2013. This data set having the 48 into 48 picture element grayscale frontal facial images of the human faces and it contains the different seven categories of emotions like angry or rage, disgust, afraid or fear, happy, surprise, sad, and neutral so in this data set we have around 28709 grayscale photos for the training phase and in the test phase we have around 3589 images .</vt:lpstr>
      <vt:lpstr>PowerPoint Presentation</vt:lpstr>
      <vt:lpstr>RESULTS In this study, we effectively display a person's diverse emotions by his shifting facial expressions and can determine the tension on his face from his expressions. We can use our classifier to live videos or streams. First create a virtual environment and it possess itsown dependencies. To recognise frontal faces in a video frame, a haar cascade classifier is utilised. This model may be utilised for existing videos or that have a live feed from a web camera. Below are some live feed results of our model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riteshpanday1999@outlook.com</cp:lastModifiedBy>
  <cp:revision>25</cp:revision>
  <dcterms:created xsi:type="dcterms:W3CDTF">2021-09-16T06:58:46Z</dcterms:created>
  <dcterms:modified xsi:type="dcterms:W3CDTF">2023-11-16T09:50:42Z</dcterms:modified>
</cp:coreProperties>
</file>