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19" autoAdjust="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322B-B8B4-5845-9901-FD2B2D848DB9}" type="datetime1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F0FF-2D14-944B-935D-FF0BB14E1B72}" type="datetime1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3-2DAE-CD44-99F3-BA50B1AEAB7E}" type="datetime1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428D-AD3C-2249-ADD5-BEB145D95792}" type="datetime1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3FE-5FBB-8842-ADED-921E0023F87A}" type="datetime1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ABA4-C1EE-BF4B-8436-930ED5ABE5E9}" type="datetime1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F8F-AB74-E243-985A-1DD20FF4B7E5}" type="datetime1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2A8D-58D4-1249-918D-6A929E51F765}" type="datetime1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DA23-FD4F-734E-B3BE-62127C6D6145}" type="datetime1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6A80-2103-BD44-8CC6-24BD7024ABDE}" type="datetime1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731-D0C6-0B46-A4FE-508E22E37333}" type="datetime1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71B8-3DF5-B649-88A6-9E06EEA5FD29}" type="datetime1">
              <a:rPr lang="en-US" smtClean="0"/>
              <a:t>7/18/22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4CE90A-2804-5741-F66E-37293B33F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離散選択モデル入門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LPM, Logit, Probitによる二項選択モデル</a:t>
            </a:r>
            <a:br/>
            <a:br/>
            <a:r>
              <a:t>北川梨津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2022年7月18日（海の日）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9 ロジット・モデル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0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=1∣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sz="2000" dirty="0" err="1"/>
                  <a:t>とするモデル</a:t>
                </a:r>
                <a:r>
                  <a:rPr sz="2000" dirty="0"/>
                  <a:t>．</a:t>
                </a:r>
              </a:p>
              <a:p>
                <a:pPr lvl="0"/>
                <a:r>
                  <a:rPr sz="2000" dirty="0"/>
                  <a:t>右辺は必ず0と1の間の値をとるので，確率の性質を満たす．</a:t>
                </a:r>
              </a:p>
              <a:p>
                <a:pPr lvl="0"/>
                <a:r>
                  <a:rPr sz="2000" b="1" dirty="0" err="1"/>
                  <a:t>最尤法</a:t>
                </a:r>
                <a:r>
                  <a:rPr sz="2000" dirty="0" err="1"/>
                  <a:t>を使ってパラメータを推定する</a:t>
                </a:r>
                <a:r>
                  <a:rPr sz="2000" dirty="0"/>
                  <a:t>．</a:t>
                </a:r>
              </a:p>
              <a:p>
                <a:pPr lvl="0"/>
                <a:r>
                  <a:rPr sz="2000" dirty="0" err="1"/>
                  <a:t>最尤法のイメージ：手元のデータが尤もらしくなるようなパラメータの値は何だろう</a:t>
                </a:r>
                <a:r>
                  <a:rPr sz="2000" dirty="0"/>
                  <a:t>〜？</a:t>
                </a:r>
              </a:p>
              <a:p>
                <a:pPr lvl="0"/>
                <a:r>
                  <a:rPr sz="2000" dirty="0" err="1"/>
                  <a:t>尤度</a:t>
                </a:r>
                <a:r>
                  <a:rPr sz="2000" dirty="0"/>
                  <a:t>：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sz="2000">
                                <a:latin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d>
                                      <m:dPr>
                                        <m:ctrlPr>
                                          <a:rPr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nary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10 ロジット・モデルの推定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t>尤度を最大化するパラメータの値を求める = </a:t>
                </a:r>
                <a:r>
                  <a:rPr b="1"/>
                  <a:t>最尤推定</a:t>
                </a:r>
                <a:r>
                  <a:t>（MLE; maximum likelihood estimation）．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/>
                            <m:t>MLE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>
                          <a:latin typeface="Cambria Math" panose="02040503050406030204" pitchFamily="18" charset="0"/>
                        </a:rPr>
                        <m:t> 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実際には計算しやすくなるため，対数尤度を最大化する．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/>
                            <m:t>MLE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>
                          <a:latin typeface="Cambria Math" panose="02040503050406030204" pitchFamily="18" charset="0"/>
                        </a:rPr>
                        <m:t> 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ニュートン法などの数値計算でこれを求める．（Rがやってくれる）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3358" r="-154" b="-298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11 ロジット・モデルのイメージ</a:t>
            </a:r>
          </a:p>
        </p:txBody>
      </p:sp>
      <p:pic>
        <p:nvPicPr>
          <p:cNvPr id="3" name="Picture 1" descr="binary-choice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12 ロジット・モデルの実装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(modelsummary); </a:t>
            </a: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mydata &lt;- readr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"turnover.csv"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glm</a:t>
            </a:r>
            <a:r>
              <a:rPr>
                <a:solidFill>
                  <a:srgbClr val="003B4F"/>
                </a:solidFill>
                <a:latin typeface="Courier"/>
              </a:rPr>
              <a:t>(turnover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tenure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commute_time,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.,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binomial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"logit"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gof_map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"nobs"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"r.squared"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stars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-0.185**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(0.068)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-0.013***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commute_time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0.034***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Num.Obs.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13 ロジット・モデルの解釈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sz="1800" dirty="0" err="1"/>
                  <a:t>係数はそのまま効果として解釈することはできない</a:t>
                </a:r>
                <a:r>
                  <a:rPr sz="1800" dirty="0"/>
                  <a:t>．</a:t>
                </a:r>
              </a:p>
              <a:p>
                <a:pPr lvl="0"/>
                <a:r>
                  <a:rPr sz="1800" dirty="0" err="1"/>
                  <a:t>非線形なモデルなので，元の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1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1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sz="1800" dirty="0" err="1"/>
                  <a:t>の水準によって，説明変数の効果の大きさも変わる</a:t>
                </a:r>
                <a:r>
                  <a:rPr sz="1800" dirty="0"/>
                  <a:t>．</a:t>
                </a:r>
              </a:p>
              <a:p>
                <a:pPr lvl="0"/>
                <a:r>
                  <a:rPr sz="1800" dirty="0" err="1"/>
                  <a:t>経済学では，効果の評価のために</a:t>
                </a:r>
                <a:r>
                  <a:rPr sz="1800" b="1" dirty="0" err="1"/>
                  <a:t>平均限界効果</a:t>
                </a:r>
                <a:r>
                  <a:rPr sz="1800" dirty="0" err="1"/>
                  <a:t>（AME</a:t>
                </a:r>
                <a:r>
                  <a:rPr sz="1800" dirty="0"/>
                  <a:t>; average marginal </a:t>
                </a:r>
                <a:r>
                  <a:rPr sz="1800" dirty="0" err="1"/>
                  <a:t>effect）を計算することが多い</a:t>
                </a:r>
                <a:r>
                  <a:rPr sz="1800" dirty="0"/>
                  <a:t>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sz="1800"/>
                            <m:t>AME</m:t>
                          </m:r>
                        </m:e>
                        <m:sub>
                          <m:sSub>
                            <m:sSubPr>
                              <m:ctrlPr>
                                <a:rPr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sz="1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80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=1∣</m:t>
                                  </m:r>
                                  <m:sSub>
                                    <m:sSubPr>
                                      <m:ctrlPr>
                                        <a:rPr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80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sz="1800" dirty="0"/>
              </a:p>
              <a:p>
                <a:pPr lvl="0"/>
                <a:r>
                  <a:rPr sz="1800" dirty="0" err="1"/>
                  <a:t>ただし，説明変数がダミー変数の場合は，微分できないので，差をとる</a:t>
                </a:r>
                <a:r>
                  <a:rPr sz="1800" dirty="0"/>
                  <a:t>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sz="1800"/>
                            <m:t>AME</m:t>
                          </m:r>
                        </m:e>
                        <m:sub>
                          <m:sSub>
                            <m:sSubPr>
                              <m:ctrlPr>
                                <a:rPr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sz="1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sz="180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</m:nary>
                      <m:d>
                        <m:d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1800">
                              <a:latin typeface="Cambria Math" panose="02040503050406030204" pitchFamily="18" charset="0"/>
                            </a:rPr>
                            <m:t>=1∣</m:t>
                          </m:r>
                          <m:sSub>
                            <m:sSubPr>
                              <m:ctrlPr>
                                <a:rPr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18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sz="180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1800">
                              <a:latin typeface="Cambria Math" panose="02040503050406030204" pitchFamily="18" charset="0"/>
                            </a:rPr>
                            <m:t>=1∣</m:t>
                          </m:r>
                          <m:sSub>
                            <m:sSubPr>
                              <m:ctrlPr>
                                <a:rPr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18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1493" b="-3917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14 平均限界効果の求め方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(marginaleffects)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female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(female))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glm</a:t>
            </a:r>
            <a:r>
              <a:rPr>
                <a:solidFill>
                  <a:srgbClr val="003B4F"/>
                </a:solidFill>
                <a:latin typeface="Courier"/>
              </a:rPr>
              <a:t>(turnover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tenure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commute_time,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.,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binomial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"logit"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marginaleffects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gof_map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"nobs"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stars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-0.003***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commute_time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0.007***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Num.Obs.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15 プロビット・モデル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14:m xmlns:a14="http://schemas.microsoft.com/office/drawing/2010/main">
              <m:oMath xmlns:m="http://schemas.openxmlformats.org/officeDocument/2006/math"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Φ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e>
                </m:d>
              </m:oMath>
            </a14:m>
            <a:r>
              <a:t>.</a:t>
            </a:r>
          </a:p>
          <a:p>
            <a:pPr lvl="0"/>
            <a:r>
              <a:t>他は，ロジット・モデルと同様の議論が成り立つ．</a:t>
            </a:r>
          </a:p>
          <a:p>
            <a:pPr lvl="0"/>
            <a:r>
              <a:t>Rでは，</a:t>
            </a:r>
            <a:r>
              <a:rPr>
                <a:latin typeface="Courier"/>
              </a:rPr>
              <a:t>glm(y ~ x, family = binomial(link = "probit"))</a:t>
            </a:r>
            <a:r>
              <a:t>とすればよい．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16 LPM, ロジット，プロビットの比較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LPMの係数，ロジット，プロビットのAMEはだいたい同じ値になることが多い．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080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Logit (AME)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Probit (AME)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0.48091***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(0.01454)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-0.00290***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-0.00283***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-0.00286***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commute_time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0.00653***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0.00717***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0.00705***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Num.Obs.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17 潜在変数モデル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sz="2000" dirty="0" err="1"/>
                  <a:t>ロジットやプロビットを</a:t>
                </a:r>
                <a:r>
                  <a:rPr sz="2000" b="1" dirty="0" err="1"/>
                  <a:t>潜在変数</a:t>
                </a:r>
                <a:r>
                  <a:rPr sz="2000" dirty="0" err="1"/>
                  <a:t>に基づいて導出することもできる</a:t>
                </a:r>
                <a:r>
                  <a:rPr sz="2000" dirty="0"/>
                  <a:t>．（</a:t>
                </a:r>
                <a:r>
                  <a:rPr sz="2000" dirty="0" err="1"/>
                  <a:t>ここではプロビットを例に</a:t>
                </a:r>
                <a:r>
                  <a:rPr sz="2000" dirty="0"/>
                  <a:t>．）</a:t>
                </a:r>
              </a:p>
              <a:p>
                <a:pPr lvl="0"/>
                <a:r>
                  <a:rPr sz="2000" dirty="0" err="1"/>
                  <a:t>個人の意思決定の場合は，経済学的には効用として解釈できる</a:t>
                </a:r>
                <a:r>
                  <a:rPr sz="2000" dirty="0"/>
                  <a:t>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 err="1"/>
                  <a:t>として</a:t>
                </a:r>
                <a:r>
                  <a:rPr sz="2000" dirty="0"/>
                  <a:t>，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≤0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/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&gt;0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20896" b="-1044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つづき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すると，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=1∣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&gt;0∣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m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&gt;−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−⋯−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m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−⋯−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m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mr>
                  </m:m>
                </m:oMath>
              </m:oMathPara>
            </a14:m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 離散選択モデル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t>離散的な選択肢の中から何かを選ぶこと（何かが選ばれること）を</a:t>
                </a:r>
                <a:r>
                  <a:rPr b="1"/>
                  <a:t>離散選択</a:t>
                </a:r>
                <a:r>
                  <a:t>（discrete choice）と呼ぶ．</a:t>
                </a:r>
              </a:p>
              <a:p>
                <a:pPr lvl="1"/>
                <a:r>
                  <a:t>例：人事考課（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r>
                  <a:t> ）</a:t>
                </a:r>
              </a:p>
              <a:p>
                <a:pPr lvl="0"/>
                <a:r>
                  <a:t>その統計モデルを</a:t>
                </a:r>
                <a:r>
                  <a:rPr b="1"/>
                  <a:t>離散選択モデル</a:t>
                </a:r>
                <a:r>
                  <a:t>（discrete choice model）と呼ぶ．</a:t>
                </a:r>
              </a:p>
              <a:p>
                <a:pPr lvl="1"/>
                <a:r>
                  <a:t>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/>
              </a:p>
              <a:p>
                <a:pPr lvl="0"/>
                <a:r>
                  <a:t>つまり，従属変数が離散型の変数の回帰モデル．</a:t>
                </a:r>
              </a:p>
              <a:p>
                <a:pPr lvl="0"/>
                <a:r>
                  <a:t>今日は2つの選択肢がある場合に限定して議論する．</a:t>
                </a:r>
              </a:p>
              <a:p>
                <a:pPr lvl="1"/>
                <a:r>
                  <a:rPr b="1"/>
                  <a:t>二項選択モデル</a:t>
                </a:r>
                <a:r>
                  <a:t>（binary choice model）．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612" r="-154" b="-223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18 内生性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線形回帰と同じように，内生性があると，推定量が一致性を持たない．</a:t>
            </a:r>
          </a:p>
          <a:p>
            <a:pPr lvl="0"/>
            <a:r>
              <a:t>LPMで操作変数法や固定効果法を使う．</a:t>
            </a:r>
          </a:p>
          <a:p>
            <a:pPr lvl="0"/>
            <a:r>
              <a:t>固定効果ロジットを使う．</a:t>
            </a:r>
          </a:p>
          <a:p>
            <a:pPr lvl="0"/>
            <a:r>
              <a:t>IVプロビットを使う．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19 被説明変数が2値でないとき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sz="1600" dirty="0"/>
                  <a:t>3つ以上のレベルがあるとき（順序がある）．</a:t>
                </a:r>
              </a:p>
              <a:p>
                <a:pPr lvl="1"/>
                <a:r>
                  <a:rPr sz="1600" dirty="0" err="1"/>
                  <a:t>例</a:t>
                </a:r>
                <a:r>
                  <a:rPr sz="1600" dirty="0"/>
                  <a:t>：「</a:t>
                </a:r>
                <a:r>
                  <a:rPr sz="1600" dirty="0" err="1"/>
                  <a:t>不満</a:t>
                </a:r>
                <a:r>
                  <a:rPr sz="1600" dirty="0"/>
                  <a:t>」「</a:t>
                </a:r>
                <a:r>
                  <a:rPr sz="1600" dirty="0" err="1"/>
                  <a:t>やや不満</a:t>
                </a:r>
                <a:r>
                  <a:rPr sz="1600" dirty="0"/>
                  <a:t>」「</a:t>
                </a:r>
                <a:r>
                  <a:rPr sz="1600" dirty="0" err="1"/>
                  <a:t>やや満足</a:t>
                </a:r>
                <a:r>
                  <a:rPr sz="1600" dirty="0"/>
                  <a:t>」「</a:t>
                </a:r>
                <a:r>
                  <a:rPr sz="1600" dirty="0" err="1"/>
                  <a:t>満足</a:t>
                </a:r>
                <a:r>
                  <a:rPr sz="1600" dirty="0"/>
                  <a:t>」</a:t>
                </a:r>
              </a:p>
              <a:p>
                <a:pPr lvl="1"/>
                <a:r>
                  <a:rPr sz="1600" dirty="0"/>
                  <a:t>単に，1, 2, 3, 4としてOLS．</a:t>
                </a:r>
              </a:p>
              <a:p>
                <a:pPr lvl="1"/>
                <a:r>
                  <a:rPr sz="1600" dirty="0"/>
                  <a:t>どこかで区切って2カテゴリーに変換：「</a:t>
                </a:r>
                <a:r>
                  <a:rPr sz="1600" dirty="0" err="1"/>
                  <a:t>満足</a:t>
                </a:r>
                <a:r>
                  <a:rPr sz="1600" dirty="0"/>
                  <a:t>」「</a:t>
                </a:r>
                <a:r>
                  <a:rPr sz="1600" dirty="0" err="1"/>
                  <a:t>不満</a:t>
                </a:r>
                <a:r>
                  <a:rPr sz="1600" dirty="0"/>
                  <a:t>」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6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=4∣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sz="1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sz="16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≥3∣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sz="1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sz="16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≥2∣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sz="1600" dirty="0" err="1"/>
                  <a:t>をそれぞれ推定</a:t>
                </a:r>
                <a:r>
                  <a:rPr sz="1600" dirty="0"/>
                  <a:t>．</a:t>
                </a:r>
              </a:p>
              <a:p>
                <a:pPr lvl="1"/>
                <a:r>
                  <a:rPr sz="1600" dirty="0" err="1"/>
                  <a:t>順序ロジット，順序プロビット</a:t>
                </a:r>
                <a:r>
                  <a:rPr sz="1600" dirty="0"/>
                  <a:t>．</a:t>
                </a:r>
              </a:p>
              <a:p>
                <a:pPr lvl="0"/>
                <a:r>
                  <a:rPr sz="1600" dirty="0"/>
                  <a:t>3つ以上のカテゴリーがあるとき（順序がない）．</a:t>
                </a:r>
              </a:p>
              <a:p>
                <a:pPr lvl="1"/>
                <a:r>
                  <a:rPr sz="1600" dirty="0" err="1"/>
                  <a:t>例：希望部署</a:t>
                </a:r>
                <a:endParaRPr sz="1600" dirty="0"/>
              </a:p>
              <a:p>
                <a:pPr lvl="1"/>
                <a:r>
                  <a:rPr sz="1600" dirty="0"/>
                  <a:t>ある選択肢とそれ以外の0-1のダミー変数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160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sz="1600" dirty="0" err="1"/>
                  <a:t>を作って</a:t>
                </a:r>
                <a:r>
                  <a:rPr sz="1600" dirty="0"/>
                  <a:t>，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𝐽</m:t>
                    </m:r>
                    <m:r>
                      <a:rPr sz="16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sz="1600" dirty="0" err="1"/>
                  <a:t>個の回帰モデルを推定する</a:t>
                </a:r>
                <a:r>
                  <a:rPr sz="1600" dirty="0"/>
                  <a:t>．</a:t>
                </a:r>
              </a:p>
              <a:p>
                <a:pPr lvl="1"/>
                <a:r>
                  <a:rPr sz="1600" dirty="0" err="1"/>
                  <a:t>多項ロジット，多項プロビット</a:t>
                </a:r>
                <a:r>
                  <a:rPr sz="1600" dirty="0"/>
                  <a:t>．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11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 二項選択モデル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選択肢が2つの例：ハイパフォーマー，昇進，離職など．</a:t>
            </a:r>
          </a:p>
          <a:p>
            <a:pPr lvl="0"/>
            <a:r>
              <a:t>カテゴリーが2つなので，</a:t>
            </a:r>
            <a:r>
              <a:rPr b="1"/>
              <a:t>ダミー変数</a:t>
            </a:r>
            <a:r>
              <a:t>として扱える．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=1−</m:t>
                </m:r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=0∣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</m:oMath>
            </a14:m>
            <a:r>
              <a:t> なので，一方の確率を考えるだけでよい．</a:t>
            </a:r>
          </a:p>
          <a:p>
            <a:pPr lvl="0"/>
            <a:r>
              <a:t>すると，</a:t>
            </a:r>
            <a14:m xmlns:a14="http://schemas.microsoft.com/office/drawing/2010/main">
              <m:oMath xmlns:m="http://schemas.openxmlformats.org/officeDocument/2006/math"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∣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</m:d>
              </m:oMath>
            </a14:m>
            <a:r>
              <a:t> という回帰モデル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∣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</m:d>
              </m:oMath>
            </a14:m>
            <a:r>
              <a:t>を推定するという問題ということになる．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∣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</m:d>
              </m:oMath>
            </a14:m>
            <a:r>
              <a:t>にどのような関数を仮定するか？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 主要な3つのモデル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線形確率モデル（LPM; linear probability model）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+⋯+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a14:m>
            <a:endParaRPr/>
          </a:p>
          <a:p>
            <a:pPr lvl="0"/>
            <a:r>
              <a:t>ロジット ・モデル（logit model）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den>
                </m:f>
              </m:oMath>
            </a14:m>
            <a:endParaRPr/>
          </a:p>
          <a:p>
            <a:pPr lvl="0"/>
            <a:r>
              <a:t>プロビット・モデル（probit model）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Φ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e>
                </m:d>
              </m:oMath>
            </a14:m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4 線形確率モデル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を説明変数の線形結合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で近似するモデル．</a:t>
                </a:r>
              </a:p>
              <a:p>
                <a:pPr lvl="0"/>
                <a:r>
                  <a:t>単に従属変数をダミー変数として線形モデルをOLS推定すればよい．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式(1)の両辺の条件付き期待値をとると，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t>なら，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なので，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=1∣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2985" b="-261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5 LPMのイメージ</a:t>
            </a:r>
          </a:p>
        </p:txBody>
      </p:sp>
      <p:pic>
        <p:nvPicPr>
          <p:cNvPr id="3" name="Picture 1" descr="binary-choice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69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6 LPMの良いところと悪いところ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悪いところ</a:t>
            </a:r>
          </a:p>
          <a:p>
            <a:pPr lvl="1"/>
            <a:r>
              <a:t>確率の性質を満たさない．（論理的整合性がない）</a:t>
            </a:r>
          </a:p>
          <a:p>
            <a:pPr lvl="1"/>
            <a:r>
              <a:t>必ず不均一分散になる．（頑健な標準誤差を使えばよい）</a:t>
            </a:r>
          </a:p>
          <a:p>
            <a:pPr lvl="0"/>
            <a:r>
              <a:t>良いところ</a:t>
            </a:r>
          </a:p>
          <a:p>
            <a:pPr lvl="1"/>
            <a:r>
              <a:t>解釈しやすい．</a:t>
            </a:r>
          </a:p>
          <a:p>
            <a:pPr lvl="1"/>
            <a:r>
              <a:t>固定効果法や操作変数法などもそのまま適用できる．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7 LPMの実装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(modelsummary); </a:t>
            </a: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mydata &lt;- readr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"turnover.csv"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(turnover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tenure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commute_time,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.)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vcov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"robust"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gof_map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"nobs"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"r.squared"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stars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0.481***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-0.003***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commute_time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0.007***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Num.Obs.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8 LPMの解釈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lvl="0"/>
                <a:r>
                  <a:rPr dirty="0" err="1"/>
                  <a:t>推定されたモデル</a:t>
                </a:r>
                <a:r>
                  <a:rPr dirty="0"/>
                  <a:t>：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Pr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=0.481−0.003×</m:t>
                    </m:r>
                    <m:r>
                      <a:rPr>
                        <a:latin typeface="Cambria Math" panose="02040503050406030204" pitchFamily="18" charset="0"/>
                      </a:rPr>
                      <m:t>𝑡𝑒𝑛𝑢𝑟𝑒</m:t>
                    </m:r>
                    <m:r>
                      <a:rPr>
                        <a:latin typeface="Cambria Math" panose="02040503050406030204" pitchFamily="18" charset="0"/>
                      </a:rPr>
                      <m:t>+0.007×</m:t>
                    </m:r>
                    <m:r>
                      <a:rPr>
                        <a:latin typeface="Cambria Math" panose="02040503050406030204" pitchFamily="18" charset="0"/>
                      </a:rPr>
                      <m:t>𝑐𝑜𝑚𝑚𝑢𝑡𝑒</m:t>
                    </m:r>
                    <m:r>
                      <a:rPr>
                        <a:latin typeface="Cambria Math" panose="02040503050406030204" pitchFamily="18" charset="0"/>
                      </a:rPr>
                      <m:t>_</m:t>
                    </m:r>
                    <m:r>
                      <a:rPr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左辺は確率なので，係数の値は説明変数が1単位上昇したときの確率の増加分として解釈できる（セテリスパリブス）．</a:t>
                </a:r>
              </a:p>
              <a:p>
                <a:pPr lvl="0"/>
                <a:r>
                  <a:rPr dirty="0"/>
                  <a:t>勤続年数が10年増えると，離職確率が0.03減少する．</a:t>
                </a:r>
              </a:p>
              <a:p>
                <a:pPr lvl="1"/>
                <a:r>
                  <a:rPr dirty="0"/>
                  <a:t>「離職確率が0.03減少する」=「離職確率が3%ポイント減少する．」</a:t>
                </a:r>
              </a:p>
              <a:p>
                <a:pPr lvl="1"/>
                <a:r>
                  <a:rPr dirty="0"/>
                  <a:t>「離職確率が3%減少する」は間違い．</a:t>
                </a:r>
              </a:p>
              <a:p>
                <a:pPr lvl="0"/>
                <a:r>
                  <a:rPr dirty="0" err="1"/>
                  <a:t>ある説明変数の効果の大きさを示すときに，従属変数の平均値と比べて，そこから何%増えたかを計算することがある</a:t>
                </a:r>
                <a:r>
                  <a:rPr dirty="0"/>
                  <a:t>．</a:t>
                </a:r>
              </a:p>
              <a:p>
                <a:pPr lvl="1"/>
                <a:r>
                  <a:rPr dirty="0">
                    <a:latin typeface="Courier"/>
                  </a:rPr>
                  <a:t>mean(</a:t>
                </a:r>
                <a:r>
                  <a:rPr dirty="0" err="1">
                    <a:latin typeface="Courier"/>
                  </a:rPr>
                  <a:t>mydata$turnover</a:t>
                </a:r>
                <a:r>
                  <a:rPr dirty="0">
                    <a:latin typeface="Courier"/>
                  </a:rPr>
                  <a:t>)</a:t>
                </a:r>
                <a:r>
                  <a:rPr dirty="0"/>
                  <a:t>は</a:t>
                </a:r>
                <a:r>
                  <a:rPr dirty="0">
                    <a:latin typeface="Courier"/>
                  </a:rPr>
                  <a:t>0.6296</a:t>
                </a:r>
                <a:r>
                  <a:rPr dirty="0"/>
                  <a:t>なので，</a:t>
                </a:r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0.5996−0.6296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0.6296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=−0.047</m:t>
                    </m:r>
                  </m:oMath>
                </a14:m>
                <a:r>
                  <a:rPr dirty="0"/>
                  <a:t>，約5%の減少．</a:t>
                </a:r>
              </a:p>
              <a:p>
                <a:pPr lvl="0"/>
                <a:r>
                  <a:rPr dirty="0" err="1"/>
                  <a:t>今回のサンプルデータは違うが，事象がそもそも稀だと係数が小さくても，かなり大きな効果であることがある</a:t>
                </a:r>
                <a:r>
                  <a:rPr dirty="0"/>
                  <a:t>．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298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Macintosh PowerPoint</Application>
  <PresentationFormat>On-screen Show (16:9)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</vt:lpstr>
      <vt:lpstr>Office Theme</vt:lpstr>
      <vt:lpstr>離散選択モデル入門</vt:lpstr>
      <vt:lpstr>1 離散選択モデル</vt:lpstr>
      <vt:lpstr>2 二項選択モデル</vt:lpstr>
      <vt:lpstr>3 主要な3つのモデル</vt:lpstr>
      <vt:lpstr>4 線形確率モデル</vt:lpstr>
      <vt:lpstr>5 LPMのイメージ</vt:lpstr>
      <vt:lpstr>6 LPMの良いところと悪いところ</vt:lpstr>
      <vt:lpstr>7 LPMの実装</vt:lpstr>
      <vt:lpstr>8 LPMの解釈</vt:lpstr>
      <vt:lpstr>9 ロジット・モデル</vt:lpstr>
      <vt:lpstr>10 ロジット・モデルの推定</vt:lpstr>
      <vt:lpstr>11 ロジット・モデルのイメージ</vt:lpstr>
      <vt:lpstr>12 ロジット・モデルの実装</vt:lpstr>
      <vt:lpstr>13 ロジット・モデルの解釈</vt:lpstr>
      <vt:lpstr>14 平均限界効果の求め方</vt:lpstr>
      <vt:lpstr>15 プロビット・モデル</vt:lpstr>
      <vt:lpstr>16 LPM, ロジット，プロビットの比較</vt:lpstr>
      <vt:lpstr>17 潜在変数モデル</vt:lpstr>
      <vt:lpstr>つづき</vt:lpstr>
      <vt:lpstr>18 内生性</vt:lpstr>
      <vt:lpstr>19 被説明変数が2値でないとき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Macintosh PowerPoint</Application>
  <PresentationFormat>On-screen Show (16:9)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離散選択モデル入門</vt:lpstr>
      <vt:lpstr>1 離散選択モデル</vt:lpstr>
      <vt:lpstr>2 二項選択モデル</vt:lpstr>
      <vt:lpstr>3 主要な3つのモデル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離散選択モデル入門</dc:title>
  <dc:creator>北川梨津</dc:creator>
  <cp:keywords/>
  <cp:lastModifiedBy>kitagawa-pse</cp:lastModifiedBy>
  <cp:revision>1</cp:revision>
  <dcterms:created xsi:type="dcterms:W3CDTF">2022-07-18T05:23:55Z</dcterms:created>
  <dcterms:modified xsi:type="dcterms:W3CDTF">2022-07-18T05:59:28Z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2022年7月18日（海の日）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institute">
    <vt:lpwstr>早稲田大学大学院経済学研究科</vt:lpwstr>
  </property>
  <property fmtid="{D5CDD505-2E9C-101B-9397-08002B2CF9AE}" pid="9" name="slide-number">
    <vt:lpwstr>True</vt:lpwstr>
  </property>
  <property fmtid="{D5CDD505-2E9C-101B-9397-08002B2CF9AE}" pid="10" name="subtitle">
    <vt:lpwstr>LPM, Logit, Probitによる二項選択モデル</vt:lpwstr>
  </property>
  <property fmtid="{D5CDD505-2E9C-101B-9397-08002B2CF9AE}" pid="11" name="toc-title">
    <vt:lpwstr>Table of contents</vt:lpwstr>
  </property>
</Properties>
</file>