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705" autoAdjust="0"/>
  </p:normalViewPr>
  <p:slideViewPr>
    <p:cSldViewPr snapToGrid="0" snapToObjects="1">
      <p:cViewPr varScale="1">
        <p:scale>
          <a:sx n="144" d="100"/>
          <a:sy n="144" d="100"/>
        </p:scale>
        <p:origin x="720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C4ADF-0670-3F48-AA86-DEFAF4314AFF}" type="datetimeFigureOut">
              <a:rPr lang="en-JP" smtClean="0"/>
              <a:t>2022/07/18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2D94B-1243-984D-847F-035D1E18512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64167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2D94B-1243-984D-847F-035D1E185121}" type="slidenum">
              <a:rPr lang="en-JP" smtClean="0"/>
              <a:t>19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25090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322B-B8B4-5845-9901-FD2B2D848DB9}" type="datetime1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F0FF-2D14-944B-935D-FF0BB14E1B72}" type="datetime1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27A3-2DAE-CD44-99F3-BA50B1AEAB7E}" type="datetime1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428D-AD3C-2249-ADD5-BEB145D95792}" type="datetime1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93FE-5FBB-8842-ADED-921E0023F87A}" type="datetime1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ABA4-C1EE-BF4B-8436-930ED5ABE5E9}" type="datetime1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4F8F-AB74-E243-985A-1DD20FF4B7E5}" type="datetime1">
              <a:rPr lang="en-US" smtClean="0"/>
              <a:t>7/18/22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2A8D-58D4-1249-918D-6A929E51F765}" type="datetime1">
              <a:rPr lang="en-US" smtClean="0"/>
              <a:t>7/18/22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DA23-FD4F-734E-B3BE-62127C6D6145}" type="datetime1">
              <a:rPr lang="en-US" smtClean="0"/>
              <a:t>7/18/22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6A80-2103-BD44-8CC6-24BD7024ABDE}" type="datetime1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0731-D0C6-0B46-A4FE-508E22E37333}" type="datetime1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A71B8-3DF5-B649-88A6-9E06EEA5FD29}" type="datetime1">
              <a:rPr lang="en-US" smtClean="0"/>
              <a:t>7/18/22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4CE90A-2804-5741-F66E-37293B33F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離散選択モデル入門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>LPM, Logit, Probitによる二項選択モデル</a:t>
            </a:r>
            <a:br/>
            <a:br/>
            <a:r>
              <a:t>北川梨津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2022年7月18日（海の日）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9 ロジット・モデル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sz="200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=1∣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sz="200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>
                              <m:sSubPr>
                                <m:ctrlPr>
                                  <a:rPr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sz="200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sz="200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>
                              <m:sSubPr>
                                <m:ctrlPr>
                                  <a:rPr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sz="2000" dirty="0" err="1"/>
                  <a:t>とするモデル</a:t>
                </a:r>
                <a:r>
                  <a:rPr sz="2000" dirty="0"/>
                  <a:t>．</a:t>
                </a:r>
              </a:p>
              <a:p>
                <a:pPr lvl="0"/>
                <a:r>
                  <a:rPr sz="2000" dirty="0"/>
                  <a:t>右辺は必ず0と1の間の値をとるので，確率の性質を満たす．</a:t>
                </a:r>
              </a:p>
              <a:p>
                <a:pPr lvl="0"/>
                <a:r>
                  <a:rPr sz="2000" b="1" dirty="0" err="1"/>
                  <a:t>最尤法</a:t>
                </a:r>
                <a:r>
                  <a:rPr sz="2000" dirty="0" err="1"/>
                  <a:t>を使ってパラメータを推定する</a:t>
                </a:r>
                <a:r>
                  <a:rPr sz="2000" dirty="0"/>
                  <a:t>．</a:t>
                </a:r>
              </a:p>
              <a:p>
                <a:pPr lvl="0"/>
                <a:r>
                  <a:rPr sz="2000" dirty="0" err="1"/>
                  <a:t>最尤法のイメージ：手元のデータが尤もらしくなるようなパラメータの値は何だろう</a:t>
                </a:r>
                <a:r>
                  <a:rPr sz="2000" dirty="0"/>
                  <a:t>〜？</a:t>
                </a:r>
              </a:p>
              <a:p>
                <a:pPr lvl="0"/>
                <a:r>
                  <a:rPr sz="2000" dirty="0" err="1"/>
                  <a:t>尤度</a:t>
                </a:r>
                <a:r>
                  <a:rPr sz="2000" dirty="0"/>
                  <a:t>：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sz="20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sz="2000">
                                <a:latin typeface="Cambria Math" panose="02040503050406030204" pitchFamily="18" charset="0"/>
                              </a:rPr>
                              <m:t>Λ</m:t>
                            </m:r>
                            <m:sSup>
                              <m:sSupPr>
                                <m:ctrlPr>
                                  <a:rPr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200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sz="20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200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sz="2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200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sz="2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sz="20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d>
                                      <m:dPr>
                                        <m:ctrlPr>
                                          <a:rPr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200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sz="200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sz="200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200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sz="200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200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sz="200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sz="200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nary>
                    <m:r>
                      <a:rPr sz="20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10 ロジット・モデルの推定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sz="1800" dirty="0" err="1"/>
                  <a:t>尤度を最大化するパラメータの値を求める</a:t>
                </a:r>
                <a:r>
                  <a:rPr sz="1800" dirty="0"/>
                  <a:t> = </a:t>
                </a:r>
                <a:r>
                  <a:rPr sz="1800" b="1" dirty="0" err="1"/>
                  <a:t>最尤推定</a:t>
                </a:r>
                <a:r>
                  <a:rPr sz="1800" dirty="0" err="1"/>
                  <a:t>（MLE</a:t>
                </a:r>
                <a:r>
                  <a:rPr sz="1800" dirty="0"/>
                  <a:t>; maximum likelihood estimation）．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180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sz="180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sz="18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sz="1800"/>
                            <m:t>MLE</m:t>
                          </m:r>
                        </m:sup>
                      </m:sSup>
                      <m:r>
                        <a:rPr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sz="1800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sz="1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sz="18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sz="1800">
                              <a:latin typeface="Cambria Math" panose="02040503050406030204" pitchFamily="18" charset="0"/>
                            </a:rPr>
                            <m:t>𝛽</m:t>
                          </m:r>
                        </m:lim>
                      </m:limLow>
                      <m:r>
                        <a:rPr sz="1800">
                          <a:latin typeface="Cambria Math" panose="02040503050406030204" pitchFamily="18" charset="0"/>
                        </a:rPr>
                        <m:t> </m:t>
                      </m:r>
                      <m:r>
                        <a:rPr sz="180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8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sz="1800" dirty="0"/>
              </a:p>
              <a:p>
                <a:pPr lvl="0"/>
                <a:r>
                  <a:rPr sz="1800" dirty="0" err="1"/>
                  <a:t>実際には計算しやすくなるため，対数尤度を最大化する</a:t>
                </a:r>
                <a:r>
                  <a:rPr sz="1800" dirty="0"/>
                  <a:t>．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180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sz="180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sz="18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sz="1800"/>
                            <m:t>MLE</m:t>
                          </m:r>
                        </m:sup>
                      </m:sSup>
                      <m:r>
                        <a:rPr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sz="1800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sz="1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sz="18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sz="1800">
                              <a:latin typeface="Cambria Math" panose="02040503050406030204" pitchFamily="18" charset="0"/>
                            </a:rPr>
                            <m:t>𝛽</m:t>
                          </m:r>
                        </m:lim>
                      </m:limLow>
                      <m:r>
                        <a:rPr sz="1800">
                          <a:latin typeface="Cambria Math" panose="02040503050406030204" pitchFamily="18" charset="0"/>
                        </a:rPr>
                        <m:t> </m:t>
                      </m:r>
                      <m:r>
                        <m:rPr>
                          <m:sty m:val="p"/>
                        </m:rPr>
                        <a:rPr sz="180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80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18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sz="1800" dirty="0"/>
              </a:p>
              <a:p>
                <a:pPr lvl="0"/>
                <a:r>
                  <a:rPr sz="1800" dirty="0" err="1"/>
                  <a:t>ニュートン法などの数値計算でこれを求める</a:t>
                </a:r>
                <a:r>
                  <a:rPr sz="1800" dirty="0"/>
                  <a:t>．（</a:t>
                </a:r>
                <a:r>
                  <a:rPr sz="1800" dirty="0" err="1"/>
                  <a:t>Rがやってくれる</a:t>
                </a:r>
                <a:r>
                  <a:rPr sz="1800" dirty="0"/>
                  <a:t>）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3" t="-1493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11 ロジット・モデルのイメージ</a:t>
            </a:r>
          </a:p>
        </p:txBody>
      </p:sp>
      <p:pic>
        <p:nvPicPr>
          <p:cNvPr id="3" name="Picture 1" descr="binary-choice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08200" y="1193800"/>
            <a:ext cx="4927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12 ロジット・モデルの実装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(modelsummary); </a:t>
            </a: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(dplyr)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mydata &lt;- readr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"turnover.csv"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mydata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glm</a:t>
            </a:r>
            <a:r>
              <a:rPr>
                <a:solidFill>
                  <a:srgbClr val="003B4F"/>
                </a:solidFill>
                <a:latin typeface="Courier"/>
              </a:rPr>
              <a:t>(turnover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tenure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commute_time,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.,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family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binomial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link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"logit"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modelsummary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gof_map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"nobs"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"r.squared"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</a:t>
            </a:r>
            <a:r>
              <a:rPr>
                <a:solidFill>
                  <a:srgbClr val="657422"/>
                </a:solidFill>
                <a:latin typeface="Courier"/>
              </a:rPr>
              <a:t>stars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Model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(Intercept)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-0.185**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(0.068)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tenure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-0.013***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(0.003)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commute_time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0.034***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(0.002)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Num.Obs.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13 ロジット・モデルの解釈1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lvl="0"/>
                <a:r>
                  <a:t>係数はそのまま効果として解釈することはできない．</a:t>
                </a:r>
              </a:p>
              <a:p>
                <a:pPr lvl="0"/>
                <a:r>
                  <a:t>非線形なモデルなので，元の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t>の水準によって，説明変数の効果の大きさも変わる．</a:t>
                </a:r>
              </a:p>
              <a:p>
                <a:pPr lvl="0"/>
                <a:r>
                  <a:t>経済学では，効果の評価のために</a:t>
                </a:r>
                <a:r>
                  <a:rPr b="1"/>
                  <a:t>平均限界効果</a:t>
                </a:r>
                <a:r>
                  <a:t>（AME; average marginal effect）を計算することが多い．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/>
                            <m:t>AME</m:t>
                          </m:r>
                        </m:e>
                        <m: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∂</m:t>
                              </m:r>
                              <m:r>
                                <m:rPr>
                                  <m:sty m:val="p"/>
                                </m:rPr>
                                <a:rPr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=1∣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∂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/>
              </a:p>
              <a:p>
                <a:pPr lvl="0"/>
                <a:r>
                  <a:t>ただし，説明変数がダミー変数の場合は，微分できないので，差をとる．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/>
                            <m:t>AME</m:t>
                          </m:r>
                        </m:e>
                        <m: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=1∣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=1∣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3" t="-2985" b="-22388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14 ロジット・モデルの解釈2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14:m xmlns:a14="http://schemas.microsoft.com/office/drawing/2010/main">
              <m:oMath xmlns:m="http://schemas.openxmlformats.org/officeDocument/2006/math">
                <m:f>
                  <m:fPr>
                    <m:ctrlPr>
                      <a:rPr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>
                        <a:latin typeface="Cambria Math" panose="02040503050406030204" pitchFamily="18" charset="0"/>
                      </a:rPr>
                      <m:t>∂</m:t>
                    </m:r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num>
                  <m:den>
                    <m:r>
                      <a:rPr>
                        <a:latin typeface="Cambria Math" panose="02040503050406030204" pitchFamily="18" charset="0"/>
                      </a:rPr>
                      <m:t>∂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den>
                </m:f>
                <m:r>
                  <a:rPr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i="1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num>
                  <m:den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>
                                <a:latin typeface="Cambria Math" panose="02040503050406030204" pitchFamily="18" charset="0"/>
                              </a:rPr>
                              <m:t>exp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𝑗</m:t>
                    </m:r>
                  </m:sub>
                </m:sSub>
              </m:oMath>
            </a14:m>
            <a:r>
              <a:t>なので，係数の推定値と限界効果の符号は一致する．</a:t>
            </a:r>
          </a:p>
          <a:p>
            <a:pPr lvl="0"/>
            <a:r>
              <a:t>係数の推定値だけでは効果の大きさがわからないが，効果の方向はわかる．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15 平均限界効果の求め方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(marginaleffects)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mydata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female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as.factor</a:t>
            </a:r>
            <a:r>
              <a:rPr>
                <a:solidFill>
                  <a:srgbClr val="003B4F"/>
                </a:solidFill>
                <a:latin typeface="Courier"/>
              </a:rPr>
              <a:t>(female))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glm</a:t>
            </a:r>
            <a:r>
              <a:rPr>
                <a:solidFill>
                  <a:srgbClr val="003B4F"/>
                </a:solidFill>
                <a:latin typeface="Courier"/>
              </a:rPr>
              <a:t>(turnover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tenure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commute_time,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.,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family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binomial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link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"logit"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marginaleffects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modelsummary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gof_map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"nobs"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</a:t>
            </a:r>
            <a:r>
              <a:rPr>
                <a:solidFill>
                  <a:srgbClr val="657422"/>
                </a:solidFill>
                <a:latin typeface="Courier"/>
              </a:rPr>
              <a:t>stars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Model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tenure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-0.003***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(0.001)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commute_time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0.007***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(0.000)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Num.Obs.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16 プロビット・モデル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14:m xmlns:a14="http://schemas.microsoft.com/office/drawing/2010/main">
              <m:oMath xmlns:m="http://schemas.openxmlformats.org/officeDocument/2006/math">
                <m:r>
                  <m:rPr>
                    <m:sty m:val="p"/>
                  </m:rPr>
                  <a:rPr>
                    <a:latin typeface="Cambria Math" panose="02040503050406030204" pitchFamily="18" charset="0"/>
                  </a:rPr>
                  <m:t>Pr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  <m:r>
                      <a:rPr>
                        <a:latin typeface="Cambria Math" panose="02040503050406030204" pitchFamily="18" charset="0"/>
                      </a:rPr>
                      <m:t>=1∣</m:t>
                    </m:r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>
                    <a:latin typeface="Cambria Math" panose="02040503050406030204" pitchFamily="18" charset="0"/>
                  </a:rPr>
                  <m:t>Φ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e>
                </m:d>
              </m:oMath>
            </a14:m>
            <a:r>
              <a:rPr dirty="0"/>
              <a:t>.</a:t>
            </a:r>
          </a:p>
          <a:p>
            <a:pPr lvl="0"/>
            <a:r>
              <a:rPr dirty="0" err="1"/>
              <a:t>他は，ロジット・モデルと同様の議論が成り立つ</a:t>
            </a:r>
            <a:r>
              <a:rPr dirty="0"/>
              <a:t>．</a:t>
            </a:r>
          </a:p>
          <a:p>
            <a:pPr lvl="0"/>
            <a:r>
              <a:rPr dirty="0" err="1"/>
              <a:t>Rでは，</a:t>
            </a:r>
            <a:r>
              <a:rPr dirty="0" err="1">
                <a:latin typeface="Courier"/>
              </a:rPr>
              <a:t>glm</a:t>
            </a:r>
            <a:r>
              <a:rPr>
                <a:latin typeface="Courier"/>
              </a:rPr>
              <a:t>(y ~ x, family = binomial(link = "</a:t>
            </a:r>
            <a:r>
              <a:rPr dirty="0" err="1">
                <a:latin typeface="Courier"/>
              </a:rPr>
              <a:t>probit</a:t>
            </a:r>
            <a:r>
              <a:rPr dirty="0">
                <a:latin typeface="Courier"/>
              </a:rPr>
              <a:t>"))</a:t>
            </a:r>
            <a:r>
              <a:rPr dirty="0" err="1"/>
              <a:t>とすればよい</a:t>
            </a:r>
            <a:r>
              <a:rPr dirty="0"/>
              <a:t>．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17 LPM, ロジット，プロビットの比較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t>LPMの係数，ロジット，プロビットのAMEはだいたい同じような値になることが多い．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080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LPM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Logit (AME)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Probit (AME)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(Intercept)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0.48091***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(0.01454)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tenure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-0.00290***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-0.00283***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-0.00286***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(0.00060)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(0.00059)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(0.00059)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commute_time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0.00653***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0.00717***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0.00705***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(0.00031)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(0.00032)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(0.00031)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Num.Obs.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18 潜在変数モデル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0"/>
                <a:r>
                  <a:rPr lang="ja-JP" altLang="en-US" sz="1800" dirty="0"/>
                  <a:t>ロジットやプロビットを</a:t>
                </a:r>
                <a:r>
                  <a:rPr lang="ja-JP" altLang="en-US" sz="1800" b="1" dirty="0" err="1"/>
                  <a:t>潜在変数</a:t>
                </a:r>
                <a:r>
                  <a:rPr lang="ja-JP" altLang="en-US" sz="1800" dirty="0" err="1"/>
                  <a:t>に基づいて導出することもできる</a:t>
                </a:r>
                <a:r>
                  <a:rPr lang="ja-JP" altLang="en-US" sz="1800" dirty="0"/>
                  <a:t>．（</a:t>
                </a:r>
                <a:r>
                  <a:rPr lang="ja-JP" altLang="en-US" sz="1800" dirty="0" err="1"/>
                  <a:t>ここではプロビットを例に</a:t>
                </a:r>
                <a:r>
                  <a:rPr lang="ja-JP" altLang="en-US" sz="1800" dirty="0"/>
                  <a:t>．）</a:t>
                </a:r>
              </a:p>
              <a:p>
                <a:pPr lvl="0"/>
                <a:r>
                  <a:rPr lang="ja-JP" altLang="en-US" sz="1800" dirty="0" err="1"/>
                  <a:t>個人の意思決定の場合は，経済学的には効用として解釈できる</a:t>
                </a:r>
                <a:r>
                  <a:rPr lang="ja-JP" altLang="en-US" sz="1800" dirty="0"/>
                  <a:t>．</a:t>
                </a:r>
                <a:br>
                  <a:rPr lang="ja-JP" altLang="en-US" sz="1800" dirty="0"/>
                </a:br>
                <a:endParaRPr lang="ja-JP" altLang="en-US" sz="18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sz="18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ar-AE" sz="1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18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180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  <m:r>
                        <a:rPr lang="ar-AE" sz="18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ar-AE" sz="1800" dirty="0"/>
                </a:br>
                <a:endParaRPr lang="ar-AE" sz="18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8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180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ar-AE" sz="180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ar-AE" sz="180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ar-AE" sz="180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ar-AE" sz="1800" dirty="0"/>
              </a:p>
              <a:p>
                <a:pPr marL="0" lvl="0" indent="0">
                  <a:buNone/>
                </a:pPr>
                <a:r>
                  <a:rPr lang="ja-JP" altLang="en-US" sz="1800" dirty="0" err="1"/>
                  <a:t>として</a:t>
                </a:r>
                <a:r>
                  <a:rPr lang="ja-JP" altLang="en-US" sz="1800" dirty="0"/>
                  <a:t>，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8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1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sz="18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ar-AE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ar-AE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ar-AE" sz="1800">
                                        <a:latin typeface="Cambria Math" panose="02040503050406030204" pitchFamily="18" charset="0"/>
                                      </a:rPr>
                                      <m:t>≤0</m:t>
                                    </m:r>
                                  </m:e>
                                </m:d>
                              </m:e>
                            </m:mr>
                            <m:mr>
                              <m:e/>
                              <m:e/>
                            </m:mr>
                            <m:mr>
                              <m:e>
                                <m:r>
                                  <a:rPr lang="ar-AE" sz="1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ar-AE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ar-AE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ar-AE" sz="1800">
                                        <a:latin typeface="Cambria Math" panose="02040503050406030204" pitchFamily="18" charset="0"/>
                                      </a:rPr>
                                      <m:t>&gt;0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7" t="-5970" b="-95896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1 離散選択モデル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0"/>
                <a:r>
                  <a:t>離散的な選択肢の中から何かを選ぶこと（何かが選ばれること）を</a:t>
                </a:r>
                <a:r>
                  <a:rPr b="1"/>
                  <a:t>離散選択</a:t>
                </a:r>
                <a:r>
                  <a:t>（discrete choice）と呼ぶ．</a:t>
                </a:r>
              </a:p>
              <a:p>
                <a:pPr lvl="1"/>
                <a:r>
                  <a:t>例：人事考課（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{</m:t>
                    </m:r>
                    <m:r>
                      <a:rPr>
                        <a:latin typeface="Cambria Math" panose="02040503050406030204" pitchFamily="18" charset="0"/>
                      </a:rPr>
                      <m:t>𝑆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𝐶</m:t>
                    </m:r>
                    <m:r>
                      <a:rPr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r>
                  <a:t> ）</a:t>
                </a:r>
              </a:p>
              <a:p>
                <a:pPr lvl="0"/>
                <a:r>
                  <a:t>その統計モデルを</a:t>
                </a:r>
                <a:r>
                  <a:rPr b="1"/>
                  <a:t>離散選択モデル</a:t>
                </a:r>
                <a:r>
                  <a:t>（discrete choice model）と呼ぶ．</a:t>
                </a:r>
              </a:p>
              <a:p>
                <a:pPr lvl="1"/>
                <a:r>
                  <a:t>例：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/>
              </a:p>
              <a:p>
                <a:pPr lvl="0"/>
                <a:r>
                  <a:t>つまり，従属変数が離散型の変数の回帰モデル．</a:t>
                </a:r>
              </a:p>
              <a:p>
                <a:pPr lvl="0"/>
                <a:r>
                  <a:t>今日は2つの選択肢がある場合に限定して議論する．</a:t>
                </a:r>
              </a:p>
              <a:p>
                <a:pPr lvl="1"/>
                <a:r>
                  <a:rPr b="1"/>
                  <a:t>二項選択モデル</a:t>
                </a:r>
                <a:r>
                  <a:t>（binary choice model）．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2612" r="-154" b="-2239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つづき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 err="1"/>
              <a:t>すると</a:t>
            </a:r>
            <a:r>
              <a:rPr dirty="0"/>
              <a:t>，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m>
                    <m:mPr>
                      <m:mcs>
                        <m:mc>
                          <m:mcPr>
                            <m:count m:val="1"/>
                            <m:mcJc m:val="center"/>
                          </m:mcPr>
                        </m:mc>
                      </m:mcs>
                      <m:ctrlPr>
                        <a:rPr>
                          <a:latin typeface="Cambria Math" panose="02040503050406030204" pitchFamily="18" charset="0"/>
                        </a:rPr>
                      </m:ctrlPr>
                    </m:mPr>
                    <m:mr>
                      <m:e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=1∣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>
                                <a:latin typeface="Cambria Math" panose="02040503050406030204" pitchFamily="18" charset="0"/>
                              </a:rPr>
                              <m:t>&gt;0∣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mr>
                    <m:m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&gt;−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−⋯−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∣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mr>
                    <m:m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=1−</m:t>
                        </m:r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−⋯−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mr>
                    <m:m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mr>
                  </m:m>
                </m:oMath>
              </m:oMathPara>
            </a14:m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19 内生性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線形回帰と同じように，内生性があると，推定量が一致性を持たない．</a:t>
            </a:r>
          </a:p>
          <a:p>
            <a:pPr lvl="0"/>
            <a:r>
              <a:t>LPMで操作変数法や固定効果法を使う．</a:t>
            </a:r>
          </a:p>
          <a:p>
            <a:pPr lvl="0"/>
            <a:r>
              <a:t>固定効果ロジットを使う．</a:t>
            </a:r>
          </a:p>
          <a:p>
            <a:pPr lvl="0"/>
            <a:r>
              <a:t>IVプロビットを使う．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20 被説明変数が2値でないとき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lvl="0"/>
                <a:r>
                  <a:t>3つ以上のレベルがあるとき（順序がある）．</a:t>
                </a:r>
              </a:p>
              <a:p>
                <a:pPr lvl="1"/>
                <a:r>
                  <a:t>例：「不満」「やや不満」「やや満足」「満足」</a:t>
                </a:r>
              </a:p>
              <a:p>
                <a:pPr lvl="1"/>
                <a:r>
                  <a:t>単に，1, 2, 3, 4としてOLS．</a:t>
                </a:r>
              </a:p>
              <a:p>
                <a:pPr lvl="1"/>
                <a:r>
                  <a:t>どこかで区切って2カテゴリーに変換：「満足」「不満」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=4∣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≥3∣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≥2∣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t>をそれぞれ推定．</a:t>
                </a:r>
              </a:p>
              <a:p>
                <a:pPr lvl="1"/>
                <a:r>
                  <a:t>順序ロジット，順序プロビット．</a:t>
                </a:r>
              </a:p>
              <a:p>
                <a:pPr lvl="0"/>
                <a:r>
                  <a:t>3つ以上のカテゴリーがあるとき（順序がない）．</a:t>
                </a:r>
              </a:p>
              <a:p>
                <a:pPr lvl="1"/>
                <a:r>
                  <a:t>例：希望部署</a:t>
                </a:r>
              </a:p>
              <a:p>
                <a:pPr lvl="1"/>
                <a:r>
                  <a:t>ある選択肢とそれ以外の0-1のダミー変数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t>を作って，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𝐽</m:t>
                    </m:r>
                    <m:r>
                      <a:rPr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t>個の回帰モデルを推定する．</a:t>
                </a:r>
              </a:p>
              <a:p>
                <a:pPr lvl="1"/>
                <a:r>
                  <a:t>多項ロジット，多項プロビット．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3731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 二項選択モデル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sz="2000" dirty="0"/>
                  <a:t>選択肢が2つの例：ハイパフォーマー，</a:t>
                </a:r>
                <a:r>
                  <a:rPr sz="2000" dirty="0" err="1"/>
                  <a:t>昇進，離職など</a:t>
                </a:r>
                <a:r>
                  <a:rPr sz="2000" dirty="0"/>
                  <a:t>．</a:t>
                </a:r>
              </a:p>
              <a:p>
                <a:pPr lvl="0"/>
                <a:r>
                  <a:rPr sz="2000" dirty="0"/>
                  <a:t>カテゴリーが2つなので，</a:t>
                </a:r>
                <a:r>
                  <a:rPr sz="2000" b="1" dirty="0"/>
                  <a:t>ダミー変数</a:t>
                </a:r>
                <a:r>
                  <a:rPr sz="2000" dirty="0"/>
                  <a:t>として扱える．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sz="200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=1∣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sz="2000">
                        <a:latin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sz="200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=0∣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sz="2000" dirty="0"/>
                  <a:t> </a:t>
                </a:r>
                <a:r>
                  <a:rPr sz="2000" dirty="0" err="1"/>
                  <a:t>なので，一方の確率を考えるだけでよい</a:t>
                </a:r>
                <a:r>
                  <a:rPr sz="2000" dirty="0"/>
                  <a:t>．</a:t>
                </a:r>
              </a:p>
              <a:p>
                <a:pPr lvl="0"/>
                <a:r>
                  <a:rPr sz="2000" dirty="0" err="1"/>
                  <a:t>すると</a:t>
                </a:r>
                <a:r>
                  <a:rPr sz="2000" dirty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sz="200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=1∣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r>
                      <a:rPr sz="20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sz="2000" dirty="0"/>
                  <a:t> </a:t>
                </a:r>
                <a:r>
                  <a:rPr sz="2000" dirty="0" err="1"/>
                  <a:t>という回帰モデル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sz="2000" dirty="0" err="1"/>
                  <a:t>を推定するという問題ということになる</a:t>
                </a:r>
                <a:r>
                  <a:rPr sz="2000" dirty="0"/>
                  <a:t>．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sz="2000" dirty="0" err="1"/>
                  <a:t>にどのような関数を仮定するか</a:t>
                </a:r>
                <a:r>
                  <a:rPr sz="2000" dirty="0"/>
                  <a:t>？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1866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3 主要な3つのモデル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線形確率モデル（LPM; linear probability model）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m:rPr>
                    <m:sty m:val="p"/>
                  </m:rPr>
                  <a:rPr>
                    <a:latin typeface="Cambria Math" panose="02040503050406030204" pitchFamily="18" charset="0"/>
                  </a:rPr>
                  <m:t>Pr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  <m:r>
                      <a:rPr>
                        <a:latin typeface="Cambria Math" panose="02040503050406030204" pitchFamily="18" charset="0"/>
                      </a:rPr>
                      <m:t>=1∣</m:t>
                    </m:r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+⋯+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sub>
                </m:sSub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sub>
                </m:sSub>
              </m:oMath>
            </a14:m>
            <a:endParaRPr/>
          </a:p>
          <a:p>
            <a:pPr lvl="0"/>
            <a:r>
              <a:t>ロジット ・モデル（logit model）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m:rPr>
                    <m:sty m:val="p"/>
                  </m:rPr>
                  <a:rPr>
                    <a:latin typeface="Cambria Math" panose="02040503050406030204" pitchFamily="18" charset="0"/>
                  </a:rPr>
                  <m:t>Pr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  <m:r>
                      <a:rPr>
                        <a:latin typeface="Cambria Math" panose="02040503050406030204" pitchFamily="18" charset="0"/>
                      </a:rPr>
                      <m:t>=1∣</m:t>
                    </m:r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i="1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num>
                  <m:den>
                    <m:r>
                      <a:rPr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den>
                </m:f>
              </m:oMath>
            </a14:m>
            <a:endParaRPr/>
          </a:p>
          <a:p>
            <a:pPr lvl="0"/>
            <a:r>
              <a:t>プロビット・モデル（probit model）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m:rPr>
                    <m:sty m:val="p"/>
                  </m:rPr>
                  <a:rPr>
                    <a:latin typeface="Cambria Math" panose="02040503050406030204" pitchFamily="18" charset="0"/>
                  </a:rPr>
                  <m:t>Pr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  <m:r>
                      <a:rPr>
                        <a:latin typeface="Cambria Math" panose="02040503050406030204" pitchFamily="18" charset="0"/>
                      </a:rPr>
                      <m:t>=1∣</m:t>
                    </m:r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>
                    <a:latin typeface="Cambria Math" panose="02040503050406030204" pitchFamily="18" charset="0"/>
                  </a:rPr>
                  <m:t>Φ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e>
                </m:d>
              </m:oMath>
            </a14:m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4 線形確率モデル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=1∣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t>を説明変数の線形結合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t>で近似するモデル．</a:t>
                </a:r>
              </a:p>
              <a:p>
                <a:pPr lvl="0"/>
                <a:r>
                  <a:t>単に従属変数をダミー変数として線形モデルをOLS推定すればよい．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  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式(1)の両辺の条件付き期待値をとると，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  <m:r>
                      <a:rPr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t>なら，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=1∣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t>なので，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=1∣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  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2985" b="-2612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5 LPMのイメージ</a:t>
            </a:r>
          </a:p>
        </p:txBody>
      </p:sp>
      <p:pic>
        <p:nvPicPr>
          <p:cNvPr id="3" name="Picture 1" descr="binary-choice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17800" y="1193800"/>
            <a:ext cx="3695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6 LPMの良いところと悪いところ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悪いところ</a:t>
            </a:r>
          </a:p>
          <a:p>
            <a:pPr lvl="1"/>
            <a:r>
              <a:t>確率の性質を満たさない．（論理的整合性がない）</a:t>
            </a:r>
          </a:p>
          <a:p>
            <a:pPr lvl="1"/>
            <a:r>
              <a:t>必ず不均一分散になる．（頑健な標準誤差を使えばよい）</a:t>
            </a:r>
          </a:p>
          <a:p>
            <a:pPr lvl="0"/>
            <a:r>
              <a:t>良いところ</a:t>
            </a:r>
          </a:p>
          <a:p>
            <a:pPr lvl="1"/>
            <a:r>
              <a:t>解釈しやすい．</a:t>
            </a:r>
          </a:p>
          <a:p>
            <a:pPr lvl="1"/>
            <a:r>
              <a:t>固定効果法や操作変数法などもそのまま適用できる．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7 LPMの実装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(modelsummary); </a:t>
            </a: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(dplyr)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mydata &lt;- readr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"turnover.csv"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mydata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lm</a:t>
            </a:r>
            <a:r>
              <a:rPr>
                <a:solidFill>
                  <a:srgbClr val="003B4F"/>
                </a:solidFill>
                <a:latin typeface="Courier"/>
              </a:rPr>
              <a:t>(turnover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tenure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commute_time,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.)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modelsummary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vcov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"robust"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</a:t>
            </a:r>
            <a:r>
              <a:rPr>
                <a:solidFill>
                  <a:srgbClr val="657422"/>
                </a:solidFill>
                <a:latin typeface="Courier"/>
              </a:rPr>
              <a:t>gof_map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"nobs"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"r.squared"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</a:t>
            </a:r>
            <a:r>
              <a:rPr>
                <a:solidFill>
                  <a:srgbClr val="657422"/>
                </a:solidFill>
                <a:latin typeface="Courier"/>
              </a:rPr>
              <a:t>stars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267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Model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(Intercept)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0.481***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(0.015)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tenure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-0.003***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(0.001)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commute_time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0.007***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(0.000)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Num.Obs.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0.085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8 LPMの解釈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lvl="0"/>
                <a:r>
                  <a:rPr sz="1400" dirty="0" err="1"/>
                  <a:t>推定されたモデル</a:t>
                </a:r>
                <a:r>
                  <a:rPr sz="1400" dirty="0"/>
                  <a:t>：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sz="14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sz="1400">
                            <a:latin typeface="Cambria Math" panose="02040503050406030204" pitchFamily="18" charset="0"/>
                          </a:rPr>
                          <m:t>Pr</m:t>
                        </m:r>
                      </m:e>
                    </m:acc>
                    <m:d>
                      <m:dPr>
                        <m:ctrlPr>
                          <a:rPr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140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sz="1400">
                            <a:latin typeface="Cambria Math" panose="02040503050406030204" pitchFamily="18" charset="0"/>
                          </a:rPr>
                          <m:t>=1∣</m:t>
                        </m:r>
                        <m:r>
                          <a:rPr sz="1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sz="1400">
                        <a:latin typeface="Cambria Math" panose="02040503050406030204" pitchFamily="18" charset="0"/>
                      </a:rPr>
                      <m:t>=0.481−0.003×</m:t>
                    </m:r>
                    <m:r>
                      <a:rPr sz="1400">
                        <a:latin typeface="Cambria Math" panose="02040503050406030204" pitchFamily="18" charset="0"/>
                      </a:rPr>
                      <m:t>𝑡𝑒𝑛𝑢𝑟𝑒</m:t>
                    </m:r>
                    <m:r>
                      <a:rPr sz="1400">
                        <a:latin typeface="Cambria Math" panose="02040503050406030204" pitchFamily="18" charset="0"/>
                      </a:rPr>
                      <m:t>+0.007×</m:t>
                    </m:r>
                    <m:r>
                      <a:rPr sz="1400">
                        <a:latin typeface="Cambria Math" panose="02040503050406030204" pitchFamily="18" charset="0"/>
                      </a:rPr>
                      <m:t>𝑐𝑜𝑚𝑚𝑢𝑡𝑒</m:t>
                    </m:r>
                    <m:r>
                      <a:rPr sz="1400">
                        <a:latin typeface="Cambria Math" panose="02040503050406030204" pitchFamily="18" charset="0"/>
                      </a:rPr>
                      <m:t>_</m:t>
                    </m:r>
                    <m:r>
                      <a:rPr sz="140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sz="1400" dirty="0"/>
              </a:p>
              <a:p>
                <a:pPr lvl="0"/>
                <a:r>
                  <a:rPr sz="1400" dirty="0"/>
                  <a:t>左辺は確率なので，係数の値は説明変数が1単位上昇したときの確率の増加分として解釈できる（セテリスパリブス）．</a:t>
                </a:r>
              </a:p>
              <a:p>
                <a:pPr lvl="0"/>
                <a:r>
                  <a:rPr sz="1400" dirty="0"/>
                  <a:t>勤続年数が10年増えると，離職確率が0.03減少する．</a:t>
                </a:r>
              </a:p>
              <a:p>
                <a:pPr lvl="1"/>
                <a:r>
                  <a:rPr sz="1400" dirty="0"/>
                  <a:t>「離職確率が0.03減少する」=「離職確率が3%ポイント減少する．」</a:t>
                </a:r>
              </a:p>
              <a:p>
                <a:pPr lvl="1"/>
                <a:r>
                  <a:rPr sz="1400" dirty="0"/>
                  <a:t>「離職確率が3%減少する」は間違い．</a:t>
                </a:r>
              </a:p>
              <a:p>
                <a:pPr lvl="0"/>
                <a:r>
                  <a:rPr sz="1400" dirty="0" err="1"/>
                  <a:t>ある説明変数の効果の大きさを示すときに，従属変数の平均値と比べて，そこから何%増えたかを計算することがある</a:t>
                </a:r>
                <a:r>
                  <a:rPr sz="1400" dirty="0"/>
                  <a:t>．</a:t>
                </a:r>
              </a:p>
              <a:p>
                <a:pPr lvl="1"/>
                <a:r>
                  <a:rPr sz="1400" dirty="0">
                    <a:latin typeface="Courier"/>
                  </a:rPr>
                  <a:t>mean(</a:t>
                </a:r>
                <a:r>
                  <a:rPr sz="1400" dirty="0" err="1">
                    <a:latin typeface="Courier"/>
                  </a:rPr>
                  <a:t>mydata$turnover</a:t>
                </a:r>
                <a:r>
                  <a:rPr sz="1400" dirty="0">
                    <a:latin typeface="Courier"/>
                  </a:rPr>
                  <a:t>)</a:t>
                </a:r>
                <a:r>
                  <a:rPr sz="1400" dirty="0"/>
                  <a:t>は</a:t>
                </a:r>
                <a:r>
                  <a:rPr sz="1400" dirty="0">
                    <a:latin typeface="Courier"/>
                  </a:rPr>
                  <a:t>0.6296</a:t>
                </a:r>
                <a:r>
                  <a:rPr sz="1400" dirty="0"/>
                  <a:t>なので，</a:t>
                </a:r>
                <a14:m>
                  <m:oMath xmlns:m="http://schemas.openxmlformats.org/officeDocument/2006/math">
                    <m:f>
                      <m:fPr>
                        <m:ctrlPr>
                          <a:rPr sz="14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1400">
                            <a:latin typeface="Cambria Math" panose="02040503050406030204" pitchFamily="18" charset="0"/>
                          </a:rPr>
                          <m:t>0.5996−0.6296</m:t>
                        </m:r>
                      </m:num>
                      <m:den>
                        <m:r>
                          <a:rPr sz="1400">
                            <a:latin typeface="Cambria Math" panose="02040503050406030204" pitchFamily="18" charset="0"/>
                          </a:rPr>
                          <m:t>0.6296</m:t>
                        </m:r>
                      </m:den>
                    </m:f>
                    <m:r>
                      <a:rPr sz="1400">
                        <a:latin typeface="Cambria Math" panose="02040503050406030204" pitchFamily="18" charset="0"/>
                      </a:rPr>
                      <m:t>=−0.047</m:t>
                    </m:r>
                  </m:oMath>
                </a14:m>
                <a:r>
                  <a:rPr sz="1400" dirty="0"/>
                  <a:t>，約5%の減少．</a:t>
                </a:r>
              </a:p>
              <a:p>
                <a:pPr lvl="0"/>
                <a:r>
                  <a:rPr sz="1400" dirty="0" err="1"/>
                  <a:t>今回のサンプルデータは違うが，事象がそもそも稀だと係数が小さくても，かなり大きな効果であることがある</a:t>
                </a:r>
                <a:r>
                  <a:rPr sz="1400" dirty="0"/>
                  <a:t>．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" t="-746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1150</Words>
  <Application>Microsoft Macintosh PowerPoint</Application>
  <PresentationFormat>On-screen Show (16:9)</PresentationFormat>
  <Paragraphs>192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Courier</vt:lpstr>
      <vt:lpstr>Office Theme</vt:lpstr>
      <vt:lpstr>離散選択モデル入門</vt:lpstr>
      <vt:lpstr>1 離散選択モデル</vt:lpstr>
      <vt:lpstr>2 二項選択モデル</vt:lpstr>
      <vt:lpstr>3 主要な3つのモデル</vt:lpstr>
      <vt:lpstr>4 線形確率モデル</vt:lpstr>
      <vt:lpstr>5 LPMのイメージ</vt:lpstr>
      <vt:lpstr>6 LPMの良いところと悪いところ</vt:lpstr>
      <vt:lpstr>7 LPMの実装</vt:lpstr>
      <vt:lpstr>8 LPMの解釈</vt:lpstr>
      <vt:lpstr>9 ロジット・モデル</vt:lpstr>
      <vt:lpstr>10 ロジット・モデルの推定</vt:lpstr>
      <vt:lpstr>11 ロジット・モデルのイメージ</vt:lpstr>
      <vt:lpstr>12 ロジット・モデルの実装</vt:lpstr>
      <vt:lpstr>13 ロジット・モデルの解釈1</vt:lpstr>
      <vt:lpstr>14 ロジット・モデルの解釈2</vt:lpstr>
      <vt:lpstr>15 平均限界効果の求め方</vt:lpstr>
      <vt:lpstr>16 プロビット・モデル</vt:lpstr>
      <vt:lpstr>17 LPM, ロジット，プロビットの比較</vt:lpstr>
      <vt:lpstr>18 潜在変数モデル</vt:lpstr>
      <vt:lpstr>つづき</vt:lpstr>
      <vt:lpstr>19 内生性</vt:lpstr>
      <vt:lpstr>20 被説明変数が2値でないとき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Macintosh PowerPoint</Application>
  <PresentationFormat>On-screen Show (16:9)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 Math</vt:lpstr>
      <vt:lpstr>Office Theme</vt:lpstr>
      <vt:lpstr>離散選択モデル入門</vt:lpstr>
      <vt:lpstr>1 離散選択モデル</vt:lpstr>
      <vt:lpstr>2 二項選択モデル</vt:lpstr>
      <vt:lpstr>3 主要な3つのモデル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離散選択モデル入門</dc:title>
  <dc:creator>北川梨津</dc:creator>
  <cp:keywords/>
  <cp:lastModifiedBy>kitagawa-pse</cp:lastModifiedBy>
  <cp:revision>4</cp:revision>
  <dcterms:created xsi:type="dcterms:W3CDTF">2022-07-18T10:30:42Z</dcterms:created>
  <dcterms:modified xsi:type="dcterms:W3CDTF">2022-07-18T10:34:52Z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date">
    <vt:lpwstr>2022年7月18日（海の日）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institute">
    <vt:lpwstr>早稲田大学大学院経済学研究科</vt:lpwstr>
  </property>
  <property fmtid="{D5CDD505-2E9C-101B-9397-08002B2CF9AE}" pid="9" name="slide-number">
    <vt:lpwstr>True</vt:lpwstr>
  </property>
  <property fmtid="{D5CDD505-2E9C-101B-9397-08002B2CF9AE}" pid="10" name="subtitle">
    <vt:lpwstr>LPM, Logit, Probitによる二項選択モデル</vt:lpwstr>
  </property>
  <property fmtid="{D5CDD505-2E9C-101B-9397-08002B2CF9AE}" pid="11" name="toc-title">
    <vt:lpwstr>Table of contents</vt:lpwstr>
  </property>
</Properties>
</file>