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99" r:id="rId3"/>
    <p:sldId id="257" r:id="rId4"/>
    <p:sldId id="259" r:id="rId5"/>
    <p:sldId id="262" r:id="rId6"/>
    <p:sldId id="264" r:id="rId7"/>
    <p:sldId id="266" r:id="rId8"/>
    <p:sldId id="263" r:id="rId9"/>
    <p:sldId id="267" r:id="rId10"/>
    <p:sldId id="270" r:id="rId11"/>
    <p:sldId id="272" r:id="rId12"/>
    <p:sldId id="273" r:id="rId13"/>
    <p:sldId id="274" r:id="rId14"/>
    <p:sldId id="280" r:id="rId15"/>
    <p:sldId id="275" r:id="rId16"/>
    <p:sldId id="277" r:id="rId17"/>
    <p:sldId id="276" r:id="rId18"/>
    <p:sldId id="278" r:id="rId19"/>
    <p:sldId id="279" r:id="rId20"/>
    <p:sldId id="269" r:id="rId21"/>
    <p:sldId id="271" r:id="rId22"/>
    <p:sldId id="284" r:id="rId23"/>
    <p:sldId id="281" r:id="rId24"/>
    <p:sldId id="287" r:id="rId25"/>
    <p:sldId id="290" r:id="rId26"/>
    <p:sldId id="283" r:id="rId27"/>
    <p:sldId id="285" r:id="rId28"/>
    <p:sldId id="289" r:id="rId29"/>
    <p:sldId id="286" r:id="rId30"/>
    <p:sldId id="288" r:id="rId31"/>
    <p:sldId id="293" r:id="rId32"/>
    <p:sldId id="292" r:id="rId33"/>
    <p:sldId id="291" r:id="rId34"/>
    <p:sldId id="260" r:id="rId35"/>
    <p:sldId id="294" r:id="rId36"/>
    <p:sldId id="295" r:id="rId37"/>
    <p:sldId id="296" r:id="rId38"/>
    <p:sldId id="297" r:id="rId39"/>
    <p:sldId id="300" r:id="rId40"/>
    <p:sldId id="307" r:id="rId41"/>
    <p:sldId id="301" r:id="rId42"/>
    <p:sldId id="302" r:id="rId43"/>
    <p:sldId id="303" r:id="rId44"/>
    <p:sldId id="304" r:id="rId45"/>
    <p:sldId id="305" r:id="rId46"/>
    <p:sldId id="309" r:id="rId47"/>
    <p:sldId id="310" r:id="rId48"/>
    <p:sldId id="312" r:id="rId49"/>
    <p:sldId id="314" r:id="rId50"/>
    <p:sldId id="313" r:id="rId51"/>
    <p:sldId id="315" r:id="rId52"/>
    <p:sldId id="316" r:id="rId53"/>
    <p:sldId id="317" r:id="rId54"/>
    <p:sldId id="324" r:id="rId55"/>
    <p:sldId id="321" r:id="rId56"/>
    <p:sldId id="322" r:id="rId57"/>
    <p:sldId id="323" r:id="rId58"/>
    <p:sldId id="325" r:id="rId59"/>
    <p:sldId id="327" r:id="rId60"/>
    <p:sldId id="326" r:id="rId61"/>
    <p:sldId id="318" r:id="rId62"/>
    <p:sldId id="308" r:id="rId63"/>
    <p:sldId id="319" r:id="rId64"/>
    <p:sldId id="328" r:id="rId65"/>
    <p:sldId id="329" r:id="rId66"/>
    <p:sldId id="330" r:id="rId67"/>
    <p:sldId id="331" r:id="rId68"/>
    <p:sldId id="332" r:id="rId69"/>
    <p:sldId id="333" r:id="rId70"/>
    <p:sldId id="334" r:id="rId71"/>
    <p:sldId id="335" r:id="rId72"/>
    <p:sldId id="258" r:id="rId73"/>
    <p:sldId id="336" r:id="rId74"/>
    <p:sldId id="337"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2BAAA32-4EFB-491E-B7F4-9EC90E365721}">
          <p14:sldIdLst>
            <p14:sldId id="256"/>
          </p14:sldIdLst>
        </p14:section>
        <p14:section name="Part 1 - List, Tuple &amp; Dict" id="{C4668C05-65E4-45E8-9D2B-397F3EF3E6FA}">
          <p14:sldIdLst>
            <p14:sldId id="299"/>
            <p14:sldId id="257"/>
            <p14:sldId id="259"/>
            <p14:sldId id="262"/>
            <p14:sldId id="264"/>
            <p14:sldId id="266"/>
            <p14:sldId id="263"/>
            <p14:sldId id="267"/>
            <p14:sldId id="270"/>
            <p14:sldId id="272"/>
            <p14:sldId id="273"/>
            <p14:sldId id="274"/>
            <p14:sldId id="280"/>
            <p14:sldId id="275"/>
            <p14:sldId id="277"/>
            <p14:sldId id="276"/>
            <p14:sldId id="278"/>
            <p14:sldId id="279"/>
            <p14:sldId id="269"/>
            <p14:sldId id="271"/>
            <p14:sldId id="284"/>
            <p14:sldId id="281"/>
            <p14:sldId id="287"/>
            <p14:sldId id="290"/>
            <p14:sldId id="283"/>
            <p14:sldId id="285"/>
            <p14:sldId id="289"/>
            <p14:sldId id="286"/>
            <p14:sldId id="288"/>
            <p14:sldId id="293"/>
            <p14:sldId id="292"/>
            <p14:sldId id="291"/>
            <p14:sldId id="260"/>
            <p14:sldId id="294"/>
            <p14:sldId id="295"/>
            <p14:sldId id="296"/>
            <p14:sldId id="297"/>
          </p14:sldIdLst>
        </p14:section>
        <p14:section name="Part 2 - Function" id="{9EA3D6F7-F216-4E99-8CA0-854BF5A1C260}">
          <p14:sldIdLst>
            <p14:sldId id="300"/>
            <p14:sldId id="307"/>
            <p14:sldId id="301"/>
            <p14:sldId id="302"/>
            <p14:sldId id="303"/>
            <p14:sldId id="304"/>
            <p14:sldId id="305"/>
            <p14:sldId id="309"/>
            <p14:sldId id="310"/>
            <p14:sldId id="312"/>
            <p14:sldId id="314"/>
            <p14:sldId id="313"/>
            <p14:sldId id="315"/>
            <p14:sldId id="316"/>
            <p14:sldId id="317"/>
            <p14:sldId id="324"/>
            <p14:sldId id="321"/>
            <p14:sldId id="322"/>
            <p14:sldId id="323"/>
            <p14:sldId id="325"/>
            <p14:sldId id="327"/>
            <p14:sldId id="326"/>
            <p14:sldId id="318"/>
            <p14:sldId id="308"/>
            <p14:sldId id="319"/>
            <p14:sldId id="328"/>
            <p14:sldId id="329"/>
            <p14:sldId id="330"/>
            <p14:sldId id="331"/>
            <p14:sldId id="332"/>
            <p14:sldId id="333"/>
            <p14:sldId id="334"/>
            <p14:sldId id="335"/>
          </p14:sldIdLst>
        </p14:section>
        <p14:section name="Part 3 - Import Packages" id="{F5F31654-9835-4353-8FF3-B97338B2A868}">
          <p14:sldIdLst>
            <p14:sldId id="258"/>
            <p14:sldId id="336"/>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6" autoAdjust="0"/>
    <p:restoredTop sz="94613" autoAdjust="0"/>
  </p:normalViewPr>
  <p:slideViewPr>
    <p:cSldViewPr snapToGrid="0">
      <p:cViewPr varScale="1">
        <p:scale>
          <a:sx n="72" d="100"/>
          <a:sy n="72" d="100"/>
        </p:scale>
        <p:origin x="72" y="894"/>
      </p:cViewPr>
      <p:guideLst/>
    </p:cSldViewPr>
  </p:slideViewPr>
  <p:outlineViewPr>
    <p:cViewPr>
      <p:scale>
        <a:sx n="33" d="100"/>
        <a:sy n="33" d="100"/>
      </p:scale>
      <p:origin x="0" y="-254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303BA-B59F-4283-B525-2E1DBF734D7D}" type="datetimeFigureOut">
              <a:rPr lang="zh-CN" altLang="en-US" smtClean="0"/>
              <a:t>2023/4/14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6A1F0-612E-4C24-A863-44CB8301F179}" type="slidenum">
              <a:rPr lang="zh-CN" altLang="en-US" smtClean="0"/>
              <a:t>‹#›</a:t>
            </a:fld>
            <a:endParaRPr lang="zh-CN" altLang="en-US"/>
          </a:p>
        </p:txBody>
      </p:sp>
    </p:spTree>
    <p:extLst>
      <p:ext uri="{BB962C8B-B14F-4D97-AF65-F5344CB8AC3E}">
        <p14:creationId xmlns:p14="http://schemas.microsoft.com/office/powerpoint/2010/main" val="127145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25</a:t>
            </a:fld>
            <a:endParaRPr lang="zh-CN" altLang="en-US"/>
          </a:p>
        </p:txBody>
      </p:sp>
    </p:spTree>
    <p:extLst>
      <p:ext uri="{BB962C8B-B14F-4D97-AF65-F5344CB8AC3E}">
        <p14:creationId xmlns:p14="http://schemas.microsoft.com/office/powerpoint/2010/main" val="330579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56</a:t>
            </a:fld>
            <a:endParaRPr lang="zh-CN" altLang="en-US"/>
          </a:p>
        </p:txBody>
      </p:sp>
    </p:spTree>
    <p:extLst>
      <p:ext uri="{BB962C8B-B14F-4D97-AF65-F5344CB8AC3E}">
        <p14:creationId xmlns:p14="http://schemas.microsoft.com/office/powerpoint/2010/main" val="342710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57</a:t>
            </a:fld>
            <a:endParaRPr lang="zh-CN" altLang="en-US"/>
          </a:p>
        </p:txBody>
      </p:sp>
    </p:spTree>
    <p:extLst>
      <p:ext uri="{BB962C8B-B14F-4D97-AF65-F5344CB8AC3E}">
        <p14:creationId xmlns:p14="http://schemas.microsoft.com/office/powerpoint/2010/main" val="314312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58</a:t>
            </a:fld>
            <a:endParaRPr lang="zh-CN" altLang="en-US"/>
          </a:p>
        </p:txBody>
      </p:sp>
    </p:spTree>
    <p:extLst>
      <p:ext uri="{BB962C8B-B14F-4D97-AF65-F5344CB8AC3E}">
        <p14:creationId xmlns:p14="http://schemas.microsoft.com/office/powerpoint/2010/main" val="212482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59</a:t>
            </a:fld>
            <a:endParaRPr lang="zh-CN" altLang="en-US"/>
          </a:p>
        </p:txBody>
      </p:sp>
    </p:spTree>
    <p:extLst>
      <p:ext uri="{BB962C8B-B14F-4D97-AF65-F5344CB8AC3E}">
        <p14:creationId xmlns:p14="http://schemas.microsoft.com/office/powerpoint/2010/main" val="219249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60</a:t>
            </a:fld>
            <a:endParaRPr lang="zh-CN" altLang="en-US"/>
          </a:p>
        </p:txBody>
      </p:sp>
    </p:spTree>
    <p:extLst>
      <p:ext uri="{BB962C8B-B14F-4D97-AF65-F5344CB8AC3E}">
        <p14:creationId xmlns:p14="http://schemas.microsoft.com/office/powerpoint/2010/main" val="243639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26</a:t>
            </a:fld>
            <a:endParaRPr lang="zh-CN" altLang="en-US"/>
          </a:p>
        </p:txBody>
      </p:sp>
    </p:spTree>
    <p:extLst>
      <p:ext uri="{BB962C8B-B14F-4D97-AF65-F5344CB8AC3E}">
        <p14:creationId xmlns:p14="http://schemas.microsoft.com/office/powerpoint/2010/main" val="339333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27</a:t>
            </a:fld>
            <a:endParaRPr lang="zh-CN" altLang="en-US"/>
          </a:p>
        </p:txBody>
      </p:sp>
    </p:spTree>
    <p:extLst>
      <p:ext uri="{BB962C8B-B14F-4D97-AF65-F5344CB8AC3E}">
        <p14:creationId xmlns:p14="http://schemas.microsoft.com/office/powerpoint/2010/main" val="96496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28</a:t>
            </a:fld>
            <a:endParaRPr lang="zh-CN" altLang="en-US"/>
          </a:p>
        </p:txBody>
      </p:sp>
    </p:spTree>
    <p:extLst>
      <p:ext uri="{BB962C8B-B14F-4D97-AF65-F5344CB8AC3E}">
        <p14:creationId xmlns:p14="http://schemas.microsoft.com/office/powerpoint/2010/main" val="287176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29</a:t>
            </a:fld>
            <a:endParaRPr lang="zh-CN" altLang="en-US"/>
          </a:p>
        </p:txBody>
      </p:sp>
    </p:spTree>
    <p:extLst>
      <p:ext uri="{BB962C8B-B14F-4D97-AF65-F5344CB8AC3E}">
        <p14:creationId xmlns:p14="http://schemas.microsoft.com/office/powerpoint/2010/main" val="259765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52</a:t>
            </a:fld>
            <a:endParaRPr lang="zh-CN" altLang="en-US"/>
          </a:p>
        </p:txBody>
      </p:sp>
    </p:spTree>
    <p:extLst>
      <p:ext uri="{BB962C8B-B14F-4D97-AF65-F5344CB8AC3E}">
        <p14:creationId xmlns:p14="http://schemas.microsoft.com/office/powerpoint/2010/main" val="136398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53</a:t>
            </a:fld>
            <a:endParaRPr lang="zh-CN" altLang="en-US"/>
          </a:p>
        </p:txBody>
      </p:sp>
    </p:spTree>
    <p:extLst>
      <p:ext uri="{BB962C8B-B14F-4D97-AF65-F5344CB8AC3E}">
        <p14:creationId xmlns:p14="http://schemas.microsoft.com/office/powerpoint/2010/main" val="389921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54</a:t>
            </a:fld>
            <a:endParaRPr lang="zh-CN" altLang="en-US"/>
          </a:p>
        </p:txBody>
      </p:sp>
    </p:spTree>
    <p:extLst>
      <p:ext uri="{BB962C8B-B14F-4D97-AF65-F5344CB8AC3E}">
        <p14:creationId xmlns:p14="http://schemas.microsoft.com/office/powerpoint/2010/main" val="180290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6A1F0-612E-4C24-A863-44CB8301F179}" type="slidenum">
              <a:rPr lang="zh-CN" altLang="en-US" smtClean="0"/>
              <a:t>55</a:t>
            </a:fld>
            <a:endParaRPr lang="zh-CN" altLang="en-US"/>
          </a:p>
        </p:txBody>
      </p:sp>
    </p:spTree>
    <p:extLst>
      <p:ext uri="{BB962C8B-B14F-4D97-AF65-F5344CB8AC3E}">
        <p14:creationId xmlns:p14="http://schemas.microsoft.com/office/powerpoint/2010/main" val="310361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32834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25213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429334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5955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87358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156811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299598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4030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757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100239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1B48E4C-C777-4135-A36F-583714383589}"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301954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48E4C-C777-4135-A36F-583714383589}" type="datetimeFigureOut">
              <a:rPr lang="zh-CN" altLang="en-US" smtClean="0"/>
              <a:t>2023/4/14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01F14-6C26-44B0-9D8E-430CA272AF93}" type="slidenum">
              <a:rPr lang="zh-CN" altLang="en-US" smtClean="0"/>
              <a:t>‹#›</a:t>
            </a:fld>
            <a:endParaRPr lang="zh-CN" altLang="en-US"/>
          </a:p>
        </p:txBody>
      </p:sp>
    </p:spTree>
    <p:extLst>
      <p:ext uri="{BB962C8B-B14F-4D97-AF65-F5344CB8AC3E}">
        <p14:creationId xmlns:p14="http://schemas.microsoft.com/office/powerpoint/2010/main" val="927243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76ABF-2453-B189-4B3D-328A4BB0CE5A}"/>
              </a:ext>
            </a:extLst>
          </p:cNvPr>
          <p:cNvSpPr>
            <a:spLocks noGrp="1"/>
          </p:cNvSpPr>
          <p:nvPr>
            <p:ph type="ctrTitle"/>
          </p:nvPr>
        </p:nvSpPr>
        <p:spPr>
          <a:xfrm>
            <a:off x="1143000" y="1699022"/>
            <a:ext cx="6858000" cy="1495028"/>
          </a:xfrm>
        </p:spPr>
        <p:txBody>
          <a:bodyPr/>
          <a:lstStyle/>
          <a:p>
            <a:r>
              <a:rPr lang="en-US" altLang="zh-CN" b="1" dirty="0">
                <a:latin typeface="Linux Libertine" panose="02000503000000000000" pitchFamily="2" charset="0"/>
                <a:ea typeface="Linux Libertine" panose="02000503000000000000" pitchFamily="2" charset="0"/>
                <a:cs typeface="Linux Libertine" panose="02000503000000000000" pitchFamily="2" charset="0"/>
              </a:rPr>
              <a:t>Python</a:t>
            </a:r>
            <a:r>
              <a:rPr lang="zh-CN" altLang="en-US" dirty="0">
                <a:latin typeface="华文中宋" panose="02010600040101010101" pitchFamily="2" charset="-122"/>
                <a:ea typeface="华文中宋" panose="02010600040101010101" pitchFamily="2" charset="-122"/>
              </a:rPr>
              <a:t>小课堂</a:t>
            </a:r>
          </a:p>
        </p:txBody>
      </p:sp>
      <p:sp>
        <p:nvSpPr>
          <p:cNvPr id="3" name="副标题 2">
            <a:extLst>
              <a:ext uri="{FF2B5EF4-FFF2-40B4-BE49-F238E27FC236}">
                <a16:creationId xmlns:a16="http://schemas.microsoft.com/office/drawing/2014/main" id="{5F980294-4108-BCB4-842C-6F9C0A3853FC}"/>
              </a:ext>
            </a:extLst>
          </p:cNvPr>
          <p:cNvSpPr>
            <a:spLocks noGrp="1"/>
          </p:cNvSpPr>
          <p:nvPr>
            <p:ph type="subTitle" idx="1"/>
          </p:nvPr>
        </p:nvSpPr>
        <p:spPr>
          <a:xfrm>
            <a:off x="1143000" y="3733800"/>
            <a:ext cx="6858000" cy="1066800"/>
          </a:xfrm>
        </p:spPr>
        <p:txBody>
          <a:bodyPr>
            <a:normAutofit/>
          </a:bodyPr>
          <a:lstStyle/>
          <a:p>
            <a:r>
              <a:rPr lang="zh-CN" altLang="en-US" sz="2400" dirty="0">
                <a:latin typeface="华文中宋" panose="02010600040101010101" pitchFamily="2" charset="-122"/>
                <a:ea typeface="华文中宋" panose="02010600040101010101" pitchFamily="2" charset="-122"/>
              </a:rPr>
              <a:t>第二节课</a:t>
            </a:r>
          </a:p>
        </p:txBody>
      </p:sp>
    </p:spTree>
    <p:extLst>
      <p:ext uri="{BB962C8B-B14F-4D97-AF65-F5344CB8AC3E}">
        <p14:creationId xmlns:p14="http://schemas.microsoft.com/office/powerpoint/2010/main" val="158074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那么，有哪些常见的可变</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不可变对象呢？</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列表 </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、字典 </a:t>
            </a:r>
            <a:r>
              <a:rPr lang="en-US" altLang="zh-CN" dirty="0" err="1">
                <a:latin typeface="华文楷体" panose="02010600040101010101" pitchFamily="2" charset="-122"/>
                <a:ea typeface="华文楷体" panose="02010600040101010101" pitchFamily="2" charset="-122"/>
              </a:rPr>
              <a:t>dict</a:t>
            </a:r>
            <a:r>
              <a:rPr lang="zh-CN" altLang="en-US" dirty="0">
                <a:latin typeface="华文楷体" panose="02010600040101010101" pitchFamily="2" charset="-122"/>
                <a:ea typeface="华文楷体" panose="02010600040101010101" pitchFamily="2" charset="-122"/>
              </a:rPr>
              <a:t>、集合 </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都是可变对象。</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整数 </a:t>
            </a:r>
            <a:r>
              <a:rPr lang="en-US" altLang="zh-CN" dirty="0">
                <a:latin typeface="华文楷体" panose="02010600040101010101" pitchFamily="2" charset="-122"/>
                <a:ea typeface="华文楷体" panose="02010600040101010101" pitchFamily="2" charset="-122"/>
              </a:rPr>
              <a:t>integer</a:t>
            </a:r>
            <a:r>
              <a:rPr lang="zh-CN" altLang="en-US" dirty="0">
                <a:latin typeface="华文楷体" panose="02010600040101010101" pitchFamily="2" charset="-122"/>
                <a:ea typeface="华文楷体" panose="02010600040101010101" pitchFamily="2" charset="-122"/>
              </a:rPr>
              <a:t>、浮点数 </a:t>
            </a:r>
            <a:r>
              <a:rPr lang="en-US" altLang="zh-CN" dirty="0">
                <a:latin typeface="华文楷体" panose="02010600040101010101" pitchFamily="2" charset="-122"/>
                <a:ea typeface="华文楷体" panose="02010600040101010101" pitchFamily="2" charset="-122"/>
              </a:rPr>
              <a:t>float</a:t>
            </a:r>
            <a:r>
              <a:rPr lang="zh-CN" altLang="en-US" dirty="0">
                <a:latin typeface="华文楷体" panose="02010600040101010101" pitchFamily="2" charset="-122"/>
                <a:ea typeface="华文楷体" panose="02010600040101010101" pitchFamily="2" charset="-122"/>
              </a:rPr>
              <a:t>、字符串</a:t>
            </a:r>
            <a:r>
              <a:rPr lang="en-US" altLang="zh-CN" dirty="0">
                <a:latin typeface="华文楷体" panose="02010600040101010101" pitchFamily="2" charset="-122"/>
                <a:ea typeface="华文楷体" panose="02010600040101010101" pitchFamily="2" charset="-122"/>
              </a:rPr>
              <a:t>str</a:t>
            </a:r>
            <a:r>
              <a:rPr lang="zh-CN" altLang="en-US" dirty="0">
                <a:latin typeface="华文楷体" panose="02010600040101010101" pitchFamily="2" charset="-122"/>
                <a:ea typeface="华文楷体" panose="02010600040101010101" pitchFamily="2" charset="-122"/>
              </a:rPr>
              <a:t>、布尔值</a:t>
            </a:r>
            <a:r>
              <a:rPr lang="en-US" altLang="zh-CN" dirty="0">
                <a:latin typeface="华文楷体" panose="02010600040101010101" pitchFamily="2" charset="-122"/>
                <a:ea typeface="华文楷体" panose="02010600040101010101" pitchFamily="2" charset="-122"/>
              </a:rPr>
              <a:t>bool</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元组 </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、冻结集合 </a:t>
            </a:r>
            <a:r>
              <a:rPr lang="en-US" altLang="zh-CN" dirty="0" err="1">
                <a:latin typeface="华文楷体" panose="02010600040101010101" pitchFamily="2" charset="-122"/>
                <a:ea typeface="华文楷体" panose="02010600040101010101" pitchFamily="2" charset="-122"/>
              </a:rPr>
              <a:t>frozenset</a:t>
            </a:r>
            <a:r>
              <a:rPr lang="zh-CN" altLang="en-US" dirty="0">
                <a:latin typeface="华文楷体" panose="02010600040101010101" pitchFamily="2" charset="-122"/>
                <a:ea typeface="华文楷体" panose="02010600040101010101" pitchFamily="2" charset="-122"/>
              </a:rPr>
              <a:t> 都是不可变对象。</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（没错！连整数、字符串这样基本类型都是不可变对象，我们每次计算它们的式子的结果的过程，实际上都是创建了一个全新的对象去取代他们）</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95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a:t>
            </a:r>
            <a:r>
              <a:rPr lang="zh-CN" altLang="en-US" dirty="0"/>
              <a:t> </a:t>
            </a:r>
            <a:r>
              <a:rPr lang="en-US" altLang="zh-CN" dirty="0"/>
              <a:t>create a list / 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你可以通过以下几种方式创建列表</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、直接创建：</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、转换得到：</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list('</a:t>
            </a:r>
            <a:r>
              <a:rPr lang="en-US" altLang="zh-CN" sz="2000" dirty="0" err="1">
                <a:latin typeface="Consolas" panose="020B0609020204030204" pitchFamily="49" charset="0"/>
                <a:ea typeface="华文楷体" panose="02010600040101010101" pitchFamily="2" charset="-122"/>
              </a:rPr>
              <a:t>acac</a:t>
            </a:r>
            <a:r>
              <a:rPr lang="en-US" altLang="zh-CN" sz="2000" dirty="0">
                <a:latin typeface="Consolas" panose="020B0609020204030204" pitchFamily="49" charset="0"/>
                <a:ea typeface="华文楷体" panose="02010600040101010101" pitchFamily="2" charset="-122"/>
              </a:rPr>
              <a:t>')</a:t>
            </a:r>
          </a:p>
          <a:p>
            <a:pPr marL="0" indent="0">
              <a:buNone/>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、列表解析：</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for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in '</a:t>
            </a:r>
            <a:r>
              <a:rPr lang="en-US" altLang="zh-CN" sz="2000" dirty="0" err="1">
                <a:latin typeface="Consolas" panose="020B0609020204030204" pitchFamily="49" charset="0"/>
                <a:ea typeface="华文楷体" panose="02010600040101010101" pitchFamily="2" charset="-122"/>
              </a:rPr>
              <a:t>abcabc</a:t>
            </a:r>
            <a:r>
              <a:rPr lang="en-US" altLang="zh-CN" sz="2000" dirty="0">
                <a:latin typeface="Consolas" panose="020B0609020204030204" pitchFamily="49" charset="0"/>
                <a:ea typeface="华文楷体" panose="02010600040101010101" pitchFamily="2" charset="-122"/>
              </a:rPr>
              <a:t>' if </a:t>
            </a:r>
            <a:r>
              <a:rPr lang="en-US" altLang="zh-CN" sz="2000" dirty="0" err="1">
                <a:latin typeface="Consolas" panose="020B0609020204030204" pitchFamily="49" charset="0"/>
                <a:ea typeface="华文楷体" panose="02010600040101010101" pitchFamily="2" charset="-122"/>
              </a:rPr>
              <a:t>i</a:t>
            </a:r>
            <a:r>
              <a:rPr lang="en-US" altLang="zh-CN" sz="2000" dirty="0">
                <a:latin typeface="Consolas" panose="020B0609020204030204" pitchFamily="49" charset="0"/>
                <a:ea typeface="华文楷体" panose="02010600040101010101" pitchFamily="2" charset="-122"/>
              </a:rPr>
              <a:t> != 'b']</a:t>
            </a:r>
          </a:p>
          <a:p>
            <a:pPr marL="0" indent="0">
              <a:buNone/>
            </a:pPr>
            <a:r>
              <a:rPr lang="zh-CN" altLang="en-US" dirty="0">
                <a:latin typeface="华文楷体" panose="02010600040101010101" pitchFamily="2" charset="-122"/>
                <a:ea typeface="华文楷体" panose="02010600040101010101" pitchFamily="2" charset="-122"/>
              </a:rPr>
              <a:t>（事实上，列表解析就相当于“循环</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判断</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添加”的方式生成列表，只不过是一种更简洁的写法）</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17762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a:t>
            </a:r>
            <a:r>
              <a:rPr lang="zh-CN" altLang="en-US" dirty="0"/>
              <a:t> </a:t>
            </a:r>
            <a:r>
              <a:rPr lang="en-US" altLang="zh-CN" dirty="0"/>
              <a:t>create a list / 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你可以通过类似的方式创建元组</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、直接创建：（不必带括号）</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sz="2000" dirty="0">
                <a:latin typeface="Consolas" panose="020B0609020204030204" pitchFamily="49" charset="0"/>
                <a:ea typeface="华文楷体" panose="02010600040101010101" pitchFamily="2" charset="-122"/>
              </a:rPr>
              <a:t>  a = 'a', 'c', 'a', 'c'</a:t>
            </a:r>
          </a:p>
          <a:p>
            <a:pPr marL="0" indent="0">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、转换得到：</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  a = tuple('</a:t>
            </a:r>
            <a:r>
              <a:rPr lang="en-US" altLang="zh-CN" sz="2000" dirty="0" err="1">
                <a:latin typeface="Consolas" panose="020B0609020204030204" pitchFamily="49" charset="0"/>
                <a:ea typeface="华文楷体" panose="02010600040101010101" pitchFamily="2" charset="-122"/>
              </a:rPr>
              <a:t>acac</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latin typeface="Consolas" panose="020B0609020204030204" pitchFamily="49" charset="0"/>
                <a:ea typeface="华文楷体" panose="02010600040101010101" pitchFamily="2" charset="-122"/>
              </a:rPr>
              <a:t>  a = tuple(['a', 'c', 'a', 'c'])</a:t>
            </a:r>
          </a:p>
          <a:p>
            <a:pPr marL="0" indent="0">
              <a:buNone/>
            </a:pPr>
            <a:r>
              <a:rPr lang="zh-CN" altLang="en-US" dirty="0">
                <a:latin typeface="华文楷体" panose="02010600040101010101" pitchFamily="2" charset="-122"/>
                <a:ea typeface="华文楷体" panose="02010600040101010101" pitchFamily="2" charset="-122"/>
              </a:rPr>
              <a:t>但是，并不存在所谓“元组解析”的生成方式，因为“列表解析”实质上是动态地依次添加元素生成列表，而列表时不允许添加元素的。</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7312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lv = ['Excellent', 'Good', 'Medium', 'Bad']</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取元素：</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print(lv[1], lv[-2])</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Good Medium</a:t>
            </a:r>
          </a:p>
          <a:p>
            <a:r>
              <a:rPr lang="zh-CN" altLang="en-US" dirty="0">
                <a:latin typeface="华文楷体" panose="02010600040101010101" pitchFamily="2" charset="-122"/>
                <a:ea typeface="华文楷体" panose="02010600040101010101" pitchFamily="2" charset="-122"/>
              </a:rPr>
              <a:t>取子列表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子元组（切片 </a:t>
            </a:r>
            <a:r>
              <a:rPr lang="en-US" altLang="zh-CN" dirty="0">
                <a:latin typeface="华文楷体" panose="02010600040101010101" pitchFamily="2" charset="-122"/>
                <a:ea typeface="华文楷体" panose="02010600040101010101" pitchFamily="2" charset="-122"/>
              </a:rPr>
              <a:t>slice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print(lv[1:-1], lv[2:], lv[::2],</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lv[::-1])</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['Good', 'Medium'] ['Medium', 'Bad'] ['Excellent', 'Medium'] ['Bad', 'Medium', 'Good', 'Excellent']</a:t>
            </a:r>
          </a:p>
          <a:p>
            <a:pPr marL="0" indent="0">
              <a:buNone/>
            </a:pPr>
            <a:r>
              <a:rPr lang="zh-CN" altLang="en-US" sz="2400" dirty="0">
                <a:latin typeface="华文楷体" panose="02010600040101010101" pitchFamily="2" charset="-122"/>
                <a:ea typeface="华文楷体" panose="02010600040101010101" pitchFamily="2" charset="-122"/>
              </a:rPr>
              <a:t>取元素时，下标对应位置必须存在，否则会报错；取子列表</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元组时则不必，不存在的下标位置会返回空列表</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元组</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print(lv[3:9], lv[-5: -2], lv[3:2], lv[10:11])</a:t>
            </a:r>
          </a:p>
          <a:p>
            <a:pPr marL="0" indent="0">
              <a:buNone/>
            </a:pP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1666097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4540758" cy="4802185"/>
          </a:xfrm>
        </p:spPr>
        <p:txBody>
          <a:bodyPr>
            <a:normAutofit/>
          </a:bodyPr>
          <a:lstStyle/>
          <a:p>
            <a:r>
              <a:rPr lang="zh-CN" altLang="en-US" dirty="0">
                <a:latin typeface="华文楷体" panose="02010600040101010101" pitchFamily="2" charset="-122"/>
                <a:ea typeface="华文楷体" panose="02010600040101010101" pitchFamily="2" charset="-122"/>
              </a:rPr>
              <a:t>解包（</a:t>
            </a:r>
            <a:r>
              <a:rPr lang="en-US" altLang="zh-CN" dirty="0">
                <a:latin typeface="华文楷体" panose="02010600040101010101" pitchFamily="2" charset="-122"/>
                <a:ea typeface="华文楷体" panose="02010600040101010101" pitchFamily="2" charset="-122"/>
              </a:rPr>
              <a:t>unpack</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c = (1, 2, 3, 4); a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altLang="zh-CN" sz="2000" dirty="0">
                <a:solidFill>
                  <a:srgbClr val="0000FF"/>
                </a:solidFill>
                <a:latin typeface="Consolas" panose="020B0609020204030204" pitchFamily="49" charset="0"/>
                <a:ea typeface="华文楷体" panose="02010600040101010101" pitchFamily="2" charset="-122"/>
              </a:rPr>
              <a:t>(1, 2)</a:t>
            </a:r>
            <a:r>
              <a:rPr lang="en-US" altLang="zh-CN" sz="2000" dirty="0">
                <a:solidFill>
                  <a:srgbClr val="0000FF"/>
                </a:solidFill>
                <a:latin typeface="Consolas" panose="020B0609020204030204" pitchFamily="49" charset="0"/>
                <a:ea typeface="华文楷体" panose="02010600040101010101" pitchFamily="2" charset="-122"/>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c = b, c, a</a:t>
            </a:r>
            <a:endPar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print(a, b, c)</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 4 (1, 2)</a:t>
            </a:r>
          </a:p>
          <a:p>
            <a:pPr marL="0" indent="0">
              <a:buNone/>
            </a:pPr>
            <a:r>
              <a:rPr lang="en-US" altLang="zh-CN" sz="2000" dirty="0">
                <a:latin typeface="Consolas" panose="020B0609020204030204" pitchFamily="49" charset="0"/>
                <a:ea typeface="华文楷体" panose="02010600040101010101" pitchFamily="2" charset="-122"/>
              </a:rPr>
              <a:t>&gt;&gt;&gt; max(*c)</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2</a:t>
            </a:r>
          </a:p>
          <a:p>
            <a:pPr marL="0" indent="0">
              <a:buNone/>
            </a:pPr>
            <a:r>
              <a:rPr lang="en-US" altLang="zh-CN" sz="2000" dirty="0">
                <a:latin typeface="Consolas" panose="020B0609020204030204" pitchFamily="49" charset="0"/>
                <a:ea typeface="华文楷体" panose="02010600040101010101" pitchFamily="2" charset="-122"/>
              </a:rPr>
              <a:t>&gt;&gt;&gt; def f(x):</a:t>
            </a:r>
          </a:p>
          <a:p>
            <a:pPr marL="0" indent="0">
              <a:buNone/>
            </a:pPr>
            <a:r>
              <a:rPr lang="en-US" altLang="zh-CN" sz="2000" dirty="0">
                <a:latin typeface="Consolas" panose="020B0609020204030204" pitchFamily="49" charset="0"/>
                <a:ea typeface="华文楷体" panose="02010600040101010101" pitchFamily="2" charset="-122"/>
              </a:rPr>
              <a:t>    return 1, 2</a:t>
            </a:r>
          </a:p>
          <a:p>
            <a:pPr marL="0" indent="0">
              <a:buNone/>
            </a:pPr>
            <a:r>
              <a:rPr lang="en-US" altLang="zh-CN" sz="2000" dirty="0">
                <a:latin typeface="Consolas" panose="020B0609020204030204" pitchFamily="49" charset="0"/>
                <a:ea typeface="华文楷体" panose="02010600040101010101" pitchFamily="2" charset="-122"/>
              </a:rPr>
              <a:t>&gt;&gt;&gt; f(0)</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(1, 2)</a:t>
            </a:r>
          </a:p>
        </p:txBody>
      </p:sp>
      <p:sp>
        <p:nvSpPr>
          <p:cNvPr id="3" name="内容占位符 10">
            <a:extLst>
              <a:ext uri="{FF2B5EF4-FFF2-40B4-BE49-F238E27FC236}">
                <a16:creationId xmlns:a16="http://schemas.microsoft.com/office/drawing/2014/main" id="{FF775CEC-D171-40C1-07B0-2B9382182DDC}"/>
              </a:ext>
            </a:extLst>
          </p:cNvPr>
          <p:cNvSpPr txBox="1">
            <a:spLocks/>
          </p:cNvSpPr>
          <p:nvPr/>
        </p:nvSpPr>
        <p:spPr>
          <a:xfrm>
            <a:off x="4383024" y="2983040"/>
            <a:ext cx="4407408"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华文楷体" panose="02010600040101010101" pitchFamily="2" charset="-122"/>
                <a:ea typeface="华文楷体" panose="02010600040101010101" pitchFamily="2" charset="-122"/>
              </a:rPr>
              <a:t>注意运算顺序</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 b = 4, 5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1, 3 if a &gt; b else 2, 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(1, 2, 4)</a:t>
            </a:r>
          </a:p>
          <a:p>
            <a:r>
              <a:rPr lang="zh-CN" altLang="en-US" dirty="0">
                <a:latin typeface="华文楷体" panose="02010600040101010101" pitchFamily="2" charset="-122"/>
                <a:ea typeface="华文楷体" panose="02010600040101010101" pitchFamily="2" charset="-122"/>
              </a:rPr>
              <a:t>注意单元素元组的定义</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华文楷体" panose="02010600040101010101" pitchFamily="2" charset="-122"/>
              </a:rPr>
              <a:t>&gt;&gt;&gt;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prstClr val="black"/>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69B765BE-B859-847F-656D-A2877D2AC207}"/>
              </a:ext>
            </a:extLst>
          </p:cNvPr>
          <p:cNvSpPr txBox="1"/>
          <p:nvPr/>
        </p:nvSpPr>
        <p:spPr>
          <a:xfrm>
            <a:off x="5169408" y="2152198"/>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同样适用于列表</a:t>
            </a:r>
            <a:r>
              <a:rPr lang="en-US" altLang="zh-CN"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53345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 = [1, 2, 3, 4, 5]</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增加元素：</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num.append(6);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num.extend([7, 8]);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 7, 8]</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 += range(9, 12);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2, 3, 4, 5, 6, 7, 8, 9, 10, 11]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num.insert(1, 0);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0, 2, 3, 4, 5, 6, 7, 8, 9, 10, 11]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endParaRPr lang="pt-BR" altLang="zh-CN" sz="2000" dirty="0">
              <a:latin typeface="Consolas" panose="020B0609020204030204" pitchFamily="49" charset="0"/>
              <a:ea typeface="华文楷体" panose="02010600040101010101" pitchFamily="2" charset="-122"/>
            </a:endParaRPr>
          </a:p>
          <a:p>
            <a:pPr marL="0" indent="0">
              <a:buNone/>
            </a:pPr>
            <a:endParaRPr lang="pt-BR" altLang="zh-CN" sz="20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14698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 = [1, 2, 3, 4, 5,</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4,</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3,</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2,</a:t>
            </a:r>
            <a:r>
              <a:rPr lang="zh-CN" altLang="en-US" sz="2000" dirty="0">
                <a:latin typeface="Consolas" panose="020B0609020204030204" pitchFamily="49" charset="0"/>
                <a:ea typeface="华文楷体" panose="02010600040101010101" pitchFamily="2" charset="-122"/>
              </a:rPr>
              <a:t> </a:t>
            </a:r>
            <a:r>
              <a:rPr lang="en-US" altLang="zh-CN" sz="2000" dirty="0">
                <a:latin typeface="Consolas" panose="020B0609020204030204" pitchFamily="49" charset="0"/>
                <a:ea typeface="华文楷体" panose="02010600040101010101" pitchFamily="2" charset="-122"/>
              </a:rPr>
              <a:t>1]</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删除元素：</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num.remove(2);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3, 4, 5, 4, 3, 2, 1]</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num.pop();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[1, 3, 4, 5, 4, 3, 2]</a:t>
            </a:r>
            <a:endParaRPr lang="en-US" altLang="zh-CN" sz="2000" dirty="0">
              <a:solidFill>
                <a:srgbClr val="0000FF"/>
              </a:solidFill>
              <a:latin typeface="Consolas" panose="020B0609020204030204" pitchFamily="49" charset="0"/>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num.clear(); num</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a:t>
            </a:r>
          </a:p>
        </p:txBody>
      </p:sp>
      <p:sp>
        <p:nvSpPr>
          <p:cNvPr id="3" name="文本框 2">
            <a:extLst>
              <a:ext uri="{FF2B5EF4-FFF2-40B4-BE49-F238E27FC236}">
                <a16:creationId xmlns:a16="http://schemas.microsoft.com/office/drawing/2014/main" id="{95B644F4-8299-40C4-7889-C59637C3F629}"/>
              </a:ext>
            </a:extLst>
          </p:cNvPr>
          <p:cNvSpPr txBox="1"/>
          <p:nvPr/>
        </p:nvSpPr>
        <p:spPr>
          <a:xfrm>
            <a:off x="3612046" y="3349487"/>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a:t>
            </a:r>
            <a:r>
              <a:rPr lang="en-US" altLang="zh-CN" sz="2000" dirty="0">
                <a:solidFill>
                  <a:prstClr val="black"/>
                </a:solidFill>
                <a:latin typeface="Consolas" panose="020B0609020204030204" pitchFamily="49" charset="0"/>
                <a:ea typeface="华文楷体" panose="02010600040101010101" pitchFamily="2" charset="-122"/>
              </a:rPr>
              <a:t>pop</a:t>
            </a:r>
            <a:r>
              <a:rPr lang="zh-CN" altLang="en-US" sz="2000" dirty="0">
                <a:latin typeface="华文楷体" panose="02010600040101010101" pitchFamily="2" charset="-122"/>
                <a:ea typeface="华文楷体" panose="02010600040101010101" pitchFamily="2" charset="-122"/>
              </a:rPr>
              <a:t>会返回被删除的元素）</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79186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[31, 12, 79, 46, 55]</a:t>
            </a:r>
          </a:p>
          <a:p>
            <a:pPr marL="0" indent="0">
              <a:buNone/>
            </a:pPr>
            <a:r>
              <a:rPr lang="en-US" altLang="zh-CN" sz="2000" dirty="0">
                <a:latin typeface="Consolas" panose="020B0609020204030204" pitchFamily="49" charset="0"/>
                <a:ea typeface="华文楷体" panose="02010600040101010101" pitchFamily="2" charset="-122"/>
              </a:rPr>
              <a:t>&gt;&gt;&gt; num2 = [26, 27, 48]</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列表变换：</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num1 + num2 </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[31, 12, 79, 46, 55, 26, 27, 48]</a:t>
            </a:r>
          </a:p>
          <a:p>
            <a:pPr marL="0" indent="0">
              <a:buNone/>
            </a:pPr>
            <a:r>
              <a:rPr lang="pt-BR" altLang="zh-CN" sz="2000" dirty="0">
                <a:latin typeface="Consolas" panose="020B0609020204030204" pitchFamily="49" charset="0"/>
                <a:ea typeface="华文楷体" panose="02010600040101010101" pitchFamily="2" charset="-122"/>
              </a:rPr>
              <a:t>&gt;&gt;&gt; num1 * 2 </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[31, 12, 79, 46, 55,</a:t>
            </a:r>
            <a:r>
              <a:rPr lang="zh-CN" altLang="en-US" sz="2000" dirty="0">
                <a:solidFill>
                  <a:srgbClr val="0000FF"/>
                </a:solidFill>
                <a:latin typeface="Consolas" panose="020B0609020204030204" pitchFamily="49" charset="0"/>
                <a:ea typeface="华文楷体" panose="02010600040101010101" pitchFamily="2" charset="-122"/>
              </a:rPr>
              <a:t> </a:t>
            </a:r>
            <a:r>
              <a:rPr lang="en-US" altLang="zh-CN" sz="2000" dirty="0">
                <a:solidFill>
                  <a:srgbClr val="0000FF"/>
                </a:solidFill>
                <a:latin typeface="Consolas" panose="020B0609020204030204" pitchFamily="49" charset="0"/>
                <a:ea typeface="华文楷体" panose="02010600040101010101" pitchFamily="2" charset="-122"/>
              </a:rPr>
              <a:t>31, 12, 79, 46, 55]</a:t>
            </a:r>
          </a:p>
          <a:p>
            <a:pPr marL="0" indent="0">
              <a:buNone/>
            </a:pPr>
            <a:r>
              <a:rPr lang="pt-BR" altLang="zh-CN" sz="2000" dirty="0">
                <a:latin typeface="Consolas" panose="020B0609020204030204" pitchFamily="49" charset="0"/>
                <a:ea typeface="华文楷体" panose="02010600040101010101" pitchFamily="2" charset="-122"/>
              </a:rPr>
              <a:t>&gt;&gt;&gt; num1.reverse(); num1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[55, 46, 79, 12, 31]</a:t>
            </a:r>
          </a:p>
          <a:p>
            <a:pPr marL="0" inden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num1</a:t>
            </a:r>
            <a:r>
              <a:rPr lang="pt-BR" altLang="zh-CN" sz="2000" dirty="0">
                <a:latin typeface="Consolas" panose="020B0609020204030204" pitchFamily="49" charset="0"/>
                <a:ea typeface="华文楷体" panose="02010600040101010101" pitchFamily="2" charset="-122"/>
              </a:rPr>
              <a:t>.</a:t>
            </a:r>
            <a:r>
              <a:rPr lang="en-US" altLang="zh-CN" sz="2000" dirty="0">
                <a:latin typeface="Consolas" panose="020B0609020204030204" pitchFamily="49" charset="0"/>
                <a:ea typeface="华文楷体" panose="02010600040101010101" pitchFamily="2" charset="-122"/>
              </a:rPr>
              <a:t>sort</a:t>
            </a:r>
            <a:r>
              <a:rPr lang="pt-BR" altLang="zh-CN" sz="2000" dirty="0">
                <a:latin typeface="Consolas" panose="020B0609020204030204" pitchFamily="49" charset="0"/>
                <a:ea typeface="华文楷体" panose="02010600040101010101" pitchFamily="2" charset="-122"/>
              </a:rPr>
              <a:t>(key=(lambda x:x%10), </a:t>
            </a:r>
            <a:r>
              <a:rPr lang="en-US" altLang="zh-CN" sz="2000" dirty="0">
                <a:latin typeface="Consolas" panose="020B0609020204030204" pitchFamily="49" charset="0"/>
                <a:ea typeface="华文楷体" panose="02010600040101010101" pitchFamily="2" charset="-122"/>
              </a:rPr>
              <a:t>reverse=True</a:t>
            </a:r>
            <a:r>
              <a:rPr lang="pt-BR" altLang="zh-CN" sz="2000" dirty="0">
                <a:latin typeface="Consolas" panose="020B0609020204030204" pitchFamily="49" charset="0"/>
                <a:ea typeface="华文楷体" panose="02010600040101010101" pitchFamily="2" charset="-122"/>
              </a:rPr>
              <a:t>); num1</a:t>
            </a:r>
          </a:p>
          <a:p>
            <a:pPr marL="0" indent="0">
              <a:buNone/>
            </a:pPr>
            <a:r>
              <a:rPr lang="pt-BR" altLang="zh-CN" sz="2000" dirty="0">
                <a:solidFill>
                  <a:srgbClr val="0000FF"/>
                </a:solidFill>
                <a:latin typeface="Consolas" panose="020B0609020204030204" pitchFamily="49" charset="0"/>
                <a:ea typeface="华文楷体" panose="02010600040101010101" pitchFamily="2" charset="-122"/>
              </a:rPr>
              <a:t>[79, 46, 55, 12, 31]</a:t>
            </a:r>
          </a:p>
          <a:p>
            <a:pPr marL="0" indent="0">
              <a:buNone/>
            </a:pPr>
            <a:endParaRPr lang="pt-BR" altLang="zh-CN" sz="2400" dirty="0">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1DDAEC85-E1A3-1193-1730-DC0C9486BDC3}"/>
              </a:ext>
            </a:extLst>
          </p:cNvPr>
          <p:cNvSpPr txBox="1"/>
          <p:nvPr/>
        </p:nvSpPr>
        <p:spPr>
          <a:xfrm>
            <a:off x="3041904" y="2954774"/>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同样适用于元组</a:t>
            </a:r>
            <a:r>
              <a:rPr lang="en-US" altLang="zh-CN" dirty="0">
                <a:latin typeface="华文楷体" panose="02010600040101010101" pitchFamily="2" charset="-122"/>
                <a:ea typeface="华文楷体" panose="02010600040101010101" pitchFamily="2" charset="-122"/>
              </a:rPr>
              <a:t>)</a:t>
            </a:r>
          </a:p>
        </p:txBody>
      </p:sp>
      <p:sp>
        <p:nvSpPr>
          <p:cNvPr id="5" name="文本框 4">
            <a:extLst>
              <a:ext uri="{FF2B5EF4-FFF2-40B4-BE49-F238E27FC236}">
                <a16:creationId xmlns:a16="http://schemas.microsoft.com/office/drawing/2014/main" id="{1B768509-C10B-46DF-B1AD-AEC53FCE1EBA}"/>
              </a:ext>
            </a:extLst>
          </p:cNvPr>
          <p:cNvSpPr txBox="1"/>
          <p:nvPr/>
        </p:nvSpPr>
        <p:spPr>
          <a:xfrm>
            <a:off x="2615184" y="3783409"/>
            <a:ext cx="4572000" cy="369332"/>
          </a:xfrm>
          <a:prstGeom prst="rect">
            <a:avLst/>
          </a:prstGeom>
          <a:noFill/>
        </p:spPr>
        <p:txBody>
          <a:bodyPr wrap="square">
            <a:spAutoFit/>
          </a:bodyPr>
          <a:lstStyle/>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同样适用于元组</a:t>
            </a:r>
            <a:r>
              <a:rPr lang="en-US" altLang="zh-CN"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7414970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[1, 1, 1, 2, 7, 11]</a:t>
            </a:r>
          </a:p>
          <a:p>
            <a:pPr marL="0" indent="0">
              <a:buNone/>
            </a:pPr>
            <a:r>
              <a:rPr lang="en-US" altLang="zh-CN" sz="2000" dirty="0">
                <a:latin typeface="Consolas" panose="020B0609020204030204" pitchFamily="49" charset="0"/>
                <a:ea typeface="华文楷体" panose="02010600040101010101" pitchFamily="2" charset="-122"/>
              </a:rPr>
              <a:t>&gt;&gt;&gt; num2 = [1, 1, 4]</a:t>
            </a:r>
            <a:endParaRPr lang="en-US" altLang="zh-CN" sz="20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列表属性：</a:t>
            </a:r>
            <a:endParaRPr lang="en-US" altLang="zh-CN" dirty="0">
              <a:latin typeface="华文楷体" panose="02010600040101010101" pitchFamily="2" charset="-122"/>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a:p>
            <a:pPr marL="0" indent="0">
              <a:buNone/>
            </a:pPr>
            <a:endParaRPr lang="pt-BR" altLang="zh-CN" sz="2400" dirty="0">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B8C51C7A-7CC0-F3E1-C070-1C8268CC08D7}"/>
              </a:ext>
            </a:extLst>
          </p:cNvPr>
          <p:cNvSpPr txBox="1"/>
          <p:nvPr/>
        </p:nvSpPr>
        <p:spPr>
          <a:xfrm>
            <a:off x="2729683" y="2530257"/>
            <a:ext cx="4572000" cy="400110"/>
          </a:xfrm>
          <a:prstGeom prst="rect">
            <a:avLst/>
          </a:prstGeom>
          <a:noFill/>
        </p:spPr>
        <p:txBody>
          <a:bodyPr wrap="square">
            <a:spAutoFit/>
          </a:bodyPr>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全部同样适用于元组</a:t>
            </a:r>
            <a:r>
              <a:rPr lang="en-US" altLang="zh-CN" sz="2000" dirty="0">
                <a:latin typeface="华文楷体" panose="02010600040101010101" pitchFamily="2" charset="-122"/>
                <a:ea typeface="华文楷体" panose="02010600040101010101" pitchFamily="2" charset="-122"/>
              </a:rPr>
              <a:t>)</a:t>
            </a:r>
          </a:p>
        </p:txBody>
      </p:sp>
      <p:sp>
        <p:nvSpPr>
          <p:cNvPr id="7" name="内容占位符 10">
            <a:extLst>
              <a:ext uri="{FF2B5EF4-FFF2-40B4-BE49-F238E27FC236}">
                <a16:creationId xmlns:a16="http://schemas.microsoft.com/office/drawing/2014/main" id="{D0CDFA5B-14C7-EB09-0B1B-8BCEBCB2249E}"/>
              </a:ext>
            </a:extLst>
          </p:cNvPr>
          <p:cNvSpPr txBox="1">
            <a:spLocks/>
          </p:cNvSpPr>
          <p:nvPr/>
        </p:nvSpPr>
        <p:spPr>
          <a:xfrm>
            <a:off x="628650" y="3015730"/>
            <a:ext cx="7886700"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列表元素个数</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len(num1)</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6</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列表间比较大小</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num1 &lt; num2</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统计列表里某元素的个数</a:t>
            </a:r>
            <a:endParaRPr lang="en-US"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num1.count(1);</a:t>
            </a:r>
          </a:p>
          <a:p>
            <a:pPr marL="0" indent="0">
              <a:buFont typeface="Arial" panose="020B0604020202020204" pitchFamily="34" charset="0"/>
              <a:buNone/>
            </a:pPr>
            <a:r>
              <a:rPr lang="pt-BR" altLang="zh-CN" sz="2000" dirty="0">
                <a:solidFill>
                  <a:srgbClr val="0000FF"/>
                </a:solidFill>
                <a:latin typeface="Consolas" panose="020B0609020204030204" pitchFamily="49" charset="0"/>
                <a:ea typeface="华文楷体" panose="02010600040101010101" pitchFamily="2" charset="-122"/>
              </a:rPr>
              <a:t>3</a:t>
            </a:r>
          </a:p>
        </p:txBody>
      </p:sp>
      <p:sp>
        <p:nvSpPr>
          <p:cNvPr id="12" name="内容占位符 10">
            <a:extLst>
              <a:ext uri="{FF2B5EF4-FFF2-40B4-BE49-F238E27FC236}">
                <a16:creationId xmlns:a16="http://schemas.microsoft.com/office/drawing/2014/main" id="{9BDB5568-82A2-B9D1-FC93-32249F8EBE02}"/>
              </a:ext>
            </a:extLst>
          </p:cNvPr>
          <p:cNvSpPr txBox="1">
            <a:spLocks/>
          </p:cNvSpPr>
          <p:nvPr/>
        </p:nvSpPr>
        <p:spPr>
          <a:xfrm>
            <a:off x="4123281" y="3015730"/>
            <a:ext cx="7886700" cy="4802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判断某元素是否在列表中</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num1.__contains__(7)</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endParaRPr lang="pt-BR" altLang="zh-CN" sz="2000" dirty="0">
              <a:solidFill>
                <a:srgbClr val="0000FF"/>
              </a:solidFill>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pt-BR" altLang="zh-CN" sz="2000" dirty="0">
                <a:latin typeface="Consolas" panose="020B0609020204030204" pitchFamily="49" charset="0"/>
                <a:ea typeface="华文楷体" panose="02010600040101010101" pitchFamily="2" charset="-122"/>
              </a:rPr>
              <a:t>&gt;&gt;&gt; </a:t>
            </a:r>
            <a:r>
              <a:rPr lang="en-US" altLang="zh-CN" sz="2000" dirty="0">
                <a:latin typeface="Consolas" panose="020B0609020204030204" pitchFamily="49" charset="0"/>
                <a:ea typeface="华文楷体" panose="02010600040101010101" pitchFamily="2" charset="-122"/>
              </a:rPr>
              <a:t>7 in num1</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True</a:t>
            </a:r>
          </a:p>
          <a:p>
            <a:pPr marL="0" indent="0">
              <a:buFont typeface="Arial" panose="020B0604020202020204" pitchFamily="34" charset="0"/>
              <a:buNone/>
            </a:pPr>
            <a:r>
              <a:rPr lang="zh-CN" altLang="en-US" sz="2000" dirty="0">
                <a:latin typeface="Consolas" panose="020B0609020204030204" pitchFamily="49" charset="0"/>
                <a:ea typeface="华文楷体" panose="02010600040101010101" pitchFamily="2" charset="-122"/>
              </a:rPr>
              <a:t>计算某个元素在列表中的首次出现位置</a:t>
            </a:r>
            <a:endParaRPr lang="pt-BR" altLang="zh-CN" sz="2000" dirty="0">
              <a:latin typeface="Consolas" panose="020B0609020204030204" pitchFamily="49" charset="0"/>
              <a:ea typeface="华文楷体" panose="02010600040101010101" pitchFamily="2" charset="-122"/>
            </a:endParaRPr>
          </a:p>
          <a:p>
            <a:pPr marL="0" indent="0">
              <a:buFont typeface="Arial" panose="020B0604020202020204" pitchFamily="34" charset="0"/>
              <a:buNone/>
            </a:pPr>
            <a:r>
              <a:rPr lang="en-US" altLang="zh-CN" sz="2000" dirty="0">
                <a:latin typeface="Consolas" panose="020B0609020204030204" pitchFamily="49" charset="0"/>
                <a:ea typeface="华文楷体" panose="02010600040101010101" pitchFamily="2" charset="-122"/>
              </a:rPr>
              <a:t>&gt;&gt;&gt; num1.index(2)</a:t>
            </a:r>
          </a:p>
          <a:p>
            <a:pPr marL="0" indent="0">
              <a:buFont typeface="Arial" panose="020B0604020202020204" pitchFamily="34" charset="0"/>
              <a:buNone/>
            </a:pPr>
            <a:r>
              <a:rPr lang="en-US" altLang="zh-CN" sz="2000" dirty="0">
                <a:solidFill>
                  <a:srgbClr val="0000FF"/>
                </a:solidFill>
                <a:latin typeface="Consolas" panose="020B0609020204030204" pitchFamily="49" charset="0"/>
                <a:ea typeface="华文楷体" panose="02010600040101010101" pitchFamily="2" charset="-122"/>
              </a:rPr>
              <a:t>3</a:t>
            </a:r>
            <a:endParaRPr lang="pt-BR" altLang="zh-CN" sz="2000" dirty="0">
              <a:solidFill>
                <a:srgbClr val="0000FF"/>
              </a:solidFill>
              <a:latin typeface="Consolas" panose="020B0609020204030204" pitchFamily="49" charset="0"/>
              <a:ea typeface="华文楷体" panose="02010600040101010101" pitchFamily="2" charset="-122"/>
            </a:endParaRPr>
          </a:p>
          <a:p>
            <a:pPr marL="0" indent="0">
              <a:buFont typeface="Arial" panose="020B0604020202020204" pitchFamily="34" charset="0"/>
              <a:buNone/>
            </a:pPr>
            <a:endParaRPr lang="pt-BR"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957775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copy a list /</a:t>
            </a:r>
            <a:r>
              <a:rPr lang="zh-CN" altLang="en-US" dirty="0"/>
              <a:t> </a:t>
            </a:r>
            <a:r>
              <a:rPr lang="en-US" altLang="zh-CN" dirty="0"/>
              <a:t>tuple?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indent="0">
              <a:buNone/>
            </a:pPr>
            <a:r>
              <a:rPr lang="en-US" altLang="zh-CN" sz="2000" dirty="0">
                <a:latin typeface="Consolas" panose="020B0609020204030204" pitchFamily="49" charset="0"/>
                <a:ea typeface="华文楷体" panose="02010600040101010101" pitchFamily="2" charset="-122"/>
              </a:rPr>
              <a:t>&gt;&gt;&gt; num1 = [0, [1], [2, 3]]</a:t>
            </a:r>
          </a:p>
          <a:p>
            <a:r>
              <a:rPr lang="zh-CN" altLang="en-US" dirty="0">
                <a:latin typeface="华文楷体" panose="02010600040101010101" pitchFamily="2" charset="-122"/>
                <a:ea typeface="华文楷体" panose="02010600040101010101" pitchFamily="2" charset="-122"/>
              </a:rPr>
              <a:t>列表复制：</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num2 = num1.copy() </a:t>
            </a:r>
          </a:p>
          <a:p>
            <a:pPr marL="0" indent="0">
              <a:buNone/>
            </a:pPr>
            <a:r>
              <a:rPr lang="pt-BR" altLang="zh-CN" sz="2000" dirty="0">
                <a:latin typeface="Consolas" panose="020B0609020204030204" pitchFamily="49" charset="0"/>
                <a:ea typeface="华文楷体" panose="02010600040101010101" pitchFamily="2" charset="-122"/>
              </a:rPr>
              <a:t>&gt;&gt;&gt; import copy</a:t>
            </a:r>
          </a:p>
          <a:p>
            <a:pPr marL="0" indent="0">
              <a:buNone/>
            </a:pPr>
            <a:r>
              <a:rPr lang="pt-BR" altLang="zh-CN" sz="2000" dirty="0">
                <a:latin typeface="Consolas" panose="020B0609020204030204" pitchFamily="49" charset="0"/>
                <a:ea typeface="华文楷体" panose="02010600040101010101" pitchFamily="2" charset="-122"/>
              </a:rPr>
              <a:t>&gt;&gt;&gt; num3 = copy.deepcopy(num1)</a:t>
            </a:r>
          </a:p>
          <a:p>
            <a:pPr marL="0" indent="0">
              <a:buNone/>
            </a:pPr>
            <a:r>
              <a:rPr lang="pt-BR" altLang="zh-CN" sz="2000" dirty="0">
                <a:latin typeface="Consolas" panose="020B0609020204030204" pitchFamily="49" charset="0"/>
                <a:ea typeface="华文楷体" panose="02010600040101010101" pitchFamily="2" charset="-122"/>
              </a:rPr>
              <a:t>&gt;&gt;&gt; num1[2][1] = 4 </a:t>
            </a:r>
          </a:p>
          <a:p>
            <a:pPr marL="0" indent="0">
              <a:buNone/>
            </a:pPr>
            <a:r>
              <a:rPr lang="en-US" altLang="zh-CN" sz="2000" dirty="0">
                <a:latin typeface="Consolas" panose="020B0609020204030204" pitchFamily="49" charset="0"/>
                <a:ea typeface="华文楷体" panose="02010600040101010101" pitchFamily="2" charset="-122"/>
              </a:rPr>
              <a:t>&gt;&gt;&gt; print(num2, num3)</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[0, [1], [2, 4]] [0, [1], [2, 3]]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err="1">
                <a:solidFill>
                  <a:prstClr val="black"/>
                </a:solidFill>
                <a:latin typeface="Consolas" panose="020B0609020204030204" pitchFamily="49" charset="0"/>
                <a:ea typeface="华文楷体" panose="02010600040101010101" pitchFamily="2" charset="-122"/>
              </a:rPr>
              <a:t>deepcopy</a:t>
            </a:r>
            <a:r>
              <a:rPr lang="zh-CN" altLang="en-US" dirty="0">
                <a:solidFill>
                  <a:prstClr val="black"/>
                </a:solidFill>
                <a:latin typeface="华文楷体" panose="02010600040101010101" pitchFamily="2" charset="-122"/>
                <a:ea typeface="华文楷体" panose="02010600040101010101" pitchFamily="2" charset="-122"/>
              </a:rPr>
              <a:t>会递归地复制列表里每一层的内容。即使存在自我引用，即列表内部存在对自身的引用，</a:t>
            </a:r>
            <a:r>
              <a:rPr lang="en-US" altLang="zh-CN" sz="2000" dirty="0" err="1">
                <a:solidFill>
                  <a:prstClr val="black"/>
                </a:solidFill>
                <a:latin typeface="Consolas" panose="020B0609020204030204" pitchFamily="49" charset="0"/>
                <a:ea typeface="华文楷体" panose="02010600040101010101" pitchFamily="2" charset="-122"/>
              </a:rPr>
              <a:t>deepcopy</a:t>
            </a:r>
            <a:r>
              <a:rPr lang="zh-CN" altLang="en-US" dirty="0">
                <a:solidFill>
                  <a:prstClr val="black"/>
                </a:solidFill>
                <a:latin typeface="华文楷体" panose="02010600040101010101" pitchFamily="2" charset="-122"/>
                <a:ea typeface="华文楷体" panose="02010600040101010101" pitchFamily="2" charset="-122"/>
              </a:rPr>
              <a:t>也会保证这样的性质仍然存在于复制后的对象里。</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pPr>
            <a:endParaRPr lang="pt-BR"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61325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a:xfrm>
            <a:off x="623888" y="1533891"/>
            <a:ext cx="7886700" cy="1886315"/>
          </a:xfrm>
        </p:spPr>
        <p:txBody>
          <a:bodyPr>
            <a:normAutofit/>
          </a:bodyPr>
          <a:lstStyle/>
          <a:p>
            <a:pPr algn="ctr"/>
            <a:r>
              <a:rPr lang="en-US" altLang="zh-CN" sz="5400" dirty="0">
                <a:latin typeface="Linux Libertine" panose="02000503000000000000" pitchFamily="2" charset="0"/>
                <a:ea typeface="Linux Libertine" panose="02000503000000000000" pitchFamily="2" charset="0"/>
                <a:cs typeface="Linux Libertine" panose="02000503000000000000" pitchFamily="2" charset="0"/>
              </a:rPr>
              <a:t>Part I</a:t>
            </a:r>
            <a:endParaRPr lang="zh-CN" altLang="en-US" sz="5400" dirty="0">
              <a:latin typeface="Linux Libertine" panose="02000503000000000000" pitchFamily="2" charset="0"/>
              <a:cs typeface="Linux Libertine" panose="02000503000000000000" pitchFamily="2" charset="0"/>
            </a:endParaRPr>
          </a:p>
        </p:txBody>
      </p:sp>
      <p:sp>
        <p:nvSpPr>
          <p:cNvPr id="5" name="文本占位符 4">
            <a:extLst>
              <a:ext uri="{FF2B5EF4-FFF2-40B4-BE49-F238E27FC236}">
                <a16:creationId xmlns:a16="http://schemas.microsoft.com/office/drawing/2014/main" id="{27221818-3BDE-DAC9-A110-5B8695F727EE}"/>
              </a:ext>
            </a:extLst>
          </p:cNvPr>
          <p:cNvSpPr>
            <a:spLocks noGrp="1"/>
          </p:cNvSpPr>
          <p:nvPr>
            <p:ph type="body" idx="1"/>
          </p:nvPr>
        </p:nvSpPr>
        <p:spPr>
          <a:xfrm>
            <a:off x="2492070" y="3640013"/>
            <a:ext cx="4150335" cy="1500187"/>
          </a:xfrm>
        </p:spPr>
        <p:txBody>
          <a:bodyPr>
            <a:normAutofit/>
          </a:bodyPr>
          <a:lstStyle/>
          <a:p>
            <a:pPr algn="ct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List,</a:t>
            </a:r>
            <a:r>
              <a:rPr lang="zh-CN" altLang="en-US" sz="3200" dirty="0">
                <a:latin typeface="Linux Libertine" panose="02000503000000000000" pitchFamily="2" charset="0"/>
                <a:cs typeface="Linux Libertine" panose="02000503000000000000" pitchFamily="2" charset="0"/>
              </a:rPr>
              <a:t> </a:t>
            </a: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Tuple &amp; </a:t>
            </a:r>
            <a:r>
              <a:rPr lang="en-US" altLang="zh-CN" sz="3200" dirty="0" err="1">
                <a:latin typeface="Linux Libertine" panose="02000503000000000000" pitchFamily="2" charset="0"/>
                <a:ea typeface="Linux Libertine" panose="02000503000000000000" pitchFamily="2" charset="0"/>
                <a:cs typeface="Linux Libertine" panose="02000503000000000000" pitchFamily="2" charset="0"/>
              </a:rPr>
              <a:t>Dict</a:t>
            </a:r>
            <a:endParaRPr lang="zh-CN" altLang="en-US" sz="3200"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1634336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字典（</a:t>
            </a:r>
            <a:r>
              <a:rPr lang="en-US" altLang="zh-CN" dirty="0" err="1">
                <a:latin typeface="华文楷体" panose="02010600040101010101" pitchFamily="2" charset="-122"/>
                <a:ea typeface="华文楷体" panose="02010600040101010101" pitchFamily="2" charset="-122"/>
              </a:rPr>
              <a:t>dict</a:t>
            </a:r>
            <a:r>
              <a:rPr lang="zh-CN" altLang="en-US" dirty="0">
                <a:latin typeface="华文楷体" panose="02010600040101010101" pitchFamily="2" charset="-122"/>
                <a:ea typeface="华文楷体" panose="02010600040101010101" pitchFamily="2" charset="-122"/>
              </a:rPr>
              <a:t>）就是一些键值对组成的一个索引表。</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就像现实里查字典要么按照读音查，要么按照部首查一样，它是有一种索引方式的，</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中字典就是用对象的</a:t>
            </a:r>
            <a:r>
              <a:rPr lang="en-US" altLang="zh-CN" dirty="0">
                <a:latin typeface="华文楷体" panose="02010600040101010101" pitchFamily="2" charset="-122"/>
                <a:ea typeface="华文楷体" panose="02010600040101010101" pitchFamily="2" charset="-122"/>
              </a:rPr>
              <a:t>hash</a:t>
            </a:r>
            <a:r>
              <a:rPr lang="zh-CN" altLang="en-US" dirty="0">
                <a:latin typeface="华文楷体" panose="02010600040101010101" pitchFamily="2" charset="-122"/>
                <a:ea typeface="华文楷体" panose="02010600040101010101" pitchFamily="2" charset="-122"/>
              </a:rPr>
              <a:t>值作为这个索引来查的。</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一个字必须有确定的读音或部首，才能查，如果我们不知道这个字读什么，或者是什么偏旁，我们就很难查到它的释义。相应的，</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中的字典要求“键”是不可变对象。</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中字典更严格的一点在于，要求每一个键只能对应一个值。类比到查字典，就是要求这个字典里不存在多音字</a:t>
            </a:r>
            <a:endParaRPr lang="en-US" altLang="zh-CN" dirty="0">
              <a:latin typeface="华文楷体" panose="02010600040101010101" pitchFamily="2" charset="-122"/>
              <a:ea typeface="华文楷体" panose="02010600040101010101" pitchFamily="2" charset="-122"/>
            </a:endParaRPr>
          </a:p>
          <a:p>
            <a:endParaRPr lang="en-US" altLang="zh-CN" sz="2400" dirty="0"/>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29683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、直接定义：</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400" dirty="0">
                <a:latin typeface="Consolas" panose="020B0609020204030204" pitchFamily="49" charset="0"/>
              </a:rPr>
              <a:t>&gt;&gt;&gt; prices = {'Tomatoes': 4.8, 'Potatoes': 3.7, 'Eggs': 5.79, 'Pork': 16.6, 'Beef': 48.8, 'Orange': 7.2, 'Watermelon': 5.9}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2</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、转换得到：</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4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7.2), ('Watermelon', 5.9)])</a:t>
            </a: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233168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a:t>
            </a:r>
            <a:r>
              <a:rPr lang="en-US" altLang="zh-CN" dirty="0" err="1"/>
              <a:t>dict</a:t>
            </a:r>
            <a:r>
              <a:rPr lang="en-US" altLang="zh-CN" dirty="0"/>
              <a: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400" dirty="0">
                <a:solidFill>
                  <a:prstClr val="black"/>
                </a:solidFill>
                <a:latin typeface="华文楷体" panose="02010600040101010101" pitchFamily="2" charset="-122"/>
                <a:ea typeface="华文楷体" panose="02010600040101010101" pitchFamily="2" charset="-122"/>
              </a:rPr>
              <a:t>3</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、字典解析：</a:t>
            </a:r>
            <a:endPar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 {str(</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for </a:t>
            </a:r>
            <a:r>
              <a:rPr lang="en-US" altLang="zh-CN" sz="2000" dirty="0" err="1">
                <a:solidFill>
                  <a:prstClr val="black"/>
                </a:solidFill>
                <a:latin typeface="Consolas" panose="020B0609020204030204" pitchFamily="49" charset="0"/>
                <a:ea typeface="华文楷体" panose="02010600040101010101" pitchFamily="2" charset="-122"/>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in range(100)}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4</a:t>
            </a:r>
            <a:r>
              <a:rPr lang="zh-CN" altLang="en-US" dirty="0">
                <a:solidFill>
                  <a:prstClr val="black"/>
                </a:solidFill>
                <a:latin typeface="华文楷体" panose="02010600040101010101" pitchFamily="2" charset="-122"/>
                <a:ea typeface="华文楷体" panose="02010600040101010101" pitchFamily="2" charset="-122"/>
              </a:rPr>
              <a:t>、利用</a:t>
            </a:r>
            <a:r>
              <a:rPr lang="en-US" altLang="zh-CN" sz="2000" dirty="0" err="1">
                <a:solidFill>
                  <a:prstClr val="black"/>
                </a:solidFill>
                <a:latin typeface="Consolas" panose="020B0609020204030204" pitchFamily="49" charset="0"/>
                <a:ea typeface="华文楷体" panose="02010600040101010101" pitchFamily="2" charset="-122"/>
              </a:rPr>
              <a:t>fromkeys</a:t>
            </a:r>
            <a:r>
              <a:rPr lang="zh-CN" altLang="en-US" dirty="0">
                <a:solidFill>
                  <a:prstClr val="black"/>
                </a:solidFill>
                <a:latin typeface="华文楷体" panose="02010600040101010101" pitchFamily="2" charset="-122"/>
                <a:ea typeface="华文楷体" panose="02010600040101010101" pitchFamily="2" charset="-122"/>
              </a:rPr>
              <a:t>函数：</a:t>
            </a: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dict.fromkeys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rPr>
              <a:t>abc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 1)</a:t>
            </a:r>
          </a:p>
          <a:p>
            <a:pPr mar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rPr>
              <a:t>{'a': 1, 'b': 1, 'c': 1}</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Consolas" panose="020B0609020204030204" pitchFamily="49" charset="0"/>
                <a:ea typeface="华文楷体" panose="02010600040101010101" pitchFamily="2" charset="-122"/>
              </a:rPr>
              <a:t>该函数的功能就是以第一个参数包含的所有元素为键，以第二个参数为值，生成一个字典。</a:t>
            </a:r>
            <a:endParaRPr lang="en-US" altLang="zh-CN"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无论那种方式，生成的字典中一个键只对应一个值，列表中相同的键，往往取靠后的那个的值作为其在字典中的值</a:t>
            </a:r>
            <a:endParaRPr lang="en-US" altLang="zh-CN" dirty="0">
              <a:solidFill>
                <a:prstClr val="black"/>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2149609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7.2), ('Watermelon', 5.9)])</a:t>
            </a:r>
          </a:p>
          <a:p>
            <a:r>
              <a:rPr lang="zh-CN" altLang="en-US" dirty="0">
                <a:latin typeface="华文楷体" panose="02010600040101010101" pitchFamily="2" charset="-122"/>
                <a:ea typeface="华文楷体" panose="02010600040101010101" pitchFamily="2" charset="-122"/>
              </a:rPr>
              <a:t>取元素：</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a:t>
            </a:r>
            <a:r>
              <a:rPr lang="en-US" altLang="zh-CN" sz="2000" dirty="0">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4.8</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&gt;&gt;&gt; print(</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.get</a:t>
            </a:r>
            <a:r>
              <a:rPr lang="en-US" altLang="zh-CN" sz="2000" dirty="0">
                <a:solidFill>
                  <a:prstClr val="black"/>
                </a:solidFill>
                <a:latin typeface="Consolas" panose="020B0609020204030204" pitchFamily="49" charset="0"/>
                <a:ea typeface="华文楷体"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a:t>
            </a:r>
            <a:r>
              <a:rPr lang="en-US" altLang="zh-CN" sz="2000" dirty="0">
                <a:latin typeface="Consolas" panose="020B0609020204030204" pitchFamily="49" charset="0"/>
                <a:ea typeface="华文楷体" panose="02010600040101010101" pitchFamily="2" charset="-122"/>
              </a:rPr>
              <a:t>)</a:t>
            </a:r>
          </a:p>
          <a:p>
            <a:pPr marL="0" indent="0">
              <a:buNone/>
            </a:pPr>
            <a:r>
              <a:rPr lang="en-US" altLang="zh-CN" sz="2000" dirty="0">
                <a:solidFill>
                  <a:srgbClr val="0000FF"/>
                </a:solidFill>
                <a:latin typeface="Consolas" panose="020B0609020204030204" pitchFamily="49" charset="0"/>
                <a:ea typeface="华文楷体" panose="02010600040101010101" pitchFamily="2" charset="-122"/>
              </a:rPr>
              <a:t>4.8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两者都是可以的，但是</a:t>
            </a:r>
            <a:r>
              <a:rPr lang="en-US" altLang="zh-CN" sz="2000" dirty="0">
                <a:solidFill>
                  <a:prstClr val="black"/>
                </a:solidFill>
                <a:latin typeface="Consolas" panose="020B0609020204030204" pitchFamily="49" charset="0"/>
                <a:ea typeface="华文楷体" panose="02010600040101010101" pitchFamily="2" charset="-122"/>
              </a:rPr>
              <a:t>get</a:t>
            </a:r>
            <a:r>
              <a:rPr lang="zh-CN" altLang="en-US" dirty="0">
                <a:solidFill>
                  <a:prstClr val="black"/>
                </a:solidFill>
                <a:latin typeface="华文楷体" panose="02010600040101010101" pitchFamily="2" charset="-122"/>
                <a:ea typeface="华文楷体" panose="02010600040101010101" pitchFamily="2" charset="-122"/>
              </a:rPr>
              <a:t>并不要求这个键一定存在于字典中。如果不存在，中括号会报错，而</a:t>
            </a:r>
            <a:r>
              <a:rPr lang="en-US" altLang="zh-CN" sz="2000" dirty="0">
                <a:solidFill>
                  <a:prstClr val="black"/>
                </a:solidFill>
                <a:latin typeface="Consolas" panose="020B0609020204030204" pitchFamily="49" charset="0"/>
                <a:ea typeface="华文楷体" panose="02010600040101010101" pitchFamily="2" charset="-122"/>
              </a:rPr>
              <a:t>get</a:t>
            </a:r>
            <a:r>
              <a:rPr lang="zh-CN" altLang="en-US" dirty="0">
                <a:solidFill>
                  <a:prstClr val="black"/>
                </a:solidFill>
                <a:latin typeface="华文楷体" panose="02010600040101010101" pitchFamily="2" charset="-122"/>
                <a:ea typeface="华文楷体" panose="02010600040101010101" pitchFamily="2" charset="-122"/>
              </a:rPr>
              <a:t>会返回</a:t>
            </a:r>
            <a:r>
              <a:rPr lang="en-US" altLang="zh-CN" sz="2000" dirty="0">
                <a:solidFill>
                  <a:prstClr val="black"/>
                </a:solidFill>
                <a:latin typeface="Consolas" panose="020B0609020204030204" pitchFamily="49" charset="0"/>
                <a:ea typeface="华文楷体" panose="02010600040101010101" pitchFamily="2" charset="-122"/>
              </a:rPr>
              <a:t>None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在命令行中，返回值</a:t>
            </a:r>
            <a:r>
              <a:rPr lang="en-US" altLang="zh-CN" sz="2000" dirty="0">
                <a:solidFill>
                  <a:prstClr val="black"/>
                </a:solidFill>
                <a:latin typeface="Consolas" panose="020B0609020204030204" pitchFamily="49" charset="0"/>
                <a:ea typeface="华文楷体" panose="02010600040101010101" pitchFamily="2" charset="-122"/>
              </a:rPr>
              <a:t>None</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不显示任何东西</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42029512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access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23399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prices1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prices2 = </a:t>
            </a:r>
            <a:r>
              <a:rPr lang="en-US" altLang="zh-CN" sz="2000" dirty="0" err="1">
                <a:solidFill>
                  <a:prstClr val="black"/>
                </a:solidFill>
                <a:latin typeface="Consolas" panose="020B0609020204030204" pitchFamily="49" charset="0"/>
                <a:ea typeface="等线" panose="02010600030101010101" pitchFamily="2" charset="-122"/>
              </a:rPr>
              <a:t>dict</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('Pork', 16.6), ('Beef', 48.8)])</a:t>
            </a:r>
          </a:p>
          <a:p>
            <a:r>
              <a:rPr lang="zh-CN" altLang="en-US" dirty="0">
                <a:latin typeface="华文楷体" panose="02010600040101010101" pitchFamily="2" charset="-122"/>
                <a:ea typeface="华文楷体" panose="02010600040101010101" pitchFamily="2" charset="-122"/>
              </a:rPr>
              <a:t>字典的解包</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{*prices1,</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*prices2};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'Potatoes', 'Pork', 'Beef'}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{**prices1,</a:t>
            </a:r>
            <a:r>
              <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**prices2}; prices</a:t>
            </a:r>
          </a:p>
          <a:p>
            <a:pPr marL="0" lv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'Pork': 16.6, </a:t>
            </a:r>
          </a:p>
          <a:p>
            <a:pPr marL="0" lvl="0" indent="0">
              <a:buNone/>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'Beef': 48.8</a:t>
            </a:r>
            <a:r>
              <a:rPr lang="en-US" altLang="zh-CN" sz="2000" dirty="0">
                <a:solidFill>
                  <a:prstClr val="black"/>
                </a:solidFill>
                <a:latin typeface="Consolas" panose="020B0609020204030204" pitchFamily="49" charset="0"/>
              </a:rPr>
              <a:t>}</a:t>
            </a:r>
          </a:p>
          <a:p>
            <a:pPr marL="0" lvl="0" indent="0">
              <a:buNone/>
              <a:defRPr/>
            </a:pPr>
            <a:r>
              <a:rPr lang="en-US" altLang="zh-CN" sz="2000" dirty="0">
                <a:solidFill>
                  <a:prstClr val="black"/>
                </a:solidFill>
                <a:latin typeface="Consolas" panose="020B0609020204030204" pitchFamily="49" charset="0"/>
              </a:rPr>
              <a:t>&gt;&gt;&gt; a, *b = prices; b</a:t>
            </a:r>
          </a:p>
          <a:p>
            <a:pPr marL="0" lvl="0" indent="0">
              <a:buNone/>
              <a:defRPr/>
            </a:pPr>
            <a:r>
              <a:rPr lang="en-US" altLang="zh-CN" sz="2000" dirty="0">
                <a:solidFill>
                  <a:prstClr val="black"/>
                </a:solidFill>
                <a:latin typeface="Consolas" panose="020B0609020204030204" pitchFamily="49" charset="0"/>
              </a:rPr>
              <a:t>['Potatoes', 'Pork', 'Beef']</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R="0" lvl="0" fontAlgn="auto">
              <a:spcAft>
                <a:spcPts val="0"/>
              </a:spcAft>
              <a:buClrTx/>
              <a:buSzTx/>
              <a:tabLst/>
              <a:defRPr/>
            </a:pPr>
            <a:r>
              <a:rPr lang="zh-CN" altLang="en-US" sz="2400" dirty="0">
                <a:latin typeface="华文楷体" panose="02010600040101010101" pitchFamily="2" charset="-122"/>
                <a:ea typeface="华文楷体" panose="02010600040101010101" pitchFamily="2" charset="-122"/>
              </a:rPr>
              <a:t>字典解包时，重复的键只保留一个，也只保留一个对应值</a:t>
            </a:r>
            <a:endParaRPr lang="en-US" altLang="zh-CN" sz="2400" dirty="0">
              <a:latin typeface="华文楷体" panose="02010600040101010101" pitchFamily="2" charset="-122"/>
              <a:ea typeface="华文楷体" panose="02010600040101010101" pitchFamily="2" charset="-122"/>
            </a:endParaRPr>
          </a:p>
          <a:p>
            <a:pPr marR="0" lvl="0" fontAlgn="auto">
              <a:spcAft>
                <a:spcPts val="0"/>
              </a:spcAft>
              <a:buClrTx/>
              <a:buSzTx/>
              <a:tabLst/>
              <a:defRPr/>
            </a:pPr>
            <a:r>
              <a:rPr lang="zh-CN" altLang="en-US" sz="2400" dirty="0">
                <a:latin typeface="华文楷体" panose="02010600040101010101" pitchFamily="2" charset="-122"/>
                <a:ea typeface="华文楷体" panose="02010600040101010101" pitchFamily="2" charset="-122"/>
              </a:rPr>
              <a:t>集合只能进行单个星号的解包</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81322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新建</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更改单个键值：</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prices['Chicken'] = 11.1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prices.setdefault</a:t>
            </a:r>
            <a:r>
              <a:rPr lang="en-US" altLang="zh-CN" sz="2000" dirty="0">
                <a:solidFill>
                  <a:prstClr val="black"/>
                </a:solidFill>
                <a:latin typeface="Consolas" panose="020B0609020204030204" pitchFamily="49" charset="0"/>
                <a:ea typeface="等线" panose="02010600030101010101" pitchFamily="2" charset="-122"/>
              </a:rPr>
              <a:t>('Lamb', 39.1)</a:t>
            </a:r>
            <a:endParaRPr lang="en-US" altLang="zh-CN" dirty="0">
              <a:latin typeface="华文楷体" panose="02010600040101010101" pitchFamily="2" charset="-122"/>
              <a:ea typeface="华文楷体" panose="02010600040101010101" pitchFamily="2" charset="-122"/>
            </a:endParaRPr>
          </a:p>
          <a:p>
            <a:r>
              <a:rPr lang="zh-CN" altLang="en-US" dirty="0">
                <a:solidFill>
                  <a:prstClr val="black"/>
                </a:solidFill>
                <a:latin typeface="华文楷体" panose="02010600040101010101" pitchFamily="2" charset="-122"/>
                <a:ea typeface="华文楷体" panose="02010600040101010101" pitchFamily="2" charset="-122"/>
              </a:rPr>
              <a:t>中括号的方式可以更改某个键的值，如果这个键不存在，那么就会新建这个键并赋值。</a:t>
            </a:r>
            <a:endParaRPr lang="en-US" altLang="zh-CN" dirty="0">
              <a:solidFill>
                <a:prstClr val="black"/>
              </a:solidFill>
              <a:latin typeface="华文楷体" panose="02010600040101010101" pitchFamily="2" charset="-122"/>
              <a:ea typeface="华文楷体" panose="02010600040101010101" pitchFamily="2" charset="-122"/>
            </a:endParaRPr>
          </a:p>
          <a:p>
            <a:r>
              <a:rPr lang="en-US" altLang="zh-CN" sz="2000" dirty="0" err="1">
                <a:solidFill>
                  <a:prstClr val="black"/>
                </a:solidFill>
                <a:latin typeface="Consolas" panose="020B0609020204030204" pitchFamily="49" charset="0"/>
                <a:ea typeface="华文楷体" panose="02010600040101010101" pitchFamily="2" charset="-122"/>
              </a:rPr>
              <a:t>setdefault</a:t>
            </a:r>
            <a:r>
              <a:rPr lang="zh-CN" altLang="en-US" dirty="0">
                <a:solidFill>
                  <a:prstClr val="black"/>
                </a:solidFill>
                <a:latin typeface="华文楷体" panose="02010600040101010101" pitchFamily="2" charset="-122"/>
                <a:ea typeface="华文楷体" panose="02010600040101010101" pitchFamily="2" charset="-122"/>
              </a:rPr>
              <a:t>先判断键存不存在，只有当键不存在的时候才会创建并赋值</a:t>
            </a:r>
            <a:endParaRPr lang="en-US" altLang="zh-CN" dirty="0">
              <a:solidFill>
                <a:prstClr val="black"/>
              </a:solidFill>
              <a:latin typeface="华文楷体" panose="02010600040101010101" pitchFamily="2" charset="-122"/>
              <a:ea typeface="华文楷体" panose="02010600040101010101" pitchFamily="2" charset="-122"/>
            </a:endParaRPr>
          </a:p>
          <a:p>
            <a:pPr marL="0" indent="0">
              <a:buNone/>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1435797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7886700"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更改某些键值：</a:t>
            </a:r>
            <a:endParaRPr lang="en-US" altLang="zh-CN" sz="2000" dirty="0">
              <a:solidFill>
                <a:prstClr val="black"/>
              </a:solidFill>
              <a:latin typeface="Consolas" panose="020B0609020204030204" pitchFamily="49" charset="0"/>
              <a:ea typeface="等线" panose="0201060003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prices.update</a:t>
            </a:r>
            <a:r>
              <a:rPr lang="en-US" altLang="zh-CN" sz="2000" dirty="0">
                <a:solidFill>
                  <a:prstClr val="black"/>
                </a:solidFill>
                <a:latin typeface="Consolas" panose="020B0609020204030204" pitchFamily="49" charset="0"/>
                <a:ea typeface="等线" panose="02010600030101010101" pitchFamily="2" charset="-122"/>
              </a:rPr>
              <a:t>({'Carrot':3.0, 'Leek':4.6})</a:t>
            </a:r>
          </a:p>
          <a:p>
            <a:pPr marL="0" indent="0">
              <a:buNone/>
              <a:defRPr/>
            </a:pPr>
            <a:r>
              <a:rPr lang="en-US" altLang="zh-CN" sz="2000" dirty="0">
                <a:solidFill>
                  <a:prstClr val="black"/>
                </a:solidFill>
                <a:latin typeface="Consolas" panose="020B0609020204030204" pitchFamily="49" charset="0"/>
                <a:ea typeface="等线" panose="02010600030101010101" pitchFamily="2" charset="-122"/>
              </a:rPr>
              <a:t>&gt;&gt;&gt; prices |= [('Orange', 7.2),('Apple', 6.9)]</a:t>
            </a:r>
          </a:p>
          <a:p>
            <a:pPr marL="0" indent="0">
              <a:buNone/>
              <a:defRPr/>
            </a:pPr>
            <a:r>
              <a:rPr lang="en-US" altLang="zh-CN" sz="2000" dirty="0">
                <a:solidFill>
                  <a:prstClr val="black"/>
                </a:solidFill>
                <a:latin typeface="Consolas" panose="020B0609020204030204" pitchFamily="49" charset="0"/>
                <a:ea typeface="等线" panose="02010600030101010101" pitchFamily="2" charset="-122"/>
              </a:rPr>
              <a:t>&gt;&gt;&gt;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{'Tomatoes': 4.8, 'Potatoes': 3.7, 'Eggs': 5.79, 'Pork': 16.6, 'Beef': 48.8, 'Orange': 7.2, 'Watermelon': 5.9, 'Carrot': 3.0, 'Leek': 4.6, 'Apple': 6.9}</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字典是支持或运算的，实质上或运算就是</a:t>
            </a:r>
            <a:r>
              <a:rPr lang="en-US" altLang="zh-CN" dirty="0">
                <a:solidFill>
                  <a:prstClr val="black"/>
                </a:solidFill>
                <a:latin typeface="华文楷体" panose="02010600040101010101" pitchFamily="2" charset="-122"/>
                <a:ea typeface="华文楷体" panose="02010600040101010101" pitchFamily="2" charset="-122"/>
              </a:rPr>
              <a:t>update</a:t>
            </a:r>
            <a:r>
              <a:rPr lang="zh-CN" altLang="en-US" dirty="0">
                <a:solidFill>
                  <a:prstClr val="black"/>
                </a:solidFill>
                <a:latin typeface="华文楷体" panose="02010600040101010101" pitchFamily="2" charset="-122"/>
                <a:ea typeface="华文楷体" panose="02010600040101010101" pitchFamily="2" charset="-122"/>
              </a:rPr>
              <a:t>，参与运算的两个字典如果有同一个键，以后一个字典中的值为结果字典中该键对应的值。</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40965650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删除某个键值：</a:t>
            </a:r>
            <a:endParaRPr lang="en-US" altLang="zh-CN" dirty="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del prices['Tomatoes']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pop('Potatoes</a:t>
            </a:r>
            <a:r>
              <a:rPr lang="en-US" altLang="zh-CN" sz="2000" dirty="0">
                <a:solidFill>
                  <a:prstClr val="black"/>
                </a:solidFill>
                <a:latin typeface="Consolas" panose="020B0609020204030204" pitchFamily="49" charset="0"/>
                <a:ea typeface="等线"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3.7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lang="en-US" altLang="zh-CN" sz="2000" dirty="0" err="1">
                <a:solidFill>
                  <a:prstClr val="black"/>
                </a:solidFill>
                <a:latin typeface="Consolas" panose="020B0609020204030204" pitchFamily="49" charset="0"/>
                <a:ea typeface="等线" panose="02010600030101010101" pitchFamily="2" charset="-122"/>
              </a:rPr>
              <a:t>prices.popitem</a:t>
            </a:r>
            <a:r>
              <a:rPr lang="en-US" altLang="zh-CN" sz="2000" dirty="0">
                <a:solidFill>
                  <a:prstClr val="black"/>
                </a:solidFill>
                <a:latin typeface="Consolas" panose="020B0609020204030204" pitchFamily="49" charset="0"/>
                <a:ea typeface="等线" panose="02010600030101010101" pitchFamily="2" charset="-122"/>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('Watermelon',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{'Eggs': 5.79, 'Pork': 16.6, 'Beef': 48.8, 'Orange': 7.5}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prices.clear</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3" name="文本框 2">
            <a:extLst>
              <a:ext uri="{FF2B5EF4-FFF2-40B4-BE49-F238E27FC236}">
                <a16:creationId xmlns:a16="http://schemas.microsoft.com/office/drawing/2014/main" id="{19464CE1-1B80-B2FB-8DE6-679BE417961E}"/>
              </a:ext>
            </a:extLst>
          </p:cNvPr>
          <p:cNvSpPr txBox="1"/>
          <p:nvPr/>
        </p:nvSpPr>
        <p:spPr>
          <a:xfrm>
            <a:off x="4572000" y="3535016"/>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a:t>
            </a:r>
            <a:r>
              <a:rPr lang="en-US" altLang="zh-CN" sz="2000" dirty="0">
                <a:solidFill>
                  <a:prstClr val="black"/>
                </a:solidFill>
                <a:latin typeface="Consolas" panose="020B0609020204030204" pitchFamily="49" charset="0"/>
                <a:ea typeface="等线" panose="02010600030101010101" pitchFamily="2" charset="-122"/>
              </a:rPr>
              <a:t>pop</a:t>
            </a:r>
            <a:r>
              <a:rPr lang="zh-CN" altLang="en-US" sz="2000" dirty="0">
                <a:latin typeface="华文楷体" panose="02010600040101010101" pitchFamily="2" charset="-122"/>
                <a:ea typeface="华文楷体" panose="02010600040101010101" pitchFamily="2" charset="-122"/>
              </a:rPr>
              <a:t>会返回被删除的键的值）</a:t>
            </a:r>
            <a:endParaRPr lang="en-US" altLang="zh-CN" sz="2000"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2386A3B3-274A-B712-C997-042AD6D3006D}"/>
              </a:ext>
            </a:extLst>
          </p:cNvPr>
          <p:cNvSpPr txBox="1"/>
          <p:nvPr/>
        </p:nvSpPr>
        <p:spPr>
          <a:xfrm>
            <a:off x="3797808" y="4333592"/>
            <a:ext cx="4572000" cy="400110"/>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（字典内部键的存储</a:t>
            </a:r>
            <a:r>
              <a:rPr lang="en-US" altLang="zh-CN" sz="2000" dirty="0" err="1">
                <a:solidFill>
                  <a:prstClr val="black"/>
                </a:solidFill>
                <a:latin typeface="Consolas" panose="020B0609020204030204" pitchFamily="49" charset="0"/>
                <a:ea typeface="等线" panose="02010600030101010101" pitchFamily="2" charset="-122"/>
              </a:rPr>
              <a:t>popitem</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64947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字典属性：</a:t>
            </a:r>
            <a:endParaRPr lang="en-US"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74CBAD8E-DBD3-5E99-098D-3286592CE6DB}"/>
              </a:ext>
            </a:extLst>
          </p:cNvPr>
          <p:cNvSpPr txBox="1"/>
          <p:nvPr/>
        </p:nvSpPr>
        <p:spPr>
          <a:xfrm>
            <a:off x="628650" y="3202671"/>
            <a:ext cx="8064246" cy="392928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字典中键值对个数</a:t>
            </a:r>
            <a:endPar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latin typeface="Consolas" panose="020B0609020204030204" pitchFamily="49" charset="0"/>
                <a:ea typeface="华文楷体" panose="02010600040101010101" pitchFamily="2" charset="-122"/>
              </a:rPr>
              <a:t>&gt;&gt;&gt; </a:t>
            </a:r>
            <a:r>
              <a:rPr lang="en-US" altLang="zh-CN" sz="2000" dirty="0" err="1">
                <a:latin typeface="Consolas" panose="020B0609020204030204" pitchFamily="49" charset="0"/>
                <a:ea typeface="华文楷体" panose="02010600040101010101" pitchFamily="2" charset="-122"/>
              </a:rPr>
              <a:t>len</a:t>
            </a:r>
            <a:r>
              <a:rPr lang="en-US" altLang="zh-CN" sz="2000" dirty="0">
                <a:latin typeface="Consolas" panose="020B0609020204030204" pitchFamily="49" charset="0"/>
                <a:ea typeface="华文楷体" panose="02010600040101010101" pitchFamily="2" charset="-122"/>
              </a:rPr>
              <a:t>(prices)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a:t>
            </a:r>
            <a:r>
              <a:rPr lang="zh-CN" altLang="en-US" sz="2000" dirty="0">
                <a:solidFill>
                  <a:prstClr val="black"/>
                </a:solidFill>
                <a:latin typeface="华文楷体" panose="02010600040101010101" pitchFamily="2" charset="-122"/>
                <a:ea typeface="华文楷体" panose="02010600040101010101" pitchFamily="2" charset="-122"/>
              </a:rPr>
              <a:t>键值对</a:t>
            </a:r>
            <a:endPar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prices.items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dict_items</a:t>
            </a:r>
            <a:r>
              <a:rPr lang="en-US" altLang="zh-CN" sz="2000" dirty="0">
                <a:solidFill>
                  <a:srgbClr val="0000FF"/>
                </a:solidFill>
                <a:latin typeface="Consolas" panose="020B0609020204030204" pitchFamily="49" charset="0"/>
                <a:ea typeface="华文楷体" panose="02010600040101010101" pitchFamily="2" charset="-122"/>
              </a:rPr>
              <a:t>([('Tomatoes', 4.8), ('Potatoes', 3.7), ('Eggs', 5.79), ('Pork', 16.6), ('Beef', 48.8), ('Orange', 7.5), ('Watermelon',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7" name="文本框 6">
            <a:extLst>
              <a:ext uri="{FF2B5EF4-FFF2-40B4-BE49-F238E27FC236}">
                <a16:creationId xmlns:a16="http://schemas.microsoft.com/office/drawing/2014/main" id="{5CCD7291-EF4F-41D2-A845-6DFB710CF6A9}"/>
              </a:ext>
            </a:extLst>
          </p:cNvPr>
          <p:cNvSpPr txBox="1"/>
          <p:nvPr/>
        </p:nvSpPr>
        <p:spPr>
          <a:xfrm>
            <a:off x="4483227" y="3202670"/>
            <a:ext cx="8064246" cy="2104166"/>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判断某个键是否在字典里</a:t>
            </a:r>
            <a:endParaRPr lang="en-US" altLang="zh-CN" sz="20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latin typeface="Consolas" panose="020B0609020204030204" pitchFamily="49" charset="0"/>
                <a:ea typeface="华文楷体" panose="02010600040101010101" pitchFamily="2" charset="-122"/>
              </a:rPr>
              <a:t>&gt;&gt;&gt; 'Tomatoes' in prices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srgbClr val="0000FF"/>
                </a:solidFill>
                <a:latin typeface="Consolas" panose="020B0609020204030204" pitchFamily="49" charset="0"/>
                <a:ea typeface="华文楷体" panose="02010600040101010101" pitchFamily="2" charset="-122"/>
              </a:rPr>
              <a:t>True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3138981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a:t>
            </a:r>
            <a:r>
              <a:rPr lang="en-US" altLang="zh-CN" dirty="0" err="1"/>
              <a:t>dict</a:t>
            </a:r>
            <a:r>
              <a:rPr lang="en-US" altLang="zh-CN" dirty="0"/>
              <a: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8"/>
            <a:ext cx="8064246" cy="4802185"/>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prices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dict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([('Tomatoes', 4.8), ('Potatoes', 3.7), ('Eggs', 5.79), ('Pork', 16.6), ('Beef', 48.8), ('Orange', 7.5), ('Watermelon', 5.9)])</a:t>
            </a:r>
          </a:p>
          <a:p>
            <a:r>
              <a:rPr lang="zh-CN" altLang="en-US" dirty="0">
                <a:latin typeface="华文楷体" panose="02010600040101010101" pitchFamily="2" charset="-122"/>
                <a:ea typeface="华文楷体" panose="02010600040101010101" pitchFamily="2" charset="-122"/>
              </a:rPr>
              <a:t>字典属性：</a:t>
            </a:r>
            <a:endParaRPr lang="en-US" altLang="zh-CN" dirty="0">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176914AD-E805-76F3-210A-CAA0F2AC2BBF}"/>
              </a:ext>
            </a:extLst>
          </p:cNvPr>
          <p:cNvSpPr txBox="1"/>
          <p:nvPr/>
        </p:nvSpPr>
        <p:spPr>
          <a:xfrm>
            <a:off x="622434" y="3191160"/>
            <a:ext cx="8149590" cy="3191643"/>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字典中所有键</a:t>
            </a:r>
            <a:endParaRPr lang="en-US" altLang="zh-CN" sz="2000" dirty="0">
              <a:solidFill>
                <a:prstClr val="black"/>
              </a:solidFill>
              <a:latin typeface="Consolas" panose="020B0609020204030204" pitchFamily="49" charset="0"/>
              <a:ea typeface="等线" panose="0201060003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prices.keys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dict_keys</a:t>
            </a:r>
            <a:r>
              <a:rPr lang="en-US" altLang="zh-CN" sz="2000" dirty="0">
                <a:solidFill>
                  <a:srgbClr val="0000FF"/>
                </a:solidFill>
                <a:latin typeface="Consolas" panose="020B0609020204030204" pitchFamily="49" charset="0"/>
                <a:ea typeface="华文楷体" panose="02010600040101010101" pitchFamily="2" charset="-122"/>
              </a:rPr>
              <a:t>(['Tomatoes', 'Potatoes', 'Eggs', 'Pork', 'Beef', 'Orange', 'Watermelon'])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000" dirty="0">
                <a:solidFill>
                  <a:prstClr val="black"/>
                </a:solidFill>
                <a:latin typeface="华文楷体" panose="02010600040101010101" pitchFamily="2" charset="-122"/>
                <a:ea typeface="华文楷体" panose="02010600040101010101" pitchFamily="2" charset="-122"/>
              </a:rPr>
              <a:t>输出</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字典中所有值</a:t>
            </a:r>
            <a:endParaRPr lang="en-US" altLang="zh-CN" sz="2000" dirty="0">
              <a:solidFill>
                <a:srgbClr val="0000FF"/>
              </a:solidFill>
              <a:latin typeface="Consolas" panose="020B0609020204030204" pitchFamily="49" charset="0"/>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prices.values</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000" dirty="0" err="1">
                <a:solidFill>
                  <a:srgbClr val="0000FF"/>
                </a:solidFill>
                <a:latin typeface="Consolas" panose="020B0609020204030204" pitchFamily="49" charset="0"/>
                <a:ea typeface="华文楷体" panose="02010600040101010101" pitchFamily="2" charset="-122"/>
              </a:rPr>
              <a:t>dict_values</a:t>
            </a:r>
            <a:r>
              <a:rPr lang="en-US" altLang="zh-CN" sz="2000" dirty="0">
                <a:solidFill>
                  <a:srgbClr val="0000FF"/>
                </a:solidFill>
                <a:latin typeface="Consolas" panose="020B0609020204030204" pitchFamily="49" charset="0"/>
                <a:ea typeface="华文楷体" panose="02010600040101010101" pitchFamily="2" charset="-122"/>
              </a:rPr>
              <a:t>([4.8, 3.7, 5.79, 16.6, 48.8, 7.5, 5.9])</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0082979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latin typeface="Linux Libertine" panose="02000503000000000000" pitchFamily="2" charset="0"/>
                <a:ea typeface="Linux Libertine" panose="02000503000000000000" pitchFamily="2" charset="0"/>
                <a:cs typeface="Linux Libertine" panose="02000503000000000000" pitchFamily="2" charset="0"/>
              </a:rPr>
              <a:t>What is list?</a:t>
            </a:r>
            <a:endParaRPr lang="zh-CN" altLang="en-US" dirty="0">
              <a:latin typeface="Linux Libertine" panose="02000503000000000000" pitchFamily="2" charset="0"/>
              <a:cs typeface="Linux Libertine" panose="02000503000000000000" pitchFamily="2" charset="0"/>
            </a:endParaRP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列表（</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）就是一些元素按照某个顺序排列组成的一种数据类型。比如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rPr>
              <a:t>  country = ['China', 'USA', 'Russia', 'France', 'UK']</a:t>
            </a:r>
          </a:p>
          <a:p>
            <a:r>
              <a:rPr lang="zh-CN" altLang="en-US" dirty="0">
                <a:latin typeface="华文楷体" panose="02010600040101010101" pitchFamily="2" charset="-122"/>
                <a:ea typeface="华文楷体" panose="02010600040101010101" pitchFamily="2" charset="-122"/>
              </a:rPr>
              <a:t>它并不要求每个元素相同，如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rPr>
              <a:t>  data = ['Lisa', 23, 'USA']</a:t>
            </a:r>
          </a:p>
          <a:p>
            <a:r>
              <a:rPr lang="zh-CN" altLang="en-US" dirty="0">
                <a:latin typeface="华文楷体" panose="02010600040101010101" pitchFamily="2" charset="-122"/>
                <a:ea typeface="华文楷体" panose="02010600040101010101" pitchFamily="2" charset="-122"/>
              </a:rPr>
              <a:t>当然，列表的元素也可以是列表，如</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sz="1800" dirty="0">
                <a:latin typeface="Consolas" panose="020B0609020204030204" pitchFamily="49" charset="0"/>
              </a:rPr>
              <a:t>  data = ['Tom', 'Cat',</a:t>
            </a:r>
            <a:r>
              <a:rPr lang="zh-CN" altLang="en-US" sz="1800" dirty="0">
                <a:latin typeface="Consolas" panose="020B0609020204030204" pitchFamily="49" charset="0"/>
              </a:rPr>
              <a:t> </a:t>
            </a:r>
            <a:r>
              <a:rPr lang="en-US" altLang="zh-CN" sz="1800" dirty="0">
                <a:latin typeface="Consolas" panose="020B0609020204030204" pitchFamily="49" charset="0"/>
              </a:rPr>
              <a:t>['Gullible', 'Comical', 'Friendly']]</a:t>
            </a:r>
          </a:p>
          <a:p>
            <a:pPr marL="0" indent="0">
              <a:buNone/>
            </a:pPr>
            <a:r>
              <a:rPr lang="en-US" altLang="zh-CN" sz="1800" dirty="0">
                <a:latin typeface="Consolas" panose="020B0609020204030204" pitchFamily="49" charset="0"/>
              </a:rPr>
              <a:t>  data = [['Tom', 'Cat',</a:t>
            </a:r>
            <a:r>
              <a:rPr lang="zh-CN" altLang="en-US" sz="1800" dirty="0">
                <a:latin typeface="Consolas" panose="020B0609020204030204" pitchFamily="49" charset="0"/>
              </a:rPr>
              <a:t> </a:t>
            </a:r>
            <a:r>
              <a:rPr lang="en-US" altLang="zh-CN" sz="1800" dirty="0">
                <a:latin typeface="Consolas" panose="020B0609020204030204" pitchFamily="49" charset="0"/>
              </a:rPr>
              <a:t>['Gullible', 'Comical', 'Friendly']],</a:t>
            </a:r>
          </a:p>
          <a:p>
            <a:pPr marL="0" indent="0">
              <a:buNone/>
            </a:pPr>
            <a:r>
              <a:rPr lang="en-US" altLang="zh-CN" sz="1800" dirty="0">
                <a:latin typeface="Consolas" panose="020B0609020204030204" pitchFamily="49" charset="0"/>
              </a:rPr>
              <a:t>          ['Jerry', 'Mouse',</a:t>
            </a:r>
            <a:r>
              <a:rPr lang="zh-CN" altLang="en-US" sz="1800" dirty="0">
                <a:latin typeface="Consolas" panose="020B0609020204030204" pitchFamily="49" charset="0"/>
              </a:rPr>
              <a:t> </a:t>
            </a:r>
            <a:r>
              <a:rPr lang="en-US" altLang="zh-CN" sz="1800" dirty="0">
                <a:latin typeface="Consolas" panose="020B0609020204030204" pitchFamily="49" charset="0"/>
              </a:rPr>
              <a:t>['Clever', 'Sweet']]]</a:t>
            </a:r>
          </a:p>
        </p:txBody>
      </p:sp>
    </p:spTree>
    <p:extLst>
      <p:ext uri="{BB962C8B-B14F-4D97-AF65-F5344CB8AC3E}">
        <p14:creationId xmlns:p14="http://schemas.microsoft.com/office/powerpoint/2010/main" val="18318879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）其实可以看作只有键没有值的字典。或是说，所有的键的值都是</a:t>
            </a:r>
            <a:r>
              <a:rPr lang="en-US" altLang="zh-CN" dirty="0">
                <a:latin typeface="华文楷体" panose="02010600040101010101" pitchFamily="2" charset="-122"/>
                <a:ea typeface="华文楷体" panose="02010600040101010101" pitchFamily="2" charset="-122"/>
              </a:rPr>
              <a:t>None</a:t>
            </a:r>
            <a:r>
              <a:rPr lang="zh-CN" altLang="en-US" dirty="0">
                <a:latin typeface="华文楷体" panose="02010600040101010101" pitchFamily="2" charset="-122"/>
                <a:ea typeface="华文楷体" panose="02010600040101010101" pitchFamily="2" charset="-122"/>
              </a:rPr>
              <a:t>的字典。</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000" dirty="0">
                <a:latin typeface="Consolas" panose="020B0609020204030204" pitchFamily="49" charset="0"/>
                <a:ea typeface="华文楷体" panose="02010600040101010101" pitchFamily="2" charset="-122"/>
              </a:rPr>
              <a:t>&gt;&gt;&gt; my</a:t>
            </a:r>
            <a:r>
              <a:rPr lang="en-US" altLang="zh-CN" sz="2000" dirty="0">
                <a:latin typeface="Consolas" panose="020B0609020204030204" pitchFamily="49" charset="0"/>
                <a:ea typeface="华文楷体" panose="02010600040101010101" pitchFamily="2" charset="-122"/>
              </a:rPr>
              <a:t>_</a:t>
            </a:r>
            <a:r>
              <a:rPr lang="en-US" altLang="zh-CN" sz="2000" dirty="0" err="1">
                <a:latin typeface="Consolas" panose="020B0609020204030204" pitchFamily="49" charset="0"/>
                <a:ea typeface="华文楷体" panose="02010600040101010101" pitchFamily="2" charset="-122"/>
              </a:rPr>
              <a:t>dict</a:t>
            </a:r>
            <a:r>
              <a:rPr lang="en-US" altLang="zh-CN" sz="2000" dirty="0">
                <a:latin typeface="Consolas" panose="020B0609020204030204" pitchFamily="49" charset="0"/>
                <a:ea typeface="华文楷体" panose="02010600040101010101" pitchFamily="2" charset="-122"/>
              </a:rPr>
              <a:t> = {'a': 1, 'b': 2, 'c': 3, 'd', 4}</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my</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_set = {'a', 'b', 'c', 'd'}</a:t>
            </a:r>
            <a:endParaRPr kumimoji="0" lang="en-US" altLang="zh-CN" sz="2000" b="0" i="0" u="none" strike="noStrike" kern="1200" cap="none" spc="0" normalizeH="0" baseline="0" noProof="0" dirty="0">
              <a:ln>
                <a:noFill/>
              </a:ln>
              <a:solidFill>
                <a:srgbClr val="0000FF"/>
              </a:solidFill>
              <a:effectLst/>
              <a:uLnTx/>
              <a:uFillTx/>
              <a:latin typeface="Consolas" panose="020B0609020204030204" pitchFamily="49" charset="0"/>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集合和字典一样，都可以快速查询某个元素是否在其中。它们具有很多相同的特性，但字典多用于查询，而集合多用于计算。</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solidFill>
                  <a:prstClr val="black"/>
                </a:solidFill>
                <a:latin typeface="华文楷体" panose="02010600040101010101" pitchFamily="2" charset="-122"/>
                <a:ea typeface="华文楷体" panose="02010600040101010101" pitchFamily="2" charset="-122"/>
              </a:rPr>
              <a:t>冻结集合（</a:t>
            </a:r>
            <a:r>
              <a:rPr lang="en-US" altLang="zh-CN" dirty="0" err="1">
                <a:solidFill>
                  <a:prstClr val="black"/>
                </a:solidFill>
                <a:latin typeface="华文楷体" panose="02010600040101010101" pitchFamily="2" charset="-122"/>
                <a:ea typeface="华文楷体" panose="02010600040101010101" pitchFamily="2" charset="-122"/>
              </a:rPr>
              <a:t>frozenset</a:t>
            </a:r>
            <a:r>
              <a:rPr lang="zh-CN" altLang="en-US" dirty="0">
                <a:solidFill>
                  <a:prstClr val="black"/>
                </a:solidFill>
                <a:latin typeface="华文楷体" panose="02010600040101010101" pitchFamily="2" charset="-122"/>
                <a:ea typeface="华文楷体" panose="02010600040101010101" pitchFamily="2" charset="-122"/>
              </a:rPr>
              <a:t>）是一种不可变的集合，它仅能够给定初始的元素，而不能够在之后添加或删除任何元素。也就是说，冻结集合本身也可以作为键。</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37395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create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、直接定义：</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{0</a:t>
            </a:r>
            <a:r>
              <a:rPr lang="en-US" altLang="zh-CN" sz="2000" dirty="0">
                <a:solidFill>
                  <a:prstClr val="black"/>
                </a:solidFill>
                <a:latin typeface="Consolas" panose="020B0609020204030204" pitchFamily="49" charset="0"/>
                <a:ea typeface="华文楷体" panose="02010600040101010101" pitchFamily="2" charset="-122"/>
              </a:rPr>
              <a:t>,</a:t>
            </a:r>
            <a:r>
              <a:rPr lang="zh-CN" altLang="en-US" sz="2000" dirty="0">
                <a:solidFill>
                  <a:prstClr val="black"/>
                </a:solidFill>
                <a:latin typeface="Consolas" panose="020B0609020204030204" pitchFamily="49" charset="0"/>
                <a:ea typeface="华文楷体" panose="02010600040101010101" pitchFamily="2" charset="-122"/>
              </a:rPr>
              <a:t> </a:t>
            </a:r>
            <a:r>
              <a:rPr lang="en-US" altLang="zh-CN" sz="2000" dirty="0">
                <a:solidFill>
                  <a:prstClr val="black"/>
                </a:solidFill>
                <a:latin typeface="Consolas" panose="020B0609020204030204" pitchFamily="49" charset="0"/>
                <a:ea typeface="华文楷体" panose="02010600040101010101" pitchFamily="2" charset="-122"/>
              </a:rPr>
              <a:t>1, 2, 3, 4, 5, 6</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a:t>
            </a:r>
            <a:endParaRPr kumimoji="0" lang="en-US" altLang="zh-CN"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、转化得到：</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set(range(100))</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r>
              <a:rPr lang="en-US" altLang="zh-CN" sz="2000" dirty="0">
                <a:solidFill>
                  <a:prstClr val="black"/>
                </a:solidFill>
                <a:latin typeface="Consolas" panose="020B0609020204030204" pitchFamily="49" charset="0"/>
                <a:ea typeface="华文楷体" panose="02010600040101010101" pitchFamily="2" charset="-122"/>
              </a:rPr>
              <a:t>&gt;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frozenset</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([1, 2, 3, 4, 5])</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solidFill>
                  <a:prstClr val="black"/>
                </a:solidFill>
                <a:latin typeface="华文楷体" panose="02010600040101010101" pitchFamily="2" charset="-122"/>
                <a:ea typeface="华文楷体" panose="02010600040101010101" pitchFamily="2" charset="-122"/>
              </a:rPr>
              <a:t>3</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dirty="0">
                <a:solidFill>
                  <a:prstClr val="black"/>
                </a:solidFill>
                <a:latin typeface="华文楷体" panose="02010600040101010101" pitchFamily="2" charset="-122"/>
                <a:ea typeface="华文楷体" panose="02010600040101010101" pitchFamily="2" charset="-122"/>
              </a:rPr>
              <a:t>集合</a:t>
            </a:r>
            <a:r>
              <a:rPr kumimoji="0" lang="zh-CN" altLang="en-US"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解析：</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&gt;&gt;&gt;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str_num</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 {str(</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for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华文楷体" panose="02010600040101010101"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rPr>
              <a:t> in range(100)}</a:t>
            </a: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cs typeface="+mn-cs"/>
            </a:endParaRPr>
          </a:p>
          <a:p>
            <a:pPr>
              <a:defRPr/>
            </a:pPr>
            <a:r>
              <a:rPr lang="zh-CN" altLang="en-US" dirty="0">
                <a:solidFill>
                  <a:prstClr val="black"/>
                </a:solidFill>
                <a:latin typeface="华文楷体" panose="02010600040101010101" pitchFamily="2" charset="-122"/>
                <a:ea typeface="华文楷体" panose="02010600040101010101" pitchFamily="2" charset="-122"/>
              </a:rPr>
              <a:t>冻结集合只能够由转化得到，不存在其他方式生成冻结集合。</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altLang="zh-CN" sz="2800"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endParaRPr>
          </a:p>
          <a:p>
            <a:pPr marL="0" indent="0">
              <a:buNone/>
            </a:pPr>
            <a:endParaRPr lang="en-US" altLang="zh-CN" dirty="0">
              <a:latin typeface="Consolas" panose="020B0609020204030204" pitchFamily="49" charset="0"/>
            </a:endParaRPr>
          </a:p>
        </p:txBody>
      </p:sp>
    </p:spTree>
    <p:extLst>
      <p:ext uri="{BB962C8B-B14F-4D97-AF65-F5344CB8AC3E}">
        <p14:creationId xmlns:p14="http://schemas.microsoft.com/office/powerpoint/2010/main" val="13437665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集合中通过</a:t>
            </a:r>
            <a:r>
              <a:rPr lang="en-US" altLang="zh-CN" dirty="0">
                <a:latin typeface="华文楷体" panose="02010600040101010101" pitchFamily="2" charset="-122"/>
                <a:ea typeface="华文楷体" panose="02010600040101010101" pitchFamily="2" charset="-122"/>
              </a:rPr>
              <a:t>.add(x)</a:t>
            </a:r>
            <a:r>
              <a:rPr lang="zh-CN" altLang="en-US" dirty="0">
                <a:latin typeface="华文楷体" panose="02010600040101010101" pitchFamily="2" charset="-122"/>
                <a:ea typeface="华文楷体" panose="02010600040101010101" pitchFamily="2" charset="-122"/>
              </a:rPr>
              <a:t>添加一个元素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集合通过</a:t>
            </a:r>
            <a:r>
              <a:rPr lang="en-US" altLang="zh-CN" dirty="0">
                <a:latin typeface="华文楷体" panose="02010600040101010101" pitchFamily="2" charset="-122"/>
                <a:ea typeface="华文楷体" panose="02010600040101010101" pitchFamily="2" charset="-122"/>
              </a:rPr>
              <a:t>.discard(x)</a:t>
            </a:r>
            <a:r>
              <a:rPr lang="zh-CN" altLang="en-US" dirty="0">
                <a:latin typeface="华文楷体" panose="02010600040101010101" pitchFamily="2" charset="-122"/>
                <a:ea typeface="华文楷体" panose="02010600040101010101" pitchFamily="2" charset="-122"/>
              </a:rPr>
              <a:t>或者</a:t>
            </a:r>
            <a:r>
              <a:rPr lang="en-US" altLang="zh-CN" dirty="0">
                <a:latin typeface="华文楷体" panose="02010600040101010101" pitchFamily="2" charset="-122"/>
                <a:ea typeface="华文楷体" panose="02010600040101010101" pitchFamily="2" charset="-122"/>
              </a:rPr>
              <a:t>.remove(x)</a:t>
            </a:r>
            <a:r>
              <a:rPr lang="zh-CN" altLang="en-US" dirty="0">
                <a:latin typeface="华文楷体" panose="02010600040101010101" pitchFamily="2" charset="-122"/>
                <a:ea typeface="华文楷体" panose="02010600040101010101" pitchFamily="2" charset="-122"/>
              </a:rPr>
              <a:t>删除一个元素。这两者的区别是，后者要求</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一定要在这个集合里，否则会报错。而前者不需要。</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集合也可以用</a:t>
            </a:r>
            <a:r>
              <a:rPr lang="en-US" altLang="zh-CN" dirty="0">
                <a:latin typeface="华文楷体" panose="02010600040101010101" pitchFamily="2" charset="-122"/>
                <a:ea typeface="华文楷体" panose="02010600040101010101" pitchFamily="2" charset="-122"/>
              </a:rPr>
              <a:t>.pop()</a:t>
            </a:r>
            <a:r>
              <a:rPr lang="zh-CN" altLang="en-US" dirty="0">
                <a:latin typeface="华文楷体" panose="02010600040101010101" pitchFamily="2" charset="-122"/>
                <a:ea typeface="华文楷体" panose="02010600040101010101" pitchFamily="2" charset="-122"/>
              </a:rPr>
              <a:t>删除元素并输出它。它其实等价于字典的</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popitem</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，只是从集合中取出一个元素，但并没有明确规定怎么选出该元素。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值得明确的是，</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中的集合与数学中的集合差别是很大的。至少有一点，数学上的集合中元素也可以是集合，而</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中只有不可变对象才能作为集合的元素。</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67608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modify a set?</a:t>
            </a:r>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7946939" cy="4351338"/>
          </a:xfrm>
        </p:spPr>
        <p:txBody>
          <a:bodyPr>
            <a:normAutofit/>
          </a:bodyPr>
          <a:lstStyle/>
          <a:p>
            <a:r>
              <a:rPr lang="zh-CN" altLang="en-US" dirty="0">
                <a:latin typeface="华文楷体" panose="02010600040101010101" pitchFamily="2" charset="-122"/>
                <a:ea typeface="华文楷体" panose="02010600040101010101" pitchFamily="2" charset="-122"/>
              </a:rPr>
              <a:t>集合（</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）支持一部分运算，比如</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并集：</a:t>
            </a:r>
            <a:r>
              <a:rPr lang="en-US" altLang="zh-CN" dirty="0">
                <a:latin typeface="华文楷体" panose="02010600040101010101" pitchFamily="2" charset="-122"/>
                <a:ea typeface="华文楷体" panose="02010600040101010101" pitchFamily="2" charset="-122"/>
              </a:rPr>
              <a:t>union()</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差集：</a:t>
            </a:r>
            <a:r>
              <a:rPr lang="en-US" altLang="zh-CN" dirty="0">
                <a:latin typeface="华文楷体" panose="02010600040101010101" pitchFamily="2" charset="-122"/>
                <a:ea typeface="华文楷体" panose="02010600040101010101" pitchFamily="2" charset="-122"/>
              </a:rPr>
              <a:t>difference()</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交集：</a:t>
            </a:r>
            <a:r>
              <a:rPr lang="en-US" altLang="zh-CN" dirty="0">
                <a:latin typeface="华文楷体" panose="02010600040101010101" pitchFamily="2" charset="-122"/>
                <a:ea typeface="华文楷体" panose="02010600040101010101" pitchFamily="2" charset="-122"/>
              </a:rPr>
              <a:t>intersection()</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&amp;</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对称差：</a:t>
            </a:r>
            <a:r>
              <a:rPr lang="en-US" altLang="zh-CN" dirty="0" err="1">
                <a:latin typeface="华文楷体" panose="02010600040101010101" pitchFamily="2" charset="-122"/>
                <a:ea typeface="华文楷体" panose="02010600040101010101" pitchFamily="2" charset="-122"/>
              </a:rPr>
              <a:t>symmetric_difference</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子集判断：</a:t>
            </a:r>
            <a:r>
              <a:rPr lang="en-US" altLang="zh-CN" dirty="0" err="1">
                <a:latin typeface="华文楷体" panose="02010600040101010101" pitchFamily="2" charset="-122"/>
                <a:ea typeface="华文楷体" panose="02010600040101010101" pitchFamily="2" charset="-122"/>
              </a:rPr>
              <a:t>issubset</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&lt;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超集判断：</a:t>
            </a:r>
            <a:r>
              <a:rPr lang="en-US" altLang="zh-CN" dirty="0" err="1">
                <a:latin typeface="华文楷体" panose="02010600040101010101" pitchFamily="2" charset="-122"/>
                <a:ea typeface="华文楷体" panose="02010600040101010101" pitchFamily="2" charset="-122"/>
              </a:rPr>
              <a:t>issuperset</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，对应符号“</a:t>
            </a:r>
            <a:r>
              <a:rPr lang="en-US" altLang="zh-CN" dirty="0">
                <a:latin typeface="华文楷体" panose="02010600040101010101" pitchFamily="2" charset="-122"/>
                <a:ea typeface="华文楷体" panose="02010600040101010101" pitchFamily="2" charset="-122"/>
              </a:rPr>
              <a:t>&gt;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互斥判断：</a:t>
            </a:r>
            <a:r>
              <a:rPr lang="en-US" altLang="zh-CN" dirty="0" err="1">
                <a:latin typeface="华文楷体" panose="02010600040101010101" pitchFamily="2" charset="-122"/>
                <a:ea typeface="华文楷体" panose="02010600040101010101" pitchFamily="2" charset="-122"/>
              </a:rPr>
              <a:t>isdisjoint</a:t>
            </a:r>
            <a:r>
              <a:rPr lang="en-US" altLang="zh-CN" dirty="0">
                <a:latin typeface="华文楷体" panose="02010600040101010101" pitchFamily="2" charset="-122"/>
                <a:ea typeface="华文楷体" panose="02010600040101010101" pitchFamily="2" charset="-122"/>
              </a:rPr>
              <a:t>()</a:t>
            </a:r>
          </a:p>
          <a:p>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480432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a:t>str</a:t>
            </a:r>
            <a:r>
              <a:rPr lang="zh-CN" altLang="en-US" dirty="0"/>
              <a:t>，</a:t>
            </a:r>
            <a:r>
              <a:rPr lang="en-US" altLang="zh-CN" dirty="0"/>
              <a:t>byte</a:t>
            </a:r>
            <a:r>
              <a:rPr lang="zh-CN" altLang="en-US" dirty="0"/>
              <a:t>与</a:t>
            </a:r>
            <a:r>
              <a:rPr lang="en-US" altLang="zh-CN" dirty="0" err="1"/>
              <a:t>bytearray</a:t>
            </a:r>
            <a:endParaRPr lang="en-US" altLang="zh-CN" dirty="0"/>
          </a:p>
          <a:p>
            <a:r>
              <a:rPr lang="en-US" altLang="zh-CN" dirty="0"/>
              <a:t>str</a:t>
            </a:r>
            <a:r>
              <a:rPr lang="zh-CN" altLang="en-US" dirty="0"/>
              <a:t>是字符串，</a:t>
            </a:r>
            <a:r>
              <a:rPr lang="en-US" altLang="zh-CN" dirty="0"/>
              <a:t>bytes</a:t>
            </a:r>
            <a:r>
              <a:rPr lang="zh-CN" altLang="en-US" dirty="0"/>
              <a:t>是字节序列，他们的区别在于，</a:t>
            </a:r>
            <a:r>
              <a:rPr lang="en-US" altLang="zh-CN" dirty="0"/>
              <a:t>bytes</a:t>
            </a:r>
            <a:r>
              <a:rPr lang="zh-CN" altLang="en-US" dirty="0"/>
              <a:t>中的每一个元素都只有</a:t>
            </a:r>
            <a:r>
              <a:rPr lang="en-US" altLang="zh-CN" dirty="0"/>
              <a:t>1</a:t>
            </a:r>
            <a:r>
              <a:rPr lang="zh-CN" altLang="en-US" dirty="0"/>
              <a:t>个字节大小，而</a:t>
            </a:r>
            <a:r>
              <a:rPr lang="en-US" altLang="zh-CN" dirty="0"/>
              <a:t>str</a:t>
            </a:r>
            <a:r>
              <a:rPr lang="zh-CN" altLang="en-US" dirty="0"/>
              <a:t>中每一个元素是</a:t>
            </a:r>
            <a:r>
              <a:rPr lang="en-US" altLang="zh-CN" dirty="0"/>
              <a:t>1</a:t>
            </a:r>
            <a:r>
              <a:rPr lang="zh-CN" altLang="en-US" dirty="0"/>
              <a:t>个字符的大小（由于编码的问题，不同编码下每个字符的大小不确定），它们都是不可变的。而</a:t>
            </a:r>
            <a:r>
              <a:rPr lang="en-US" altLang="zh-CN" dirty="0" err="1"/>
              <a:t>bytearray</a:t>
            </a:r>
            <a:r>
              <a:rPr lang="zh-CN" altLang="en-US" dirty="0"/>
              <a:t>是可变字节序列。</a:t>
            </a:r>
            <a:endParaRPr lang="en-US" altLang="zh-CN" dirty="0"/>
          </a:p>
          <a:p>
            <a:endParaRPr lang="en-US" altLang="zh-CN" dirty="0"/>
          </a:p>
        </p:txBody>
      </p:sp>
    </p:spTree>
    <p:extLst>
      <p:ext uri="{BB962C8B-B14F-4D97-AF65-F5344CB8AC3E}">
        <p14:creationId xmlns:p14="http://schemas.microsoft.com/office/powerpoint/2010/main" val="1214013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collections.namedtuple</a:t>
            </a:r>
            <a:r>
              <a:rPr lang="en-US" altLang="zh-CN" dirty="0"/>
              <a:t>() </a:t>
            </a:r>
            <a:r>
              <a:rPr lang="zh-CN" altLang="en-US" dirty="0"/>
              <a:t>命名元组</a:t>
            </a:r>
            <a:endParaRPr lang="en-US" altLang="zh-CN" dirty="0"/>
          </a:p>
          <a:p>
            <a:r>
              <a:rPr lang="zh-CN" altLang="en-US" dirty="0"/>
              <a:t>可以由该函数生成一个元组子类，这个元组子类的各个元素是有名字的。</a:t>
            </a:r>
            <a:endParaRPr lang="en-US" altLang="zh-CN" dirty="0"/>
          </a:p>
          <a:p>
            <a:r>
              <a:rPr lang="zh-CN" altLang="en-US" dirty="0"/>
              <a:t>比如，我们可以用它创建一个元组子类</a:t>
            </a:r>
            <a:r>
              <a:rPr lang="en-US" altLang="zh-CN" dirty="0"/>
              <a:t>Pos</a:t>
            </a:r>
            <a:r>
              <a:rPr lang="zh-CN" altLang="en-US" dirty="0"/>
              <a:t>，由该类生成的每个</a:t>
            </a:r>
            <a:r>
              <a:rPr lang="en-US" altLang="zh-CN" dirty="0"/>
              <a:t>Pos</a:t>
            </a:r>
            <a:r>
              <a:rPr lang="zh-CN" altLang="en-US" dirty="0"/>
              <a:t>元组都可以通过</a:t>
            </a:r>
            <a:r>
              <a:rPr lang="en-US" altLang="zh-CN" dirty="0"/>
              <a:t>.x</a:t>
            </a:r>
            <a:r>
              <a:rPr lang="zh-CN" altLang="en-US" dirty="0"/>
              <a:t>和</a:t>
            </a:r>
            <a:r>
              <a:rPr lang="en-US" altLang="zh-CN" dirty="0"/>
              <a:t>.y</a:t>
            </a:r>
            <a:r>
              <a:rPr lang="zh-CN" altLang="en-US" dirty="0"/>
              <a:t>访问其内部的两个值</a:t>
            </a:r>
            <a:endParaRPr lang="en-US" altLang="zh-CN" dirty="0"/>
          </a:p>
          <a:p>
            <a:r>
              <a:rPr lang="en-US" altLang="zh-CN" dirty="0" err="1"/>
              <a:t>collections.deque</a:t>
            </a:r>
            <a:r>
              <a:rPr lang="en-US" altLang="zh-CN" dirty="0"/>
              <a:t>() </a:t>
            </a:r>
            <a:r>
              <a:rPr lang="zh-CN" altLang="en-US" dirty="0"/>
              <a:t>双向队列</a:t>
            </a:r>
            <a:endParaRPr lang="en-US" altLang="zh-CN" dirty="0"/>
          </a:p>
          <a:p>
            <a:r>
              <a:rPr lang="zh-CN" altLang="en-US" dirty="0"/>
              <a:t>一种列表的衍生对象，可以在头尾两个方向上增加或者删除元素的数据结构</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4903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collections.ChainMap</a:t>
            </a:r>
            <a:r>
              <a:rPr lang="en-US" altLang="zh-CN" dirty="0"/>
              <a:t>() </a:t>
            </a:r>
            <a:r>
              <a:rPr lang="zh-CN" altLang="en-US" dirty="0"/>
              <a:t>映射链</a:t>
            </a:r>
            <a:endParaRPr lang="en-US" altLang="zh-CN" dirty="0"/>
          </a:p>
          <a:p>
            <a:r>
              <a:rPr lang="zh-CN" altLang="en-US" dirty="0"/>
              <a:t>该类型可以将多个字典（可以有相同的键）用链表串起。可以指定搜索某个字典的的某个键，也可以直接搜索某个键，此时会按一定顺序依次查询每个字典中是否有值。</a:t>
            </a:r>
            <a:endParaRPr lang="en-US" altLang="zh-CN" dirty="0"/>
          </a:p>
          <a:p>
            <a:r>
              <a:rPr lang="zh-CN" altLang="en-US" dirty="0"/>
              <a:t>它将多个字典合而为一，方便统一管理和使用</a:t>
            </a:r>
            <a:endParaRPr lang="en-US" altLang="zh-CN" dirty="0"/>
          </a:p>
          <a:p>
            <a:r>
              <a:rPr lang="en-US" altLang="zh-CN" dirty="0" err="1"/>
              <a:t>collections.Counter</a:t>
            </a:r>
            <a:r>
              <a:rPr lang="en-US" altLang="zh-CN" dirty="0"/>
              <a:t>() </a:t>
            </a:r>
            <a:r>
              <a:rPr lang="zh-CN" altLang="en-US" dirty="0"/>
              <a:t>计数器</a:t>
            </a:r>
            <a:endParaRPr lang="en-US" altLang="zh-CN" dirty="0"/>
          </a:p>
          <a:p>
            <a:r>
              <a:rPr lang="zh-CN" altLang="en-US" dirty="0"/>
              <a:t>可以方便的生成某可迭代对象中出现了那些元素，并统计出每个元素出现了多少次。</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9025124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collections.OrderedDict</a:t>
            </a:r>
            <a:r>
              <a:rPr lang="en-US" altLang="zh-CN" dirty="0"/>
              <a:t>() </a:t>
            </a:r>
            <a:r>
              <a:rPr lang="zh-CN" altLang="en-US" dirty="0"/>
              <a:t>有序字典</a:t>
            </a:r>
            <a:endParaRPr lang="en-US" altLang="zh-CN" dirty="0"/>
          </a:p>
          <a:p>
            <a:r>
              <a:rPr lang="zh-CN" altLang="en-US" dirty="0"/>
              <a:t>保存了元素添加顺序的的字典</a:t>
            </a:r>
            <a:endParaRPr lang="en-US" altLang="zh-CN" dirty="0"/>
          </a:p>
          <a:p>
            <a:r>
              <a:rPr lang="en-US" altLang="zh-CN" dirty="0"/>
              <a:t>Python3.7</a:t>
            </a:r>
            <a:r>
              <a:rPr lang="zh-CN" altLang="en-US" dirty="0"/>
              <a:t>以后内置</a:t>
            </a:r>
            <a:r>
              <a:rPr lang="en-US" altLang="zh-CN" dirty="0" err="1"/>
              <a:t>dict</a:t>
            </a:r>
            <a:r>
              <a:rPr lang="zh-CN" altLang="en-US" dirty="0"/>
              <a:t>其实已经保证了这点，因此该对象现在并不常用</a:t>
            </a:r>
            <a:endParaRPr lang="en-US" altLang="zh-CN" dirty="0"/>
          </a:p>
          <a:p>
            <a:r>
              <a:rPr lang="en-US" altLang="zh-CN" dirty="0" err="1"/>
              <a:t>collections.</a:t>
            </a:r>
            <a:r>
              <a:rPr lang="en-US" altLang="zh-CN" b="0" i="0" dirty="0" err="1">
                <a:effectLst/>
                <a:latin typeface="-apple-system"/>
              </a:rPr>
              <a:t>defaultdict</a:t>
            </a:r>
            <a:r>
              <a:rPr lang="en-US" altLang="zh-CN" dirty="0"/>
              <a:t>() </a:t>
            </a:r>
            <a:r>
              <a:rPr lang="zh-CN" altLang="en-US" dirty="0"/>
              <a:t>带有默认值的字典</a:t>
            </a:r>
            <a:endParaRPr lang="en-US" altLang="zh-CN" dirty="0"/>
          </a:p>
          <a:p>
            <a:r>
              <a:rPr lang="zh-CN" altLang="en-US" dirty="0"/>
              <a:t>如果某个键在字典中不存在，那么该类对象将会返回一个设定的默认值，而不是报错。</a:t>
            </a:r>
            <a:endParaRPr lang="en-US" altLang="zh-CN" dirty="0"/>
          </a:p>
          <a:p>
            <a:endParaRPr lang="en-US" altLang="zh-CN" dirty="0"/>
          </a:p>
        </p:txBody>
      </p:sp>
    </p:spTree>
    <p:extLst>
      <p:ext uri="{BB962C8B-B14F-4D97-AF65-F5344CB8AC3E}">
        <p14:creationId xmlns:p14="http://schemas.microsoft.com/office/powerpoint/2010/main" val="28101668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Other data structure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r>
              <a:rPr lang="en-US" altLang="zh-CN" dirty="0" err="1"/>
              <a:t>Numpy</a:t>
            </a:r>
            <a:r>
              <a:rPr lang="en-US" altLang="zh-CN" dirty="0"/>
              <a:t>: </a:t>
            </a:r>
            <a:r>
              <a:rPr lang="en-US" altLang="zh-CN" dirty="0" err="1"/>
              <a:t>ndarray</a:t>
            </a:r>
            <a:endParaRPr lang="en-US" altLang="zh-CN" dirty="0"/>
          </a:p>
          <a:p>
            <a:r>
              <a:rPr lang="en-US" altLang="zh-CN" dirty="0"/>
              <a:t>Pandas: </a:t>
            </a:r>
            <a:r>
              <a:rPr lang="en-US" altLang="zh-CN" dirty="0" err="1"/>
              <a:t>DataFrame</a:t>
            </a:r>
            <a:r>
              <a:rPr lang="en-US" altLang="zh-CN" dirty="0"/>
              <a:t>, Series</a:t>
            </a:r>
          </a:p>
          <a:p>
            <a:r>
              <a:rPr lang="en-US" altLang="zh-CN" dirty="0" err="1"/>
              <a:t>Scipy</a:t>
            </a:r>
            <a:r>
              <a:rPr lang="en-US" altLang="zh-CN" dirty="0"/>
              <a:t>: </a:t>
            </a:r>
            <a:r>
              <a:rPr lang="en-US" altLang="zh-CN" dirty="0" err="1"/>
              <a:t>sprase</a:t>
            </a:r>
            <a:endParaRPr lang="en-US" altLang="zh-CN" dirty="0"/>
          </a:p>
          <a:p>
            <a:endParaRPr lang="en-US" altLang="zh-CN" dirty="0"/>
          </a:p>
          <a:p>
            <a:pPr marL="0" indent="0">
              <a:buNone/>
            </a:pPr>
            <a:r>
              <a:rPr lang="en-US" altLang="zh-CN" dirty="0"/>
              <a:t>  * * * * * *</a:t>
            </a:r>
          </a:p>
        </p:txBody>
      </p:sp>
    </p:spTree>
    <p:extLst>
      <p:ext uri="{BB962C8B-B14F-4D97-AF65-F5344CB8AC3E}">
        <p14:creationId xmlns:p14="http://schemas.microsoft.com/office/powerpoint/2010/main" val="26098410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a:xfrm>
            <a:off x="623888" y="1533891"/>
            <a:ext cx="7886700" cy="1886315"/>
          </a:xfrm>
        </p:spPr>
        <p:txBody>
          <a:bodyPr>
            <a:normAutofit/>
          </a:bodyPr>
          <a:lstStyle/>
          <a:p>
            <a:pPr algn="ctr"/>
            <a:r>
              <a:rPr lang="en-US" altLang="zh-CN" sz="5400" dirty="0">
                <a:latin typeface="Linux Libertine" panose="02000503000000000000" pitchFamily="2" charset="0"/>
                <a:ea typeface="Linux Libertine" panose="02000503000000000000" pitchFamily="2" charset="0"/>
                <a:cs typeface="Linux Libertine" panose="02000503000000000000" pitchFamily="2" charset="0"/>
              </a:rPr>
              <a:t>Part II</a:t>
            </a:r>
            <a:endParaRPr lang="zh-CN" altLang="en-US" sz="5400" dirty="0">
              <a:latin typeface="Linux Libertine" panose="02000503000000000000" pitchFamily="2" charset="0"/>
              <a:cs typeface="Linux Libertine" panose="02000503000000000000" pitchFamily="2" charset="0"/>
            </a:endParaRPr>
          </a:p>
        </p:txBody>
      </p:sp>
      <p:sp>
        <p:nvSpPr>
          <p:cNvPr id="5" name="文本占位符 4">
            <a:extLst>
              <a:ext uri="{FF2B5EF4-FFF2-40B4-BE49-F238E27FC236}">
                <a16:creationId xmlns:a16="http://schemas.microsoft.com/office/drawing/2014/main" id="{27221818-3BDE-DAC9-A110-5B8695F727EE}"/>
              </a:ext>
            </a:extLst>
          </p:cNvPr>
          <p:cNvSpPr>
            <a:spLocks noGrp="1"/>
          </p:cNvSpPr>
          <p:nvPr>
            <p:ph type="body" idx="1"/>
          </p:nvPr>
        </p:nvSpPr>
        <p:spPr>
          <a:xfrm>
            <a:off x="2492070" y="3640013"/>
            <a:ext cx="4150335" cy="1500187"/>
          </a:xfrm>
        </p:spPr>
        <p:txBody>
          <a:bodyPr>
            <a:normAutofit/>
          </a:bodyPr>
          <a:lstStyle/>
          <a:p>
            <a:pPr algn="ctr"/>
            <a:r>
              <a:rPr lang="en-US" altLang="zh-CN" sz="3200" dirty="0">
                <a:latin typeface="Linux Libertine" panose="02000503000000000000" pitchFamily="2" charset="0"/>
                <a:ea typeface="Linux Libertine" panose="02000503000000000000" pitchFamily="2" charset="0"/>
                <a:cs typeface="Linux Libertine" panose="02000503000000000000" pitchFamily="2" charset="0"/>
              </a:rPr>
              <a:t>Function</a:t>
            </a:r>
            <a:endParaRPr lang="zh-CN" altLang="en-US" sz="3200"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17049109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49" y="1690689"/>
            <a:ext cx="8358831" cy="4351338"/>
          </a:xfrm>
        </p:spPr>
        <p:txBody>
          <a:bodyPr>
            <a:normAutofit/>
          </a:bodyPr>
          <a:lstStyle/>
          <a:p>
            <a:r>
              <a:rPr lang="zh-CN" altLang="en-US" dirty="0">
                <a:latin typeface="华文楷体" panose="02010600040101010101" pitchFamily="2" charset="-122"/>
                <a:ea typeface="华文楷体" panose="02010600040101010101" pitchFamily="2" charset="-122"/>
              </a:rPr>
              <a:t>列表中并不储存元素本身，而只是储存元素在内存中的存储地址，通过地址索引元素。</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例如，</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400" dirty="0">
                <a:latin typeface="Consolas" panose="020B0609020204030204" pitchFamily="49" charset="0"/>
              </a:rPr>
              <a:t>&gt;&gt;&gt; num = [1, 2, 3] * 3</a:t>
            </a:r>
          </a:p>
          <a:p>
            <a:pPr marL="0" indent="0">
              <a:buNone/>
            </a:pPr>
            <a:r>
              <a:rPr lang="pt-BR" altLang="zh-CN" sz="2400" dirty="0">
                <a:latin typeface="Consolas" panose="020B0609020204030204" pitchFamily="49" charset="0"/>
              </a:rPr>
              <a:t>&gt;&gt;&gt; num</a:t>
            </a:r>
          </a:p>
          <a:p>
            <a:pPr marL="0" indent="0">
              <a:buNone/>
            </a:pPr>
            <a:r>
              <a:rPr lang="pt-BR" altLang="zh-CN" sz="2400" dirty="0">
                <a:solidFill>
                  <a:srgbClr val="0000FF"/>
                </a:solidFill>
                <a:latin typeface="Consolas" panose="020B0609020204030204" pitchFamily="49" charset="0"/>
              </a:rPr>
              <a:t>[1, 2, 3, 1, 2, 3, 1, 2, 3]</a:t>
            </a:r>
          </a:p>
          <a:p>
            <a:pPr marL="0" indent="0">
              <a:buNone/>
            </a:pPr>
            <a:r>
              <a:rPr lang="pt-BR" altLang="zh-CN" sz="2400" dirty="0">
                <a:latin typeface="Consolas" panose="020B0609020204030204" pitchFamily="49" charset="0"/>
              </a:rPr>
              <a:t>&gt;&gt;&gt; </a:t>
            </a:r>
            <a:r>
              <a:rPr lang="pt-BR" altLang="zh-CN" sz="2400" dirty="0">
                <a:solidFill>
                  <a:srgbClr val="7030A0"/>
                </a:solidFill>
                <a:latin typeface="Consolas" panose="020B0609020204030204" pitchFamily="49" charset="0"/>
              </a:rPr>
              <a:t>print</a:t>
            </a:r>
            <a:r>
              <a:rPr lang="pt-BR" altLang="zh-CN" sz="2400" dirty="0">
                <a:latin typeface="Consolas" panose="020B0609020204030204" pitchFamily="49" charset="0"/>
              </a:rPr>
              <a:t>(</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(num[0]),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(num[1]),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(num[2]), </a:t>
            </a:r>
            <a:r>
              <a:rPr lang="pt-BR" altLang="zh-CN" sz="2400" dirty="0">
                <a:solidFill>
                  <a:srgbClr val="7030A0"/>
                </a:solidFill>
                <a:latin typeface="Consolas" panose="020B0609020204030204" pitchFamily="49" charset="0"/>
              </a:rPr>
              <a:t>id</a:t>
            </a:r>
            <a:r>
              <a:rPr lang="pt-BR" altLang="zh-CN" sz="2400" dirty="0">
                <a:latin typeface="Consolas" panose="020B0609020204030204" pitchFamily="49" charset="0"/>
              </a:rPr>
              <a:t>(num[3])</a:t>
            </a:r>
            <a:r>
              <a:rPr lang="en-US" altLang="zh-CN" sz="2400" dirty="0">
                <a:latin typeface="Consolas" panose="020B0609020204030204" pitchFamily="49" charset="0"/>
              </a:rPr>
              <a:t>,</a:t>
            </a:r>
            <a:r>
              <a:rPr lang="zh-CN" altLang="en-US" sz="2400" dirty="0">
                <a:latin typeface="Consolas" panose="020B0609020204030204" pitchFamily="49" charset="0"/>
              </a:rPr>
              <a:t> </a:t>
            </a:r>
            <a:r>
              <a:rPr lang="en-US" altLang="zh-CN" sz="2400" dirty="0">
                <a:solidFill>
                  <a:srgbClr val="7030A0"/>
                </a:solidFill>
                <a:latin typeface="Consolas" panose="020B0609020204030204" pitchFamily="49" charset="0"/>
              </a:rPr>
              <a:t>id</a:t>
            </a:r>
            <a:r>
              <a:rPr lang="en-US" altLang="zh-CN" sz="2400" dirty="0">
                <a:latin typeface="Consolas" panose="020B0609020204030204" pitchFamily="49" charset="0"/>
              </a:rPr>
              <a:t>(num[4]), </a:t>
            </a:r>
            <a:r>
              <a:rPr lang="en-US" altLang="zh-CN" sz="2400" dirty="0">
                <a:solidFill>
                  <a:srgbClr val="7030A0"/>
                </a:solidFill>
                <a:latin typeface="Consolas" panose="020B0609020204030204" pitchFamily="49" charset="0"/>
              </a:rPr>
              <a:t>id</a:t>
            </a:r>
            <a:r>
              <a:rPr lang="en-US" altLang="zh-CN" sz="2400" dirty="0">
                <a:latin typeface="Consolas" panose="020B0609020204030204" pitchFamily="49" charset="0"/>
              </a:rPr>
              <a:t>(num[5])</a:t>
            </a:r>
            <a:r>
              <a:rPr lang="pt-BR" altLang="zh-CN" sz="2400" dirty="0">
                <a:latin typeface="Consolas" panose="020B0609020204030204" pitchFamily="49" charset="0"/>
              </a:rPr>
              <a:t>)</a:t>
            </a:r>
          </a:p>
          <a:p>
            <a:pPr marL="0" indent="0">
              <a:buNone/>
            </a:pPr>
            <a:r>
              <a:rPr lang="pt-BR" altLang="zh-CN" sz="2400" dirty="0">
                <a:solidFill>
                  <a:srgbClr val="0000FF"/>
                </a:solidFill>
                <a:latin typeface="Consolas" panose="020B0609020204030204" pitchFamily="49" charset="0"/>
              </a:rPr>
              <a:t>2236621351216 2236621351248 2236621351280 2236621351216 2236621351248 2236621351280 </a:t>
            </a:r>
            <a:endParaRPr lang="en-US" altLang="zh-CN" sz="24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778729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函数（</a:t>
            </a:r>
            <a:r>
              <a:rPr lang="en-US" altLang="zh-CN" sz="2400" dirty="0">
                <a:solidFill>
                  <a:prstClr val="black"/>
                </a:solidFill>
                <a:latin typeface="华文楷体" panose="02010600040101010101" pitchFamily="2" charset="-122"/>
                <a:ea typeface="华文楷体" panose="02010600040101010101" pitchFamily="2" charset="-122"/>
              </a:rPr>
              <a:t>function</a:t>
            </a:r>
            <a:r>
              <a:rPr lang="zh-CN" altLang="en-US" sz="2400" dirty="0">
                <a:solidFill>
                  <a:prstClr val="black"/>
                </a:solidFill>
                <a:latin typeface="华文楷体" panose="02010600040101010101" pitchFamily="2" charset="-122"/>
                <a:ea typeface="华文楷体" panose="02010600040101010101" pitchFamily="2" charset="-122"/>
              </a:rPr>
              <a:t>）是一个程序实体。</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函数是一定功能的抽象实现。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区分函数对象和函数名称：你在定义函数时，你同时定义了一个名称指向这个函数对象。但这并不是不变的，你完全可以在执行中更改这个名称指向另一个函数对象。同一个函数对象也可以被赋予多个函数名称。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734822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marL="0" indent="0">
              <a:buNone/>
            </a:pPr>
            <a:r>
              <a:rPr lang="en-US" altLang="zh-CN" sz="2000" dirty="0">
                <a:latin typeface="Consolas" panose="020B0609020204030204" pitchFamily="49" charset="0"/>
              </a:rPr>
              <a:t>@decorater</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a:t>
            </a:r>
            <a:r>
              <a:rPr lang="en-US" altLang="zh-CN" sz="2000" dirty="0">
                <a:latin typeface="Consolas" panose="020B0609020204030204" pitchFamily="49" charset="0"/>
              </a:rPr>
              <a:t>) -&gt; expr:</a:t>
            </a:r>
          </a:p>
          <a:p>
            <a:pPr marL="0" indent="0">
              <a:buNone/>
            </a:pP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a:t>
            </a:r>
          </a:p>
          <a:p>
            <a:pPr marL="0" indent="0">
              <a:spcBef>
                <a:spcPts val="0"/>
              </a:spcBef>
              <a:buNone/>
            </a:pPr>
            <a:endParaRPr lang="en-US" altLang="zh-CN" sz="1000" dirty="0">
              <a:solidFill>
                <a:schemeClr val="bg1">
                  <a:lumMod val="50000"/>
                </a:schemeClr>
              </a:solidFill>
              <a:latin typeface="Consolas" panose="020B0609020204030204" pitchFamily="49" charset="0"/>
            </a:endParaRP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 </a:t>
            </a:r>
            <a:r>
              <a:rPr lang="en-US" altLang="zh-CN" sz="2000" dirty="0">
                <a:solidFill>
                  <a:schemeClr val="bg1">
                    <a:lumMod val="50000"/>
                  </a:schemeClr>
                </a:solidFill>
                <a:latin typeface="Consolas" panose="020B0609020204030204" pitchFamily="49" charset="0"/>
              </a:rPr>
              <a:t>pe</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pf</a:t>
            </a:r>
            <a:r>
              <a:rPr lang="en-US" altLang="zh-CN" sz="2000" dirty="0">
                <a:latin typeface="Consolas" panose="020B0609020204030204" pitchFamily="49" charset="0"/>
              </a:rPr>
              <a:t>):</a:t>
            </a: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pk</a:t>
            </a:r>
            <a:r>
              <a:rPr lang="en-US" altLang="zh-CN" sz="2000" dirty="0">
                <a:latin typeface="Consolas" panose="020B0609020204030204" pitchFamily="49" charset="0"/>
              </a:rPr>
              <a:t>):</a:t>
            </a:r>
          </a:p>
          <a:p>
            <a:pPr marL="0" indent="0">
              <a:spcBef>
                <a:spcPts val="0"/>
              </a:spcBef>
              <a:buNone/>
            </a:pPr>
            <a:endParaRPr lang="en-US" altLang="zh-CN" sz="1000" dirty="0">
              <a:solidFill>
                <a:schemeClr val="bg1">
                  <a:lumMod val="50000"/>
                </a:schemeClr>
              </a:solidFill>
              <a:latin typeface="Consolas" panose="020B0609020204030204" pitchFamily="49" charset="0"/>
            </a:endParaRPr>
          </a:p>
          <a:p>
            <a:r>
              <a:rPr lang="zh-CN" altLang="en-US" sz="2000" dirty="0">
                <a:latin typeface="华文楷体" panose="02010600040101010101" pitchFamily="2" charset="-122"/>
                <a:ea typeface="华文楷体" panose="02010600040101010101" pitchFamily="2" charset="-122"/>
              </a:rPr>
              <a:t>每个</a:t>
            </a:r>
            <a:r>
              <a:rPr lang="en-US" altLang="zh-CN" sz="2000" dirty="0">
                <a:latin typeface="华文楷体" panose="02010600040101010101" pitchFamily="2" charset="-122"/>
                <a:ea typeface="华文楷体" panose="02010600040101010101" pitchFamily="2" charset="-122"/>
              </a:rPr>
              <a:t>parameter</a:t>
            </a:r>
            <a:r>
              <a:rPr lang="zh-CN" altLang="en-US" sz="2000" dirty="0">
                <a:latin typeface="华文楷体" panose="02010600040101010101" pitchFamily="2" charset="-122"/>
                <a:ea typeface="华文楷体" panose="02010600040101010101" pitchFamily="2" charset="-122"/>
              </a:rPr>
              <a:t>（包括可变参数）都可以写成 </a:t>
            </a:r>
            <a:r>
              <a:rPr lang="en-US" altLang="zh-CN" sz="2000" dirty="0">
                <a:latin typeface="华文楷体" panose="02010600040101010101" pitchFamily="2" charset="-122"/>
                <a:ea typeface="华文楷体" panose="02010600040101010101" pitchFamily="2" charset="-122"/>
              </a:rPr>
              <a:t>name:</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 形式，</a:t>
            </a:r>
            <a:r>
              <a:rPr lang="en-US" altLang="zh-CN" sz="2000" dirty="0">
                <a:latin typeface="华文楷体" panose="02010600040101010101" pitchFamily="2" charset="-122"/>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是对</a:t>
            </a:r>
            <a:r>
              <a:rPr lang="en-US" altLang="zh-CN" sz="2000" dirty="0">
                <a:latin typeface="华文楷体" panose="02010600040101010101" pitchFamily="2" charset="-122"/>
                <a:ea typeface="华文楷体" panose="02010600040101010101" pitchFamily="2" charset="-122"/>
              </a:rPr>
              <a:t>name</a:t>
            </a:r>
            <a:r>
              <a:rPr lang="zh-CN" altLang="en-US" sz="2000" dirty="0">
                <a:latin typeface="华文楷体" panose="02010600040101010101" pitchFamily="2" charset="-122"/>
                <a:ea typeface="华文楷体" panose="02010600040101010101" pitchFamily="2" charset="-122"/>
              </a:rPr>
              <a:t>的类型的一种限制，不过，事实上，在解释器执行时，根本不会检查这些参数的类型，这种限制最大的好处可能就是给编辑器提供了信息，让它直到这个参数的类型，方便编译器给你生成下拉列表。</a:t>
            </a:r>
            <a:endParaRPr lang="en-US" altLang="zh-CN" sz="2000" dirty="0">
              <a:latin typeface="华文楷体" panose="02010600040101010101" pitchFamily="2" charset="-122"/>
              <a:ea typeface="华文楷体" panose="02010600040101010101" pitchFamily="2" charset="-122"/>
            </a:endParaRPr>
          </a:p>
          <a:p>
            <a:pPr marL="0" indent="0">
              <a:buNone/>
            </a:pPr>
            <a:endParaRPr lang="en-US" altLang="zh-CN" sz="2000" dirty="0">
              <a:solidFill>
                <a:schemeClr val="bg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4D20AA9B-B505-1769-0A3F-A5DC50BA8718}"/>
              </a:ext>
            </a:extLst>
          </p:cNvPr>
          <p:cNvSpPr/>
          <p:nvPr/>
        </p:nvSpPr>
        <p:spPr>
          <a:xfrm>
            <a:off x="1987062" y="2259623"/>
            <a:ext cx="404446" cy="2725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97DBBC7-096D-DED1-4249-BA875DFB5605}"/>
              </a:ext>
            </a:extLst>
          </p:cNvPr>
          <p:cNvSpPr/>
          <p:nvPr/>
        </p:nvSpPr>
        <p:spPr>
          <a:xfrm>
            <a:off x="1286608" y="2675793"/>
            <a:ext cx="404446" cy="27256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B11FF4B-3AC1-25AD-1309-D9463806F2F2}"/>
              </a:ext>
            </a:extLst>
          </p:cNvPr>
          <p:cNvSpPr txBox="1"/>
          <p:nvPr/>
        </p:nvSpPr>
        <p:spPr>
          <a:xfrm>
            <a:off x="2189285" y="1807210"/>
            <a:ext cx="4572000" cy="369332"/>
          </a:xfrm>
          <a:prstGeom prst="rect">
            <a:avLst/>
          </a:prstGeom>
          <a:noFill/>
        </p:spPr>
        <p:txBody>
          <a:bodyPr wrap="square">
            <a:spAutoFit/>
          </a:bodyPr>
          <a:lstStyle/>
          <a:p>
            <a:pPr marL="0" indent="0">
              <a:buNone/>
            </a:pPr>
            <a:r>
              <a:rPr lang="zh-CN" altLang="en-US" dirty="0">
                <a:latin typeface="华文楷体" panose="02010600040101010101" pitchFamily="2" charset="-122"/>
                <a:ea typeface="华文楷体" panose="02010600040101010101" pitchFamily="2" charset="-122"/>
              </a:rPr>
              <a:t>（装饰器稍后再说）</a:t>
            </a:r>
            <a:endParaRPr lang="en-US" altLang="zh-CN" sz="1800" dirty="0">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4538604F-46D0-2077-601D-AE528B4D4B91}"/>
              </a:ext>
            </a:extLst>
          </p:cNvPr>
          <p:cNvSpPr txBox="1"/>
          <p:nvPr/>
        </p:nvSpPr>
        <p:spPr>
          <a:xfrm>
            <a:off x="4256503" y="2104188"/>
            <a:ext cx="4572000" cy="1015663"/>
          </a:xfrm>
          <a:prstGeom prst="rect">
            <a:avLst/>
          </a:prstGeom>
          <a:noFill/>
        </p:spPr>
        <p:txBody>
          <a:bodyPr wrap="square">
            <a:spAutoFit/>
          </a:bodyPr>
          <a:lstStyle/>
          <a:p>
            <a:pPr marL="0" indent="0">
              <a:buNone/>
            </a:pPr>
            <a:r>
              <a:rPr lang="zh-CN" altLang="en-US" sz="2000" dirty="0">
                <a:latin typeface="华文楷体" panose="02010600040101010101" pitchFamily="2" charset="-122"/>
                <a:ea typeface="华文楷体" panose="02010600040101010101" pitchFamily="2" charset="-122"/>
              </a:rPr>
              <a:t>这里的</a:t>
            </a:r>
            <a:r>
              <a:rPr lang="en-US" altLang="zh-CN" sz="2000" dirty="0">
                <a:latin typeface="Consolas" panose="020B0609020204030204" pitchFamily="49" charset="0"/>
                <a:ea typeface="华文楷体" panose="02010600040101010101" pitchFamily="2" charset="-122"/>
              </a:rPr>
              <a:t>expr</a:t>
            </a:r>
            <a:r>
              <a:rPr lang="zh-CN" altLang="en-US" sz="2000" dirty="0">
                <a:latin typeface="华文楷体" panose="02010600040101010101" pitchFamily="2" charset="-122"/>
                <a:ea typeface="华文楷体" panose="02010600040101010101" pitchFamily="2" charset="-122"/>
              </a:rPr>
              <a:t>可以非常复杂，如</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Consolas" panose="020B0609020204030204" pitchFamily="49" charset="0"/>
                <a:ea typeface="华文楷体" panose="02010600040101010101" pitchFamily="2" charset="-122"/>
              </a:rPr>
              <a:t>list[tuple[</a:t>
            </a:r>
            <a:r>
              <a:rPr lang="en-US" altLang="zh-CN" sz="2000" dirty="0" err="1">
                <a:latin typeface="Consolas" panose="020B0609020204030204" pitchFamily="49" charset="0"/>
                <a:ea typeface="华文楷体" panose="02010600040101010101" pitchFamily="2" charset="-122"/>
              </a:rPr>
              <a:t>int,int</a:t>
            </a:r>
            <a:r>
              <a:rPr lang="en-US" altLang="zh-CN" sz="2000" dirty="0">
                <a:latin typeface="Consolas" panose="020B0609020204030204" pitchFamily="49" charset="0"/>
                <a:ea typeface="华文楷体" panose="02010600040101010101" pitchFamily="2" charset="-122"/>
              </a:rPr>
              <a:t>], str, int]</a:t>
            </a:r>
          </a:p>
          <a:p>
            <a:pPr marL="0" indent="0">
              <a:buNone/>
            </a:pPr>
            <a:r>
              <a:rPr lang="zh-CN" altLang="en-US" sz="2000" dirty="0">
                <a:latin typeface="Consolas" panose="020B0609020204030204" pitchFamily="49" charset="0"/>
                <a:ea typeface="华文楷体" panose="02010600040101010101" pitchFamily="2" charset="-122"/>
              </a:rPr>
              <a:t>当然，</a:t>
            </a:r>
            <a:r>
              <a:rPr lang="en-US" altLang="zh-CN" sz="2000" dirty="0">
                <a:latin typeface="Consolas" panose="020B0609020204030204" pitchFamily="49" charset="0"/>
                <a:ea typeface="华文楷体" panose="02010600040101010101" pitchFamily="2" charset="-122"/>
              </a:rPr>
              <a:t>expr</a:t>
            </a:r>
            <a:r>
              <a:rPr lang="zh-CN" altLang="en-US" sz="2000" dirty="0">
                <a:latin typeface="Consolas" panose="020B0609020204030204" pitchFamily="49" charset="0"/>
                <a:ea typeface="华文楷体" panose="02010600040101010101" pitchFamily="2" charset="-122"/>
              </a:rPr>
              <a:t>也可以只是一个描述字符串</a:t>
            </a:r>
            <a:endParaRPr lang="en-US" altLang="zh-CN"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983074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46497"/>
            <a:ext cx="7886700" cy="435133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def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cs typeface="+mn-cs"/>
              </a:rPr>
              <a:t>func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pa</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pb</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=1, /,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pc</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pd</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=3, *,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pe</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 </a:t>
            </a:r>
            <a:r>
              <a:rPr kumimoji="0" lang="en-US" altLang="zh-CN" sz="2000" b="0" i="0" u="none" strike="noStrike" kern="1200" cap="none" spc="0" normalizeH="0" baseline="0" noProof="0" dirty="0">
                <a:ln>
                  <a:noFill/>
                </a:ln>
                <a:solidFill>
                  <a:prstClr val="white">
                    <a:lumMod val="50000"/>
                  </a:prstClr>
                </a:solidFill>
                <a:effectLst/>
                <a:uLnTx/>
                <a:uFillTx/>
                <a:latin typeface="Consolas" panose="020B0609020204030204" pitchFamily="49" charset="0"/>
                <a:ea typeface="等线" panose="02010600030101010101" pitchFamily="2" charset="-122"/>
                <a:cs typeface="+mn-cs"/>
              </a:rPr>
              <a:t>pf</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cs typeface="+mn-cs"/>
              </a:rPr>
              <a:t>=9):</a:t>
            </a:r>
          </a:p>
          <a:p>
            <a:pPr marL="0" indent="0">
              <a:buNone/>
            </a:pPr>
            <a:endParaRPr lang="en-US" altLang="zh-CN" sz="1000" dirty="0">
              <a:solidFill>
                <a:schemeClr val="bg1">
                  <a:lumMod val="50000"/>
                </a:schemeClr>
              </a:solidFill>
              <a:latin typeface="Consolas" panose="020B0609020204030204" pitchFamily="49" charset="0"/>
            </a:endParaRPr>
          </a:p>
          <a:p>
            <a:r>
              <a:rPr lang="zh-CN" altLang="en-US" sz="2000" dirty="0">
                <a:latin typeface="华文楷体" panose="02010600040101010101" pitchFamily="2" charset="-122"/>
                <a:ea typeface="华文楷体" panose="02010600040101010101" pitchFamily="2" charset="-122"/>
              </a:rPr>
              <a:t>关于初始值的的设置：</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对于</a:t>
            </a:r>
            <a:r>
              <a:rPr lang="en-US" altLang="zh-CN" sz="2000" dirty="0">
                <a:latin typeface="华文楷体" panose="02010600040101010101" pitchFamily="2" charset="-122"/>
                <a:ea typeface="华文楷体" panose="02010600040101010101" pitchFamily="2" charset="-122"/>
              </a:rPr>
              <a:t>keyword-only</a:t>
            </a:r>
            <a:r>
              <a:rPr lang="zh-CN" altLang="en-US" sz="2000" dirty="0">
                <a:latin typeface="华文楷体" panose="02010600040101010101" pitchFamily="2" charset="-122"/>
                <a:ea typeface="华文楷体" panose="02010600040101010101" pitchFamily="2" charset="-122"/>
              </a:rPr>
              <a:t>参数，有初始值的参数和其它参数并无顺序要求</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    对于可变参数，不能设置初始值</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    除了</a:t>
            </a:r>
            <a:r>
              <a:rPr lang="en-US" altLang="zh-CN" sz="2000" dirty="0">
                <a:latin typeface="华文楷体" panose="02010600040101010101" pitchFamily="2" charset="-122"/>
                <a:ea typeface="华文楷体" panose="02010600040101010101" pitchFamily="2" charset="-122"/>
              </a:rPr>
              <a:t>keyword-only</a:t>
            </a:r>
            <a:r>
              <a:rPr lang="zh-CN" altLang="en-US" sz="2000" dirty="0">
                <a:latin typeface="华文楷体" panose="02010600040101010101" pitchFamily="2" charset="-122"/>
                <a:ea typeface="华文楷体" panose="02010600040101010101" pitchFamily="2" charset="-122"/>
              </a:rPr>
              <a:t>参数和可变参数外，其余的参数里，有初始值的参数必须在无初始值的参数之后。</a:t>
            </a:r>
            <a:endParaRPr lang="en-US" altLang="zh-CN" sz="2000" dirty="0">
              <a:latin typeface="华文楷体" panose="02010600040101010101" pitchFamily="2" charset="-122"/>
              <a:ea typeface="华文楷体" panose="02010600040101010101" pitchFamily="2" charset="-122"/>
            </a:endParaRPr>
          </a:p>
          <a:p>
            <a:pPr marL="0" indent="0">
              <a:buNone/>
            </a:pP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def </a:t>
            </a:r>
            <a:r>
              <a:rPr lang="en-US" altLang="zh-CN" sz="2000" dirty="0" err="1">
                <a:latin typeface="Consolas" panose="020B0609020204030204" pitchFamily="49" charset="0"/>
              </a:rPr>
              <a:t>func</a:t>
            </a:r>
            <a:r>
              <a:rPr lang="en-US" altLang="zh-CN" sz="2000" dirty="0">
                <a:latin typeface="Consolas" panose="020B0609020204030204" pitchFamily="49" charset="0"/>
              </a:rPr>
              <a:t>(</a:t>
            </a:r>
            <a:r>
              <a:rPr lang="en-US" altLang="zh-CN" sz="2000" dirty="0">
                <a:solidFill>
                  <a:schemeClr val="bg1">
                    <a:lumMod val="50000"/>
                  </a:schemeClr>
                </a:solidFill>
                <a:latin typeface="Consolas" panose="020B0609020204030204" pitchFamily="49" charset="0"/>
              </a:rPr>
              <a:t>pa</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pb</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pc</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pd</a:t>
            </a:r>
            <a:r>
              <a:rPr lang="en-US" altLang="zh-CN" sz="2000" dirty="0">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pk</a:t>
            </a:r>
            <a:r>
              <a:rPr lang="en-US" altLang="zh-CN" sz="2000" dirty="0">
                <a:latin typeface="Consolas" panose="020B0609020204030204" pitchFamily="49" charset="0"/>
              </a:rPr>
              <a:t>):</a:t>
            </a:r>
            <a:endParaRPr lang="en-US" altLang="zh-CN" sz="2000" dirty="0">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latin typeface="华文楷体" panose="02010600040101010101" pitchFamily="2" charset="-122"/>
                <a:ea typeface="华文楷体" panose="02010600040101010101" pitchFamily="2" charset="-122"/>
              </a:rPr>
              <a:t>关于可变参数：</a:t>
            </a:r>
            <a:endParaRPr kumimoji="0" lang="en-US" altLang="zh-CN" sz="16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前缀单星号的参数是由传入的多余的非</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keyword-only</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参数组成的列表。</a:t>
            </a:r>
            <a:endParaRPr kumimoji="0" lang="en-US" altLang="zh-CN" sz="16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前缀双星号的参数是由传入的多余的</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keyword-only</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参数组成的字典。</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593045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How to define a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def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rPr>
              <a:t>func</a:t>
            </a:r>
            <a:r>
              <a:rPr lang="en-US" altLang="zh-CN" sz="2000" dirty="0">
                <a:solidFill>
                  <a:prstClr val="black"/>
                </a:solidFill>
                <a:latin typeface="Consolas" panose="020B0609020204030204" pitchFamily="49" charset="0"/>
                <a:ea typeface="等线" panose="02010600030101010101" pitchFamily="2" charset="-122"/>
              </a:rPr>
              <a:t>(arg1, arg2</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This is a groups style docs.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Parameters: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arg1 - this is the first param</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arg2 - this is a second param</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Returns: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This is a description of what is returned</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Raises: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        </a:t>
            </a:r>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等线" panose="02010600030101010101" pitchFamily="2" charset="-122"/>
              </a:rPr>
              <a:t>KeyError</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 raises an exception</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altLang="zh-CN" sz="2000" dirty="0">
                <a:solidFill>
                  <a:prstClr val="black"/>
                </a:solidFill>
                <a:latin typeface="Consolas" panose="020B0609020204030204" pitchFamily="49" charset="0"/>
                <a:ea typeface="等线" panose="02010600030101010101" pitchFamily="2" charset="-122"/>
              </a:rPr>
              <a:t>    </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return arg1 + </a:t>
            </a:r>
            <a:r>
              <a:rPr lang="en-US" altLang="zh-CN" sz="2000" dirty="0" err="1">
                <a:solidFill>
                  <a:prstClr val="black"/>
                </a:solidFill>
                <a:latin typeface="Consolas" panose="020B0609020204030204" pitchFamily="49" charset="0"/>
                <a:ea typeface="等线" panose="02010600030101010101" pitchFamily="2" charset="-122"/>
              </a:rPr>
              <a:t>arg</a:t>
            </a:r>
            <a:r>
              <a:rPr kumimoji="0" lang="en-US" altLang="zh-CN" sz="2000" b="0" i="0" u="none" strike="noStrike" kern="1200" cap="none" spc="0" normalizeH="0" baseline="0" noProof="0" dirty="0">
                <a:ln>
                  <a:noFill/>
                </a:ln>
                <a:solidFill>
                  <a:prstClr val="black"/>
                </a:solidFill>
                <a:effectLst/>
                <a:uLnTx/>
                <a:uFillTx/>
                <a:latin typeface="Consolas" panose="020B0609020204030204" pitchFamily="49" charset="0"/>
                <a:ea typeface="等线" panose="02010600030101010101" pitchFamily="2" charset="-122"/>
              </a:rPr>
              <a:t>2</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77070D04-30A6-0105-A0D5-7D2C68E3319F}"/>
              </a:ext>
            </a:extLst>
          </p:cNvPr>
          <p:cNvSpPr txBox="1"/>
          <p:nvPr/>
        </p:nvSpPr>
        <p:spPr>
          <a:xfrm>
            <a:off x="5267326" y="1825625"/>
            <a:ext cx="3575684" cy="122039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Google</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风格的函数注释</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auto" latinLnBrk="0" hangingPunct="1">
              <a:lnSpc>
                <a:spcPct val="90000"/>
              </a:lnSpc>
              <a:spcBef>
                <a:spcPts val="1000"/>
              </a:spcBef>
              <a:spcAft>
                <a:spcPts val="0"/>
              </a:spcAft>
              <a:buClrTx/>
              <a:buSzTx/>
              <a:tabLst/>
              <a:defRPr/>
            </a:pPr>
            <a:r>
              <a:rPr lang="zh-CN" altLang="en-US" sz="2400" dirty="0">
                <a:solidFill>
                  <a:prstClr val="black"/>
                </a:solidFill>
                <a:latin typeface="华文楷体" panose="02010600040101010101" pitchFamily="2" charset="-122"/>
                <a:ea typeface="华文楷体" panose="02010600040101010101" pitchFamily="2" charset="-122"/>
              </a:rPr>
              <a:t>对于较长的代码，函数注释是非常有必要写的</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2511487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specials of Python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的函数并不一定要求有</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返回值，没有返回值的函数会自动返回</a:t>
            </a:r>
            <a:r>
              <a:rPr lang="en-US" altLang="zh-CN" sz="2400" dirty="0">
                <a:solidFill>
                  <a:prstClr val="black"/>
                </a:solidFill>
                <a:latin typeface="华文楷体" panose="02010600040101010101" pitchFamily="2" charset="-122"/>
                <a:ea typeface="华文楷体" panose="02010600040101010101" pitchFamily="2" charset="-122"/>
              </a:rPr>
              <a:t>None</a:t>
            </a:r>
            <a:r>
              <a:rPr lang="zh-CN" altLang="en-US" sz="2400" dirty="0">
                <a:solidFill>
                  <a:prstClr val="black"/>
                </a:solidFill>
                <a:latin typeface="华文楷体" panose="02010600040101010101" pitchFamily="2" charset="-122"/>
                <a:ea typeface="华文楷体" panose="02010600040101010101" pitchFamily="2" charset="-122"/>
              </a:rPr>
              <a:t>。</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以下两种方式都可以反转字符串</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 [1, 2, 3, 4, 5] </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-1]</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[5, 4, 3, 2, 1]</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a:t>
            </a:r>
            <a:r>
              <a:rPr lang="en-US" altLang="zh-CN" sz="2000" dirty="0" err="1">
                <a:solidFill>
                  <a:prstClr val="black"/>
                </a:solidFill>
                <a:latin typeface="Consolas" panose="020B0609020204030204" pitchFamily="49" charset="0"/>
                <a:ea typeface="华文楷体" panose="02010600040101010101" pitchFamily="2" charset="-122"/>
              </a:rPr>
              <a:t>num.reverse</a:t>
            </a:r>
            <a:r>
              <a:rPr lang="en-US" altLang="zh-CN" sz="2000" dirty="0">
                <a:solidFill>
                  <a:prstClr val="black"/>
                </a:solidFill>
                <a:latin typeface="Consolas" panose="020B0609020204030204" pitchFamily="49" charset="0"/>
                <a:ea typeface="华文楷体" panose="02010600040101010101" pitchFamily="2" charset="-122"/>
              </a:rPr>
              <a:t>()</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a:t>
            </a: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[5, 4, 3, 2, 1]</a:t>
            </a:r>
          </a:p>
          <a:p>
            <a:pPr marL="0" indent="0">
              <a:buNone/>
              <a:defRPr/>
            </a:pPr>
            <a:r>
              <a:rPr lang="zh-CN" altLang="en-US" sz="2000" dirty="0">
                <a:solidFill>
                  <a:prstClr val="black"/>
                </a:solidFill>
                <a:latin typeface="Consolas" panose="020B0609020204030204" pitchFamily="49" charset="0"/>
                <a:ea typeface="华文楷体" panose="02010600040101010101" pitchFamily="2" charset="-122"/>
              </a:rPr>
              <a:t>后一种写法不会返回值，所以不要写成下列形式</a:t>
            </a:r>
            <a:endParaRPr lang="en-US" altLang="zh-CN" sz="2000" dirty="0">
              <a:solidFill>
                <a:prstClr val="black"/>
              </a:solidFill>
              <a:latin typeface="Consolas" panose="020B0609020204030204" pitchFamily="49" charset="0"/>
              <a:ea typeface="华文楷体" panose="02010600040101010101" pitchFamily="2" charset="-122"/>
            </a:endParaRPr>
          </a:p>
          <a:p>
            <a:pPr marL="0" indent="0">
              <a:buNone/>
              <a:defRPr/>
            </a:pPr>
            <a:r>
              <a:rPr lang="en-US" altLang="zh-CN" sz="2000" dirty="0">
                <a:solidFill>
                  <a:prstClr val="black"/>
                </a:solidFill>
                <a:latin typeface="Consolas" panose="020B0609020204030204" pitchFamily="49" charset="0"/>
                <a:ea typeface="华文楷体" panose="02010600040101010101" pitchFamily="2" charset="-122"/>
              </a:rPr>
              <a:t>&gt;&gt;&gt; num = </a:t>
            </a:r>
            <a:r>
              <a:rPr lang="en-US" altLang="zh-CN" sz="2000" dirty="0" err="1">
                <a:solidFill>
                  <a:prstClr val="black"/>
                </a:solidFill>
                <a:latin typeface="Consolas" panose="020B0609020204030204" pitchFamily="49" charset="0"/>
                <a:ea typeface="华文楷体" panose="02010600040101010101" pitchFamily="2" charset="-122"/>
              </a:rPr>
              <a:t>num.reverse</a:t>
            </a:r>
            <a:r>
              <a:rPr lang="en-US" altLang="zh-CN" sz="2000" dirty="0">
                <a:solidFill>
                  <a:prstClr val="black"/>
                </a:solidFill>
                <a:latin typeface="Consolas" panose="020B0609020204030204" pitchFamily="49" charset="0"/>
                <a:ea typeface="华文楷体" panose="02010600040101010101" pitchFamily="2" charset="-122"/>
              </a:rPr>
              <a:t>()</a:t>
            </a: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598149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specials of Python function</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注意，函数的结束并不总是</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也并不总是能够结束一个函数的执行</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对于迭代器来说，当所有的</a:t>
            </a:r>
            <a:r>
              <a:rPr lang="en-US" altLang="zh-CN" sz="2400" dirty="0">
                <a:solidFill>
                  <a:prstClr val="black"/>
                </a:solidFill>
                <a:latin typeface="华文楷体" panose="02010600040101010101" pitchFamily="2" charset="-122"/>
                <a:ea typeface="华文楷体" panose="02010600040101010101" pitchFamily="2" charset="-122"/>
              </a:rPr>
              <a:t>yield</a:t>
            </a:r>
            <a:r>
              <a:rPr lang="zh-CN" altLang="en-US" sz="2400" dirty="0">
                <a:solidFill>
                  <a:prstClr val="black"/>
                </a:solidFill>
                <a:latin typeface="华文楷体" panose="02010600040101010101" pitchFamily="2" charset="-122"/>
                <a:ea typeface="华文楷体" panose="02010600040101010101" pitchFamily="2" charset="-122"/>
              </a:rPr>
              <a:t>都执行完时，迭代器会使用</a:t>
            </a:r>
            <a:r>
              <a:rPr lang="en-US" altLang="zh-CN" sz="2400" dirty="0">
                <a:solidFill>
                  <a:prstClr val="black"/>
                </a:solidFill>
                <a:latin typeface="华文楷体" panose="02010600040101010101" pitchFamily="2" charset="-122"/>
                <a:ea typeface="华文楷体" panose="02010600040101010101" pitchFamily="2" charset="-122"/>
              </a:rPr>
              <a:t>raise </a:t>
            </a:r>
            <a:r>
              <a:rPr lang="en-US" altLang="zh-CN" sz="2400" dirty="0" err="1">
                <a:solidFill>
                  <a:prstClr val="black"/>
                </a:solidFill>
                <a:latin typeface="华文楷体" panose="02010600040101010101" pitchFamily="2" charset="-122"/>
                <a:ea typeface="华文楷体" panose="02010600040101010101" pitchFamily="2" charset="-122"/>
              </a:rPr>
              <a:t>StopIteration</a:t>
            </a:r>
            <a:r>
              <a:rPr lang="zh-CN" altLang="en-US" sz="2400" dirty="0">
                <a:solidFill>
                  <a:prstClr val="black"/>
                </a:solidFill>
                <a:latin typeface="华文楷体" panose="02010600040101010101" pitchFamily="2" charset="-122"/>
                <a:ea typeface="华文楷体" panose="02010600040101010101" pitchFamily="2" charset="-122"/>
              </a:rPr>
              <a:t>来退出函数。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迭代器中如果过出现</a:t>
            </a:r>
            <a:r>
              <a:rPr lang="en-US" altLang="zh-CN" sz="2400" dirty="0">
                <a:solidFill>
                  <a:prstClr val="black"/>
                </a:solidFill>
                <a:latin typeface="华文楷体" panose="02010600040101010101" pitchFamily="2" charset="-122"/>
                <a:ea typeface="华文楷体" panose="02010600040101010101" pitchFamily="2" charset="-122"/>
              </a:rPr>
              <a:t>return x</a:t>
            </a:r>
            <a:r>
              <a:rPr lang="zh-CN" altLang="en-US" sz="2400" dirty="0">
                <a:solidFill>
                  <a:prstClr val="black"/>
                </a:solidFill>
                <a:latin typeface="华文楷体" panose="02010600040101010101" pitchFamily="2" charset="-122"/>
                <a:ea typeface="华文楷体" panose="02010600040101010101" pitchFamily="2" charset="-122"/>
              </a:rPr>
              <a:t>的语句，会被自动执行为</a:t>
            </a:r>
            <a:r>
              <a:rPr lang="en-US" altLang="zh-CN" sz="2400" dirty="0">
                <a:solidFill>
                  <a:prstClr val="black"/>
                </a:solidFill>
                <a:latin typeface="华文楷体" panose="02010600040101010101" pitchFamily="2" charset="-122"/>
                <a:ea typeface="华文楷体" panose="02010600040101010101" pitchFamily="2" charset="-122"/>
              </a:rPr>
              <a:t>raise </a:t>
            </a:r>
            <a:r>
              <a:rPr lang="en-US" altLang="zh-CN" sz="2400" dirty="0" err="1">
                <a:solidFill>
                  <a:prstClr val="black"/>
                </a:solidFill>
                <a:latin typeface="华文楷体" panose="02010600040101010101" pitchFamily="2" charset="-122"/>
                <a:ea typeface="华文楷体" panose="02010600040101010101" pitchFamily="2" charset="-122"/>
              </a:rPr>
              <a:t>StopIteration</a:t>
            </a:r>
            <a:r>
              <a:rPr lang="en-US" altLang="zh-CN" sz="2400" dirty="0">
                <a:solidFill>
                  <a:prstClr val="black"/>
                </a:solidFill>
                <a:latin typeface="华文楷体" panose="02010600040101010101" pitchFamily="2" charset="-122"/>
                <a:ea typeface="华文楷体" panose="02010600040101010101" pitchFamily="2" charset="-122"/>
              </a:rPr>
              <a:t>(x)</a:t>
            </a:r>
          </a:p>
          <a:p>
            <a:pPr>
              <a:defRPr/>
            </a:pPr>
            <a:r>
              <a:rPr lang="en-US" altLang="zh-CN" sz="2400" dirty="0">
                <a:solidFill>
                  <a:prstClr val="black"/>
                </a:solidFill>
                <a:latin typeface="华文楷体" panose="02010600040101010101" pitchFamily="2" charset="-122"/>
                <a:ea typeface="华文楷体" panose="02010600040101010101" pitchFamily="2" charset="-122"/>
              </a:rPr>
              <a:t>raise</a:t>
            </a:r>
            <a:r>
              <a:rPr lang="zh-CN" altLang="en-US" sz="2400" dirty="0">
                <a:solidFill>
                  <a:prstClr val="black"/>
                </a:solidFill>
                <a:latin typeface="华文楷体" panose="02010600040101010101" pitchFamily="2" charset="-122"/>
                <a:ea typeface="华文楷体" panose="02010600040101010101" pitchFamily="2" charset="-122"/>
              </a:rPr>
              <a:t>表示抛出错误，任何函数抛出错误以后，都会先进行错误处理。错误处理完后一般不会从错误处继续执行。</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try: ... except ex: ... finally: ...</a:t>
            </a:r>
            <a:r>
              <a:rPr lang="zh-CN" altLang="en-US" sz="2400" dirty="0">
                <a:solidFill>
                  <a:prstClr val="black"/>
                </a:solidFill>
                <a:latin typeface="华文楷体" panose="02010600040101010101" pitchFamily="2" charset="-122"/>
                <a:ea typeface="华文楷体" panose="02010600040101010101" pitchFamily="2" charset="-122"/>
              </a:rPr>
              <a:t>语句中的</a:t>
            </a:r>
            <a:r>
              <a:rPr lang="en-US" altLang="zh-CN" sz="2400" dirty="0">
                <a:solidFill>
                  <a:prstClr val="black"/>
                </a:solidFill>
                <a:latin typeface="华文楷体" panose="02010600040101010101" pitchFamily="2" charset="-122"/>
                <a:ea typeface="华文楷体" panose="02010600040101010101" pitchFamily="2" charset="-122"/>
              </a:rPr>
              <a:t>finally</a:t>
            </a:r>
            <a:r>
              <a:rPr lang="zh-CN" altLang="en-US" sz="2400" dirty="0">
                <a:solidFill>
                  <a:prstClr val="black"/>
                </a:solidFill>
                <a:latin typeface="华文楷体" panose="02010600040101010101" pitchFamily="2" charset="-122"/>
                <a:ea typeface="华文楷体" panose="02010600040101010101" pitchFamily="2" charset="-122"/>
              </a:rPr>
              <a:t>部分语句是一定会执行的，即使你在</a:t>
            </a:r>
            <a:r>
              <a:rPr lang="en-US" altLang="zh-CN" sz="2400" dirty="0">
                <a:solidFill>
                  <a:prstClr val="black"/>
                </a:solidFill>
                <a:latin typeface="华文楷体" panose="02010600040101010101" pitchFamily="2" charset="-122"/>
                <a:ea typeface="华文楷体" panose="02010600040101010101" pitchFamily="2" charset="-122"/>
              </a:rPr>
              <a:t>try</a:t>
            </a:r>
            <a:r>
              <a:rPr lang="zh-CN" altLang="en-US" sz="2400" dirty="0">
                <a:solidFill>
                  <a:prstClr val="black"/>
                </a:solidFill>
                <a:latin typeface="华文楷体" panose="02010600040101010101" pitchFamily="2" charset="-122"/>
                <a:ea typeface="华文楷体" panose="02010600040101010101" pitchFamily="2" charset="-122"/>
              </a:rPr>
              <a:t>中</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finally</a:t>
            </a:r>
            <a:r>
              <a:rPr lang="zh-CN" altLang="en-US" sz="2400" dirty="0">
                <a:solidFill>
                  <a:prstClr val="black"/>
                </a:solidFill>
                <a:latin typeface="华文楷体" panose="02010600040101010101" pitchFamily="2" charset="-122"/>
                <a:ea typeface="华文楷体" panose="02010600040101010101" pitchFamily="2" charset="-122"/>
              </a:rPr>
              <a:t>仍然会在</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后执行。因此，函数有可能</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多次，返回结果以最后一个</a:t>
            </a:r>
            <a:r>
              <a:rPr lang="en-US" altLang="zh-CN" sz="2400" dirty="0">
                <a:solidFill>
                  <a:prstClr val="black"/>
                </a:solidFill>
                <a:latin typeface="华文楷体" panose="02010600040101010101" pitchFamily="2" charset="-122"/>
                <a:ea typeface="华文楷体" panose="02010600040101010101" pitchFamily="2" charset="-122"/>
              </a:rPr>
              <a:t>return</a:t>
            </a:r>
            <a:r>
              <a:rPr lang="zh-CN" altLang="en-US" sz="2400" dirty="0">
                <a:solidFill>
                  <a:prstClr val="black"/>
                </a:solidFill>
                <a:latin typeface="华文楷体" panose="02010600040101010101" pitchFamily="2" charset="-122"/>
                <a:ea typeface="华文楷体" panose="02010600040101010101" pitchFamily="2" charset="-122"/>
              </a:rPr>
              <a:t>的结果为准</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087231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的函数是可以多层嵌套的，也即，可以在函数里面定义函数。这并不是指</a:t>
            </a:r>
            <a:r>
              <a:rPr lang="en-US" altLang="zh-CN" sz="2400" dirty="0">
                <a:solidFill>
                  <a:prstClr val="black"/>
                </a:solidFill>
                <a:latin typeface="华文楷体" panose="02010600040101010101" pitchFamily="2" charset="-122"/>
                <a:ea typeface="华文楷体" panose="02010600040101010101" pitchFamily="2" charset="-122"/>
              </a:rPr>
              <a:t>lambda</a:t>
            </a:r>
            <a:r>
              <a:rPr lang="zh-CN" altLang="en-US" sz="2400" dirty="0">
                <a:solidFill>
                  <a:prstClr val="black"/>
                </a:solidFill>
                <a:latin typeface="华文楷体" panose="02010600040101010101" pitchFamily="2" charset="-122"/>
                <a:ea typeface="华文楷体" panose="02010600040101010101" pitchFamily="2" charset="-122"/>
              </a:rPr>
              <a:t>函数，而就是普遍意义上的函数。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该函数实现的功能就是，它将多个函数复合成一个函数，组合成了一个函数。如右边的示例，</a:t>
            </a:r>
            <a:r>
              <a:rPr lang="en-US" altLang="zh-CN" sz="2400" dirty="0">
                <a:solidFill>
                  <a:prstClr val="black"/>
                </a:solidFill>
                <a:latin typeface="华文楷体" panose="02010600040101010101" pitchFamily="2" charset="-122"/>
                <a:ea typeface="华文楷体" panose="02010600040101010101" pitchFamily="2" charset="-122"/>
              </a:rPr>
              <a:t>f</a:t>
            </a:r>
            <a:r>
              <a:rPr lang="zh-CN" altLang="en-US" sz="2400" dirty="0">
                <a:solidFill>
                  <a:prstClr val="black"/>
                </a:solidFill>
                <a:latin typeface="华文楷体" panose="02010600040101010101" pitchFamily="2" charset="-122"/>
                <a:ea typeface="华文楷体" panose="02010600040101010101" pitchFamily="2" charset="-122"/>
              </a:rPr>
              <a:t>函数的功能是，依次进行排序，用</a:t>
            </a:r>
            <a:r>
              <a:rPr lang="en-US" altLang="zh-CN" sz="2400" dirty="0">
                <a:solidFill>
                  <a:prstClr val="black"/>
                </a:solidFill>
                <a:latin typeface="华文楷体" panose="02010600040101010101" pitchFamily="2" charset="-122"/>
                <a:ea typeface="华文楷体" panose="02010600040101010101" pitchFamily="2" charset="-122"/>
              </a:rPr>
              <a:t>' &gt; '</a:t>
            </a:r>
            <a:r>
              <a:rPr lang="zh-CN" altLang="en-US" sz="2400" dirty="0">
                <a:solidFill>
                  <a:prstClr val="black"/>
                </a:solidFill>
                <a:latin typeface="华文楷体" panose="02010600040101010101" pitchFamily="2" charset="-122"/>
                <a:ea typeface="华文楷体" panose="02010600040101010101" pitchFamily="2" charset="-122"/>
              </a:rPr>
              <a:t>连接每个元素，以及打印输出</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628650" y="2985631"/>
            <a:ext cx="4572000" cy="2031325"/>
          </a:xfrm>
          <a:prstGeom prst="rect">
            <a:avLst/>
          </a:prstGeom>
          <a:noFill/>
        </p:spPr>
        <p:txBody>
          <a:bodyPr wrap="square">
            <a:spAutoFit/>
          </a:bodyPr>
          <a:lstStyle/>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a:t>
            </a:r>
            <a:r>
              <a:rPr lang="en-US" altLang="zh-CN" sz="1800" dirty="0" err="1">
                <a:solidFill>
                  <a:prstClr val="black"/>
                </a:solidFill>
                <a:latin typeface="Consolas" panose="020B0609020204030204" pitchFamily="49" charset="0"/>
                <a:ea typeface="华文楷体" panose="02010600040101010101" pitchFamily="2" charset="-122"/>
              </a:rPr>
              <a:t>concat</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funcs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concat_func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for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 in </a:t>
            </a:r>
            <a:r>
              <a:rPr lang="en-US" altLang="zh-CN" sz="1800" dirty="0" err="1">
                <a:solidFill>
                  <a:prstClr val="black"/>
                </a:solidFill>
                <a:latin typeface="Consolas" panose="020B0609020204030204" pitchFamily="49" charset="0"/>
                <a:ea typeface="华文楷体" panose="02010600040101010101" pitchFamily="2" charset="-122"/>
              </a:rPr>
              <a:t>funcs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arg</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concat_func</a:t>
            </a: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8" name="文本框 7">
            <a:extLst>
              <a:ext uri="{FF2B5EF4-FFF2-40B4-BE49-F238E27FC236}">
                <a16:creationId xmlns:a16="http://schemas.microsoft.com/office/drawing/2014/main" id="{34CE3D13-39BB-9EE2-C6A4-D3BAA9EC3646}"/>
              </a:ext>
            </a:extLst>
          </p:cNvPr>
          <p:cNvSpPr txBox="1"/>
          <p:nvPr/>
        </p:nvSpPr>
        <p:spPr>
          <a:xfrm>
            <a:off x="4319588" y="2985631"/>
            <a:ext cx="4824412" cy="1477328"/>
          </a:xfrm>
          <a:prstGeom prst="rect">
            <a:avLst/>
          </a:prstGeom>
          <a:noFill/>
        </p:spPr>
        <p:txBody>
          <a:bodyPr wrap="square">
            <a:spAutoFit/>
          </a:bodyPr>
          <a:lstStyle/>
          <a:p>
            <a:r>
              <a:rPr lang="en-US" altLang="zh-CN" dirty="0">
                <a:latin typeface="Consolas" panose="020B0609020204030204" pitchFamily="49" charset="0"/>
              </a:rPr>
              <a:t>&gt;&gt;&gt; f = </a:t>
            </a:r>
            <a:r>
              <a:rPr lang="en-US" altLang="zh-CN" dirty="0" err="1">
                <a:latin typeface="Consolas" panose="020B0609020204030204" pitchFamily="49" charset="0"/>
              </a:rPr>
              <a:t>concat</a:t>
            </a:r>
            <a:r>
              <a:rPr lang="en-US" altLang="zh-CN" dirty="0">
                <a:latin typeface="Consolas" panose="020B0609020204030204" pitchFamily="49" charset="0"/>
              </a:rPr>
              <a:t>(sorted, ' &gt; '.join, print)</a:t>
            </a:r>
          </a:p>
          <a:p>
            <a:r>
              <a:rPr lang="en-US" altLang="zh-CN" dirty="0">
                <a:latin typeface="Consolas" panose="020B0609020204030204" pitchFamily="49" charset="0"/>
              </a:rPr>
              <a:t>&gt;&gt;&gt; f(['apple', 'orange', 'banana', 'lemon'])</a:t>
            </a:r>
          </a:p>
          <a:p>
            <a:r>
              <a:rPr lang="en-US" altLang="zh-CN" dirty="0">
                <a:latin typeface="Consolas" panose="020B0609020204030204" pitchFamily="49" charset="0"/>
              </a:rPr>
              <a:t>apple &gt; banana &gt; lemon &gt; orange</a:t>
            </a:r>
            <a:endParaRPr lang="zh-CN" altLang="en-US" dirty="0">
              <a:latin typeface="Consolas" panose="020B0609020204030204" pitchFamily="49" charset="0"/>
            </a:endParaRPr>
          </a:p>
        </p:txBody>
      </p:sp>
    </p:spTree>
    <p:extLst>
      <p:ext uri="{BB962C8B-B14F-4D97-AF65-F5344CB8AC3E}">
        <p14:creationId xmlns:p14="http://schemas.microsoft.com/office/powerpoint/2010/main" val="3989380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以下是函数嵌套的另一个应用，函数柯里化，它可以将一个多元函数变成多个一元函数的复合。</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752474" y="2582840"/>
            <a:ext cx="7343775" cy="3416320"/>
          </a:xfrm>
          <a:prstGeom prst="rect">
            <a:avLst/>
          </a:prstGeom>
          <a:noFill/>
        </p:spPr>
        <p:txBody>
          <a:bodyPr wrap="square">
            <a:spAutoFit/>
          </a:bodyPr>
          <a:lstStyle/>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curry(</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arg_count</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.__code__.</a:t>
            </a:r>
            <a:r>
              <a:rPr lang="en-US" altLang="zh-CN" sz="1800" dirty="0" err="1">
                <a:solidFill>
                  <a:prstClr val="black"/>
                </a:solidFill>
                <a:latin typeface="Consolas" panose="020B0609020204030204" pitchFamily="49" charset="0"/>
                <a:ea typeface="华文楷体" panose="02010600040101010101" pitchFamily="2" charset="-122"/>
              </a:rPr>
              <a:t>co_argcount</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curry_func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+ 1 == _</a:t>
            </a:r>
            <a:r>
              <a:rPr lang="en-US" altLang="zh-CN" sz="1800" dirty="0" err="1">
                <a:solidFill>
                  <a:prstClr val="black"/>
                </a:solidFill>
                <a:latin typeface="Consolas" panose="020B0609020204030204" pitchFamily="49" charset="0"/>
                <a:ea typeface="华文楷体" panose="02010600040101010101" pitchFamily="2" charset="-122"/>
              </a:rPr>
              <a:t>arg_count</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else:</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(_</a:t>
            </a:r>
            <a:r>
              <a:rPr lang="en-US" altLang="zh-CN" sz="1800" dirty="0" err="1">
                <a:solidFill>
                  <a:prstClr val="black"/>
                </a:solidFill>
                <a:latin typeface="Consolas" panose="020B0609020204030204" pitchFamily="49" charset="0"/>
                <a:ea typeface="华文楷体" panose="02010600040101010101" pitchFamily="2" charset="-122"/>
              </a:rPr>
              <a:t>args</a:t>
            </a:r>
            <a:r>
              <a:rPr lang="en-US" altLang="zh-CN" sz="1800" dirty="0">
                <a:solidFill>
                  <a:prstClr val="black"/>
                </a:solidFill>
                <a:latin typeface="Consolas" panose="020B0609020204030204" pitchFamily="49" charset="0"/>
                <a:ea typeface="华文楷体" panose="02010600040101010101" pitchFamily="2" charset="-122"/>
              </a:rPr>
              <a:t> + [</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curry_func</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_</a:t>
            </a:r>
            <a:r>
              <a:rPr lang="en-US" altLang="zh-CN" sz="1800" dirty="0" err="1">
                <a:solidFill>
                  <a:prstClr val="black"/>
                </a:solidFill>
                <a:latin typeface="Consolas" panose="020B0609020204030204" pitchFamily="49" charset="0"/>
                <a:ea typeface="华文楷体" panose="02010600040101010101" pitchFamily="2" charset="-122"/>
              </a:rPr>
              <a:t>get_curry_func</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4036670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以下是函数嵌套的另一个应用，函数柯里化，它可以将一个多元函数变成多个一元函数的复合。</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如这个例子所示，</a:t>
            </a:r>
            <a:r>
              <a:rPr lang="en-US" altLang="zh-CN" sz="2400" dirty="0">
                <a:solidFill>
                  <a:prstClr val="black"/>
                </a:solidFill>
                <a:latin typeface="华文楷体" panose="02010600040101010101" pitchFamily="2" charset="-122"/>
                <a:ea typeface="华文楷体" panose="02010600040101010101" pitchFamily="2" charset="-122"/>
              </a:rPr>
              <a:t>curry</a:t>
            </a:r>
            <a:r>
              <a:rPr lang="zh-CN" altLang="en-US" sz="2400" dirty="0">
                <a:solidFill>
                  <a:prstClr val="black"/>
                </a:solidFill>
                <a:latin typeface="华文楷体" panose="02010600040101010101" pitchFamily="2" charset="-122"/>
                <a:ea typeface="华文楷体" panose="02010600040101010101" pitchFamily="2" charset="-122"/>
              </a:rPr>
              <a:t>将</a:t>
            </a:r>
            <a:r>
              <a:rPr lang="en-US" altLang="zh-CN" sz="2400" dirty="0">
                <a:solidFill>
                  <a:prstClr val="black"/>
                </a:solidFill>
                <a:latin typeface="华文楷体" panose="02010600040101010101" pitchFamily="2" charset="-122"/>
                <a:ea typeface="华文楷体" panose="02010600040101010101" pitchFamily="2" charset="-122"/>
              </a:rPr>
              <a:t>test</a:t>
            </a:r>
            <a:r>
              <a:rPr lang="zh-CN" altLang="en-US" sz="2400" dirty="0">
                <a:solidFill>
                  <a:prstClr val="black"/>
                </a:solidFill>
                <a:latin typeface="华文楷体" panose="02010600040101010101" pitchFamily="2" charset="-122"/>
                <a:ea typeface="华文楷体" panose="02010600040101010101" pitchFamily="2" charset="-122"/>
              </a:rPr>
              <a:t>函数进行了柯里化，得到了一个函数</a:t>
            </a:r>
            <a:r>
              <a:rPr lang="en-US" altLang="zh-CN" sz="2400" dirty="0">
                <a:solidFill>
                  <a:prstClr val="black"/>
                </a:solidFill>
                <a:latin typeface="华文楷体" panose="02010600040101010101" pitchFamily="2" charset="-122"/>
                <a:ea typeface="华文楷体" panose="02010600040101010101" pitchFamily="2" charset="-122"/>
              </a:rPr>
              <a:t>f</a:t>
            </a:r>
            <a:r>
              <a:rPr lang="zh-CN" altLang="en-US" sz="2400" dirty="0">
                <a:solidFill>
                  <a:prstClr val="black"/>
                </a:solidFill>
                <a:latin typeface="华文楷体" panose="02010600040101010101" pitchFamily="2" charset="-122"/>
                <a:ea typeface="华文楷体" panose="02010600040101010101" pitchFamily="2" charset="-122"/>
              </a:rPr>
              <a:t>，这个函数只需要一个参数</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；当传入参数</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之后，它会返回另一个函数，这个函数只需要一个参数</a:t>
            </a:r>
            <a:r>
              <a:rPr lang="en-US" altLang="zh-CN" sz="2400" dirty="0">
                <a:solidFill>
                  <a:prstClr val="black"/>
                </a:solidFill>
                <a:latin typeface="华文楷体" panose="02010600040101010101" pitchFamily="2" charset="-122"/>
                <a:ea typeface="华文楷体" panose="02010600040101010101" pitchFamily="2" charset="-122"/>
              </a:rPr>
              <a:t>b</a:t>
            </a:r>
            <a:r>
              <a:rPr lang="zh-CN" altLang="en-US" sz="2400" dirty="0">
                <a:solidFill>
                  <a:prstClr val="black"/>
                </a:solidFill>
                <a:latin typeface="华文楷体" panose="02010600040101010101" pitchFamily="2" charset="-122"/>
                <a:ea typeface="华文楷体" panose="02010600040101010101" pitchFamily="2" charset="-122"/>
              </a:rPr>
              <a:t>，当传入参数</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之后，它又会返回一个函数，这个函数仍然只需要一个参数</a:t>
            </a:r>
            <a:r>
              <a:rPr lang="en-US" altLang="zh-CN" sz="2400" dirty="0">
                <a:solidFill>
                  <a:prstClr val="black"/>
                </a:solidFill>
                <a:latin typeface="华文楷体" panose="02010600040101010101" pitchFamily="2" charset="-122"/>
                <a:ea typeface="华文楷体" panose="02010600040101010101" pitchFamily="2" charset="-122"/>
              </a:rPr>
              <a:t>c</a:t>
            </a:r>
            <a:r>
              <a:rPr lang="zh-CN" altLang="en-US" sz="2400" dirty="0">
                <a:solidFill>
                  <a:prstClr val="black"/>
                </a:solidFill>
                <a:latin typeface="华文楷体" panose="02010600040101010101" pitchFamily="2" charset="-122"/>
                <a:ea typeface="华文楷体" panose="02010600040101010101" pitchFamily="2" charset="-122"/>
              </a:rPr>
              <a:t>；当你再一次输入一个参数</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时，</a:t>
            </a:r>
            <a:r>
              <a:rPr lang="en-US" altLang="zh-CN" sz="2400" dirty="0">
                <a:solidFill>
                  <a:prstClr val="black"/>
                </a:solidFill>
                <a:latin typeface="华文楷体" panose="02010600040101010101" pitchFamily="2" charset="-122"/>
                <a:ea typeface="华文楷体" panose="02010600040101010101" pitchFamily="2" charset="-122"/>
              </a:rPr>
              <a:t>test</a:t>
            </a:r>
            <a:r>
              <a:rPr lang="zh-CN" altLang="en-US" sz="2400" dirty="0">
                <a:solidFill>
                  <a:prstClr val="black"/>
                </a:solidFill>
                <a:latin typeface="华文楷体" panose="02010600040101010101" pitchFamily="2" charset="-122"/>
                <a:ea typeface="华文楷体" panose="02010600040101010101" pitchFamily="2" charset="-122"/>
              </a:rPr>
              <a:t>的参数已经全了，此时会返回</a:t>
            </a:r>
            <a:r>
              <a:rPr lang="en-US" altLang="zh-CN" sz="2400" dirty="0">
                <a:solidFill>
                  <a:prstClr val="black"/>
                </a:solidFill>
                <a:latin typeface="华文楷体" panose="02010600040101010101" pitchFamily="2" charset="-122"/>
                <a:ea typeface="华文楷体" panose="02010600040101010101" pitchFamily="2" charset="-122"/>
              </a:rPr>
              <a:t>test(1,2,3)</a:t>
            </a:r>
            <a:r>
              <a:rPr lang="zh-CN" altLang="en-US" sz="2400" dirty="0">
                <a:solidFill>
                  <a:prstClr val="black"/>
                </a:solidFill>
                <a:latin typeface="华文楷体" panose="02010600040101010101" pitchFamily="2" charset="-122"/>
                <a:ea typeface="华文楷体" panose="02010600040101010101" pitchFamily="2" charset="-122"/>
              </a:rPr>
              <a:t>的值 </a:t>
            </a:r>
            <a:r>
              <a:rPr lang="en-US" altLang="zh-CN" sz="2400" dirty="0">
                <a:solidFill>
                  <a:prstClr val="black"/>
                </a:solidFill>
                <a:latin typeface="华文楷体" panose="02010600040101010101" pitchFamily="2" charset="-122"/>
                <a:ea typeface="华文楷体" panose="02010600040101010101" pitchFamily="2" charset="-122"/>
              </a:rPr>
              <a:t>123</a:t>
            </a: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6CFF894B-D5E3-A0EA-4149-94C4EE92D8E1}"/>
              </a:ext>
            </a:extLst>
          </p:cNvPr>
          <p:cNvSpPr txBox="1"/>
          <p:nvPr/>
        </p:nvSpPr>
        <p:spPr>
          <a:xfrm>
            <a:off x="733424" y="2478065"/>
            <a:ext cx="7343775" cy="2031325"/>
          </a:xfrm>
          <a:prstGeom prst="rect">
            <a:avLst/>
          </a:prstGeom>
          <a:noFill/>
        </p:spPr>
        <p:txBody>
          <a:bodyPr wrap="square">
            <a:spAutoFit/>
          </a:bodyPr>
          <a:lstStyle/>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def test(a, b, c):</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    return a * 100 + b * 10 + c</a:t>
            </a:r>
          </a:p>
          <a:p>
            <a:pPr marL="0" indent="0">
              <a:spcBef>
                <a:spcPts val="0"/>
              </a:spcBef>
              <a:buNone/>
              <a:defRPr/>
            </a:pPr>
            <a:endParaRPr lang="en-US" altLang="zh-CN"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f = curry(test)</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&gt;&gt;&gt; print(f(1)(2)(3))</a:t>
            </a:r>
          </a:p>
          <a:p>
            <a:pPr marL="0" indent="0">
              <a:spcBef>
                <a:spcPts val="0"/>
              </a:spcBef>
              <a:buNone/>
              <a:defRPr/>
            </a:pPr>
            <a:r>
              <a:rPr lang="en-US" altLang="zh-CN" dirty="0">
                <a:solidFill>
                  <a:prstClr val="black"/>
                </a:solidFill>
                <a:latin typeface="Consolas" panose="020B0609020204030204" pitchFamily="49" charset="0"/>
                <a:ea typeface="华文楷体" panose="02010600040101010101" pitchFamily="2" charset="-122"/>
              </a:rPr>
              <a:t>123</a:t>
            </a:r>
          </a:p>
        </p:txBody>
      </p:sp>
      <p:sp>
        <p:nvSpPr>
          <p:cNvPr id="3" name="文本框 2">
            <a:extLst>
              <a:ext uri="{FF2B5EF4-FFF2-40B4-BE49-F238E27FC236}">
                <a16:creationId xmlns:a16="http://schemas.microsoft.com/office/drawing/2014/main" id="{DC2F4598-3624-FBE5-E503-10191F8A2229}"/>
              </a:ext>
            </a:extLst>
          </p:cNvPr>
          <p:cNvSpPr txBox="1"/>
          <p:nvPr/>
        </p:nvSpPr>
        <p:spPr>
          <a:xfrm>
            <a:off x="5460023" y="2620108"/>
            <a:ext cx="2426677"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函数柯里化其实可以用</a:t>
            </a:r>
            <a:r>
              <a:rPr lang="en-US" altLang="zh-CN" dirty="0" err="1">
                <a:latin typeface="华文楷体" panose="02010600040101010101" pitchFamily="2" charset="-122"/>
                <a:ea typeface="华文楷体" panose="02010600040101010101" pitchFamily="2" charset="-122"/>
              </a:rPr>
              <a:t>functools.partial</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函数来快速实现。嵌套函数并不是一个</a:t>
            </a:r>
          </a:p>
        </p:txBody>
      </p:sp>
    </p:spTree>
    <p:extLst>
      <p:ext uri="{BB962C8B-B14F-4D97-AF65-F5344CB8AC3E}">
        <p14:creationId xmlns:p14="http://schemas.microsoft.com/office/powerpoint/2010/main" val="26874416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en-US" altLang="zh-CN" sz="2400" dirty="0">
                <a:solidFill>
                  <a:prstClr val="black"/>
                </a:solidFill>
                <a:latin typeface="华文楷体" panose="02010600040101010101" pitchFamily="2" charset="-122"/>
                <a:ea typeface="华文楷体" panose="02010600040101010101" pitchFamily="2" charset="-122"/>
              </a:rPr>
              <a:t>C/C++</a:t>
            </a:r>
            <a:r>
              <a:rPr lang="zh-CN" altLang="en-US" sz="2400" dirty="0">
                <a:solidFill>
                  <a:prstClr val="black"/>
                </a:solidFill>
                <a:latin typeface="华文楷体" panose="02010600040101010101" pitchFamily="2" charset="-122"/>
                <a:ea typeface="华文楷体" panose="02010600040101010101" pitchFamily="2" charset="-122"/>
              </a:rPr>
              <a:t>中变量是分为全局变量、静态变量和局部变量的，这是对变量作用域的划分。</a:t>
            </a: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中有类似的对变量作用域的划分，但是由于嵌套函数的存在，</a:t>
            </a:r>
            <a:r>
              <a:rPr lang="en-US" altLang="zh-CN" sz="2400" dirty="0">
                <a:solidFill>
                  <a:prstClr val="black"/>
                </a:solidFill>
                <a:latin typeface="华文楷体" panose="02010600040101010101" pitchFamily="2" charset="-122"/>
                <a:ea typeface="华文楷体" panose="02010600040101010101" pitchFamily="2" charset="-122"/>
              </a:rPr>
              <a:t>Python</a:t>
            </a:r>
            <a:r>
              <a:rPr lang="zh-CN" altLang="en-US" sz="2400" dirty="0">
                <a:solidFill>
                  <a:prstClr val="black"/>
                </a:solidFill>
                <a:latin typeface="华文楷体" panose="02010600040101010101" pitchFamily="2" charset="-122"/>
                <a:ea typeface="华文楷体" panose="02010600040101010101" pitchFamily="2" charset="-122"/>
              </a:rPr>
              <a:t>的划分是更加细致的。</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在函数外定义的变量作用域在整个文件里，这类变量可以通过</a:t>
            </a:r>
            <a:r>
              <a:rPr lang="en-US" altLang="zh-CN" sz="2400" dirty="0" err="1">
                <a:solidFill>
                  <a:prstClr val="black"/>
                </a:solidFill>
                <a:latin typeface="华文楷体" panose="02010600040101010101" pitchFamily="2" charset="-122"/>
                <a:ea typeface="华文楷体" panose="02010600040101010101" pitchFamily="2" charset="-122"/>
              </a:rPr>
              <a:t>globals</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查询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在函数内部定义的变量作用域在当前函数内部以及当前函数内部的函数内部，可在当前函数内部用</a:t>
            </a:r>
            <a:r>
              <a:rPr lang="en-US" altLang="zh-CN" sz="2400" dirty="0">
                <a:solidFill>
                  <a:prstClr val="black"/>
                </a:solidFill>
                <a:latin typeface="华文楷体" panose="02010600040101010101" pitchFamily="2" charset="-122"/>
                <a:ea typeface="华文楷体" panose="02010600040101010101" pitchFamily="2" charset="-122"/>
              </a:rPr>
              <a:t>locals()</a:t>
            </a:r>
            <a:r>
              <a:rPr lang="zh-CN" altLang="en-US" sz="2400" dirty="0">
                <a:solidFill>
                  <a:prstClr val="black"/>
                </a:solidFill>
                <a:latin typeface="华文楷体" panose="02010600040101010101" pitchFamily="2" charset="-122"/>
                <a:ea typeface="华文楷体" panose="02010600040101010101" pitchFamily="2" charset="-122"/>
              </a:rPr>
              <a:t>查询。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3384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因此，我们可能需要重新去理解对列表元素的修改这个过程。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仍以上例为例，</a:t>
            </a:r>
            <a:endParaRPr lang="en-US" altLang="zh-CN" dirty="0">
              <a:latin typeface="华文楷体" panose="02010600040101010101" pitchFamily="2" charset="-122"/>
              <a:ea typeface="华文楷体" panose="02010600040101010101" pitchFamily="2" charset="-122"/>
            </a:endParaRPr>
          </a:p>
          <a:p>
            <a:pPr marL="0" indent="0">
              <a:buNone/>
            </a:pPr>
            <a:r>
              <a:rPr lang="pt-BR" altLang="zh-CN" sz="2400" dirty="0">
                <a:latin typeface="Consolas" panose="020B0609020204030204" pitchFamily="49" charset="0"/>
              </a:rPr>
              <a:t>   &gt;&gt;&gt; num[3] = 4</a:t>
            </a:r>
          </a:p>
          <a:p>
            <a:pPr marL="0" indent="0">
              <a:buNone/>
            </a:pPr>
            <a:r>
              <a:rPr lang="pt-BR" altLang="zh-CN" sz="2400" dirty="0">
                <a:latin typeface="Consolas" panose="020B0609020204030204" pitchFamily="49" charset="0"/>
              </a:rPr>
              <a:t>   &gt;&gt;&gt; num</a:t>
            </a:r>
          </a:p>
          <a:p>
            <a:pPr marL="0" indent="0">
              <a:buNone/>
            </a:pPr>
            <a:r>
              <a:rPr lang="pt-BR" altLang="zh-CN" sz="2400" dirty="0">
                <a:solidFill>
                  <a:srgbClr val="0000FF"/>
                </a:solidFill>
                <a:latin typeface="Consolas" panose="020B0609020204030204" pitchFamily="49" charset="0"/>
              </a:rPr>
              <a:t>   [1, 2, 3, 4, 2, 3, 1, 2, 3]</a:t>
            </a:r>
            <a:endParaRPr lang="en-US" altLang="zh-CN" sz="2400" dirty="0">
              <a:solidFill>
                <a:srgbClr val="0000FF"/>
              </a:solidFill>
              <a:latin typeface="Consolas" panose="020B0609020204030204" pitchFamily="49" charset="0"/>
            </a:endParaRPr>
          </a:p>
          <a:p>
            <a:r>
              <a:rPr lang="zh-CN" altLang="en-US" dirty="0">
                <a:latin typeface="华文楷体" panose="02010600040101010101" pitchFamily="2" charset="-122"/>
                <a:ea typeface="华文楷体" panose="02010600040101010101" pitchFamily="2" charset="-122"/>
              </a:rPr>
              <a:t>并不是把列表中第</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个元素本身改为了</a:t>
            </a:r>
            <a:r>
              <a:rPr lang="en-US" altLang="zh-CN" dirty="0">
                <a:latin typeface="华文楷体" panose="02010600040101010101" pitchFamily="2" charset="-122"/>
                <a:ea typeface="华文楷体" panose="02010600040101010101" pitchFamily="2" charset="-122"/>
              </a:rPr>
              <a:t>4</a:t>
            </a:r>
          </a:p>
          <a:p>
            <a:r>
              <a:rPr lang="zh-CN" altLang="en-US" dirty="0">
                <a:latin typeface="华文楷体" panose="02010600040101010101" pitchFamily="2" charset="-122"/>
                <a:ea typeface="华文楷体" panose="02010600040101010101" pitchFamily="2" charset="-122"/>
              </a:rPr>
              <a:t>而是把列表中储存的第三个地址改成了另一个对象</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的地址</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2160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函数中如果想对全局变量赋值，那么需要先使用语句</a:t>
            </a:r>
            <a:r>
              <a:rPr lang="en-US" altLang="zh-CN" sz="2400" dirty="0">
                <a:solidFill>
                  <a:prstClr val="black"/>
                </a:solidFill>
                <a:latin typeface="华文楷体" panose="02010600040101010101" pitchFamily="2" charset="-122"/>
                <a:ea typeface="华文楷体" panose="02010600040101010101" pitchFamily="2" charset="-122"/>
              </a:rPr>
              <a:t>global var</a:t>
            </a:r>
            <a:r>
              <a:rPr lang="zh-CN" altLang="en-US" sz="2400" dirty="0">
                <a:solidFill>
                  <a:prstClr val="black"/>
                </a:solidFill>
                <a:latin typeface="华文楷体" panose="02010600040101010101" pitchFamily="2" charset="-122"/>
                <a:ea typeface="华文楷体" panose="02010600040101010101" pitchFamily="2" charset="-122"/>
              </a:rPr>
              <a:t>来声明</a:t>
            </a:r>
            <a:r>
              <a:rPr lang="en-US" altLang="zh-CN" sz="2400" dirty="0">
                <a:solidFill>
                  <a:prstClr val="black"/>
                </a:solidFill>
                <a:latin typeface="华文楷体" panose="02010600040101010101" pitchFamily="2" charset="-122"/>
                <a:ea typeface="华文楷体" panose="02010600040101010101" pitchFamily="2" charset="-122"/>
              </a:rPr>
              <a:t>var</a:t>
            </a:r>
            <a:r>
              <a:rPr lang="zh-CN" altLang="en-US" sz="2400" dirty="0">
                <a:solidFill>
                  <a:prstClr val="black"/>
                </a:solidFill>
                <a:latin typeface="华文楷体" panose="02010600040101010101" pitchFamily="2" charset="-122"/>
                <a:ea typeface="华文楷体" panose="02010600040101010101" pitchFamily="2" charset="-122"/>
              </a:rPr>
              <a:t>是一个全局符号。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内层函数中如果想对外层函数中的变量赋值，那么需要先使用语句</a:t>
            </a:r>
            <a:r>
              <a:rPr lang="en-US" altLang="zh-CN" sz="2400" dirty="0">
                <a:solidFill>
                  <a:prstClr val="black"/>
                </a:solidFill>
                <a:latin typeface="华文楷体" panose="02010600040101010101" pitchFamily="2" charset="-122"/>
                <a:ea typeface="华文楷体" panose="02010600040101010101" pitchFamily="2" charset="-122"/>
              </a:rPr>
              <a:t>nonlocal var</a:t>
            </a:r>
            <a:r>
              <a:rPr lang="zh-CN" altLang="en-US" sz="2400" dirty="0">
                <a:solidFill>
                  <a:prstClr val="black"/>
                </a:solidFill>
                <a:latin typeface="华文楷体" panose="02010600040101010101" pitchFamily="2" charset="-122"/>
                <a:ea typeface="华文楷体" panose="02010600040101010101" pitchFamily="2" charset="-122"/>
              </a:rPr>
              <a:t>来声明</a:t>
            </a:r>
            <a:r>
              <a:rPr lang="en-US" altLang="zh-CN" sz="2400" dirty="0">
                <a:solidFill>
                  <a:prstClr val="black"/>
                </a:solidFill>
                <a:latin typeface="华文楷体" panose="02010600040101010101" pitchFamily="2" charset="-122"/>
                <a:ea typeface="华文楷体" panose="02010600040101010101" pitchFamily="2" charset="-122"/>
              </a:rPr>
              <a:t>var</a:t>
            </a:r>
            <a:r>
              <a:rPr lang="zh-CN" altLang="en-US" sz="2400" dirty="0">
                <a:solidFill>
                  <a:prstClr val="black"/>
                </a:solidFill>
                <a:latin typeface="华文楷体" panose="02010600040101010101" pitchFamily="2" charset="-122"/>
                <a:ea typeface="华文楷体" panose="02010600040101010101" pitchFamily="2" charset="-122"/>
              </a:rPr>
              <a:t>是外层函数中的符号。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与</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的功能是不重叠的，</a:t>
            </a: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不能声明外层函数的符号，</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也不能声明全局符号</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仅仅是在函数中使用外界符号是不需要声明的。解释器默认会按顺序从内层函数向外搜索符号，搜索不到，则会再在全局作用域搜索符号。如果仍搜索不到，会报错。</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但是，为了防止错误，最好凡是使用外接符号，一律添加</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和</a:t>
            </a:r>
            <a:r>
              <a:rPr lang="en-US" altLang="zh-CN" sz="2400" dirty="0">
                <a:solidFill>
                  <a:prstClr val="black"/>
                </a:solidFill>
                <a:latin typeface="华文楷体" panose="02010600040101010101" pitchFamily="2" charset="-122"/>
                <a:ea typeface="华文楷体" panose="02010600040101010101" pitchFamily="2" charset="-122"/>
              </a:rPr>
              <a:t>global</a:t>
            </a:r>
            <a:r>
              <a:rPr lang="zh-CN" altLang="en-US" sz="2400" dirty="0">
                <a:solidFill>
                  <a:prstClr val="black"/>
                </a:solidFill>
                <a:latin typeface="华文楷体" panose="02010600040101010101" pitchFamily="2" charset="-122"/>
                <a:ea typeface="华文楷体" panose="02010600040101010101" pitchFamily="2" charset="-122"/>
              </a:rPr>
              <a:t>。因为解释器可能将这些符号解读为局部符号而并不报错。</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513529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Function scope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递归函数中，如果想要储存每一个叶分支的结果，可以用嵌套函数以及一个</a:t>
            </a:r>
            <a:r>
              <a:rPr lang="en-US" altLang="zh-CN" sz="2400" dirty="0">
                <a:solidFill>
                  <a:prstClr val="black"/>
                </a:solidFill>
                <a:latin typeface="华文楷体" panose="02010600040101010101" pitchFamily="2" charset="-122"/>
                <a:ea typeface="华文楷体" panose="02010600040101010101" pitchFamily="2" charset="-122"/>
              </a:rPr>
              <a:t>nonlocal</a:t>
            </a:r>
            <a:r>
              <a:rPr lang="zh-CN" altLang="en-US" sz="2400" dirty="0">
                <a:solidFill>
                  <a:prstClr val="black"/>
                </a:solidFill>
                <a:latin typeface="华文楷体" panose="02010600040101010101" pitchFamily="2" charset="-122"/>
                <a:ea typeface="华文楷体" panose="02010600040101010101" pitchFamily="2" charset="-122"/>
              </a:rPr>
              <a:t>变量实现</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permutation(symbols):</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 = [[]]</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nonlocal </a:t>
            </a:r>
            <a:r>
              <a:rPr lang="en-US" altLang="zh-CN" sz="1800" dirty="0" err="1">
                <a:solidFill>
                  <a:prstClr val="black"/>
                </a:solidFill>
                <a:latin typeface="Consolas" panose="020B0609020204030204" pitchFamily="49" charset="0"/>
                <a:ea typeface="华文楷体" panose="02010600040101010101" pitchFamily="2" charset="-122"/>
              </a:rPr>
              <a:t>ans</a:t>
            </a:r>
            <a:endParaRPr lang="en-US" altLang="zh-CN" sz="18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 == 1:</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[-1].append(</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[0])</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else:</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for </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 in range(</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if </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 &gt; 0:</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ans.append</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t>
            </a:r>
            <a:r>
              <a:rPr lang="en-US" altLang="zh-CN" sz="1800" dirty="0" err="1">
                <a:solidFill>
                  <a:prstClr val="black"/>
                </a:solidFill>
                <a:latin typeface="Consolas" panose="020B0609020204030204" pitchFamily="49" charset="0"/>
                <a:ea typeface="华文楷体" panose="02010600040101010101" pitchFamily="2" charset="-122"/>
              </a:rPr>
              <a:t>len</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err="1">
                <a:solidFill>
                  <a:prstClr val="black"/>
                </a:solidFill>
                <a:latin typeface="Consolas" panose="020B0609020204030204" pitchFamily="49" charset="0"/>
                <a:ea typeface="华文楷体" panose="02010600040101010101" pitchFamily="2" charset="-122"/>
              </a:rPr>
              <a:t>ans</a:t>
            </a:r>
            <a:r>
              <a:rPr lang="en-US" altLang="zh-CN" sz="1800" dirty="0">
                <a:solidFill>
                  <a:prstClr val="black"/>
                </a:solidFill>
                <a:latin typeface="Consolas" panose="020B0609020204030204" pitchFamily="49" charset="0"/>
                <a:ea typeface="华文楷体" panose="02010600040101010101" pitchFamily="2" charset="-122"/>
              </a:rPr>
              <a:t>[-1].append(</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i</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syms</a:t>
            </a:r>
            <a:r>
              <a:rPr lang="en-US" altLang="zh-CN" sz="1800" dirty="0">
                <a:solidFill>
                  <a:prstClr val="black"/>
                </a:solidFill>
                <a:latin typeface="Consolas" panose="020B0609020204030204" pitchFamily="49" charset="0"/>
                <a:ea typeface="华文楷体" panose="02010600040101010101" pitchFamily="2" charset="-122"/>
              </a:rPr>
              <a:t>[i+1:])</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_</a:t>
            </a:r>
            <a:r>
              <a:rPr lang="en-US" altLang="zh-CN" sz="1800" dirty="0" err="1">
                <a:solidFill>
                  <a:prstClr val="black"/>
                </a:solidFill>
                <a:latin typeface="Consolas" panose="020B0609020204030204" pitchFamily="49" charset="0"/>
                <a:ea typeface="华文楷体" panose="02010600040101010101" pitchFamily="2" charset="-122"/>
              </a:rPr>
              <a:t>permutation_recur</a:t>
            </a:r>
            <a:r>
              <a:rPr lang="en-US" altLang="zh-CN" sz="1800" dirty="0">
                <a:solidFill>
                  <a:prstClr val="black"/>
                </a:solidFill>
                <a:latin typeface="Consolas" panose="020B0609020204030204" pitchFamily="49" charset="0"/>
                <a:ea typeface="华文楷体" panose="02010600040101010101" pitchFamily="2" charset="-122"/>
              </a:rPr>
              <a:t>(symbols)</a:t>
            </a:r>
          </a:p>
          <a:p>
            <a:pPr marL="0" indent="0">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ans</a:t>
            </a: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732893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generator?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825625"/>
            <a:ext cx="7886700" cy="4038599"/>
          </a:xfrm>
        </p:spPr>
        <p:txBody>
          <a:bodyPr>
            <a:normAutofit/>
          </a:bodyPr>
          <a:lstStyle/>
          <a:p>
            <a:pPr>
              <a:defRPr/>
            </a:pPr>
            <a:r>
              <a:rPr lang="zh-CN" altLang="en-US" sz="2400" dirty="0">
                <a:solidFill>
                  <a:prstClr val="black"/>
                </a:solidFill>
                <a:latin typeface="Consolas" panose="020B0609020204030204" pitchFamily="49" charset="0"/>
                <a:ea typeface="华文楷体" panose="02010600040101010101" pitchFamily="2" charset="-122"/>
              </a:rPr>
              <a:t>生成器（</a:t>
            </a:r>
            <a:r>
              <a:rPr lang="en-US" altLang="zh-CN" sz="2400" dirty="0">
                <a:solidFill>
                  <a:prstClr val="black"/>
                </a:solidFill>
                <a:latin typeface="Consolas" panose="020B0609020204030204" pitchFamily="49" charset="0"/>
                <a:ea typeface="华文楷体" panose="02010600040101010101" pitchFamily="2" charset="-122"/>
              </a:rPr>
              <a:t>generator</a:t>
            </a:r>
            <a:r>
              <a:rPr lang="zh-CN" altLang="en-US" sz="2400" dirty="0">
                <a:solidFill>
                  <a:prstClr val="black"/>
                </a:solidFill>
                <a:latin typeface="Consolas" panose="020B0609020204030204" pitchFamily="49" charset="0"/>
                <a:ea typeface="华文楷体" panose="02010600040101010101" pitchFamily="2" charset="-122"/>
              </a:rPr>
              <a:t>）是</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中的一类特有函数。但这类函数对于</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来说是相当重要的，因为</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的很多特性都是基于它生成的。</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生成器函数虽然称为函数，但与函数有所区别。最大的差别在于，其一般并不使用</a:t>
            </a:r>
            <a:r>
              <a:rPr lang="en-US" altLang="zh-CN" sz="2400" dirty="0">
                <a:solidFill>
                  <a:prstClr val="black"/>
                </a:solidFill>
                <a:latin typeface="Consolas" panose="020B0609020204030204" pitchFamily="49" charset="0"/>
                <a:ea typeface="华文楷体" panose="02010600040101010101" pitchFamily="2" charset="-122"/>
              </a:rPr>
              <a:t>return</a:t>
            </a:r>
            <a:r>
              <a:rPr lang="zh-CN" altLang="en-US" sz="2400" dirty="0">
                <a:solidFill>
                  <a:prstClr val="black"/>
                </a:solidFill>
                <a:latin typeface="Consolas" panose="020B0609020204030204" pitchFamily="49" charset="0"/>
                <a:ea typeface="华文楷体" panose="02010600040101010101" pitchFamily="2" charset="-122"/>
              </a:rPr>
              <a:t>返回结果，而是使用</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返回结果，并且不是</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后函数执行就会立刻结束，函数仍然可以从</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处重新进入并继续执行。</a:t>
            </a:r>
            <a:endParaRPr lang="en-US" altLang="zh-CN" sz="2400" dirty="0">
              <a:solidFill>
                <a:prstClr val="black"/>
              </a:solidFill>
              <a:latin typeface="Consolas" panose="020B0609020204030204" pitchFamily="49" charset="0"/>
              <a:ea typeface="华文楷体" panose="02010600040101010101" pitchFamily="2" charset="-122"/>
            </a:endParaRP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&gt;&gt;&gt; \</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def square():</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1</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while True:</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yield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2</a:t>
            </a:r>
          </a:p>
          <a:p>
            <a:pPr marL="0" indent="0">
              <a:spcBef>
                <a:spcPts val="0"/>
              </a:spcBef>
              <a:buNone/>
              <a:defRPr/>
            </a:pPr>
            <a:r>
              <a:rPr lang="en-US" altLang="zh-CN" sz="2000" dirty="0">
                <a:solidFill>
                  <a:prstClr val="black"/>
                </a:solidFill>
                <a:latin typeface="Consolas" panose="020B0609020204030204" pitchFamily="49" charset="0"/>
                <a:ea typeface="华文楷体" panose="02010600040101010101" pitchFamily="2" charset="-122"/>
              </a:rPr>
              <a:t>         </a:t>
            </a:r>
            <a:r>
              <a:rPr lang="en-US" altLang="zh-CN" sz="2000" dirty="0" err="1">
                <a:solidFill>
                  <a:prstClr val="black"/>
                </a:solidFill>
                <a:latin typeface="Consolas" panose="020B0609020204030204" pitchFamily="49" charset="0"/>
                <a:ea typeface="华文楷体" panose="02010600040101010101" pitchFamily="2" charset="-122"/>
              </a:rPr>
              <a:t>i</a:t>
            </a:r>
            <a:r>
              <a:rPr lang="en-US" altLang="zh-CN" sz="2000" dirty="0">
                <a:solidFill>
                  <a:prstClr val="black"/>
                </a:solidFill>
                <a:latin typeface="Consolas" panose="020B0609020204030204" pitchFamily="49" charset="0"/>
                <a:ea typeface="华文楷体" panose="02010600040101010101" pitchFamily="2" charset="-122"/>
              </a:rPr>
              <a:t> += 1</a:t>
            </a: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sp>
        <p:nvSpPr>
          <p:cNvPr id="6" name="文本框 5">
            <a:extLst>
              <a:ext uri="{FF2B5EF4-FFF2-40B4-BE49-F238E27FC236}">
                <a16:creationId xmlns:a16="http://schemas.microsoft.com/office/drawing/2014/main" id="{40983D1E-DBCF-ECC2-2449-1A25168E1FC8}"/>
              </a:ext>
            </a:extLst>
          </p:cNvPr>
          <p:cNvSpPr txBox="1"/>
          <p:nvPr/>
        </p:nvSpPr>
        <p:spPr>
          <a:xfrm>
            <a:off x="4652963" y="4299683"/>
            <a:ext cx="4638674" cy="1631216"/>
          </a:xfrm>
          <a:prstGeom prst="rect">
            <a:avLst/>
          </a:prstGeom>
          <a:noFill/>
        </p:spPr>
        <p:txBody>
          <a:bodyPr wrap="square">
            <a:spAutoFit/>
          </a:bodyPr>
          <a:lstStyle/>
          <a:p>
            <a:r>
              <a:rPr lang="en-US" altLang="zh-CN" sz="2000" dirty="0">
                <a:latin typeface="Consolas" panose="020B0609020204030204" pitchFamily="49" charset="0"/>
              </a:rPr>
              <a:t>&gt;&gt;&gt; \</a:t>
            </a:r>
          </a:p>
          <a:p>
            <a:r>
              <a:rPr lang="en-US" altLang="zh-CN" sz="2000" dirty="0">
                <a:latin typeface="Consolas" panose="020B0609020204030204" pitchFamily="49" charset="0"/>
              </a:rPr>
              <a:t>for </a:t>
            </a:r>
            <a:r>
              <a:rPr lang="en-US" altLang="zh-CN" sz="2000" dirty="0" err="1">
                <a:latin typeface="Consolas" panose="020B0609020204030204" pitchFamily="49" charset="0"/>
              </a:rPr>
              <a:t>i</a:t>
            </a:r>
            <a:r>
              <a:rPr lang="en-US" altLang="zh-CN" sz="2000" dirty="0">
                <a:latin typeface="Consolas" panose="020B0609020204030204" pitchFamily="49" charset="0"/>
              </a:rPr>
              <a:t> in square():</a:t>
            </a:r>
          </a:p>
          <a:p>
            <a:r>
              <a:rPr lang="en-US" altLang="zh-CN" sz="2000" dirty="0">
                <a:latin typeface="Consolas" panose="020B0609020204030204" pitchFamily="49" charset="0"/>
              </a:rPr>
              <a:t>    print(</a:t>
            </a:r>
            <a:r>
              <a:rPr lang="en-US" altLang="zh-CN" sz="2000" dirty="0" err="1">
                <a:latin typeface="Consolas" panose="020B0609020204030204" pitchFamily="49" charset="0"/>
              </a:rPr>
              <a:t>i</a:t>
            </a:r>
            <a:r>
              <a:rPr lang="en-US" altLang="zh-CN" sz="2000" dirty="0">
                <a:latin typeface="Consolas" panose="020B0609020204030204" pitchFamily="49" charset="0"/>
              </a:rPr>
              <a:t>)</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50:</a:t>
            </a:r>
          </a:p>
          <a:p>
            <a:r>
              <a:rPr lang="en-US" altLang="zh-CN" sz="2000" dirty="0">
                <a:latin typeface="Consolas" panose="020B0609020204030204" pitchFamily="49" charset="0"/>
              </a:rPr>
              <a:t>        break</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000778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iterator?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zh-CN" altLang="en-US" sz="2400" dirty="0">
                <a:solidFill>
                  <a:prstClr val="black"/>
                </a:solidFill>
                <a:latin typeface="Consolas" panose="020B0609020204030204" pitchFamily="49" charset="0"/>
                <a:ea typeface="华文楷体" panose="02010600040101010101" pitchFamily="2" charset="-122"/>
              </a:rPr>
              <a:t>迭代器（</a:t>
            </a:r>
            <a:r>
              <a:rPr lang="en-US" altLang="zh-CN" sz="2400" dirty="0">
                <a:solidFill>
                  <a:prstClr val="black"/>
                </a:solidFill>
                <a:latin typeface="Consolas" panose="020B0609020204030204" pitchFamily="49" charset="0"/>
                <a:ea typeface="华文楷体" panose="02010600040101010101" pitchFamily="2" charset="-122"/>
              </a:rPr>
              <a:t>iterator</a:t>
            </a:r>
            <a:r>
              <a:rPr lang="zh-CN" altLang="en-US" sz="2400" dirty="0">
                <a:solidFill>
                  <a:prstClr val="black"/>
                </a:solidFill>
                <a:latin typeface="Consolas" panose="020B0609020204030204" pitchFamily="49" charset="0"/>
                <a:ea typeface="华文楷体" panose="02010600040101010101" pitchFamily="2" charset="-122"/>
              </a:rPr>
              <a:t>）和生成器是几乎一样的两样事物，他们的区别在于，迭代器的输出序列是已经确定的，而生成器一般必须先生成上一个输出元素，才能得到下一个输出元素。</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事实上，早期的</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版本（</a:t>
            </a:r>
            <a:r>
              <a:rPr lang="en-US" altLang="zh-CN" sz="2400" dirty="0">
                <a:solidFill>
                  <a:prstClr val="black"/>
                </a:solidFill>
                <a:latin typeface="Consolas" panose="020B0609020204030204" pitchFamily="49" charset="0"/>
                <a:ea typeface="华文楷体" panose="02010600040101010101" pitchFamily="2" charset="-122"/>
              </a:rPr>
              <a:t>2.2</a:t>
            </a:r>
            <a:r>
              <a:rPr lang="zh-CN" altLang="en-US" sz="2400" dirty="0">
                <a:solidFill>
                  <a:prstClr val="black"/>
                </a:solidFill>
                <a:latin typeface="Consolas" panose="020B0609020204030204" pitchFamily="49" charset="0"/>
                <a:ea typeface="华文楷体" panose="02010600040101010101" pitchFamily="2" charset="-122"/>
              </a:rPr>
              <a:t>以前）里是只有迭代器而没有生成器的。后来的</a:t>
            </a: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版本加入了</a:t>
            </a:r>
            <a:r>
              <a:rPr lang="en-US" altLang="zh-CN" sz="2400" dirty="0">
                <a:solidFill>
                  <a:prstClr val="black"/>
                </a:solidFill>
                <a:latin typeface="Consolas" panose="020B0609020204030204" pitchFamily="49" charset="0"/>
                <a:ea typeface="华文楷体" panose="02010600040101010101" pitchFamily="2" charset="-122"/>
              </a:rPr>
              <a:t>yield</a:t>
            </a:r>
            <a:r>
              <a:rPr lang="zh-CN" altLang="en-US" sz="2400" dirty="0">
                <a:solidFill>
                  <a:prstClr val="black"/>
                </a:solidFill>
                <a:latin typeface="Consolas" panose="020B0609020204030204" pitchFamily="49" charset="0"/>
                <a:ea typeface="华文楷体" panose="02010600040101010101" pitchFamily="2" charset="-122"/>
              </a:rPr>
              <a:t>关键字和生成器用来支持对迭代器的模拟。</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一种创建迭代器的方式是使用</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里的函数，你只需要传入一个可迭代对象（</a:t>
            </a:r>
            <a:r>
              <a:rPr lang="en-US" altLang="zh-CN" sz="2400" dirty="0">
                <a:solidFill>
                  <a:prstClr val="black"/>
                </a:solidFill>
                <a:latin typeface="Consolas" panose="020B0609020204030204" pitchFamily="49" charset="0"/>
                <a:ea typeface="华文楷体" panose="02010600040101010101" pitchFamily="2" charset="-122"/>
              </a:rPr>
              <a:t>e.g.</a:t>
            </a:r>
            <a:r>
              <a:rPr lang="zh-CN" altLang="en-US" sz="2400" dirty="0">
                <a:solidFill>
                  <a:prstClr val="black"/>
                </a:solidFill>
                <a:latin typeface="Consolas" panose="020B0609020204030204" pitchFamily="49" charset="0"/>
                <a:ea typeface="华文楷体" panose="02010600040101010101" pitchFamily="2" charset="-122"/>
              </a:rPr>
              <a:t>列表，元组，字典，集合等），它就可以返回给你一个迭代器。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定义了</a:t>
            </a:r>
            <a:r>
              <a:rPr lang="en-US" altLang="zh-CN" sz="2400" dirty="0">
                <a:solidFill>
                  <a:prstClr val="black"/>
                </a:solidFill>
                <a:latin typeface="Consolas" panose="020B0609020204030204" pitchFamily="49" charset="0"/>
                <a:ea typeface="华文楷体" panose="02010600040101010101" pitchFamily="2" charset="-122"/>
              </a:rPr>
              <a:t>.__</a:t>
            </a:r>
            <a:r>
              <a:rPr lang="en-US" altLang="zh-CN" sz="2400" dirty="0" err="1">
                <a:solidFill>
                  <a:prstClr val="black"/>
                </a:solidFill>
                <a:latin typeface="Consolas" panose="020B0609020204030204" pitchFamily="49" charset="0"/>
                <a:ea typeface="华文楷体" panose="02010600040101010101" pitchFamily="2" charset="-122"/>
              </a:rPr>
              <a:t>iter</a:t>
            </a:r>
            <a:r>
              <a:rPr lang="en-US" altLang="zh-CN" sz="2400" dirty="0">
                <a:solidFill>
                  <a:prstClr val="black"/>
                </a:solidFill>
                <a:latin typeface="Consolas" panose="020B0609020204030204" pitchFamily="49" charset="0"/>
                <a:ea typeface="华文楷体" panose="02010600040101010101" pitchFamily="2" charset="-122"/>
              </a:rPr>
              <a:t>__()</a:t>
            </a:r>
            <a:r>
              <a:rPr lang="zh-CN" altLang="en-US" sz="2400" dirty="0">
                <a:solidFill>
                  <a:prstClr val="black"/>
                </a:solidFill>
                <a:latin typeface="Consolas" panose="020B0609020204030204" pitchFamily="49" charset="0"/>
                <a:ea typeface="华文楷体" panose="02010600040101010101" pitchFamily="2" charset="-122"/>
              </a:rPr>
              <a:t>和</a:t>
            </a:r>
            <a:r>
              <a:rPr lang="en-US" altLang="zh-CN" sz="2400" dirty="0">
                <a:solidFill>
                  <a:prstClr val="black"/>
                </a:solidFill>
                <a:latin typeface="Consolas" panose="020B0609020204030204" pitchFamily="49" charset="0"/>
                <a:ea typeface="华文楷体" panose="02010600040101010101" pitchFamily="2" charset="-122"/>
              </a:rPr>
              <a:t>.__next__()</a:t>
            </a:r>
            <a:r>
              <a:rPr lang="zh-CN" altLang="en-US" sz="2400" dirty="0">
                <a:solidFill>
                  <a:prstClr val="black"/>
                </a:solidFill>
                <a:latin typeface="Consolas" panose="020B0609020204030204" pitchFamily="49" charset="0"/>
                <a:ea typeface="华文楷体" panose="02010600040101010101" pitchFamily="2" charset="-122"/>
              </a:rPr>
              <a:t>函数的类的对象也为可迭代对象，因此，你其实可以自定义迭代器。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迭代器在实际中应用较少。一般使用生成器。</a:t>
            </a:r>
            <a:endParaRPr lang="en-US" altLang="zh-CN" sz="2400" dirty="0">
              <a:solidFill>
                <a:prstClr val="black"/>
              </a:solidFill>
              <a:latin typeface="Consolas" panose="020B0609020204030204" pitchFamily="49" charset="0"/>
              <a:ea typeface="华文楷体" panose="02010600040101010101" pitchFamily="2" charset="-122"/>
            </a:endParaRPr>
          </a:p>
        </p:txBody>
      </p:sp>
      <p:sp>
        <p:nvSpPr>
          <p:cNvPr id="3" name="文本框 2">
            <a:extLst>
              <a:ext uri="{FF2B5EF4-FFF2-40B4-BE49-F238E27FC236}">
                <a16:creationId xmlns:a16="http://schemas.microsoft.com/office/drawing/2014/main" id="{CDC5317B-B761-1FBE-FCC9-9DC1003B55C2}"/>
              </a:ext>
            </a:extLst>
          </p:cNvPr>
          <p:cNvSpPr txBox="1"/>
          <p:nvPr/>
        </p:nvSpPr>
        <p:spPr>
          <a:xfrm>
            <a:off x="7438292" y="5729288"/>
            <a:ext cx="1424354"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迭代器的函数使用</a:t>
            </a:r>
            <a:r>
              <a:rPr lang="en-US" altLang="zh-CN" dirty="0">
                <a:latin typeface="华文楷体" panose="02010600040101010101" pitchFamily="2" charset="-122"/>
                <a:ea typeface="华文楷体" panose="02010600040101010101" pitchFamily="2" charset="-122"/>
              </a:rPr>
              <a:t>return</a:t>
            </a:r>
            <a:r>
              <a:rPr lang="zh-CN" altLang="en-US" dirty="0">
                <a:latin typeface="华文楷体" panose="02010600040101010101" pitchFamily="2" charset="-122"/>
                <a:ea typeface="华文楷体" panose="02010600040101010101" pitchFamily="2" charset="-122"/>
              </a:rPr>
              <a:t>而非</a:t>
            </a:r>
            <a:r>
              <a:rPr lang="en-US" altLang="zh-CN" dirty="0">
                <a:latin typeface="华文楷体" panose="02010600040101010101" pitchFamily="2" charset="-122"/>
                <a:ea typeface="华文楷体" panose="02010600040101010101" pitchFamily="2" charset="-122"/>
              </a:rPr>
              <a:t>yield</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371413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129252836"/>
              </p:ext>
            </p:extLst>
          </p:nvPr>
        </p:nvGraphicFramePr>
        <p:xfrm>
          <a:off x="590550" y="2387600"/>
          <a:ext cx="7924800" cy="338836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enumerate(</a:t>
                      </a:r>
                      <a:r>
                        <a:rPr lang="en-US" altLang="zh-CN" dirty="0" err="1"/>
                        <a:t>iterable</a:t>
                      </a:r>
                      <a:r>
                        <a:rPr lang="en-US" altLang="zh-CN" dirty="0"/>
                        <a:t>[, start])</a:t>
                      </a:r>
                      <a:endParaRPr lang="zh-CN" altLang="en-US" dirty="0"/>
                    </a:p>
                  </a:txBody>
                  <a:tcPr/>
                </a:tc>
                <a:tc>
                  <a:txBody>
                    <a:bodyPr/>
                    <a:lstStyle/>
                    <a:p>
                      <a:r>
                        <a:rPr lang="en-US" altLang="zh-CN" dirty="0"/>
                        <a:t>(0, a0), (1, a1), ...</a:t>
                      </a:r>
                      <a:endParaRPr lang="zh-CN" altLang="en-US" dirty="0"/>
                    </a:p>
                  </a:txBody>
                  <a:tcPr/>
                </a:tc>
                <a:tc>
                  <a:txBody>
                    <a:bodyPr/>
                    <a:lstStyle/>
                    <a:p>
                      <a:r>
                        <a:rPr lang="zh-CN" altLang="en-US" dirty="0"/>
                        <a:t>依次输出迭代器</a:t>
                      </a:r>
                      <a:r>
                        <a:rPr lang="en-US" altLang="zh-CN" dirty="0" err="1"/>
                        <a:t>iterable</a:t>
                      </a:r>
                      <a:r>
                        <a:rPr lang="zh-CN" altLang="en-US" dirty="0"/>
                        <a:t>中的每个元素，并输出它们的位置序号，序号从</a:t>
                      </a:r>
                      <a:r>
                        <a:rPr lang="en-US" altLang="zh-CN" dirty="0"/>
                        <a:t>start</a:t>
                      </a:r>
                      <a:r>
                        <a:rPr lang="zh-CN" altLang="en-US" dirty="0"/>
                        <a:t>开始递增</a:t>
                      </a:r>
                      <a:r>
                        <a:rPr lang="en-US" altLang="zh-CN" dirty="0"/>
                        <a:t>1</a:t>
                      </a:r>
                      <a:endParaRPr lang="zh-CN" altLang="en-US" dirty="0"/>
                    </a:p>
                  </a:txBody>
                  <a:tcPr/>
                </a:tc>
                <a:extLst>
                  <a:ext uri="{0D108BD9-81ED-4DB2-BD59-A6C34878D82A}">
                    <a16:rowId xmlns:a16="http://schemas.microsoft.com/office/drawing/2014/main" val="37783422"/>
                  </a:ext>
                </a:extLst>
              </a:tr>
              <a:tr h="370840">
                <a:tc>
                  <a:txBody>
                    <a:bodyPr/>
                    <a:lstStyle/>
                    <a:p>
                      <a:r>
                        <a:rPr lang="en-US" altLang="zh-CN" dirty="0"/>
                        <a:t>filter(</a:t>
                      </a:r>
                      <a:r>
                        <a:rPr lang="en-US" altLang="zh-CN" dirty="0" err="1"/>
                        <a:t>func</a:t>
                      </a:r>
                      <a:r>
                        <a:rPr lang="en-US" altLang="zh-CN" dirty="0"/>
                        <a:t>,</a:t>
                      </a:r>
                      <a:r>
                        <a:rPr lang="zh-CN" altLang="en-US" dirty="0"/>
                        <a:t> </a:t>
                      </a:r>
                      <a:r>
                        <a:rPr lang="en-US" altLang="zh-CN" dirty="0" err="1"/>
                        <a:t>iterable</a:t>
                      </a:r>
                      <a:r>
                        <a:rPr lang="en-US" altLang="zh-CN" dirty="0"/>
                        <a:t>)</a:t>
                      </a:r>
                      <a:endParaRPr lang="zh-CN" altLang="en-US" dirty="0"/>
                    </a:p>
                  </a:txBody>
                  <a:tcPr/>
                </a:tc>
                <a:tc>
                  <a:txBody>
                    <a:bodyPr/>
                    <a:lstStyle/>
                    <a:p>
                      <a:r>
                        <a:rPr lang="en-US" altLang="zh-CN" dirty="0"/>
                        <a:t>(e for e in </a:t>
                      </a:r>
                      <a:r>
                        <a:rPr lang="en-US" altLang="zh-CN" dirty="0" err="1"/>
                        <a:t>iterable</a:t>
                      </a:r>
                      <a:r>
                        <a:rPr lang="en-US" altLang="zh-CN" dirty="0"/>
                        <a:t> if </a:t>
                      </a:r>
                      <a:r>
                        <a:rPr lang="en-US" altLang="zh-CN" dirty="0" err="1"/>
                        <a:t>func</a:t>
                      </a:r>
                      <a:r>
                        <a:rPr lang="en-US" altLang="zh-CN" dirty="0"/>
                        <a:t>(e))</a:t>
                      </a:r>
                    </a:p>
                  </a:txBody>
                  <a:tcPr/>
                </a:tc>
                <a:tc>
                  <a:txBody>
                    <a:bodyPr/>
                    <a:lstStyle/>
                    <a:p>
                      <a:r>
                        <a:rPr lang="zh-CN" altLang="en-US" dirty="0"/>
                        <a:t>遍历</a:t>
                      </a:r>
                      <a:r>
                        <a:rPr lang="en-US" altLang="zh-CN" dirty="0" err="1"/>
                        <a:t>iterable</a:t>
                      </a:r>
                      <a:r>
                        <a:rPr lang="zh-CN" altLang="en-US" dirty="0"/>
                        <a:t>中的所有对象，依次输出其中</a:t>
                      </a:r>
                      <a:r>
                        <a:rPr lang="en-US" altLang="zh-CN" dirty="0" err="1"/>
                        <a:t>func</a:t>
                      </a:r>
                      <a:r>
                        <a:rPr lang="zh-CN" altLang="en-US" dirty="0"/>
                        <a:t>值为真的对象</a:t>
                      </a:r>
                    </a:p>
                  </a:txBody>
                  <a:tcPr/>
                </a:tc>
                <a:extLst>
                  <a:ext uri="{0D108BD9-81ED-4DB2-BD59-A6C34878D82A}">
                    <a16:rowId xmlns:a16="http://schemas.microsoft.com/office/drawing/2014/main" val="3581383913"/>
                  </a:ext>
                </a:extLst>
              </a:tr>
              <a:tr h="370840">
                <a:tc>
                  <a:txBody>
                    <a:bodyPr/>
                    <a:lstStyle/>
                    <a:p>
                      <a:r>
                        <a:rPr lang="en-US" altLang="zh-CN" dirty="0"/>
                        <a:t>zip(p0, p1,</a:t>
                      </a:r>
                      <a:r>
                        <a:rPr lang="zh-CN" altLang="en-US" dirty="0"/>
                        <a:t> </a:t>
                      </a:r>
                      <a:r>
                        <a:rPr lang="en-US" altLang="zh-CN" dirty="0"/>
                        <a:t>...)</a:t>
                      </a:r>
                      <a:endParaRPr lang="zh-CN" altLang="en-US" dirty="0"/>
                    </a:p>
                  </a:txBody>
                  <a:tcPr/>
                </a:tc>
                <a:tc>
                  <a:txBody>
                    <a:bodyPr/>
                    <a:lstStyle/>
                    <a:p>
                      <a:r>
                        <a:rPr lang="en-US" altLang="zh-CN" dirty="0"/>
                        <a:t>(p0[0], p1[0], ...), (p0[1], p1[1], ...), ...</a:t>
                      </a:r>
                    </a:p>
                  </a:txBody>
                  <a:tcPr/>
                </a:tc>
                <a:tc>
                  <a:txBody>
                    <a:bodyPr/>
                    <a:lstStyle/>
                    <a:p>
                      <a:r>
                        <a:rPr lang="zh-CN" altLang="en-US" dirty="0"/>
                        <a:t>依次输出由所有参数的第</a:t>
                      </a:r>
                      <a:r>
                        <a:rPr lang="en-US" altLang="zh-CN" dirty="0"/>
                        <a:t>0</a:t>
                      </a:r>
                      <a:r>
                        <a:rPr lang="zh-CN" altLang="en-US" dirty="0"/>
                        <a:t>位，第</a:t>
                      </a:r>
                      <a:r>
                        <a:rPr lang="en-US" altLang="zh-CN" dirty="0"/>
                        <a:t>1</a:t>
                      </a:r>
                      <a:r>
                        <a:rPr lang="zh-CN" altLang="en-US" dirty="0"/>
                        <a:t>位</a:t>
                      </a:r>
                      <a:r>
                        <a:rPr lang="en-US" altLang="zh-CN" dirty="0"/>
                        <a:t>……</a:t>
                      </a:r>
                      <a:r>
                        <a:rPr lang="zh-CN" altLang="en-US" dirty="0"/>
                        <a:t>拼成的序列，输出元素个数以最短的参数为准</a:t>
                      </a:r>
                      <a:endParaRPr lang="en-US" altLang="zh-CN" dirty="0"/>
                    </a:p>
                    <a:p>
                      <a:r>
                        <a:rPr lang="en-US" altLang="zh-CN" dirty="0"/>
                        <a:t>zip('ABCD','123','&lt;&lt;')</a:t>
                      </a:r>
                    </a:p>
                    <a:p>
                      <a:r>
                        <a:rPr lang="en-US" altLang="zh-CN" dirty="0"/>
                        <a:t>--&gt;  'A1&lt;', 'B2&lt;'</a:t>
                      </a:r>
                    </a:p>
                  </a:txBody>
                  <a:tcPr/>
                </a:tc>
                <a:extLst>
                  <a:ext uri="{0D108BD9-81ED-4DB2-BD59-A6C34878D82A}">
                    <a16:rowId xmlns:a16="http://schemas.microsoft.com/office/drawing/2014/main" val="1776544936"/>
                  </a:ext>
                </a:extLst>
              </a:tr>
            </a:tbl>
          </a:graphicData>
        </a:graphic>
      </p:graphicFrame>
    </p:spTree>
    <p:extLst>
      <p:ext uri="{BB962C8B-B14F-4D97-AF65-F5344CB8AC3E}">
        <p14:creationId xmlns:p14="http://schemas.microsoft.com/office/powerpoint/2010/main" val="2011929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5" name="表格 5">
            <a:extLst>
              <a:ext uri="{FF2B5EF4-FFF2-40B4-BE49-F238E27FC236}">
                <a16:creationId xmlns:a16="http://schemas.microsoft.com/office/drawing/2014/main" id="{60B24126-C9C2-6196-F728-7C05002E74AA}"/>
              </a:ext>
            </a:extLst>
          </p:cNvPr>
          <p:cNvGraphicFramePr>
            <a:graphicFrameLocks noGrp="1"/>
          </p:cNvGraphicFramePr>
          <p:nvPr>
            <p:extLst>
              <p:ext uri="{D42A27DB-BD31-4B8C-83A1-F6EECF244321}">
                <p14:modId xmlns:p14="http://schemas.microsoft.com/office/powerpoint/2010/main" val="1330038062"/>
              </p:ext>
            </p:extLst>
          </p:nvPr>
        </p:nvGraphicFramePr>
        <p:xfrm>
          <a:off x="590550" y="2387600"/>
          <a:ext cx="7924800" cy="348488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809875">
                  <a:extLst>
                    <a:ext uri="{9D8B030D-6E8A-4147-A177-3AD203B41FA5}">
                      <a16:colId xmlns:a16="http://schemas.microsoft.com/office/drawing/2014/main" val="1154160031"/>
                    </a:ext>
                  </a:extLst>
                </a:gridCol>
                <a:gridCol w="30099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count(start[, step])</a:t>
                      </a:r>
                      <a:endParaRPr lang="zh-CN" altLang="en-US" dirty="0"/>
                    </a:p>
                  </a:txBody>
                  <a:tcPr/>
                </a:tc>
                <a:tc>
                  <a:txBody>
                    <a:bodyPr/>
                    <a:lstStyle/>
                    <a:p>
                      <a:r>
                        <a:rPr lang="en-US" altLang="zh-CN" dirty="0"/>
                        <a:t>start, </a:t>
                      </a:r>
                      <a:r>
                        <a:rPr lang="en-US" altLang="zh-CN" dirty="0" err="1"/>
                        <a:t>start+step</a:t>
                      </a:r>
                      <a:r>
                        <a:rPr lang="en-US" altLang="zh-CN" dirty="0"/>
                        <a:t>, start+2*step, ...</a:t>
                      </a:r>
                      <a:endParaRPr lang="zh-CN" altLang="en-US" dirty="0"/>
                    </a:p>
                  </a:txBody>
                  <a:tcPr/>
                </a:tc>
                <a:tc>
                  <a:txBody>
                    <a:bodyPr/>
                    <a:lstStyle/>
                    <a:p>
                      <a:r>
                        <a:rPr lang="zh-CN" altLang="en-US" dirty="0"/>
                        <a:t>从初始值开始，以</a:t>
                      </a:r>
                      <a:r>
                        <a:rPr lang="en-US" altLang="zh-CN" dirty="0"/>
                        <a:t>step</a:t>
                      </a:r>
                      <a:r>
                        <a:rPr lang="zh-CN" altLang="en-US" dirty="0"/>
                        <a:t>的步长递增至无限，</a:t>
                      </a:r>
                      <a:r>
                        <a:rPr lang="en-US" altLang="zh-CN" dirty="0"/>
                        <a:t>step</a:t>
                      </a:r>
                      <a:r>
                        <a:rPr lang="zh-CN" altLang="en-US" dirty="0"/>
                        <a:t>默认值为</a:t>
                      </a:r>
                      <a:r>
                        <a:rPr lang="en-US" altLang="zh-CN" dirty="0"/>
                        <a:t>1</a:t>
                      </a:r>
                      <a:endParaRPr lang="zh-CN" altLang="en-US" dirty="0"/>
                    </a:p>
                  </a:txBody>
                  <a:tcPr/>
                </a:tc>
                <a:extLst>
                  <a:ext uri="{0D108BD9-81ED-4DB2-BD59-A6C34878D82A}">
                    <a16:rowId xmlns:a16="http://schemas.microsoft.com/office/drawing/2014/main" val="37783422"/>
                  </a:ext>
                </a:extLst>
              </a:tr>
              <a:tr h="370840">
                <a:tc>
                  <a:txBody>
                    <a:bodyPr/>
                    <a:lstStyle/>
                    <a:p>
                      <a:r>
                        <a:rPr lang="en-US" altLang="zh-CN" dirty="0"/>
                        <a:t>cycle(p)</a:t>
                      </a:r>
                      <a:endParaRPr lang="zh-CN" altLang="en-US" dirty="0"/>
                    </a:p>
                  </a:txBody>
                  <a:tcPr/>
                </a:tc>
                <a:tc>
                  <a:txBody>
                    <a:bodyPr/>
                    <a:lstStyle/>
                    <a:p>
                      <a:r>
                        <a:rPr lang="en-US" altLang="zh-CN" dirty="0"/>
                        <a:t>p[0], p[1], …, p[-1], p[0], p[1], ...</a:t>
                      </a:r>
                    </a:p>
                  </a:txBody>
                  <a:tcPr/>
                </a:tc>
                <a:tc>
                  <a:txBody>
                    <a:bodyPr/>
                    <a:lstStyle/>
                    <a:p>
                      <a:r>
                        <a:rPr lang="zh-CN" altLang="en-US" dirty="0"/>
                        <a:t>循环输出</a:t>
                      </a:r>
                      <a:r>
                        <a:rPr lang="en-US" altLang="zh-CN" dirty="0"/>
                        <a:t>p</a:t>
                      </a:r>
                      <a:r>
                        <a:rPr lang="zh-CN" altLang="en-US" dirty="0"/>
                        <a:t>的每个元素无限次</a:t>
                      </a:r>
                    </a:p>
                  </a:txBody>
                  <a:tcPr/>
                </a:tc>
                <a:extLst>
                  <a:ext uri="{0D108BD9-81ED-4DB2-BD59-A6C34878D82A}">
                    <a16:rowId xmlns:a16="http://schemas.microsoft.com/office/drawing/2014/main" val="3581383913"/>
                  </a:ext>
                </a:extLst>
              </a:tr>
              <a:tr h="370840">
                <a:tc>
                  <a:txBody>
                    <a:bodyPr/>
                    <a:lstStyle/>
                    <a:p>
                      <a:r>
                        <a:rPr lang="en-US" altLang="zh-CN" dirty="0"/>
                        <a:t>repeat(</a:t>
                      </a:r>
                      <a:r>
                        <a:rPr lang="en-US" altLang="zh-CN" dirty="0" err="1"/>
                        <a:t>elem</a:t>
                      </a:r>
                      <a:r>
                        <a:rPr lang="en-US" altLang="zh-CN" dirty="0"/>
                        <a:t>[,n])</a:t>
                      </a:r>
                      <a:endParaRPr lang="zh-CN" altLang="en-US" dirty="0"/>
                    </a:p>
                  </a:txBody>
                  <a:tcPr/>
                </a:tc>
                <a:tc>
                  <a:txBody>
                    <a:bodyPr/>
                    <a:lstStyle/>
                    <a:p>
                      <a:r>
                        <a:rPr lang="en-US" altLang="zh-CN" dirty="0" err="1"/>
                        <a:t>elem</a:t>
                      </a:r>
                      <a:r>
                        <a:rPr lang="en-US" altLang="zh-CN" dirty="0"/>
                        <a:t>, </a:t>
                      </a:r>
                      <a:r>
                        <a:rPr lang="en-US" altLang="zh-CN" dirty="0" err="1"/>
                        <a:t>elem</a:t>
                      </a:r>
                      <a:r>
                        <a:rPr lang="en-US" altLang="zh-CN" dirty="0"/>
                        <a:t>, </a:t>
                      </a:r>
                      <a:r>
                        <a:rPr lang="en-US" altLang="zh-CN" dirty="0" err="1"/>
                        <a:t>elem</a:t>
                      </a:r>
                      <a:r>
                        <a:rPr lang="en-US" altLang="zh-CN" dirty="0"/>
                        <a:t>, ...</a:t>
                      </a:r>
                    </a:p>
                  </a:txBody>
                  <a:tcPr/>
                </a:tc>
                <a:tc>
                  <a:txBody>
                    <a:bodyPr/>
                    <a:lstStyle/>
                    <a:p>
                      <a:r>
                        <a:rPr lang="zh-CN" altLang="en-US" dirty="0"/>
                        <a:t>重复输出</a:t>
                      </a:r>
                      <a:r>
                        <a:rPr lang="en-US" altLang="zh-CN" dirty="0" err="1"/>
                        <a:t>elem</a:t>
                      </a:r>
                      <a:r>
                        <a:rPr lang="zh-CN" altLang="en-US" dirty="0"/>
                        <a:t>无限次或</a:t>
                      </a:r>
                      <a:r>
                        <a:rPr lang="en-US" altLang="zh-CN" dirty="0"/>
                        <a:t>n</a:t>
                      </a:r>
                      <a:r>
                        <a:rPr lang="zh-CN" altLang="en-US" dirty="0"/>
                        <a:t>次</a:t>
                      </a:r>
                    </a:p>
                  </a:txBody>
                  <a:tcPr/>
                </a:tc>
                <a:extLst>
                  <a:ext uri="{0D108BD9-81ED-4DB2-BD59-A6C34878D82A}">
                    <a16:rowId xmlns:a16="http://schemas.microsoft.com/office/drawing/2014/main" val="1476075121"/>
                  </a:ext>
                </a:extLst>
              </a:tr>
              <a:tr h="370840">
                <a:tc>
                  <a:txBody>
                    <a:bodyPr/>
                    <a:lstStyle/>
                    <a:p>
                      <a:r>
                        <a:rPr lang="en-US" altLang="zh-CN" dirty="0"/>
                        <a:t>accumulate(p[,</a:t>
                      </a:r>
                      <a:r>
                        <a:rPr lang="en-US" altLang="zh-CN" dirty="0" err="1"/>
                        <a:t>func</a:t>
                      </a:r>
                      <a:r>
                        <a:rPr lang="en-US" altLang="zh-CN" dirty="0"/>
                        <a:t>])</a:t>
                      </a:r>
                      <a:endParaRPr lang="zh-CN" altLang="en-US" dirty="0"/>
                    </a:p>
                  </a:txBody>
                  <a:tcPr/>
                </a:tc>
                <a:tc>
                  <a:txBody>
                    <a:bodyPr/>
                    <a:lstStyle/>
                    <a:p>
                      <a:r>
                        <a:rPr lang="en-US" altLang="zh-CN" dirty="0"/>
                        <a:t>p[0], </a:t>
                      </a:r>
                      <a:r>
                        <a:rPr lang="en-US" altLang="zh-CN" dirty="0" err="1"/>
                        <a:t>func</a:t>
                      </a:r>
                      <a:r>
                        <a:rPr lang="en-US" altLang="zh-CN" dirty="0"/>
                        <a:t>(p[0],p[1]), </a:t>
                      </a:r>
                      <a:r>
                        <a:rPr lang="en-US" altLang="zh-CN" dirty="0" err="1"/>
                        <a:t>func</a:t>
                      </a:r>
                      <a:r>
                        <a:rPr lang="en-US" altLang="zh-CN" dirty="0"/>
                        <a:t>(</a:t>
                      </a:r>
                      <a:r>
                        <a:rPr lang="en-US" altLang="zh-CN" dirty="0" err="1"/>
                        <a:t>func</a:t>
                      </a:r>
                      <a:r>
                        <a:rPr lang="en-US" altLang="zh-CN" dirty="0"/>
                        <a:t>(p[0],p[1]),p[2]), …</a:t>
                      </a:r>
                      <a:endParaRPr lang="zh-CN" altLang="en-US" dirty="0"/>
                    </a:p>
                  </a:txBody>
                  <a:tcPr/>
                </a:tc>
                <a:tc>
                  <a:txBody>
                    <a:bodyPr/>
                    <a:lstStyle/>
                    <a:p>
                      <a:r>
                        <a:rPr lang="zh-CN" altLang="en-US" dirty="0"/>
                        <a:t>从</a:t>
                      </a:r>
                      <a:r>
                        <a:rPr lang="en-US" altLang="zh-CN" dirty="0"/>
                        <a:t>p</a:t>
                      </a:r>
                      <a:r>
                        <a:rPr lang="zh-CN" altLang="en-US" dirty="0"/>
                        <a:t>第</a:t>
                      </a:r>
                      <a:r>
                        <a:rPr lang="en-US" altLang="zh-CN" dirty="0"/>
                        <a:t>0</a:t>
                      </a:r>
                      <a:r>
                        <a:rPr lang="zh-CN" altLang="en-US" dirty="0"/>
                        <a:t>个元素开始，与后一个元素依次执行</a:t>
                      </a:r>
                      <a:r>
                        <a:rPr lang="en-US" altLang="zh-CN" dirty="0" err="1"/>
                        <a:t>func</a:t>
                      </a:r>
                      <a:r>
                        <a:rPr lang="zh-CN" altLang="en-US" dirty="0"/>
                        <a:t>函数，将累计结果依次输出，</a:t>
                      </a:r>
                      <a:r>
                        <a:rPr lang="en-US" altLang="zh-CN" dirty="0" err="1"/>
                        <a:t>func</a:t>
                      </a:r>
                      <a:r>
                        <a:rPr lang="zh-CN" altLang="en-US" dirty="0"/>
                        <a:t>默认为加法</a:t>
                      </a:r>
                    </a:p>
                  </a:txBody>
                  <a:tcPr/>
                </a:tc>
                <a:extLst>
                  <a:ext uri="{0D108BD9-81ED-4DB2-BD59-A6C34878D82A}">
                    <a16:rowId xmlns:a16="http://schemas.microsoft.com/office/drawing/2014/main" val="1181978752"/>
                  </a:ext>
                </a:extLst>
              </a:tr>
            </a:tbl>
          </a:graphicData>
        </a:graphic>
      </p:graphicFrame>
    </p:spTree>
    <p:extLst>
      <p:ext uri="{BB962C8B-B14F-4D97-AF65-F5344CB8AC3E}">
        <p14:creationId xmlns:p14="http://schemas.microsoft.com/office/powerpoint/2010/main" val="19604341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279240258"/>
              </p:ext>
            </p:extLst>
          </p:nvPr>
        </p:nvGraphicFramePr>
        <p:xfrm>
          <a:off x="590550" y="2387600"/>
          <a:ext cx="7924800" cy="338836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809875">
                  <a:extLst>
                    <a:ext uri="{9D8B030D-6E8A-4147-A177-3AD203B41FA5}">
                      <a16:colId xmlns:a16="http://schemas.microsoft.com/office/drawing/2014/main" val="1154160031"/>
                    </a:ext>
                  </a:extLst>
                </a:gridCol>
                <a:gridCol w="30099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chain(p0[, p1, p2, ...])</a:t>
                      </a:r>
                      <a:endParaRPr lang="zh-CN" altLang="en-US" dirty="0"/>
                    </a:p>
                  </a:txBody>
                  <a:tcPr/>
                </a:tc>
                <a:tc>
                  <a:txBody>
                    <a:bodyPr/>
                    <a:lstStyle/>
                    <a:p>
                      <a:r>
                        <a:rPr lang="en-US" altLang="zh-CN" dirty="0"/>
                        <a:t>p0[0], p0[1], ..., p0[-1], p1[0], p1[1], ..., p1[-1], p2[0], ...</a:t>
                      </a:r>
                      <a:endParaRPr lang="zh-CN" altLang="en-US" dirty="0"/>
                    </a:p>
                  </a:txBody>
                  <a:tcPr/>
                </a:tc>
                <a:tc>
                  <a:txBody>
                    <a:bodyPr/>
                    <a:lstStyle/>
                    <a:p>
                      <a:r>
                        <a:rPr lang="zh-CN" altLang="en-US" dirty="0"/>
                        <a:t>按照参数传入顺序依次输出每个参数的所有元素</a:t>
                      </a:r>
                    </a:p>
                  </a:txBody>
                  <a:tcPr/>
                </a:tc>
                <a:extLst>
                  <a:ext uri="{0D108BD9-81ED-4DB2-BD59-A6C34878D82A}">
                    <a16:rowId xmlns:a16="http://schemas.microsoft.com/office/drawing/2014/main" val="37783422"/>
                  </a:ext>
                </a:extLst>
              </a:tr>
              <a:tr h="370840">
                <a:tc>
                  <a:txBody>
                    <a:bodyPr/>
                    <a:lstStyle/>
                    <a:p>
                      <a:r>
                        <a:rPr lang="en-US" altLang="zh-CN" dirty="0" err="1"/>
                        <a:t>chain.from_iterable</a:t>
                      </a:r>
                      <a:r>
                        <a:rPr lang="en-US" altLang="zh-CN" dirty="0"/>
                        <a:t>(</a:t>
                      </a:r>
                      <a:r>
                        <a:rPr lang="en-US" altLang="zh-CN" dirty="0" err="1"/>
                        <a:t>iterable</a:t>
                      </a:r>
                      <a:r>
                        <a:rPr lang="en-US" altLang="zh-CN" dirty="0"/>
                        <a:t>)</a:t>
                      </a:r>
                      <a:endParaRPr lang="zh-CN" altLang="en-US" dirty="0"/>
                    </a:p>
                  </a:txBody>
                  <a:tcPr/>
                </a:tc>
                <a:tc>
                  <a:txBody>
                    <a:bodyPr/>
                    <a:lstStyle/>
                    <a:p>
                      <a:r>
                        <a:rPr lang="en-US" altLang="zh-CN" dirty="0"/>
                        <a:t>p0[0], p0[1], …, p0[-1], p1[0], p1[1], ...</a:t>
                      </a:r>
                    </a:p>
                  </a:txBody>
                  <a:tcPr/>
                </a:tc>
                <a:tc>
                  <a:txBody>
                    <a:bodyPr/>
                    <a:lstStyle/>
                    <a:p>
                      <a:r>
                        <a:rPr lang="zh-CN" altLang="en-US" dirty="0"/>
                        <a:t>遍历</a:t>
                      </a:r>
                      <a:r>
                        <a:rPr lang="en-US" altLang="zh-CN" dirty="0" err="1"/>
                        <a:t>iterable</a:t>
                      </a:r>
                      <a:r>
                        <a:rPr lang="zh-CN" altLang="en-US" dirty="0"/>
                        <a:t>的每个对象，将每个对象内部的每个元素依次遍历</a:t>
                      </a:r>
                    </a:p>
                  </a:txBody>
                  <a:tcPr/>
                </a:tc>
                <a:extLst>
                  <a:ext uri="{0D108BD9-81ED-4DB2-BD59-A6C34878D82A}">
                    <a16:rowId xmlns:a16="http://schemas.microsoft.com/office/drawing/2014/main" val="3581383913"/>
                  </a:ext>
                </a:extLst>
              </a:tr>
              <a:tr h="370840">
                <a:tc>
                  <a:txBody>
                    <a:bodyPr/>
                    <a:lstStyle/>
                    <a:p>
                      <a:r>
                        <a:rPr lang="en-US" altLang="zh-CN" dirty="0"/>
                        <a:t>compress(data, selectors)</a:t>
                      </a:r>
                      <a:endParaRPr lang="zh-CN" altLang="en-US" dirty="0"/>
                    </a:p>
                  </a:txBody>
                  <a:tcPr/>
                </a:tc>
                <a:tc>
                  <a:txBody>
                    <a:bodyPr/>
                    <a:lstStyle/>
                    <a:p>
                      <a:r>
                        <a:rPr lang="en-US" altLang="zh-CN" dirty="0"/>
                        <a:t>(data[</a:t>
                      </a:r>
                      <a:r>
                        <a:rPr lang="en-US" altLang="zh-CN" dirty="0" err="1"/>
                        <a:t>i</a:t>
                      </a:r>
                      <a:r>
                        <a:rPr lang="en-US" altLang="zh-CN" dirty="0"/>
                        <a:t>] for </a:t>
                      </a:r>
                      <a:r>
                        <a:rPr lang="en-US" altLang="zh-CN" dirty="0" err="1"/>
                        <a:t>i</a:t>
                      </a:r>
                      <a:r>
                        <a:rPr lang="en-US" altLang="zh-CN" dirty="0"/>
                        <a:t>, s in enumerate(selectors) if s)</a:t>
                      </a:r>
                    </a:p>
                  </a:txBody>
                  <a:tcPr/>
                </a:tc>
                <a:tc>
                  <a:txBody>
                    <a:bodyPr/>
                    <a:lstStyle/>
                    <a:p>
                      <a:r>
                        <a:rPr lang="zh-CN" altLang="en-US" dirty="0"/>
                        <a:t>根据</a:t>
                      </a:r>
                      <a:r>
                        <a:rPr lang="en-US" altLang="zh-CN" dirty="0"/>
                        <a:t>selectors</a:t>
                      </a:r>
                      <a:r>
                        <a:rPr lang="zh-CN" altLang="en-US" dirty="0"/>
                        <a:t>每个元素的值（</a:t>
                      </a:r>
                      <a:r>
                        <a:rPr lang="en-US" altLang="zh-CN" dirty="0"/>
                        <a:t>0</a:t>
                      </a:r>
                      <a:r>
                        <a:rPr lang="zh-CN" altLang="en-US" dirty="0"/>
                        <a:t>或</a:t>
                      </a:r>
                      <a:r>
                        <a:rPr lang="en-US" altLang="zh-CN" dirty="0"/>
                        <a:t>1</a:t>
                      </a:r>
                      <a:r>
                        <a:rPr lang="zh-CN" altLang="en-US" dirty="0"/>
                        <a:t>，</a:t>
                      </a:r>
                      <a:r>
                        <a:rPr lang="en-US" altLang="zh-CN" dirty="0"/>
                        <a:t>True</a:t>
                      </a:r>
                      <a:r>
                        <a:rPr lang="zh-CN" altLang="en-US" dirty="0"/>
                        <a:t>或</a:t>
                      </a:r>
                      <a:r>
                        <a:rPr lang="en-US" altLang="zh-CN" dirty="0"/>
                        <a:t>False</a:t>
                      </a:r>
                      <a:r>
                        <a:rPr lang="zh-CN" altLang="en-US" dirty="0"/>
                        <a:t>之类），依次输出或不输出</a:t>
                      </a:r>
                      <a:r>
                        <a:rPr lang="en-US" altLang="zh-CN" dirty="0"/>
                        <a:t>data</a:t>
                      </a:r>
                      <a:r>
                        <a:rPr lang="zh-CN" altLang="en-US" dirty="0"/>
                        <a:t>中对应位置的元素</a:t>
                      </a:r>
                    </a:p>
                  </a:txBody>
                  <a:tcPr/>
                </a:tc>
                <a:extLst>
                  <a:ext uri="{0D108BD9-81ED-4DB2-BD59-A6C34878D82A}">
                    <a16:rowId xmlns:a16="http://schemas.microsoft.com/office/drawing/2014/main" val="1476075121"/>
                  </a:ext>
                </a:extLst>
              </a:tr>
            </a:tbl>
          </a:graphicData>
        </a:graphic>
      </p:graphicFrame>
    </p:spTree>
    <p:extLst>
      <p:ext uri="{BB962C8B-B14F-4D97-AF65-F5344CB8AC3E}">
        <p14:creationId xmlns:p14="http://schemas.microsoft.com/office/powerpoint/2010/main" val="18952778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462940534"/>
              </p:ext>
            </p:extLst>
          </p:nvPr>
        </p:nvGraphicFramePr>
        <p:xfrm>
          <a:off x="590550" y="2092325"/>
          <a:ext cx="7924800" cy="4485640"/>
        </p:xfrm>
        <a:graphic>
          <a:graphicData uri="http://schemas.openxmlformats.org/drawingml/2006/table">
            <a:tbl>
              <a:tblPr firstRow="1" bandRow="1">
                <a:tableStyleId>{073A0DAA-6AF3-43AB-8588-CEC1D06C72B9}</a:tableStyleId>
              </a:tblPr>
              <a:tblGrid>
                <a:gridCol w="1895475">
                  <a:extLst>
                    <a:ext uri="{9D8B030D-6E8A-4147-A177-3AD203B41FA5}">
                      <a16:colId xmlns:a16="http://schemas.microsoft.com/office/drawing/2014/main" val="1092758076"/>
                    </a:ext>
                  </a:extLst>
                </a:gridCol>
                <a:gridCol w="1724025">
                  <a:extLst>
                    <a:ext uri="{9D8B030D-6E8A-4147-A177-3AD203B41FA5}">
                      <a16:colId xmlns:a16="http://schemas.microsoft.com/office/drawing/2014/main" val="1154160031"/>
                    </a:ext>
                  </a:extLst>
                </a:gridCol>
                <a:gridCol w="43053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dropwhile</a:t>
                      </a:r>
                      <a:r>
                        <a:rPr lang="en-US" altLang="zh-CN" dirty="0"/>
                        <a:t>(pred, seq)</a:t>
                      </a:r>
                      <a:endParaRPr lang="zh-CN" altLang="en-US" dirty="0"/>
                    </a:p>
                  </a:txBody>
                  <a:tcPr/>
                </a:tc>
                <a:tc>
                  <a:txBody>
                    <a:bodyPr/>
                    <a:lstStyle/>
                    <a:p>
                      <a:r>
                        <a:rPr lang="en-US" altLang="zh-CN" dirty="0"/>
                        <a:t>seq[n], seq[n+1], ..., seq[-1]</a:t>
                      </a:r>
                    </a:p>
                  </a:txBody>
                  <a:tcPr/>
                </a:tc>
                <a:tc>
                  <a:txBody>
                    <a:bodyPr/>
                    <a:lstStyle/>
                    <a:p>
                      <a:r>
                        <a:rPr lang="zh-CN" altLang="en-US" dirty="0"/>
                        <a:t>从</a:t>
                      </a:r>
                      <a:r>
                        <a:rPr lang="en-US" altLang="zh-CN" dirty="0"/>
                        <a:t>seq</a:t>
                      </a:r>
                      <a:r>
                        <a:rPr lang="zh-CN" altLang="en-US" dirty="0"/>
                        <a:t>中第一个被</a:t>
                      </a:r>
                      <a:r>
                        <a:rPr lang="en-US" altLang="zh-CN" dirty="0"/>
                        <a:t>pred</a:t>
                      </a:r>
                      <a:r>
                        <a:rPr lang="zh-CN" altLang="en-US" dirty="0"/>
                        <a:t>判定为假的值开始，依次输出它以及它之后的所有元素</a:t>
                      </a:r>
                      <a:endParaRPr lang="en-US" altLang="zh-CN" dirty="0"/>
                    </a:p>
                  </a:txBody>
                  <a:tcPr/>
                </a:tc>
                <a:extLst>
                  <a:ext uri="{0D108BD9-81ED-4DB2-BD59-A6C34878D82A}">
                    <a16:rowId xmlns:a16="http://schemas.microsoft.com/office/drawing/2014/main" val="37783422"/>
                  </a:ext>
                </a:extLst>
              </a:tr>
              <a:tr h="370840">
                <a:tc>
                  <a:txBody>
                    <a:bodyPr/>
                    <a:lstStyle/>
                    <a:p>
                      <a:r>
                        <a:rPr lang="en-US" altLang="zh-CN" dirty="0" err="1"/>
                        <a:t>filterfalse</a:t>
                      </a:r>
                      <a:r>
                        <a:rPr lang="en-US" altLang="zh-CN" dirty="0"/>
                        <a:t>(pred, seq)</a:t>
                      </a:r>
                      <a:endParaRPr lang="zh-CN" altLang="en-US" dirty="0"/>
                    </a:p>
                  </a:txBody>
                  <a:tcPr/>
                </a:tc>
                <a:tc>
                  <a:txBody>
                    <a:bodyPr/>
                    <a:lstStyle/>
                    <a:p>
                      <a:r>
                        <a:rPr lang="en-US" altLang="zh-CN" dirty="0"/>
                        <a:t>(e for e in seq if not pred(e))</a:t>
                      </a:r>
                    </a:p>
                  </a:txBody>
                  <a:tcPr/>
                </a:tc>
                <a:tc>
                  <a:txBody>
                    <a:bodyPr/>
                    <a:lstStyle/>
                    <a:p>
                      <a:r>
                        <a:rPr lang="zh-CN" altLang="en-US" dirty="0"/>
                        <a:t>依次输出</a:t>
                      </a:r>
                      <a:r>
                        <a:rPr lang="en-US" altLang="zh-CN" dirty="0"/>
                        <a:t>seq</a:t>
                      </a:r>
                      <a:r>
                        <a:rPr lang="zh-CN" altLang="en-US" dirty="0"/>
                        <a:t>中</a:t>
                      </a:r>
                      <a:r>
                        <a:rPr lang="en-US" altLang="zh-CN" dirty="0"/>
                        <a:t>pred</a:t>
                      </a:r>
                      <a:r>
                        <a:rPr lang="zh-CN" altLang="en-US" dirty="0"/>
                        <a:t>的值为假的所有元素</a:t>
                      </a:r>
                      <a:endParaRPr lang="en-US" altLang="zh-CN" dirty="0"/>
                    </a:p>
                  </a:txBody>
                  <a:tcPr/>
                </a:tc>
                <a:extLst>
                  <a:ext uri="{0D108BD9-81ED-4DB2-BD59-A6C34878D82A}">
                    <a16:rowId xmlns:a16="http://schemas.microsoft.com/office/drawing/2014/main" val="3581383913"/>
                  </a:ext>
                </a:extLst>
              </a:tr>
              <a:tr h="370840">
                <a:tc>
                  <a:txBody>
                    <a:bodyPr/>
                    <a:lstStyle/>
                    <a:p>
                      <a:r>
                        <a:rPr lang="en-US" altLang="zh-CN" dirty="0" err="1"/>
                        <a:t>groupby</a:t>
                      </a:r>
                      <a:r>
                        <a:rPr lang="en-US" altLang="zh-CN" dirty="0"/>
                        <a:t>(</a:t>
                      </a:r>
                      <a:r>
                        <a:rPr lang="en-US" altLang="zh-CN" dirty="0" err="1"/>
                        <a:t>iterable</a:t>
                      </a:r>
                      <a:r>
                        <a:rPr lang="en-US" altLang="zh-CN" dirty="0"/>
                        <a:t>, key)</a:t>
                      </a:r>
                      <a:endParaRPr lang="zh-CN" altLang="en-US" dirty="0"/>
                    </a:p>
                  </a:txBody>
                  <a:tcPr/>
                </a:tc>
                <a:tc>
                  <a:txBody>
                    <a:bodyPr/>
                    <a:lstStyle/>
                    <a:p>
                      <a:r>
                        <a:rPr lang="en-US" altLang="zh-CN" dirty="0"/>
                        <a:t>(k1, iter1), (k2, iter2), ...</a:t>
                      </a:r>
                    </a:p>
                  </a:txBody>
                  <a:tcPr/>
                </a:tc>
                <a:tc>
                  <a:txBody>
                    <a:bodyPr/>
                    <a:lstStyle/>
                    <a:p>
                      <a:r>
                        <a:rPr lang="zh-CN" altLang="en-US" dirty="0"/>
                        <a:t>按照</a:t>
                      </a:r>
                      <a:r>
                        <a:rPr lang="en-US" altLang="zh-CN" dirty="0" err="1"/>
                        <a:t>iterable</a:t>
                      </a:r>
                      <a:r>
                        <a:rPr lang="zh-CN" altLang="en-US" dirty="0"/>
                        <a:t>返回的值的顺序，将连续的</a:t>
                      </a:r>
                      <a:r>
                        <a:rPr lang="en-US" altLang="zh-CN" dirty="0"/>
                        <a:t>key</a:t>
                      </a:r>
                      <a:r>
                        <a:rPr lang="zh-CN" altLang="en-US" dirty="0"/>
                        <a:t>值相同的元素划分为一组，依次返回由</a:t>
                      </a:r>
                      <a:r>
                        <a:rPr lang="en-US" altLang="zh-CN" dirty="0"/>
                        <a:t>key</a:t>
                      </a:r>
                      <a:r>
                        <a:rPr lang="zh-CN" altLang="en-US" dirty="0"/>
                        <a:t>值和对应元素的迭代器组成的元组</a:t>
                      </a:r>
                      <a:endParaRPr lang="en-US" altLang="zh-CN" dirty="0"/>
                    </a:p>
                    <a:p>
                      <a:r>
                        <a:rPr lang="en-US" altLang="zh-CN" dirty="0"/>
                        <a:t>list(a for </a:t>
                      </a:r>
                      <a:r>
                        <a:rPr lang="en-US" altLang="zh-CN" dirty="0" err="1"/>
                        <a:t>a,b</a:t>
                      </a:r>
                      <a:r>
                        <a:rPr lang="en-US" altLang="zh-CN" dirty="0"/>
                        <a:t> in </a:t>
                      </a:r>
                      <a:r>
                        <a:rPr lang="en-US" altLang="zh-CN" dirty="0" err="1"/>
                        <a:t>groupby</a:t>
                      </a:r>
                      <a:r>
                        <a:rPr lang="en-US" altLang="zh-CN" dirty="0"/>
                        <a:t>('</a:t>
                      </a:r>
                      <a:r>
                        <a:rPr lang="en-US" altLang="zh-CN" dirty="0" err="1"/>
                        <a:t>aaaabbbccd</a:t>
                      </a:r>
                      <a:r>
                        <a:rPr lang="en-US" altLang="zh-CN" dirty="0"/>
                        <a:t>'))</a:t>
                      </a:r>
                    </a:p>
                    <a:p>
                      <a:r>
                        <a:rPr lang="en-US" altLang="zh-CN" dirty="0"/>
                        <a:t>--&gt;['a', 'b', 'c', 'd']</a:t>
                      </a:r>
                    </a:p>
                    <a:p>
                      <a:r>
                        <a:rPr lang="en-US" altLang="zh-CN" dirty="0"/>
                        <a:t>list(list(b) for </a:t>
                      </a:r>
                      <a:r>
                        <a:rPr lang="en-US" altLang="zh-CN" dirty="0" err="1"/>
                        <a:t>a,b</a:t>
                      </a:r>
                      <a:r>
                        <a:rPr lang="en-US" altLang="zh-CN" dirty="0"/>
                        <a:t> in </a:t>
                      </a:r>
                      <a:r>
                        <a:rPr lang="en-US" altLang="zh-CN" dirty="0" err="1"/>
                        <a:t>groupby</a:t>
                      </a:r>
                      <a:r>
                        <a:rPr lang="en-US" altLang="zh-CN" dirty="0"/>
                        <a:t>('</a:t>
                      </a:r>
                      <a:r>
                        <a:rPr lang="en-US" altLang="zh-CN" dirty="0" err="1"/>
                        <a:t>aaaabbbccd</a:t>
                      </a:r>
                      <a:r>
                        <a:rPr lang="en-US" altLang="zh-CN" dirty="0"/>
                        <a:t>'))</a:t>
                      </a:r>
                    </a:p>
                    <a:p>
                      <a:r>
                        <a:rPr lang="en-US" altLang="zh-CN" dirty="0"/>
                        <a:t>--&gt;['</a:t>
                      </a:r>
                      <a:r>
                        <a:rPr lang="en-US" altLang="zh-CN" dirty="0" err="1"/>
                        <a:t>aaaa</a:t>
                      </a:r>
                      <a:r>
                        <a:rPr lang="en-US" altLang="zh-CN" dirty="0"/>
                        <a:t>', '</a:t>
                      </a:r>
                      <a:r>
                        <a:rPr lang="en-US" altLang="zh-CN" dirty="0" err="1"/>
                        <a:t>bbb</a:t>
                      </a:r>
                      <a:r>
                        <a:rPr lang="en-US" altLang="zh-CN" dirty="0"/>
                        <a:t>', 'cc', 'd']</a:t>
                      </a:r>
                    </a:p>
                    <a:p>
                      <a:r>
                        <a:rPr lang="zh-CN" altLang="en-US" dirty="0"/>
                        <a:t>由于所有子迭代器共用同一序列，迭代到下一组后，当前组的子迭代器会失效</a:t>
                      </a:r>
                    </a:p>
                  </a:txBody>
                  <a:tcPr/>
                </a:tc>
                <a:extLst>
                  <a:ext uri="{0D108BD9-81ED-4DB2-BD59-A6C34878D82A}">
                    <a16:rowId xmlns:a16="http://schemas.microsoft.com/office/drawing/2014/main" val="1476075121"/>
                  </a:ext>
                </a:extLst>
              </a:tr>
            </a:tbl>
          </a:graphicData>
        </a:graphic>
      </p:graphicFrame>
    </p:spTree>
    <p:extLst>
      <p:ext uri="{BB962C8B-B14F-4D97-AF65-F5344CB8AC3E}">
        <p14:creationId xmlns:p14="http://schemas.microsoft.com/office/powerpoint/2010/main" val="9217183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nvGraphicFramePr>
        <p:xfrm>
          <a:off x="590550" y="2387600"/>
          <a:ext cx="7924800" cy="402844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islice</a:t>
                      </a:r>
                      <a:r>
                        <a:rPr lang="en-US" altLang="zh-CN" dirty="0"/>
                        <a:t>(seq, [start,] stop[, step])</a:t>
                      </a:r>
                      <a:endParaRPr lang="zh-CN" altLang="en-US" dirty="0"/>
                    </a:p>
                  </a:txBody>
                  <a:tcPr/>
                </a:tc>
                <a:tc>
                  <a:txBody>
                    <a:bodyPr/>
                    <a:lstStyle/>
                    <a:p>
                      <a:r>
                        <a:rPr lang="zh-CN" altLang="en-US" dirty="0"/>
                        <a:t>输出元素序列与</a:t>
                      </a:r>
                      <a:r>
                        <a:rPr lang="en-US" altLang="zh-CN" dirty="0"/>
                        <a:t>seq[</a:t>
                      </a:r>
                      <a:r>
                        <a:rPr lang="en-US" altLang="zh-CN" dirty="0" err="1"/>
                        <a:t>start:stop:step</a:t>
                      </a:r>
                      <a:r>
                        <a:rPr lang="en-US" altLang="zh-CN" dirty="0"/>
                        <a:t>]</a:t>
                      </a:r>
                      <a:r>
                        <a:rPr lang="zh-CN" altLang="en-US" dirty="0"/>
                        <a:t>相同</a:t>
                      </a:r>
                    </a:p>
                  </a:txBody>
                  <a:tcPr/>
                </a:tc>
                <a:tc>
                  <a:txBody>
                    <a:bodyPr/>
                    <a:lstStyle/>
                    <a:p>
                      <a:r>
                        <a:rPr lang="zh-CN" altLang="en-US" dirty="0"/>
                        <a:t>按照</a:t>
                      </a:r>
                      <a:r>
                        <a:rPr lang="en-US" altLang="zh-CN" dirty="0"/>
                        <a:t>seq[</a:t>
                      </a:r>
                      <a:r>
                        <a:rPr lang="en-US" altLang="zh-CN" dirty="0" err="1"/>
                        <a:t>start:stop:step</a:t>
                      </a:r>
                      <a:r>
                        <a:rPr lang="en-US" altLang="zh-CN" dirty="0"/>
                        <a:t>]</a:t>
                      </a:r>
                      <a:r>
                        <a:rPr lang="zh-CN" altLang="en-US" dirty="0"/>
                        <a:t>中元素顺序依次输出</a:t>
                      </a:r>
                    </a:p>
                  </a:txBody>
                  <a:tcPr/>
                </a:tc>
                <a:extLst>
                  <a:ext uri="{0D108BD9-81ED-4DB2-BD59-A6C34878D82A}">
                    <a16:rowId xmlns:a16="http://schemas.microsoft.com/office/drawing/2014/main" val="37783422"/>
                  </a:ext>
                </a:extLst>
              </a:tr>
              <a:tr h="370840">
                <a:tc>
                  <a:txBody>
                    <a:bodyPr/>
                    <a:lstStyle/>
                    <a:p>
                      <a:r>
                        <a:rPr lang="en-US" altLang="zh-CN" dirty="0" err="1"/>
                        <a:t>starmap</a:t>
                      </a:r>
                      <a:r>
                        <a:rPr lang="en-US" altLang="zh-CN" dirty="0"/>
                        <a:t>(</a:t>
                      </a:r>
                      <a:r>
                        <a:rPr lang="en-US" altLang="zh-CN" dirty="0" err="1"/>
                        <a:t>func</a:t>
                      </a:r>
                      <a:r>
                        <a:rPr lang="en-US" altLang="zh-CN" dirty="0"/>
                        <a:t>, seq)</a:t>
                      </a:r>
                      <a:endParaRPr lang="zh-CN" altLang="en-US" dirty="0"/>
                    </a:p>
                  </a:txBody>
                  <a:tcPr/>
                </a:tc>
                <a:tc>
                  <a:txBody>
                    <a:bodyPr/>
                    <a:lstStyle/>
                    <a:p>
                      <a:r>
                        <a:rPr lang="en-US" altLang="zh-CN" dirty="0" err="1"/>
                        <a:t>func</a:t>
                      </a:r>
                      <a:r>
                        <a:rPr lang="en-US" altLang="zh-CN" dirty="0"/>
                        <a:t>(*seq[0]), </a:t>
                      </a:r>
                      <a:r>
                        <a:rPr lang="en-US" altLang="zh-CN" dirty="0" err="1"/>
                        <a:t>func</a:t>
                      </a:r>
                      <a:r>
                        <a:rPr lang="en-US" altLang="zh-CN" dirty="0"/>
                        <a:t>(*seq[1]), ..., </a:t>
                      </a:r>
                      <a:r>
                        <a:rPr lang="en-US" altLang="zh-CN" dirty="0" err="1"/>
                        <a:t>func</a:t>
                      </a:r>
                      <a:r>
                        <a:rPr lang="en-US" altLang="zh-CN" dirty="0"/>
                        <a:t>(*seq[-1])</a:t>
                      </a:r>
                    </a:p>
                  </a:txBody>
                  <a:tcPr/>
                </a:tc>
                <a:tc>
                  <a:txBody>
                    <a:bodyPr/>
                    <a:lstStyle/>
                    <a:p>
                      <a:r>
                        <a:rPr lang="zh-CN" altLang="en-US" dirty="0"/>
                        <a:t>遍历</a:t>
                      </a:r>
                      <a:r>
                        <a:rPr lang="en-US" altLang="zh-CN" dirty="0"/>
                        <a:t>seq</a:t>
                      </a:r>
                      <a:r>
                        <a:rPr lang="zh-CN" altLang="en-US" dirty="0"/>
                        <a:t>中对象（一般为元组），将对象解包后作为参数传给</a:t>
                      </a:r>
                      <a:r>
                        <a:rPr lang="en-US" altLang="zh-CN" dirty="0" err="1"/>
                        <a:t>func</a:t>
                      </a:r>
                      <a:r>
                        <a:rPr lang="zh-CN" altLang="en-US" dirty="0"/>
                        <a:t>，将得到的结果依次输出</a:t>
                      </a:r>
                    </a:p>
                  </a:txBody>
                  <a:tcPr/>
                </a:tc>
                <a:extLst>
                  <a:ext uri="{0D108BD9-81ED-4DB2-BD59-A6C34878D82A}">
                    <a16:rowId xmlns:a16="http://schemas.microsoft.com/office/drawing/2014/main" val="3581383913"/>
                  </a:ext>
                </a:extLst>
              </a:tr>
              <a:tr h="370840">
                <a:tc>
                  <a:txBody>
                    <a:bodyPr/>
                    <a:lstStyle/>
                    <a:p>
                      <a:r>
                        <a:rPr lang="en-US" altLang="zh-CN" dirty="0" err="1"/>
                        <a:t>takewhile</a:t>
                      </a:r>
                      <a:r>
                        <a:rPr lang="en-US" altLang="zh-CN" dirty="0"/>
                        <a:t>(pred, seq)</a:t>
                      </a:r>
                      <a:endParaRPr lang="zh-CN" altLang="en-US" dirty="0"/>
                    </a:p>
                  </a:txBody>
                  <a:tcPr/>
                </a:tc>
                <a:tc>
                  <a:txBody>
                    <a:bodyPr/>
                    <a:lstStyle/>
                    <a:p>
                      <a:r>
                        <a:rPr lang="en-US" altLang="zh-CN" dirty="0"/>
                        <a:t>seq[0], seq[1], ..., seq[n]</a:t>
                      </a:r>
                    </a:p>
                  </a:txBody>
                  <a:tcPr/>
                </a:tc>
                <a:tc>
                  <a:txBody>
                    <a:bodyPr/>
                    <a:lstStyle/>
                    <a:p>
                      <a:r>
                        <a:rPr lang="zh-CN" altLang="en-US" dirty="0"/>
                        <a:t>依次测试</a:t>
                      </a:r>
                      <a:r>
                        <a:rPr lang="en-US" altLang="zh-CN" dirty="0"/>
                        <a:t>seq</a:t>
                      </a:r>
                      <a:r>
                        <a:rPr lang="zh-CN" altLang="en-US" dirty="0"/>
                        <a:t>每个元素的</a:t>
                      </a:r>
                      <a:r>
                        <a:rPr lang="en-US" altLang="zh-CN" dirty="0"/>
                        <a:t>pred</a:t>
                      </a:r>
                      <a:r>
                        <a:rPr lang="zh-CN" altLang="en-US" dirty="0"/>
                        <a:t>值并输出，第一次测试为假时结束（测试为假的值不输出）</a:t>
                      </a:r>
                      <a:endParaRPr lang="en-US" altLang="zh-CN" dirty="0"/>
                    </a:p>
                  </a:txBody>
                  <a:tcPr/>
                </a:tc>
                <a:extLst>
                  <a:ext uri="{0D108BD9-81ED-4DB2-BD59-A6C34878D82A}">
                    <a16:rowId xmlns:a16="http://schemas.microsoft.com/office/drawing/2014/main" val="1476075121"/>
                  </a:ext>
                </a:extLst>
              </a:tr>
              <a:tr h="370840">
                <a:tc>
                  <a:txBody>
                    <a:bodyPr/>
                    <a:lstStyle/>
                    <a:p>
                      <a:r>
                        <a:rPr lang="en-US" altLang="zh-CN" dirty="0"/>
                        <a:t>tee(it[, n])</a:t>
                      </a:r>
                      <a:endParaRPr lang="zh-CN" altLang="en-US" dirty="0"/>
                    </a:p>
                  </a:txBody>
                  <a:tcPr/>
                </a:tc>
                <a:tc>
                  <a:txBody>
                    <a:bodyPr/>
                    <a:lstStyle/>
                    <a:p>
                      <a:r>
                        <a:rPr lang="en-US" altLang="zh-CN" dirty="0"/>
                        <a:t>(it1, it2, ..., </a:t>
                      </a:r>
                      <a:r>
                        <a:rPr lang="en-US" altLang="zh-CN" dirty="0" err="1"/>
                        <a:t>itn</a:t>
                      </a:r>
                      <a:r>
                        <a:rPr lang="en-US" altLang="zh-CN" dirty="0"/>
                        <a:t>)</a:t>
                      </a:r>
                    </a:p>
                  </a:txBody>
                  <a:tcPr/>
                </a:tc>
                <a:tc>
                  <a:txBody>
                    <a:bodyPr/>
                    <a:lstStyle/>
                    <a:p>
                      <a:r>
                        <a:rPr lang="zh-CN" altLang="en-US" dirty="0"/>
                        <a:t>将</a:t>
                      </a:r>
                      <a:r>
                        <a:rPr lang="en-US" altLang="zh-CN" dirty="0"/>
                        <a:t>it</a:t>
                      </a:r>
                      <a:r>
                        <a:rPr lang="zh-CN" altLang="en-US" dirty="0"/>
                        <a:t>分裂成</a:t>
                      </a:r>
                      <a:r>
                        <a:rPr lang="en-US" altLang="zh-CN" dirty="0"/>
                        <a:t>n</a:t>
                      </a:r>
                      <a:r>
                        <a:rPr lang="zh-CN" altLang="en-US" dirty="0"/>
                        <a:t>个相同的迭代器，每个</a:t>
                      </a:r>
                      <a:r>
                        <a:rPr lang="en-US" altLang="zh-CN" dirty="0" err="1"/>
                        <a:t>itk</a:t>
                      </a:r>
                      <a:r>
                        <a:rPr lang="zh-CN" altLang="en-US" dirty="0"/>
                        <a:t>之间是互不影响的，但是对</a:t>
                      </a:r>
                      <a:r>
                        <a:rPr lang="en-US" altLang="zh-CN" dirty="0"/>
                        <a:t>it</a:t>
                      </a:r>
                      <a:r>
                        <a:rPr lang="zh-CN" altLang="en-US" dirty="0"/>
                        <a:t>进行</a:t>
                      </a:r>
                      <a:r>
                        <a:rPr lang="en-US" altLang="zh-CN" dirty="0"/>
                        <a:t>__next__</a:t>
                      </a:r>
                      <a:r>
                        <a:rPr lang="zh-CN" altLang="en-US" dirty="0"/>
                        <a:t>时相当于对每个</a:t>
                      </a:r>
                      <a:r>
                        <a:rPr lang="en-US" altLang="zh-CN" dirty="0" err="1"/>
                        <a:t>itk</a:t>
                      </a:r>
                      <a:r>
                        <a:rPr lang="zh-CN" altLang="en-US" dirty="0"/>
                        <a:t>进行</a:t>
                      </a:r>
                      <a:r>
                        <a:rPr lang="en-US" altLang="zh-CN" dirty="0"/>
                        <a:t>__next__</a:t>
                      </a:r>
                    </a:p>
                  </a:txBody>
                  <a:tcPr/>
                </a:tc>
                <a:extLst>
                  <a:ext uri="{0D108BD9-81ED-4DB2-BD59-A6C34878D82A}">
                    <a16:rowId xmlns:a16="http://schemas.microsoft.com/office/drawing/2014/main" val="1776544936"/>
                  </a:ext>
                </a:extLst>
              </a:tr>
            </a:tbl>
          </a:graphicData>
        </a:graphic>
      </p:graphicFrame>
    </p:spTree>
    <p:extLst>
      <p:ext uri="{BB962C8B-B14F-4D97-AF65-F5344CB8AC3E}">
        <p14:creationId xmlns:p14="http://schemas.microsoft.com/office/powerpoint/2010/main" val="26257817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3783917050"/>
              </p:ext>
            </p:extLst>
          </p:nvPr>
        </p:nvGraphicFramePr>
        <p:xfrm>
          <a:off x="590550" y="2387600"/>
          <a:ext cx="7924800" cy="3571240"/>
        </p:xfrm>
        <a:graphic>
          <a:graphicData uri="http://schemas.openxmlformats.org/drawingml/2006/table">
            <a:tbl>
              <a:tblPr firstRow="1" bandRow="1">
                <a:tableStyleId>{073A0DAA-6AF3-43AB-8588-CEC1D06C72B9}</a:tableStyleId>
              </a:tblPr>
              <a:tblGrid>
                <a:gridCol w="2105025">
                  <a:extLst>
                    <a:ext uri="{9D8B030D-6E8A-4147-A177-3AD203B41FA5}">
                      <a16:colId xmlns:a16="http://schemas.microsoft.com/office/drawing/2014/main" val="1092758076"/>
                    </a:ext>
                  </a:extLst>
                </a:gridCol>
                <a:gridCol w="2466975">
                  <a:extLst>
                    <a:ext uri="{9D8B030D-6E8A-4147-A177-3AD203B41FA5}">
                      <a16:colId xmlns:a16="http://schemas.microsoft.com/office/drawing/2014/main" val="1154160031"/>
                    </a:ext>
                  </a:extLst>
                </a:gridCol>
                <a:gridCol w="3352800">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err="1"/>
                        <a:t>zip_longest</a:t>
                      </a:r>
                      <a:r>
                        <a:rPr lang="en-US" altLang="zh-CN" dirty="0"/>
                        <a:t>(p0, p1, ...[, </a:t>
                      </a:r>
                      <a:r>
                        <a:rPr lang="en-US" altLang="zh-CN" dirty="0" err="1"/>
                        <a:t>fillvalues</a:t>
                      </a:r>
                      <a:r>
                        <a:rPr lang="en-US" altLang="zh-CN" dirty="0"/>
                        <a:t>])</a:t>
                      </a:r>
                      <a:endParaRPr lang="zh-CN" altLang="en-US" dirty="0"/>
                    </a:p>
                  </a:txBody>
                  <a:tcPr/>
                </a:tc>
                <a:tc>
                  <a:txBody>
                    <a:bodyPr/>
                    <a:lstStyle/>
                    <a:p>
                      <a:r>
                        <a:rPr lang="en-US" altLang="zh-CN" dirty="0"/>
                        <a:t>(p0[0], p1[0], ...), (p0[1], p1[1], ...), ...</a:t>
                      </a:r>
                    </a:p>
                  </a:txBody>
                  <a:tcPr/>
                </a:tc>
                <a:tc>
                  <a:txBody>
                    <a:bodyPr/>
                    <a:lstStyle/>
                    <a:p>
                      <a:r>
                        <a:rPr lang="zh-CN" altLang="en-US" dirty="0"/>
                        <a:t>依次输出由所有参数的第</a:t>
                      </a:r>
                      <a:r>
                        <a:rPr lang="en-US" altLang="zh-CN" dirty="0"/>
                        <a:t>0</a:t>
                      </a:r>
                      <a:r>
                        <a:rPr lang="zh-CN" altLang="en-US" dirty="0"/>
                        <a:t>位，第</a:t>
                      </a:r>
                      <a:r>
                        <a:rPr lang="en-US" altLang="zh-CN" dirty="0"/>
                        <a:t>1</a:t>
                      </a:r>
                      <a:r>
                        <a:rPr lang="zh-CN" altLang="en-US" dirty="0"/>
                        <a:t>位</a:t>
                      </a:r>
                      <a:r>
                        <a:rPr lang="en-US" altLang="zh-CN" dirty="0"/>
                        <a:t>……</a:t>
                      </a:r>
                      <a:r>
                        <a:rPr lang="zh-CN" altLang="en-US" dirty="0"/>
                        <a:t>拼成的序列，输出元素个数以最长的参数为准，其他序列不足时以</a:t>
                      </a:r>
                      <a:r>
                        <a:rPr lang="en-US" altLang="zh-CN" dirty="0" err="1"/>
                        <a:t>fillvalue</a:t>
                      </a:r>
                      <a:r>
                        <a:rPr lang="zh-CN" altLang="en-US" dirty="0"/>
                        <a:t>填充</a:t>
                      </a:r>
                      <a:endParaRPr lang="en-US" altLang="zh-CN" dirty="0"/>
                    </a:p>
                    <a:p>
                      <a:r>
                        <a:rPr lang="en-US" altLang="zh-CN" dirty="0" err="1"/>
                        <a:t>zip_longest</a:t>
                      </a:r>
                      <a:r>
                        <a:rPr lang="en-US" altLang="zh-CN" dirty="0"/>
                        <a:t>('ABCD','123','&lt;&lt;', </a:t>
                      </a:r>
                      <a:r>
                        <a:rPr lang="en-US" altLang="zh-CN" dirty="0" err="1"/>
                        <a:t>fillvalue</a:t>
                      </a:r>
                      <a:r>
                        <a:rPr lang="en-US" altLang="zh-CN" dirty="0"/>
                        <a:t>='-' )</a:t>
                      </a:r>
                    </a:p>
                    <a:p>
                      <a:r>
                        <a:rPr lang="en-US" altLang="zh-CN" dirty="0"/>
                        <a:t>--&gt;  'A1&lt;', 'B2&lt;', 'C3-', 'D--'</a:t>
                      </a:r>
                    </a:p>
                  </a:txBody>
                  <a:tcPr/>
                </a:tc>
                <a:extLst>
                  <a:ext uri="{0D108BD9-81ED-4DB2-BD59-A6C34878D82A}">
                    <a16:rowId xmlns:a16="http://schemas.microsoft.com/office/drawing/2014/main" val="1776544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product(p0, p1, ..., [, repeat=1])</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p0, p1, ...</a:t>
                      </a:r>
                      <a:r>
                        <a:rPr lang="zh-CN" altLang="en-US" dirty="0"/>
                        <a:t>的笛卡尔积中的每一个元素，</a:t>
                      </a:r>
                      <a:r>
                        <a:rPr lang="en-US" altLang="zh-CN" dirty="0"/>
                        <a:t>repeat</a:t>
                      </a:r>
                      <a:r>
                        <a:rPr lang="zh-CN" altLang="en-US" dirty="0"/>
                        <a:t>的表示每个参数出现的次数，如</a:t>
                      </a:r>
                      <a:endParaRPr lang="en-US" altLang="zh-CN" dirty="0"/>
                    </a:p>
                    <a:p>
                      <a:r>
                        <a:rPr lang="en-US" altLang="zh-CN" dirty="0"/>
                        <a:t>product(p0, p0, p0)=product(p0,3)</a:t>
                      </a:r>
                    </a:p>
                  </a:txBody>
                  <a:tcPr/>
                </a:tc>
                <a:extLst>
                  <a:ext uri="{0D108BD9-81ED-4DB2-BD59-A6C34878D82A}">
                    <a16:rowId xmlns:a16="http://schemas.microsoft.com/office/drawing/2014/main" val="3789724839"/>
                  </a:ext>
                </a:extLst>
              </a:tr>
            </a:tbl>
          </a:graphicData>
        </a:graphic>
      </p:graphicFrame>
    </p:spTree>
    <p:extLst>
      <p:ext uri="{BB962C8B-B14F-4D97-AF65-F5344CB8AC3E}">
        <p14:creationId xmlns:p14="http://schemas.microsoft.com/office/powerpoint/2010/main" val="4104337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理解这些以后，一些可能有些奇怪的现象，你可能就明白原因了：</a:t>
            </a:r>
            <a:endParaRPr lang="pt-BR"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3D9CA30D-4D6D-8396-15E2-C7C8759FA3CE}"/>
              </a:ext>
            </a:extLst>
          </p:cNvPr>
          <p:cNvSpPr txBox="1"/>
          <p:nvPr/>
        </p:nvSpPr>
        <p:spPr>
          <a:xfrm>
            <a:off x="916974" y="2677297"/>
            <a:ext cx="5500302" cy="2949525"/>
          </a:xfrm>
          <a:prstGeom prst="rect">
            <a:avLst/>
          </a:prstGeom>
          <a:noFill/>
        </p:spPr>
        <p:txBody>
          <a:bodyPr wrap="square" rtlCol="0">
            <a:spAutoFit/>
          </a:bodyPr>
          <a:lstStyle/>
          <a:p>
            <a:pPr marL="0" indent="0">
              <a:spcBef>
                <a:spcPts val="1000"/>
              </a:spcBef>
              <a:buNone/>
            </a:pPr>
            <a:r>
              <a:rPr lang="pt-BR" altLang="zh-CN" sz="2400" dirty="0">
                <a:latin typeface="Consolas" panose="020B0609020204030204" pitchFamily="49" charset="0"/>
              </a:rPr>
              <a:t>&gt;&gt;&gt; num = [[1, 2, 3]] * 2</a:t>
            </a:r>
          </a:p>
          <a:p>
            <a:pPr marL="0" indent="0">
              <a:spcBef>
                <a:spcPts val="1000"/>
              </a:spcBef>
              <a:buNone/>
            </a:pPr>
            <a:r>
              <a:rPr lang="pt-BR" altLang="zh-CN" sz="2400" dirty="0">
                <a:latin typeface="Consolas" panose="020B0609020204030204" pitchFamily="49" charset="0"/>
              </a:rPr>
              <a:t>&gt;&gt;&gt; num</a:t>
            </a:r>
          </a:p>
          <a:p>
            <a:pPr marL="0" indent="0">
              <a:spcBef>
                <a:spcPts val="1000"/>
              </a:spcBef>
              <a:buNone/>
            </a:pPr>
            <a:r>
              <a:rPr lang="pt-BR" altLang="zh-CN" sz="2400" dirty="0">
                <a:solidFill>
                  <a:srgbClr val="0000FF"/>
                </a:solidFill>
                <a:latin typeface="Consolas" panose="020B0609020204030204" pitchFamily="49" charset="0"/>
              </a:rPr>
              <a:t>[[1, 2, 3], [1, 2, 3]]</a:t>
            </a:r>
          </a:p>
          <a:p>
            <a:pPr marL="0" indent="0">
              <a:spcBef>
                <a:spcPts val="1000"/>
              </a:spcBef>
              <a:buNone/>
            </a:pPr>
            <a:r>
              <a:rPr lang="pt-BR" altLang="zh-CN" sz="2400" dirty="0">
                <a:latin typeface="Consolas" panose="020B0609020204030204" pitchFamily="49" charset="0"/>
              </a:rPr>
              <a:t>&gt;&gt;&gt; num[0][0] = 0</a:t>
            </a:r>
          </a:p>
          <a:p>
            <a:pPr marL="0" indent="0">
              <a:spcBef>
                <a:spcPts val="1000"/>
              </a:spcBef>
              <a:buNone/>
            </a:pPr>
            <a:r>
              <a:rPr lang="pt-BR" altLang="zh-CN" sz="2400" dirty="0">
                <a:latin typeface="Consolas" panose="020B0609020204030204" pitchFamily="49" charset="0"/>
              </a:rPr>
              <a:t>&gt;&gt;&gt; num</a:t>
            </a:r>
          </a:p>
          <a:p>
            <a:pPr>
              <a:spcBef>
                <a:spcPts val="1000"/>
              </a:spcBef>
            </a:pPr>
            <a:endParaRPr lang="zh-CN" altLang="en-US" sz="2400" dirty="0">
              <a:latin typeface="Consolas" panose="020B0609020204030204" pitchFamily="49" charset="0"/>
            </a:endParaRPr>
          </a:p>
        </p:txBody>
      </p:sp>
      <p:sp>
        <p:nvSpPr>
          <p:cNvPr id="5" name="文本框 4">
            <a:extLst>
              <a:ext uri="{FF2B5EF4-FFF2-40B4-BE49-F238E27FC236}">
                <a16:creationId xmlns:a16="http://schemas.microsoft.com/office/drawing/2014/main" id="{A7970374-FBDC-7918-9FF4-0905E9225346}"/>
              </a:ext>
            </a:extLst>
          </p:cNvPr>
          <p:cNvSpPr txBox="1"/>
          <p:nvPr/>
        </p:nvSpPr>
        <p:spPr>
          <a:xfrm>
            <a:off x="916974" y="5141927"/>
            <a:ext cx="4572000" cy="461665"/>
          </a:xfrm>
          <a:prstGeom prst="rect">
            <a:avLst/>
          </a:prstGeom>
          <a:noFill/>
        </p:spPr>
        <p:txBody>
          <a:bodyPr wrap="square">
            <a:spAutoFit/>
          </a:bodyPr>
          <a:lstStyle/>
          <a:p>
            <a:pPr marL="0" indent="0">
              <a:spcBef>
                <a:spcPts val="1000"/>
              </a:spcBef>
              <a:buNone/>
            </a:pPr>
            <a:r>
              <a:rPr lang="pt-BR" altLang="zh-CN" sz="2400" dirty="0">
                <a:solidFill>
                  <a:srgbClr val="0000FF"/>
                </a:solidFill>
                <a:latin typeface="Consolas" panose="020B0609020204030204" pitchFamily="49" charset="0"/>
              </a:rPr>
              <a:t>[[0, 2, 3], [0, 2, 3</a:t>
            </a:r>
            <a:r>
              <a:rPr lang="en-US" altLang="zh-CN" sz="2400" dirty="0">
                <a:solidFill>
                  <a:srgbClr val="0000FF"/>
                </a:solidFill>
                <a:latin typeface="Consolas" panose="020B0609020204030204" pitchFamily="49" charset="0"/>
              </a:rPr>
              <a:t>]</a:t>
            </a:r>
            <a:r>
              <a:rPr lang="pt-BR" altLang="zh-CN" sz="2400" dirty="0">
                <a:solidFill>
                  <a:srgbClr val="0000FF"/>
                </a:solidFill>
                <a:latin typeface="Consolas" panose="020B0609020204030204" pitchFamily="49" charset="0"/>
              </a:rPr>
              <a:t>]</a:t>
            </a:r>
            <a:endParaRPr lang="en-US" altLang="zh-CN" sz="2400" dirty="0">
              <a:solidFill>
                <a:srgbClr val="0000FF"/>
              </a:solidFill>
              <a:latin typeface="Consolas" panose="020B0609020204030204" pitchFamily="49" charset="0"/>
            </a:endParaRPr>
          </a:p>
        </p:txBody>
      </p:sp>
      <p:sp>
        <p:nvSpPr>
          <p:cNvPr id="6" name="文本框 5">
            <a:extLst>
              <a:ext uri="{FF2B5EF4-FFF2-40B4-BE49-F238E27FC236}">
                <a16:creationId xmlns:a16="http://schemas.microsoft.com/office/drawing/2014/main" id="{9A53CF8A-BC27-C028-146B-D274BAEE222E}"/>
              </a:ext>
            </a:extLst>
          </p:cNvPr>
          <p:cNvSpPr txBox="1"/>
          <p:nvPr/>
        </p:nvSpPr>
        <p:spPr>
          <a:xfrm>
            <a:off x="4876800" y="3234931"/>
            <a:ext cx="3803307" cy="2525820"/>
          </a:xfrm>
          <a:prstGeom prst="rect">
            <a:avLst/>
          </a:prstGeom>
          <a:noFill/>
        </p:spPr>
        <p:txBody>
          <a:bodyPr wrap="square" rtlCol="0">
            <a:spAutoFit/>
          </a:bodyPr>
          <a:lstStyle/>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内层列表只有一个</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只是看似有</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个列表</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因此，修改其中之一</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就看似修改了</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个列表</a:t>
            </a:r>
            <a:endParaRPr lang="en-US" altLang="zh-CN" sz="2800" dirty="0">
              <a:latin typeface="华文楷体" panose="02010600040101010101" pitchFamily="2" charset="-122"/>
              <a:ea typeface="华文楷体" panose="02010600040101010101" pitchFamily="2" charset="-122"/>
            </a:endParaRPr>
          </a:p>
          <a:p>
            <a:pPr marL="0" indent="0">
              <a:spcBef>
                <a:spcPts val="1000"/>
              </a:spcBef>
              <a:buNone/>
            </a:pPr>
            <a:endParaRPr lang="zh-CN" altLang="en-US" sz="2400" dirty="0"/>
          </a:p>
        </p:txBody>
      </p:sp>
    </p:spTree>
    <p:extLst>
      <p:ext uri="{BB962C8B-B14F-4D97-AF65-F5344CB8AC3E}">
        <p14:creationId xmlns:p14="http://schemas.microsoft.com/office/powerpoint/2010/main" val="3984748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Some built-in iterators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711329"/>
            <a:ext cx="7886700" cy="4038599"/>
          </a:xfrm>
        </p:spPr>
        <p:txBody>
          <a:bodyPr>
            <a:normAutofit/>
          </a:bodyPr>
          <a:lstStyle/>
          <a:p>
            <a:pPr>
              <a:defRPr/>
            </a:pPr>
            <a:r>
              <a:rPr lang="en-US" altLang="zh-CN" sz="2400" dirty="0">
                <a:solidFill>
                  <a:prstClr val="black"/>
                </a:solidFill>
                <a:latin typeface="Consolas" panose="020B0609020204030204" pitchFamily="49" charset="0"/>
                <a:ea typeface="华文楷体" panose="02010600040101010101" pitchFamily="2" charset="-122"/>
              </a:rPr>
              <a:t>Python</a:t>
            </a:r>
            <a:r>
              <a:rPr lang="zh-CN" altLang="en-US" sz="2400" dirty="0">
                <a:solidFill>
                  <a:prstClr val="black"/>
                </a:solidFill>
                <a:latin typeface="Consolas" panose="020B0609020204030204" pitchFamily="49" charset="0"/>
                <a:ea typeface="华文楷体" panose="02010600040101010101" pitchFamily="2" charset="-122"/>
              </a:rPr>
              <a:t>的</a:t>
            </a:r>
            <a:r>
              <a:rPr lang="en-US" altLang="zh-CN" sz="2400" dirty="0" err="1">
                <a:solidFill>
                  <a:prstClr val="black"/>
                </a:solidFill>
                <a:latin typeface="Consolas" panose="020B0609020204030204" pitchFamily="49" charset="0"/>
                <a:ea typeface="华文楷体" panose="02010600040101010101" pitchFamily="2" charset="-122"/>
              </a:rPr>
              <a:t>itertools</a:t>
            </a:r>
            <a:r>
              <a:rPr lang="zh-CN" altLang="en-US" sz="2400" dirty="0">
                <a:solidFill>
                  <a:prstClr val="black"/>
                </a:solidFill>
                <a:latin typeface="Consolas" panose="020B0609020204030204" pitchFamily="49" charset="0"/>
                <a:ea typeface="华文楷体" panose="02010600040101010101" pitchFamily="2" charset="-122"/>
              </a:rPr>
              <a:t>模块里提供了很多内置迭代器</a:t>
            </a: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r>
              <a:rPr lang="zh-CN" altLang="en-US" sz="2400" dirty="0">
                <a:solidFill>
                  <a:prstClr val="black"/>
                </a:solidFill>
                <a:latin typeface="Consolas" panose="020B0609020204030204" pitchFamily="49" charset="0"/>
                <a:ea typeface="华文楷体" panose="02010600040101010101" pitchFamily="2" charset="-122"/>
              </a:rPr>
              <a:t>此处重复元素并不是说这两个元素的实际值相等，而是说两个元素对应</a:t>
            </a:r>
            <a:r>
              <a:rPr lang="en-US" altLang="zh-CN" sz="2400" dirty="0">
                <a:solidFill>
                  <a:prstClr val="black"/>
                </a:solidFill>
                <a:latin typeface="Consolas" panose="020B0609020204030204" pitchFamily="49" charset="0"/>
                <a:ea typeface="华文楷体" panose="02010600040101010101" pitchFamily="2" charset="-122"/>
              </a:rPr>
              <a:t>p</a:t>
            </a:r>
            <a:r>
              <a:rPr lang="zh-CN" altLang="en-US" sz="2400" dirty="0">
                <a:solidFill>
                  <a:prstClr val="black"/>
                </a:solidFill>
                <a:latin typeface="Consolas" panose="020B0609020204030204" pitchFamily="49" charset="0"/>
                <a:ea typeface="华文楷体" panose="02010600040101010101" pitchFamily="2" charset="-122"/>
              </a:rPr>
              <a:t>中同一位置。例如，</a:t>
            </a:r>
            <a:r>
              <a:rPr lang="en-US" altLang="zh-CN" sz="2400" dirty="0">
                <a:solidFill>
                  <a:prstClr val="black"/>
                </a:solidFill>
                <a:latin typeface="Consolas" panose="020B0609020204030204" pitchFamily="49" charset="0"/>
                <a:ea typeface="华文楷体" panose="02010600040101010101" pitchFamily="2" charset="-122"/>
              </a:rPr>
              <a:t>'AAB'</a:t>
            </a:r>
            <a:r>
              <a:rPr lang="zh-CN" altLang="en-US" sz="2400" dirty="0">
                <a:solidFill>
                  <a:prstClr val="black"/>
                </a:solidFill>
                <a:latin typeface="Consolas" panose="020B0609020204030204" pitchFamily="49" charset="0"/>
                <a:ea typeface="华文楷体" panose="02010600040101010101" pitchFamily="2" charset="-122"/>
              </a:rPr>
              <a:t>，用</a:t>
            </a:r>
            <a:r>
              <a:rPr lang="en-US" altLang="zh-CN" sz="2400" dirty="0">
                <a:solidFill>
                  <a:prstClr val="black"/>
                </a:solidFill>
                <a:latin typeface="Consolas" panose="020B0609020204030204" pitchFamily="49" charset="0"/>
                <a:ea typeface="华文楷体" panose="02010600040101010101" pitchFamily="2" charset="-122"/>
              </a:rPr>
              <a:t>combinations</a:t>
            </a:r>
            <a:r>
              <a:rPr lang="zh-CN" altLang="en-US" sz="2400" dirty="0">
                <a:solidFill>
                  <a:prstClr val="black"/>
                </a:solidFill>
                <a:latin typeface="Consolas" panose="020B0609020204030204" pitchFamily="49" charset="0"/>
                <a:ea typeface="华文楷体" panose="02010600040101010101" pitchFamily="2" charset="-122"/>
              </a:rPr>
              <a:t>得到的结果就是</a:t>
            </a:r>
            <a:r>
              <a:rPr lang="en-US" altLang="zh-CN" sz="2400" dirty="0">
                <a:solidFill>
                  <a:prstClr val="black"/>
                </a:solidFill>
                <a:latin typeface="Consolas" panose="020B0609020204030204" pitchFamily="49" charset="0"/>
                <a:ea typeface="华文楷体" panose="02010600040101010101" pitchFamily="2" charset="-122"/>
              </a:rPr>
              <a:t>[('A', 'A'), ('A', 'B'), ('A', 'B')]</a:t>
            </a:r>
          </a:p>
          <a:p>
            <a:pPr>
              <a:defRPr/>
            </a:pPr>
            <a:endParaRPr lang="en-US" altLang="zh-CN" sz="2400" dirty="0">
              <a:solidFill>
                <a:prstClr val="black"/>
              </a:solidFill>
              <a:latin typeface="Consolas" panose="020B0609020204030204" pitchFamily="49" charset="0"/>
              <a:ea typeface="华文楷体" panose="02010600040101010101" pitchFamily="2" charset="-122"/>
            </a:endParaRPr>
          </a:p>
          <a:p>
            <a:pPr>
              <a:defRPr/>
            </a:pPr>
            <a:endParaRPr lang="en-US" altLang="zh-CN" sz="24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5">
            <a:extLst>
              <a:ext uri="{FF2B5EF4-FFF2-40B4-BE49-F238E27FC236}">
                <a16:creationId xmlns:a16="http://schemas.microsoft.com/office/drawing/2014/main" id="{BB3E6EBE-3C9C-D2E8-07A7-4B232E7045D3}"/>
              </a:ext>
            </a:extLst>
          </p:cNvPr>
          <p:cNvGraphicFramePr>
            <a:graphicFrameLocks noGrp="1"/>
          </p:cNvGraphicFramePr>
          <p:nvPr>
            <p:extLst>
              <p:ext uri="{D42A27DB-BD31-4B8C-83A1-F6EECF244321}">
                <p14:modId xmlns:p14="http://schemas.microsoft.com/office/powerpoint/2010/main" val="1531457547"/>
              </p:ext>
            </p:extLst>
          </p:nvPr>
        </p:nvGraphicFramePr>
        <p:xfrm>
          <a:off x="590550" y="2387600"/>
          <a:ext cx="7924800" cy="2291080"/>
        </p:xfrm>
        <a:graphic>
          <a:graphicData uri="http://schemas.openxmlformats.org/drawingml/2006/table">
            <a:tbl>
              <a:tblPr firstRow="1" bandRow="1">
                <a:tableStyleId>{073A0DAA-6AF3-43AB-8588-CEC1D06C72B9}</a:tableStyleId>
              </a:tblPr>
              <a:tblGrid>
                <a:gridCol w="2009775">
                  <a:extLst>
                    <a:ext uri="{9D8B030D-6E8A-4147-A177-3AD203B41FA5}">
                      <a16:colId xmlns:a16="http://schemas.microsoft.com/office/drawing/2014/main" val="1092758076"/>
                    </a:ext>
                  </a:extLst>
                </a:gridCol>
                <a:gridCol w="990600">
                  <a:extLst>
                    <a:ext uri="{9D8B030D-6E8A-4147-A177-3AD203B41FA5}">
                      <a16:colId xmlns:a16="http://schemas.microsoft.com/office/drawing/2014/main" val="1154160031"/>
                    </a:ext>
                  </a:extLst>
                </a:gridCol>
                <a:gridCol w="4924425">
                  <a:extLst>
                    <a:ext uri="{9D8B030D-6E8A-4147-A177-3AD203B41FA5}">
                      <a16:colId xmlns:a16="http://schemas.microsoft.com/office/drawing/2014/main" val="814227991"/>
                    </a:ext>
                  </a:extLst>
                </a:gridCol>
              </a:tblGrid>
              <a:tr h="370840">
                <a:tc>
                  <a:txBody>
                    <a:bodyPr/>
                    <a:lstStyle/>
                    <a:p>
                      <a:r>
                        <a:rPr lang="zh-CN" altLang="en-US" dirty="0"/>
                        <a:t>迭代器</a:t>
                      </a:r>
                    </a:p>
                  </a:txBody>
                  <a:tcPr/>
                </a:tc>
                <a:tc>
                  <a:txBody>
                    <a:bodyPr/>
                    <a:lstStyle/>
                    <a:p>
                      <a:r>
                        <a:rPr lang="zh-CN" altLang="en-US" dirty="0"/>
                        <a:t>结果</a:t>
                      </a:r>
                    </a:p>
                  </a:txBody>
                  <a:tcPr/>
                </a:tc>
                <a:tc>
                  <a:txBody>
                    <a:bodyPr/>
                    <a:lstStyle/>
                    <a:p>
                      <a:r>
                        <a:rPr lang="zh-CN" altLang="en-US" dirty="0"/>
                        <a:t>解释</a:t>
                      </a:r>
                    </a:p>
                  </a:txBody>
                  <a:tcPr/>
                </a:tc>
                <a:extLst>
                  <a:ext uri="{0D108BD9-81ED-4DB2-BD59-A6C34878D82A}">
                    <a16:rowId xmlns:a16="http://schemas.microsoft.com/office/drawing/2014/main" val="3716576838"/>
                  </a:ext>
                </a:extLst>
              </a:tr>
              <a:tr h="370840">
                <a:tc>
                  <a:txBody>
                    <a:bodyPr/>
                    <a:lstStyle/>
                    <a:p>
                      <a:r>
                        <a:rPr lang="en-US" altLang="zh-CN" dirty="0"/>
                        <a:t>permutations(p[, r])</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a:t>
                      </a:r>
                      <a:r>
                        <a:rPr lang="zh-CN" altLang="en-US" dirty="0"/>
                        <a:t>中元素任选</a:t>
                      </a:r>
                      <a:r>
                        <a:rPr lang="en-US" altLang="zh-CN" dirty="0"/>
                        <a:t>r</a:t>
                      </a:r>
                      <a:r>
                        <a:rPr lang="zh-CN" altLang="en-US" dirty="0"/>
                        <a:t>个元素产生的所有可能的排列，无重复元素</a:t>
                      </a:r>
                      <a:endParaRPr lang="en-US" altLang="zh-CN" dirty="0"/>
                    </a:p>
                  </a:txBody>
                  <a:tcPr/>
                </a:tc>
                <a:extLst>
                  <a:ext uri="{0D108BD9-81ED-4DB2-BD59-A6C34878D82A}">
                    <a16:rowId xmlns:a16="http://schemas.microsoft.com/office/drawing/2014/main" val="1776544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combinations(p, r)</a:t>
                      </a:r>
                      <a:endParaRPr lang="zh-CN" altLang="en-US" dirty="0"/>
                    </a:p>
                  </a:txBody>
                  <a:tcPr/>
                </a:tc>
                <a:tc>
                  <a:txBody>
                    <a:bodyPr/>
                    <a:lstStyle/>
                    <a:p>
                      <a:endParaRPr lang="en-US" altLang="zh-CN" dirty="0"/>
                    </a:p>
                  </a:txBody>
                  <a:tcPr/>
                </a:tc>
                <a:tc>
                  <a:txBody>
                    <a:bodyPr/>
                    <a:lstStyle/>
                    <a:p>
                      <a:r>
                        <a:rPr lang="zh-CN" altLang="en-US" dirty="0"/>
                        <a:t>依次输出，</a:t>
                      </a:r>
                      <a:r>
                        <a:rPr lang="en-US" altLang="zh-CN" dirty="0"/>
                        <a:t>p</a:t>
                      </a:r>
                      <a:r>
                        <a:rPr lang="zh-CN" altLang="en-US" dirty="0"/>
                        <a:t>中元素任选</a:t>
                      </a:r>
                      <a:r>
                        <a:rPr lang="en-US" altLang="zh-CN" dirty="0"/>
                        <a:t>r</a:t>
                      </a:r>
                      <a:r>
                        <a:rPr lang="zh-CN" altLang="en-US" dirty="0"/>
                        <a:t>个元素产生的所有可能的组合，无重复元素</a:t>
                      </a:r>
                      <a:endParaRPr lang="en-US" altLang="zh-CN" dirty="0"/>
                    </a:p>
                  </a:txBody>
                  <a:tcPr/>
                </a:tc>
                <a:extLst>
                  <a:ext uri="{0D108BD9-81ED-4DB2-BD59-A6C34878D82A}">
                    <a16:rowId xmlns:a16="http://schemas.microsoft.com/office/drawing/2014/main" val="37897248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combinations_with_replacement</a:t>
                      </a:r>
                      <a:r>
                        <a:rPr lang="en-US" altLang="zh-CN" dirty="0"/>
                        <a:t>(p, r)</a:t>
                      </a:r>
                      <a:endParaRPr lang="zh-CN" altLang="en-US" dirty="0"/>
                    </a:p>
                  </a:txBody>
                  <a:tcPr/>
                </a:tc>
                <a:tc>
                  <a:txBody>
                    <a:bodyPr/>
                    <a:lstStyle/>
                    <a:p>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依次输出，</a:t>
                      </a:r>
                      <a:r>
                        <a:rPr lang="en-US" altLang="zh-CN" dirty="0"/>
                        <a:t>p</a:t>
                      </a:r>
                      <a:r>
                        <a:rPr lang="zh-CN" altLang="en-US" dirty="0"/>
                        <a:t>中元素任选</a:t>
                      </a:r>
                      <a:r>
                        <a:rPr lang="en-US" altLang="zh-CN" dirty="0"/>
                        <a:t>r</a:t>
                      </a:r>
                      <a:r>
                        <a:rPr lang="zh-CN" altLang="en-US" dirty="0"/>
                        <a:t>个元素产生的所有可能的组合，允许重复元素</a:t>
                      </a:r>
                      <a:endParaRPr lang="en-US" altLang="zh-CN" dirty="0"/>
                    </a:p>
                  </a:txBody>
                  <a:tcPr/>
                </a:tc>
                <a:extLst>
                  <a:ext uri="{0D108BD9-81ED-4DB2-BD59-A6C34878D82A}">
                    <a16:rowId xmlns:a16="http://schemas.microsoft.com/office/drawing/2014/main" val="3654730124"/>
                  </a:ext>
                </a:extLst>
              </a:tr>
            </a:tbl>
          </a:graphicData>
        </a:graphic>
      </p:graphicFrame>
    </p:spTree>
    <p:extLst>
      <p:ext uri="{BB962C8B-B14F-4D97-AF65-F5344CB8AC3E}">
        <p14:creationId xmlns:p14="http://schemas.microsoft.com/office/powerpoint/2010/main" val="31177059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decorator?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装饰器（</a:t>
            </a:r>
            <a:r>
              <a:rPr lang="en-US" altLang="zh-CN" sz="2400" dirty="0">
                <a:solidFill>
                  <a:prstClr val="black"/>
                </a:solidFill>
                <a:latin typeface="华文楷体" panose="02010600040101010101" pitchFamily="2" charset="-122"/>
                <a:ea typeface="华文楷体" panose="02010600040101010101" pitchFamily="2" charset="-122"/>
              </a:rPr>
              <a:t>decorator</a:t>
            </a:r>
            <a:r>
              <a:rPr lang="zh-CN" altLang="en-US" sz="2400" dirty="0">
                <a:solidFill>
                  <a:prstClr val="black"/>
                </a:solidFill>
                <a:latin typeface="华文楷体" panose="02010600040101010101" pitchFamily="2" charset="-122"/>
                <a:ea typeface="华文楷体" panose="02010600040101010101" pitchFamily="2" charset="-122"/>
              </a:rPr>
              <a:t>）也是一类函数，但用法和普通函数不同。装饰器以</a:t>
            </a:r>
            <a:r>
              <a:rPr lang="en-US" altLang="zh-CN" sz="2400" dirty="0">
                <a:solidFill>
                  <a:prstClr val="black"/>
                </a:solidFill>
                <a:latin typeface="华文楷体" panose="02010600040101010101" pitchFamily="2" charset="-122"/>
                <a:ea typeface="华文楷体" panose="02010600040101010101" pitchFamily="2" charset="-122"/>
              </a:rPr>
              <a:t>@decorator</a:t>
            </a:r>
            <a:r>
              <a:rPr lang="zh-CN" altLang="en-US" sz="2400" dirty="0">
                <a:solidFill>
                  <a:prstClr val="black"/>
                </a:solidFill>
                <a:latin typeface="华文楷体" panose="02010600040101010101" pitchFamily="2" charset="-122"/>
                <a:ea typeface="华文楷体" panose="02010600040101010101" pitchFamily="2" charset="-122"/>
              </a:rPr>
              <a:t>的形式置于其它函数之前。</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你可能在类中见过以下装饰器：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@classmethod</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a:t>
            </a:r>
            <a:r>
              <a:rPr lang="en-US" altLang="zh-CN" sz="1800" dirty="0" err="1">
                <a:solidFill>
                  <a:prstClr val="black"/>
                </a:solidFill>
                <a:latin typeface="Consolas" panose="020B0609020204030204" pitchFamily="49" charset="0"/>
                <a:ea typeface="华文楷体" panose="02010600040101010101" pitchFamily="2" charset="-122"/>
              </a:rPr>
              <a:t>cls</a:t>
            </a: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r>
              <a:rPr lang="en-US" altLang="zh-CN" sz="18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endParaRPr lang="en-US" altLang="zh-CN" sz="1800"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普通的类函数应该是：</a:t>
            </a:r>
            <a:endParaRPr lang="en-US" altLang="zh-CN" sz="24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def </a:t>
            </a:r>
            <a:r>
              <a:rPr lang="en-US" altLang="zh-CN" sz="1800" dirty="0" err="1">
                <a:solidFill>
                  <a:prstClr val="black"/>
                </a:solidFill>
                <a:latin typeface="Consolas" panose="020B0609020204030204" pitchFamily="49" charset="0"/>
                <a:ea typeface="华文楷体" panose="02010600040101010101" pitchFamily="2" charset="-122"/>
              </a:rPr>
              <a:t>func</a:t>
            </a:r>
            <a:r>
              <a:rPr lang="en-US" altLang="zh-CN" sz="1800" dirty="0">
                <a:solidFill>
                  <a:prstClr val="black"/>
                </a:solidFill>
                <a:latin typeface="Consolas" panose="020B0609020204030204" pitchFamily="49" charset="0"/>
                <a:ea typeface="华文楷体" panose="02010600040101010101" pitchFamily="2" charset="-122"/>
              </a:rPr>
              <a:t>(self,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r>
              <a:rPr lang="en-US" altLang="zh-CN" sz="18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a:t>
            </a:r>
            <a:r>
              <a:rPr lang="en-US" altLang="zh-CN" sz="1800" dirty="0">
                <a:solidFill>
                  <a:schemeClr val="bg1">
                    <a:lumMod val="50000"/>
                  </a:schemeClr>
                </a:solidFill>
                <a:latin typeface="Consolas" panose="020B0609020204030204" pitchFamily="49" charset="0"/>
                <a:ea typeface="华文楷体" panose="02010600040101010101" pitchFamily="2" charset="-122"/>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如果你创建了一个类对象</a:t>
            </a:r>
            <a:r>
              <a:rPr lang="en-US" altLang="zh-CN" sz="2400" dirty="0">
                <a:solidFill>
                  <a:prstClr val="black"/>
                </a:solidFill>
                <a:latin typeface="Consolas" panose="020B0609020204030204" pitchFamily="49" charset="0"/>
                <a:ea typeface="华文楷体" panose="02010600040101010101" pitchFamily="2" charset="-122"/>
              </a:rPr>
              <a:t>obj1</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当你调用普通类函数时，即</a:t>
            </a:r>
            <a:r>
              <a:rPr lang="en-US" altLang="zh-CN" sz="2400" dirty="0">
                <a:solidFill>
                  <a:prstClr val="black"/>
                </a:solidFill>
                <a:latin typeface="华文楷体" panose="02010600040101010101" pitchFamily="2" charset="-122"/>
                <a:ea typeface="华文楷体" panose="02010600040101010101" pitchFamily="2" charset="-122"/>
              </a:rPr>
              <a:t>obj1.func()</a:t>
            </a:r>
            <a:r>
              <a:rPr lang="zh-CN" altLang="en-US" sz="2400" dirty="0">
                <a:solidFill>
                  <a:prstClr val="black"/>
                </a:solidFill>
                <a:latin typeface="华文楷体" panose="02010600040101010101" pitchFamily="2" charset="-122"/>
                <a:ea typeface="华文楷体" panose="02010600040101010101" pitchFamily="2" charset="-122"/>
              </a:rPr>
              <a:t>时，默认</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传入的第一个参数是</a:t>
            </a:r>
            <a:r>
              <a:rPr lang="en-US" altLang="zh-CN" sz="2400" dirty="0">
                <a:solidFill>
                  <a:prstClr val="black"/>
                </a:solidFill>
                <a:latin typeface="华文楷体" panose="02010600040101010101" pitchFamily="2" charset="-122"/>
                <a:ea typeface="华文楷体" panose="02010600040101010101" pitchFamily="2" charset="-122"/>
              </a:rPr>
              <a:t>obj1</a:t>
            </a:r>
            <a:r>
              <a:rPr lang="zh-CN" altLang="en-US" sz="2400" dirty="0">
                <a:solidFill>
                  <a:prstClr val="black"/>
                </a:solidFill>
                <a:latin typeface="华文楷体" panose="02010600040101010101" pitchFamily="2" charset="-122"/>
                <a:ea typeface="华文楷体" panose="02010600040101010101" pitchFamily="2" charset="-122"/>
              </a:rPr>
              <a:t>本身</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而如果你将</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加上</a:t>
            </a:r>
            <a:r>
              <a:rPr lang="en-US" altLang="zh-CN" sz="2400" dirty="0" err="1">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装饰器，它的第一个参数就变为了</a:t>
            </a:r>
            <a:r>
              <a:rPr lang="en-US" altLang="zh-CN" sz="2400" dirty="0">
                <a:solidFill>
                  <a:prstClr val="black"/>
                </a:solidFill>
                <a:latin typeface="华文楷体" panose="02010600040101010101" pitchFamily="2" charset="-122"/>
                <a:ea typeface="华文楷体" panose="02010600040101010101" pitchFamily="2" charset="-122"/>
              </a:rPr>
              <a:t>obj1</a:t>
            </a:r>
            <a:r>
              <a:rPr lang="zh-CN" altLang="en-US" sz="2400" dirty="0">
                <a:solidFill>
                  <a:prstClr val="black"/>
                </a:solidFill>
                <a:latin typeface="华文楷体" panose="02010600040101010101" pitchFamily="2" charset="-122"/>
                <a:ea typeface="华文楷体" panose="02010600040101010101" pitchFamily="2" charset="-122"/>
              </a:rPr>
              <a:t>所属于的类</a:t>
            </a: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4" name="矩形 3">
            <a:extLst>
              <a:ext uri="{FF2B5EF4-FFF2-40B4-BE49-F238E27FC236}">
                <a16:creationId xmlns:a16="http://schemas.microsoft.com/office/drawing/2014/main" id="{0CD5648A-3359-B993-DBFD-F294BB2EE3FA}"/>
              </a:ext>
            </a:extLst>
          </p:cNvPr>
          <p:cNvSpPr/>
          <p:nvPr/>
        </p:nvSpPr>
        <p:spPr>
          <a:xfrm>
            <a:off x="1719263" y="4557712"/>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36DD6CC-B3E5-F59D-C9F3-E47BF05E4077}"/>
              </a:ext>
            </a:extLst>
          </p:cNvPr>
          <p:cNvSpPr/>
          <p:nvPr/>
        </p:nvSpPr>
        <p:spPr>
          <a:xfrm>
            <a:off x="3097213" y="4283075"/>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C226CCA-7F8E-A1CD-D6F5-7FB5EC9EA52F}"/>
              </a:ext>
            </a:extLst>
          </p:cNvPr>
          <p:cNvSpPr/>
          <p:nvPr/>
        </p:nvSpPr>
        <p:spPr>
          <a:xfrm>
            <a:off x="2970213" y="3279775"/>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30BA3E1-6BE0-91B3-6D9B-4CA40664DC8B}"/>
              </a:ext>
            </a:extLst>
          </p:cNvPr>
          <p:cNvSpPr/>
          <p:nvPr/>
        </p:nvSpPr>
        <p:spPr>
          <a:xfrm>
            <a:off x="1719263" y="3554412"/>
            <a:ext cx="382588" cy="23653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247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decorator?</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400" dirty="0">
                <a:solidFill>
                  <a:prstClr val="black"/>
                </a:solidFill>
                <a:latin typeface="华文楷体" panose="02010600040101010101" pitchFamily="2" charset="-122"/>
                <a:ea typeface="华文楷体" panose="02010600040101010101" pitchFamily="2" charset="-122"/>
              </a:rPr>
              <a:t>装饰器的实现方法就是利用了嵌套函数，比如，我们可以模仿着自己实现一个</a:t>
            </a:r>
            <a:r>
              <a:rPr lang="en-US" altLang="zh-CN" sz="2400" dirty="0" err="1">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&gt;&gt;&gt; \</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def </a:t>
            </a:r>
            <a:r>
              <a:rPr lang="en-US" altLang="zh-CN" sz="1600" dirty="0" err="1">
                <a:solidFill>
                  <a:prstClr val="black"/>
                </a:solidFill>
                <a:latin typeface="Consolas" panose="020B0609020204030204" pitchFamily="49" charset="0"/>
                <a:ea typeface="华文楷体" panose="02010600040101010101" pitchFamily="2" charset="-122"/>
              </a:rPr>
              <a:t>cls</a:t>
            </a:r>
            <a:r>
              <a:rPr lang="en-US" altLang="zh-CN" sz="1600" dirty="0">
                <a:solidFill>
                  <a:prstClr val="black"/>
                </a:solidFill>
                <a:latin typeface="Consolas" panose="020B0609020204030204" pitchFamily="49" charset="0"/>
                <a:ea typeface="华文楷体" panose="02010600040101010101" pitchFamily="2" charset="-122"/>
              </a:rPr>
              <a:t>(</a:t>
            </a:r>
            <a:r>
              <a:rPr lang="en-US" altLang="zh-CN" sz="1600" dirty="0" err="1">
                <a:solidFill>
                  <a:prstClr val="black"/>
                </a:solidFill>
                <a:latin typeface="Consolas" panose="020B0609020204030204" pitchFamily="49" charset="0"/>
                <a:ea typeface="华文楷体" panose="02010600040101010101" pitchFamily="2" charset="-122"/>
              </a:rPr>
              <a:t>func</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def _</a:t>
            </a:r>
            <a:r>
              <a:rPr lang="en-US" altLang="zh-CN" sz="1600" dirty="0" err="1">
                <a:solidFill>
                  <a:prstClr val="black"/>
                </a:solidFill>
                <a:latin typeface="Consolas" panose="020B0609020204030204" pitchFamily="49" charset="0"/>
                <a:ea typeface="华文楷体" panose="02010600040101010101" pitchFamily="2" charset="-122"/>
              </a:rPr>
              <a:t>cls_func</a:t>
            </a:r>
            <a:r>
              <a:rPr lang="en-US" altLang="zh-CN" sz="1600" dirty="0">
                <a:solidFill>
                  <a:prstClr val="black"/>
                </a:solidFill>
                <a:latin typeface="Consolas" panose="020B0609020204030204" pitchFamily="49" charset="0"/>
                <a:ea typeface="华文楷体" panose="02010600040101010101" pitchFamily="2" charset="-122"/>
              </a:rPr>
              <a:t>(self, *</a:t>
            </a:r>
            <a:r>
              <a:rPr lang="en-US" altLang="zh-CN" sz="1600" dirty="0" err="1">
                <a:solidFill>
                  <a:prstClr val="black"/>
                </a:solidFill>
                <a:latin typeface="Consolas" panose="020B0609020204030204" pitchFamily="49" charset="0"/>
                <a:ea typeface="华文楷体" panose="02010600040101010101" pitchFamily="2" charset="-122"/>
              </a:rPr>
              <a:t>args</a:t>
            </a:r>
            <a:r>
              <a:rPr lang="en-US" altLang="zh-CN" sz="1600" dirty="0">
                <a:solidFill>
                  <a:prstClr val="black"/>
                </a:solidFill>
                <a:latin typeface="Consolas" panose="020B0609020204030204" pitchFamily="49" charset="0"/>
                <a:ea typeface="华文楷体" panose="02010600040101010101" pitchFamily="2" charset="-122"/>
              </a:rPr>
              <a:t>, **</a:t>
            </a:r>
            <a:r>
              <a:rPr lang="en-US" altLang="zh-CN" sz="1600" dirty="0" err="1">
                <a:solidFill>
                  <a:prstClr val="black"/>
                </a:solidFill>
                <a:latin typeface="Consolas" panose="020B0609020204030204" pitchFamily="49" charset="0"/>
                <a:ea typeface="华文楷体" panose="02010600040101010101" pitchFamily="2" charset="-122"/>
              </a:rPr>
              <a:t>kwargs</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return </a:t>
            </a:r>
            <a:r>
              <a:rPr lang="en-US" altLang="zh-CN" sz="1600" dirty="0" err="1">
                <a:solidFill>
                  <a:prstClr val="black"/>
                </a:solidFill>
                <a:latin typeface="Consolas" panose="020B0609020204030204" pitchFamily="49" charset="0"/>
                <a:ea typeface="华文楷体" panose="02010600040101010101" pitchFamily="2" charset="-122"/>
              </a:rPr>
              <a:t>func</a:t>
            </a:r>
            <a:r>
              <a:rPr lang="en-US" altLang="zh-CN" sz="1600" dirty="0">
                <a:solidFill>
                  <a:prstClr val="black"/>
                </a:solidFill>
                <a:latin typeface="Consolas" panose="020B0609020204030204" pitchFamily="49" charset="0"/>
                <a:ea typeface="华文楷体" panose="02010600040101010101" pitchFamily="2" charset="-122"/>
              </a:rPr>
              <a:t>(</a:t>
            </a:r>
            <a:r>
              <a:rPr lang="en-US" altLang="zh-CN" sz="1600" dirty="0" err="1">
                <a:solidFill>
                  <a:prstClr val="black"/>
                </a:solidFill>
                <a:latin typeface="Consolas" panose="020B0609020204030204" pitchFamily="49" charset="0"/>
                <a:ea typeface="华文楷体" panose="02010600040101010101" pitchFamily="2" charset="-122"/>
              </a:rPr>
              <a:t>self.__class</a:t>
            </a:r>
            <a:r>
              <a:rPr lang="en-US" altLang="zh-CN" sz="1600" dirty="0">
                <a:solidFill>
                  <a:prstClr val="black"/>
                </a:solidFill>
                <a:latin typeface="Consolas" panose="020B0609020204030204" pitchFamily="49" charset="0"/>
                <a:ea typeface="华文楷体" panose="02010600040101010101" pitchFamily="2" charset="-122"/>
              </a:rPr>
              <a:t>__, *</a:t>
            </a:r>
            <a:r>
              <a:rPr lang="en-US" altLang="zh-CN" sz="1600" dirty="0" err="1">
                <a:solidFill>
                  <a:prstClr val="black"/>
                </a:solidFill>
                <a:latin typeface="Consolas" panose="020B0609020204030204" pitchFamily="49" charset="0"/>
                <a:ea typeface="华文楷体" panose="02010600040101010101" pitchFamily="2" charset="-122"/>
              </a:rPr>
              <a:t>args</a:t>
            </a:r>
            <a:r>
              <a:rPr lang="en-US" altLang="zh-CN" sz="1600" dirty="0">
                <a:solidFill>
                  <a:prstClr val="black"/>
                </a:solidFill>
                <a:latin typeface="Consolas" panose="020B0609020204030204" pitchFamily="49" charset="0"/>
                <a:ea typeface="华文楷体" panose="02010600040101010101" pitchFamily="2" charset="-122"/>
              </a:rPr>
              <a:t>, **</a:t>
            </a:r>
            <a:r>
              <a:rPr lang="en-US" altLang="zh-CN" sz="1600" dirty="0" err="1">
                <a:solidFill>
                  <a:prstClr val="black"/>
                </a:solidFill>
                <a:latin typeface="Consolas" panose="020B0609020204030204" pitchFamily="49" charset="0"/>
                <a:ea typeface="华文楷体" panose="02010600040101010101" pitchFamily="2" charset="-122"/>
              </a:rPr>
              <a:t>kwargs</a:t>
            </a:r>
            <a:r>
              <a:rPr lang="en-US" altLang="zh-CN" sz="1600" dirty="0">
                <a:solidFill>
                  <a:prstClr val="black"/>
                </a:solidFill>
                <a:latin typeface="Consolas" panose="020B0609020204030204" pitchFamily="49" charset="0"/>
                <a:ea typeface="华文楷体" panose="02010600040101010101" pitchFamily="2" charset="-122"/>
              </a:rPr>
              <a:t>)</a:t>
            </a:r>
          </a:p>
          <a:p>
            <a:pPr marL="0" indent="0">
              <a:lnSpc>
                <a:spcPct val="100000"/>
              </a:lnSpc>
              <a:spcBef>
                <a:spcPts val="0"/>
              </a:spcBef>
              <a:buNone/>
              <a:defRPr/>
            </a:pPr>
            <a:r>
              <a:rPr lang="en-US" altLang="zh-CN" sz="1600" dirty="0">
                <a:solidFill>
                  <a:prstClr val="black"/>
                </a:solidFill>
                <a:latin typeface="Consolas" panose="020B0609020204030204" pitchFamily="49" charset="0"/>
                <a:ea typeface="华文楷体" panose="02010600040101010101" pitchFamily="2" charset="-122"/>
              </a:rPr>
              <a:t>    return _</a:t>
            </a:r>
            <a:r>
              <a:rPr lang="en-US" altLang="zh-CN" sz="1600" dirty="0" err="1">
                <a:solidFill>
                  <a:prstClr val="black"/>
                </a:solidFill>
                <a:latin typeface="Consolas" panose="020B0609020204030204" pitchFamily="49" charset="0"/>
                <a:ea typeface="华文楷体" panose="02010600040101010101" pitchFamily="2" charset="-122"/>
              </a:rPr>
              <a:t>cls_func</a:t>
            </a:r>
            <a:endParaRPr lang="en-US" altLang="zh-CN" sz="1050" dirty="0">
              <a:solidFill>
                <a:prstClr val="black"/>
              </a:solidFill>
              <a:latin typeface="Consolas" panose="020B0609020204030204" pitchFamily="49" charset="0"/>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写好后你就可以用</a:t>
            </a:r>
            <a:r>
              <a:rPr lang="en-US" altLang="zh-CN" sz="2400" dirty="0">
                <a:solidFill>
                  <a:prstClr val="black"/>
                </a:solidFill>
                <a:latin typeface="华文楷体" panose="02010600040101010101" pitchFamily="2" charset="-122"/>
                <a:ea typeface="华文楷体" panose="02010600040101010101" pitchFamily="2" charset="-122"/>
              </a:rPr>
              <a:t>@cls</a:t>
            </a:r>
            <a:r>
              <a:rPr lang="zh-CN" altLang="en-US" sz="2400" dirty="0">
                <a:solidFill>
                  <a:prstClr val="black"/>
                </a:solidFill>
                <a:latin typeface="华文楷体" panose="02010600040101010101" pitchFamily="2" charset="-122"/>
                <a:ea typeface="华文楷体" panose="02010600040101010101" pitchFamily="2" charset="-122"/>
              </a:rPr>
              <a:t>代替</a:t>
            </a:r>
            <a:r>
              <a:rPr lang="en-US" altLang="zh-CN" sz="2400" dirty="0">
                <a:solidFill>
                  <a:prstClr val="black"/>
                </a:solidFill>
                <a:latin typeface="华文楷体" panose="02010600040101010101" pitchFamily="2" charset="-122"/>
                <a:ea typeface="华文楷体" panose="02010600040101010101" pitchFamily="2" charset="-122"/>
              </a:rPr>
              <a:t>@classmethod</a:t>
            </a:r>
            <a:r>
              <a:rPr lang="zh-CN" altLang="en-US" sz="2400" dirty="0">
                <a:solidFill>
                  <a:prstClr val="black"/>
                </a:solidFill>
                <a:latin typeface="华文楷体" panose="02010600040101010101" pitchFamily="2" charset="-122"/>
                <a:ea typeface="华文楷体" panose="02010600040101010101" pitchFamily="2" charset="-122"/>
              </a:rPr>
              <a:t>创建类函数了</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装饰器实质上就是对被装饰的函数进行一定的处理，处理后的函数与原来的函数同名，但并不和原来函数执行一样的内容。</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我模拟实现的</a:t>
            </a:r>
            <a:r>
              <a:rPr kumimoji="0" lang="en-US" altLang="zh-CN" sz="2400" b="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classmethod</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装饰器就是用</a:t>
            </a:r>
            <a:r>
              <a:rPr lang="en-US" altLang="zh-CN" sz="2400" dirty="0">
                <a:solidFill>
                  <a:prstClr val="black"/>
                </a:solidFill>
                <a:latin typeface="华文楷体" panose="02010600040101010101" pitchFamily="2" charset="-122"/>
                <a:ea typeface="华文楷体" panose="02010600040101010101" pitchFamily="2" charset="-122"/>
              </a:rPr>
              <a:t>_</a:t>
            </a:r>
            <a:r>
              <a:rPr lang="en-US" altLang="zh-CN" sz="2400" dirty="0" err="1">
                <a:solidFill>
                  <a:prstClr val="black"/>
                </a:solidFill>
                <a:latin typeface="华文楷体" panose="02010600040101010101" pitchFamily="2" charset="-122"/>
                <a:ea typeface="华文楷体" panose="02010600040101010101" pitchFamily="2" charset="-122"/>
              </a:rPr>
              <a:t>cls_func</a:t>
            </a:r>
            <a:r>
              <a:rPr lang="zh-CN" altLang="en-US" sz="2400" dirty="0">
                <a:solidFill>
                  <a:prstClr val="black"/>
                </a:solidFill>
                <a:latin typeface="华文楷体" panose="02010600040101010101" pitchFamily="2" charset="-122"/>
                <a:ea typeface="华文楷体" panose="02010600040101010101" pitchFamily="2" charset="-122"/>
              </a:rPr>
              <a:t>函数代替了传入的</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函数</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191550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cache</a:t>
            </a:r>
            <a:r>
              <a:rPr lang="zh-CN" altLang="en-US" sz="2400" dirty="0">
                <a:solidFill>
                  <a:prstClr val="black"/>
                </a:solidFill>
                <a:latin typeface="华文楷体" panose="02010600040101010101" pitchFamily="2" charset="-122"/>
                <a:ea typeface="华文楷体" panose="02010600040101010101" pitchFamily="2" charset="-122"/>
              </a:rPr>
              <a:t>，这是一个用来缓存计算结果的装饰器</a:t>
            </a:r>
            <a:r>
              <a:rPr lang="en-US" altLang="zh-CN" sz="2400" dirty="0">
                <a:solidFill>
                  <a:prstClr val="black"/>
                </a:solidFill>
                <a:latin typeface="华文楷体" panose="02010600040101010101" pitchFamily="2" charset="-122"/>
                <a:ea typeface="华文楷体" panose="02010600040101010101" pitchFamily="2" charset="-122"/>
              </a:rPr>
              <a:t>(python 3.9+)</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@functools.cache</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def </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a:t>
            </a:r>
          </a:p>
          <a:p>
            <a:pPr marL="0" indent="0">
              <a:buNone/>
              <a:defRPr/>
            </a:pPr>
            <a:r>
              <a:rPr lang="en-US" altLang="zh-CN" sz="1800" dirty="0">
                <a:solidFill>
                  <a:prstClr val="black"/>
                </a:solidFill>
                <a:latin typeface="Consolas" panose="020B0609020204030204" pitchFamily="49" charset="0"/>
                <a:ea typeface="华文楷体" panose="02010600040101010101" pitchFamily="2" charset="-122"/>
              </a:rPr>
              <a:t>    return </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(n-1)+</a:t>
            </a:r>
            <a:r>
              <a:rPr lang="en-US" altLang="zh-CN" sz="1800" dirty="0" err="1">
                <a:solidFill>
                  <a:prstClr val="black"/>
                </a:solidFill>
                <a:latin typeface="Consolas" panose="020B0609020204030204" pitchFamily="49" charset="0"/>
                <a:ea typeface="华文楷体" panose="02010600040101010101" pitchFamily="2" charset="-122"/>
              </a:rPr>
              <a:t>fibonacci</a:t>
            </a:r>
            <a:r>
              <a:rPr lang="en-US" altLang="zh-CN" sz="1800" dirty="0">
                <a:solidFill>
                  <a:prstClr val="black"/>
                </a:solidFill>
                <a:latin typeface="Consolas" panose="020B0609020204030204" pitchFamily="49" charset="0"/>
                <a:ea typeface="华文楷体" panose="02010600040101010101" pitchFamily="2" charset="-122"/>
              </a:rPr>
              <a:t>(n-2) if n &gt; 2 else 1</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该装饰器可以缓存计算过的结果，这意味着求</a:t>
            </a:r>
            <a:r>
              <a:rPr lang="zh-CN" altLang="en-US" sz="2400" dirty="0">
                <a:solidFill>
                  <a:prstClr val="black"/>
                </a:solidFill>
                <a:latin typeface="华文楷体" panose="02010600040101010101" pitchFamily="2" charset="-122"/>
                <a:ea typeface="华文楷体" panose="02010600040101010101" pitchFamily="2" charset="-122"/>
              </a:rPr>
              <a:t>该函数至多只需要运行</a:t>
            </a:r>
            <a:r>
              <a:rPr lang="en-US" altLang="zh-CN" sz="2400" dirty="0">
                <a:solidFill>
                  <a:prstClr val="black"/>
                </a:solidFill>
                <a:latin typeface="华文楷体" panose="02010600040101010101" pitchFamily="2" charset="-122"/>
                <a:ea typeface="华文楷体" panose="02010600040101010101" pitchFamily="2" charset="-122"/>
              </a:rPr>
              <a:t>n</a:t>
            </a:r>
            <a:r>
              <a:rPr lang="zh-CN" altLang="en-US" sz="2400" dirty="0">
                <a:solidFill>
                  <a:prstClr val="black"/>
                </a:solidFill>
                <a:latin typeface="华文楷体" panose="02010600040101010101" pitchFamily="2" charset="-122"/>
                <a:ea typeface="华文楷体" panose="02010600040101010101" pitchFamily="2" charset="-122"/>
              </a:rPr>
              <a:t>次即可得到结果，而不必真得进行许多次的递归调用。</a:t>
            </a:r>
            <a:endParaRPr lang="en-US" altLang="zh-CN" sz="2400" dirty="0">
              <a:solidFill>
                <a:prstClr val="black"/>
              </a:solidFill>
              <a:latin typeface="华文楷体" panose="02010600040101010101" pitchFamily="2" charset="-122"/>
              <a:ea typeface="华文楷体" panose="020106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如果不加该装饰器，上述函数可能无法运算出</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n=50</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的值</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400" dirty="0">
                <a:solidFill>
                  <a:prstClr val="black"/>
                </a:solidFill>
                <a:latin typeface="华文楷体" panose="02010600040101010101" pitchFamily="2" charset="-122"/>
                <a:ea typeface="华文楷体" panose="02010600040101010101" pitchFamily="2" charset="-122"/>
              </a:rPr>
              <a:t>但是加了该装饰器后可以轻松地算到</a:t>
            </a:r>
            <a:r>
              <a:rPr lang="en-US" altLang="zh-CN" sz="2400" dirty="0">
                <a:solidFill>
                  <a:prstClr val="black"/>
                </a:solidFill>
                <a:latin typeface="华文楷体" panose="02010600040101010101" pitchFamily="2" charset="-122"/>
                <a:ea typeface="华文楷体" panose="02010600040101010101" pitchFamily="2" charset="-122"/>
              </a:rPr>
              <a:t>n=1000</a:t>
            </a:r>
            <a:r>
              <a:rPr lang="zh-CN" altLang="en-US" sz="2400" dirty="0">
                <a:solidFill>
                  <a:prstClr val="black"/>
                </a:solidFill>
                <a:latin typeface="华文楷体" panose="02010600040101010101" pitchFamily="2" charset="-122"/>
                <a:ea typeface="华文楷体" panose="02010600040101010101" pitchFamily="2" charset="-122"/>
              </a:rPr>
              <a:t>以上（但是注意，请在算</a:t>
            </a:r>
            <a:r>
              <a:rPr lang="en-US" altLang="zh-CN" sz="2400" dirty="0">
                <a:solidFill>
                  <a:prstClr val="black"/>
                </a:solidFill>
                <a:latin typeface="华文楷体" panose="02010600040101010101" pitchFamily="2" charset="-122"/>
                <a:ea typeface="华文楷体" panose="02010600040101010101" pitchFamily="2" charset="-122"/>
              </a:rPr>
              <a:t>1000</a:t>
            </a:r>
            <a:r>
              <a:rPr lang="zh-CN" altLang="en-US" sz="2400" dirty="0">
                <a:solidFill>
                  <a:prstClr val="black"/>
                </a:solidFill>
                <a:latin typeface="华文楷体" panose="02010600040101010101" pitchFamily="2" charset="-122"/>
                <a:ea typeface="华文楷体" panose="02010600040101010101" pitchFamily="2" charset="-122"/>
              </a:rPr>
              <a:t>之前先依次计算</a:t>
            </a:r>
            <a:r>
              <a:rPr lang="en-US" altLang="zh-CN" sz="2400" dirty="0">
                <a:solidFill>
                  <a:prstClr val="black"/>
                </a:solidFill>
                <a:latin typeface="华文楷体" panose="02010600040101010101" pitchFamily="2" charset="-122"/>
                <a:ea typeface="华文楷体" panose="02010600040101010101" pitchFamily="2" charset="-122"/>
              </a:rPr>
              <a:t>100,200,…,900</a:t>
            </a:r>
            <a:r>
              <a:rPr lang="zh-CN" altLang="en-US" sz="2400" dirty="0">
                <a:solidFill>
                  <a:prstClr val="black"/>
                </a:solidFill>
                <a:latin typeface="华文楷体" panose="02010600040101010101" pitchFamily="2" charset="-122"/>
                <a:ea typeface="华文楷体" panose="02010600040101010101" pitchFamily="2" charset="-122"/>
              </a:rPr>
              <a:t>的结果）</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0473163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cached_property</a:t>
            </a:r>
            <a:r>
              <a:rPr lang="zh-CN" altLang="en-US" sz="2400" dirty="0">
                <a:solidFill>
                  <a:prstClr val="black"/>
                </a:solidFill>
                <a:latin typeface="华文楷体" panose="02010600040101010101" pitchFamily="2" charset="-122"/>
                <a:ea typeface="华文楷体" panose="02010600040101010101" pitchFamily="2" charset="-122"/>
              </a:rPr>
              <a:t>，这一个修饰器可以将一个不需要参数的类方法（就是类函数）转换为类的一个属性。也即，提前将这个函数进行计算，之后可以直接调用缓存结果而不必重新计算。</a:t>
            </a:r>
            <a:r>
              <a:rPr lang="en-US" altLang="zh-CN" sz="2400" dirty="0">
                <a:solidFill>
                  <a:prstClr val="black"/>
                </a:solidFill>
                <a:latin typeface="华文楷体" panose="02010600040101010101" pitchFamily="2" charset="-122"/>
                <a:ea typeface="华文楷体" panose="02010600040101010101" pitchFamily="2" charset="-122"/>
              </a:rPr>
              <a:t> (python 3.8+)</a:t>
            </a:r>
          </a:p>
          <a:p>
            <a:pPr>
              <a:defRPr/>
            </a:pPr>
            <a:r>
              <a:rPr lang="en-US" altLang="zh-CN" sz="2400" dirty="0" err="1">
                <a:solidFill>
                  <a:prstClr val="black"/>
                </a:solidFill>
                <a:latin typeface="华文楷体" panose="02010600040101010101" pitchFamily="2" charset="-122"/>
                <a:ea typeface="华文楷体" panose="02010600040101010101" pitchFamily="2" charset="-122"/>
              </a:rPr>
              <a:t>lru_cache</a:t>
            </a:r>
            <a:r>
              <a:rPr lang="zh-CN" altLang="en-US" sz="2400" dirty="0">
                <a:solidFill>
                  <a:prstClr val="black"/>
                </a:solidFill>
                <a:latin typeface="华文楷体" panose="02010600040101010101" pitchFamily="2" charset="-122"/>
                <a:ea typeface="华文楷体" panose="02010600040101010101" pitchFamily="2" charset="-122"/>
              </a:rPr>
              <a:t>，也是一个提供缓存功能的装饰器，它采用</a:t>
            </a:r>
            <a:r>
              <a:rPr lang="en-US" altLang="zh-CN" sz="2400" dirty="0">
                <a:solidFill>
                  <a:prstClr val="black"/>
                </a:solidFill>
                <a:latin typeface="华文楷体" panose="02010600040101010101" pitchFamily="2" charset="-122"/>
                <a:ea typeface="华文楷体" panose="02010600040101010101" pitchFamily="2" charset="-122"/>
              </a:rPr>
              <a:t>LRU</a:t>
            </a:r>
            <a:r>
              <a:rPr lang="zh-CN" altLang="en-US" sz="2400" dirty="0">
                <a:solidFill>
                  <a:prstClr val="black"/>
                </a:solidFill>
                <a:latin typeface="华文楷体" panose="02010600040101010101" pitchFamily="2" charset="-122"/>
                <a:ea typeface="华文楷体" panose="02010600040101010101" pitchFamily="2" charset="-122"/>
              </a:rPr>
              <a:t>算法来更新缓存，但是由于是使用字典进行的缓存，所以其参数必须都是可哈希对象（一类不可变对象）。</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可以设置缓存大小。即有以下两种写法。</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r>
              <a:rPr lang="en-US" altLang="zh-CN" sz="2400" dirty="0">
                <a:solidFill>
                  <a:prstClr val="black"/>
                </a:solidFill>
                <a:latin typeface="Consolas" panose="020B0609020204030204" pitchFamily="49" charset="0"/>
                <a:ea typeface="华文楷体" panose="02010600040101010101" pitchFamily="2" charset="-122"/>
              </a:rPr>
              <a:t>@lru_cache</a:t>
            </a:r>
          </a:p>
          <a:p>
            <a:pPr marL="0" indent="0">
              <a:buNone/>
              <a:defRPr/>
            </a:pPr>
            <a:r>
              <a:rPr lang="en-US" altLang="zh-CN" sz="2400" dirty="0">
                <a:solidFill>
                  <a:prstClr val="black"/>
                </a:solidFill>
                <a:latin typeface="Consolas" panose="020B0609020204030204" pitchFamily="49" charset="0"/>
                <a:ea typeface="华文楷体" panose="02010600040101010101" pitchFamily="2" charset="-122"/>
              </a:rPr>
              <a:t>@lru_cache(maxsize=128)</a:t>
            </a: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3982588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total_ordering</a:t>
            </a:r>
            <a:r>
              <a:rPr lang="zh-CN" altLang="en-US" sz="2400" dirty="0">
                <a:solidFill>
                  <a:prstClr val="black"/>
                </a:solidFill>
                <a:latin typeface="华文楷体" panose="02010600040101010101" pitchFamily="2" charset="-122"/>
                <a:ea typeface="华文楷体" panose="02010600040101010101" pitchFamily="2" charset="-122"/>
              </a:rPr>
              <a:t>，当你定义了某一个类的一种或几种比较函数（大于、大于等于、小于、小于等于、等于、不等于）后，该装饰器可以自动补全其他比较排序的函数定义。</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该装饰器作用于类上，而非函数。即应当写在的类前面。</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但是，该装饰器在一些情况下会明显降低执行速度。因此，如果有可能，完全实现六个方法函数是更好的选择</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3759966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里提供了一些有用的装饰器：</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err="1">
                <a:solidFill>
                  <a:prstClr val="black"/>
                </a:solidFill>
                <a:latin typeface="华文楷体" panose="02010600040101010101" pitchFamily="2" charset="-122"/>
                <a:ea typeface="华文楷体" panose="02010600040101010101" pitchFamily="2" charset="-122"/>
              </a:rPr>
              <a:t>singledispatch</a:t>
            </a:r>
            <a:r>
              <a:rPr lang="zh-CN" altLang="en-US" sz="2400" dirty="0">
                <a:solidFill>
                  <a:prstClr val="black"/>
                </a:solidFill>
                <a:latin typeface="华文楷体" panose="02010600040101010101" pitchFamily="2" charset="-122"/>
                <a:ea typeface="华文楷体" panose="02010600040101010101" pitchFamily="2" charset="-122"/>
              </a:rPr>
              <a:t>，将一个函数转换为一个泛型函数，也即可以为函数提供重载函数。具体写法如下</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4" name="文本框 3">
            <a:extLst>
              <a:ext uri="{FF2B5EF4-FFF2-40B4-BE49-F238E27FC236}">
                <a16:creationId xmlns:a16="http://schemas.microsoft.com/office/drawing/2014/main" id="{050C7E5B-5CCB-9861-CF13-C22712CEE7CE}"/>
              </a:ext>
            </a:extLst>
          </p:cNvPr>
          <p:cNvSpPr txBox="1"/>
          <p:nvPr/>
        </p:nvSpPr>
        <p:spPr>
          <a:xfrm>
            <a:off x="628650" y="2940970"/>
            <a:ext cx="4572000" cy="3416320"/>
          </a:xfrm>
          <a:prstGeom prst="rect">
            <a:avLst/>
          </a:prstGeom>
          <a:noFill/>
        </p:spPr>
        <p:txBody>
          <a:bodyPr wrap="square">
            <a:spAutoFit/>
          </a:bodyPr>
          <a:lstStyle/>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&gt;&gt;&gt; \</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@singledispatch</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fun(</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int,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list,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p:txBody>
      </p:sp>
      <p:sp>
        <p:nvSpPr>
          <p:cNvPr id="5" name="文本框 4">
            <a:extLst>
              <a:ext uri="{FF2B5EF4-FFF2-40B4-BE49-F238E27FC236}">
                <a16:creationId xmlns:a16="http://schemas.microsoft.com/office/drawing/2014/main" id="{A4DAA1F3-6514-CC74-8BD5-2B9CCEA5CDBD}"/>
              </a:ext>
            </a:extLst>
          </p:cNvPr>
          <p:cNvSpPr txBox="1"/>
          <p:nvPr/>
        </p:nvSpPr>
        <p:spPr>
          <a:xfrm>
            <a:off x="4167188" y="2894804"/>
            <a:ext cx="4572000" cy="2031325"/>
          </a:xfrm>
          <a:prstGeom prst="rect">
            <a:avLst/>
          </a:prstGeom>
          <a:noFill/>
        </p:spPr>
        <p:txBody>
          <a:bodyPr wrap="square">
            <a:spAutoFit/>
          </a:bodyPr>
          <a:lstStyle/>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@fun.register(complex)</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def _(</a:t>
            </a:r>
            <a:r>
              <a:rPr lang="en-US" altLang="zh-CN" sz="1800" dirty="0" err="1">
                <a:solidFill>
                  <a:prstClr val="black"/>
                </a:solidFill>
                <a:latin typeface="Consolas" panose="020B0609020204030204" pitchFamily="49" charset="0"/>
                <a:ea typeface="华文楷体" panose="02010600040101010101" pitchFamily="2" charset="-122"/>
              </a:rPr>
              <a:t>arg</a:t>
            </a:r>
            <a:r>
              <a:rPr lang="en-US" altLang="zh-CN" sz="1800" dirty="0">
                <a:solidFill>
                  <a:prstClr val="black"/>
                </a:solidFill>
                <a:latin typeface="Consolas" panose="020B0609020204030204" pitchFamily="49" charset="0"/>
                <a:ea typeface="华文楷体" panose="02010600040101010101" pitchFamily="2" charset="-122"/>
              </a:rPr>
              <a:t>, verbose):</a:t>
            </a:r>
          </a:p>
          <a:p>
            <a:pPr marL="0" indent="0">
              <a:lnSpc>
                <a:spcPct val="100000"/>
              </a:lnSpc>
              <a:spcBef>
                <a:spcPts val="0"/>
              </a:spcBef>
              <a:buNone/>
              <a:defRPr/>
            </a:pPr>
            <a:r>
              <a:rPr lang="en-US" altLang="zh-CN" sz="1800" dirty="0">
                <a:solidFill>
                  <a:prstClr val="black"/>
                </a:solidFill>
                <a:latin typeface="Consolas" panose="020B0609020204030204" pitchFamily="49" charset="0"/>
                <a:ea typeface="华文楷体" panose="02010600040101010101" pitchFamily="2" charset="-122"/>
              </a:rPr>
              <a:t>    pass</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a:p>
            <a:pPr marL="0" indent="0">
              <a:lnSpc>
                <a:spcPct val="100000"/>
              </a:lnSpc>
              <a:spcBef>
                <a:spcPts val="0"/>
              </a:spcBef>
              <a:buNone/>
              <a:defRPr/>
            </a:pPr>
            <a:r>
              <a:rPr lang="en-US" altLang="zh-CN" sz="1800" dirty="0" err="1">
                <a:solidFill>
                  <a:prstClr val="black"/>
                </a:solidFill>
                <a:latin typeface="Consolas" panose="020B0609020204030204" pitchFamily="49" charset="0"/>
                <a:ea typeface="华文楷体" panose="02010600040101010101" pitchFamily="2" charset="-122"/>
              </a:rPr>
              <a:t>fun.register</a:t>
            </a:r>
            <a:r>
              <a:rPr lang="en-US" altLang="zh-CN" sz="1800" dirty="0">
                <a:solidFill>
                  <a:prstClr val="black"/>
                </a:solidFill>
                <a:latin typeface="Consolas" panose="020B0609020204030204" pitchFamily="49" charset="0"/>
                <a:ea typeface="华文楷体" panose="02010600040101010101" pitchFamily="2" charset="-122"/>
              </a:rPr>
              <a:t>(type(None), exit)</a:t>
            </a:r>
          </a:p>
          <a:p>
            <a:pPr marL="0" indent="0">
              <a:lnSpc>
                <a:spcPct val="100000"/>
              </a:lnSpc>
              <a:spcBef>
                <a:spcPts val="0"/>
              </a:spcBef>
              <a:buNone/>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
        <p:nvSpPr>
          <p:cNvPr id="6" name="内容占位符 10">
            <a:extLst>
              <a:ext uri="{FF2B5EF4-FFF2-40B4-BE49-F238E27FC236}">
                <a16:creationId xmlns:a16="http://schemas.microsoft.com/office/drawing/2014/main" id="{396F1400-FDD6-D9D8-F5F7-61436716D7F6}"/>
              </a:ext>
            </a:extLst>
          </p:cNvPr>
          <p:cNvSpPr txBox="1">
            <a:spLocks/>
          </p:cNvSpPr>
          <p:nvPr/>
        </p:nvSpPr>
        <p:spPr>
          <a:xfrm>
            <a:off x="4029074" y="4649130"/>
            <a:ext cx="4571999" cy="20313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prstClr val="black"/>
                </a:solidFill>
                <a:latin typeface="华文楷体" panose="02010600040101010101" pitchFamily="2" charset="-122"/>
                <a:ea typeface="华文楷体" panose="02010600040101010101" pitchFamily="2" charset="-122"/>
              </a:rPr>
              <a:t>目前貌似只提供对第一个参数的类型的重载</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调用时，函数会根据第一个参数类型进行调用（按照各个函数的定义顺序匹配类型），如果没有匹配类型，原始的函数将被调用。</a:t>
            </a: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151555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About high-order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en-US" altLang="zh-CN" sz="2400" dirty="0" err="1">
                <a:solidFill>
                  <a:prstClr val="black"/>
                </a:solidFill>
                <a:latin typeface="华文楷体" panose="02010600040101010101" pitchFamily="2" charset="-122"/>
                <a:ea typeface="华文楷体" panose="02010600040101010101" pitchFamily="2" charset="-122"/>
              </a:rPr>
              <a:t>functools</a:t>
            </a:r>
            <a:r>
              <a:rPr lang="zh-CN" altLang="en-US" sz="2400" dirty="0">
                <a:solidFill>
                  <a:prstClr val="black"/>
                </a:solidFill>
                <a:latin typeface="华文楷体" panose="02010600040101010101" pitchFamily="2" charset="-122"/>
                <a:ea typeface="华文楷体" panose="02010600040101010101" pitchFamily="2" charset="-122"/>
              </a:rPr>
              <a:t>里还提供了一些有用的函数：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partial(</a:t>
            </a:r>
            <a:r>
              <a:rPr lang="en-US" altLang="zh-CN" sz="2400" dirty="0" err="1">
                <a:solidFill>
                  <a:prstClr val="black"/>
                </a:solidFill>
                <a:latin typeface="华文楷体" panose="02010600040101010101" pitchFamily="2" charset="-122"/>
                <a:ea typeface="华文楷体" panose="02010600040101010101" pitchFamily="2" charset="-122"/>
              </a:rPr>
              <a:t>func</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，返回一个新的部分对象。可以用来实现函数的柯里化。该函数的实现原理是生成一个新的函数，新函数为一些原函数没有默认值的参数提供了默认参数。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en-US" altLang="zh-CN" sz="2400" dirty="0">
                <a:solidFill>
                  <a:prstClr val="black"/>
                </a:solidFill>
                <a:latin typeface="华文楷体" panose="02010600040101010101" pitchFamily="2" charset="-122"/>
                <a:ea typeface="华文楷体" panose="02010600040101010101" pitchFamily="2" charset="-122"/>
              </a:rPr>
              <a:t>reduce(</a:t>
            </a:r>
            <a:r>
              <a:rPr lang="en-US" altLang="zh-CN" sz="2400" dirty="0" err="1">
                <a:solidFill>
                  <a:prstClr val="black"/>
                </a:solidFill>
                <a:latin typeface="华文楷体" panose="02010600040101010101" pitchFamily="2" charset="-122"/>
                <a:ea typeface="华文楷体" panose="02010600040101010101" pitchFamily="2" charset="-122"/>
              </a:rPr>
              <a:t>func</a:t>
            </a:r>
            <a:r>
              <a:rPr lang="en-US" altLang="zh-CN" sz="2400" dirty="0">
                <a:solidFill>
                  <a:prstClr val="black"/>
                </a:solidFill>
                <a:latin typeface="华文楷体" panose="02010600040101010101" pitchFamily="2" charset="-122"/>
                <a:ea typeface="华文楷体" panose="02010600040101010101" pitchFamily="2" charset="-122"/>
              </a:rPr>
              <a:t>, </a:t>
            </a:r>
            <a:r>
              <a:rPr lang="en-US" altLang="zh-CN" sz="2400" dirty="0" err="1">
                <a:solidFill>
                  <a:prstClr val="black"/>
                </a:solidFill>
                <a:latin typeface="华文楷体" panose="02010600040101010101" pitchFamily="2" charset="-122"/>
                <a:ea typeface="华文楷体" panose="02010600040101010101" pitchFamily="2" charset="-122"/>
              </a:rPr>
              <a:t>iterable</a:t>
            </a:r>
            <a:r>
              <a:rPr lang="en-US" altLang="zh-CN" sz="2400" dirty="0">
                <a:solidFill>
                  <a:prstClr val="black"/>
                </a:solidFill>
                <a:latin typeface="华文楷体" panose="02010600040101010101" pitchFamily="2" charset="-122"/>
                <a:ea typeface="华文楷体" panose="02010600040101010101" pitchFamily="2" charset="-122"/>
              </a:rPr>
              <a:t>[, initializer])</a:t>
            </a:r>
            <a:r>
              <a:rPr lang="zh-CN" altLang="en-US" sz="2400" dirty="0">
                <a:solidFill>
                  <a:prstClr val="black"/>
                </a:solidFill>
                <a:latin typeface="华文楷体" panose="02010600040101010101" pitchFamily="2" charset="-122"/>
                <a:ea typeface="华文楷体" panose="02010600040101010101" pitchFamily="2" charset="-122"/>
              </a:rPr>
              <a:t>，该函数使用</a:t>
            </a:r>
            <a:r>
              <a:rPr lang="en-US" altLang="zh-CN" sz="2400" dirty="0" err="1">
                <a:solidFill>
                  <a:prstClr val="black"/>
                </a:solidFill>
                <a:latin typeface="华文楷体" panose="02010600040101010101" pitchFamily="2" charset="-122"/>
                <a:ea typeface="华文楷体" panose="02010600040101010101" pitchFamily="2" charset="-122"/>
              </a:rPr>
              <a:t>func</a:t>
            </a:r>
            <a:r>
              <a:rPr lang="zh-CN" altLang="en-US" sz="2400" dirty="0">
                <a:solidFill>
                  <a:prstClr val="black"/>
                </a:solidFill>
                <a:latin typeface="华文楷体" panose="02010600040101010101" pitchFamily="2" charset="-122"/>
                <a:ea typeface="华文楷体" panose="02010600040101010101" pitchFamily="2" charset="-122"/>
              </a:rPr>
              <a:t>函数，依次对</a:t>
            </a:r>
            <a:r>
              <a:rPr lang="en-US" altLang="zh-CN" sz="2400" dirty="0" err="1">
                <a:solidFill>
                  <a:prstClr val="black"/>
                </a:solidFill>
                <a:latin typeface="华文楷体" panose="02010600040101010101" pitchFamily="2" charset="-122"/>
                <a:ea typeface="华文楷体" panose="02010600040101010101" pitchFamily="2" charset="-122"/>
              </a:rPr>
              <a:t>iterable</a:t>
            </a:r>
            <a:r>
              <a:rPr lang="zh-CN" altLang="en-US" sz="2400" dirty="0">
                <a:solidFill>
                  <a:prstClr val="black"/>
                </a:solidFill>
                <a:latin typeface="华文楷体" panose="02010600040101010101" pitchFamily="2" charset="-122"/>
                <a:ea typeface="华文楷体" panose="02010600040101010101" pitchFamily="2" charset="-122"/>
              </a:rPr>
              <a:t>返回的元素进行计算，返回最终的计算结果。如果存在</a:t>
            </a:r>
            <a:r>
              <a:rPr lang="en-US" altLang="zh-CN" sz="2400" dirty="0">
                <a:solidFill>
                  <a:prstClr val="black"/>
                </a:solidFill>
                <a:latin typeface="华文楷体" panose="02010600040101010101" pitchFamily="2" charset="-122"/>
                <a:ea typeface="华文楷体" panose="02010600040101010101" pitchFamily="2" charset="-122"/>
              </a:rPr>
              <a:t>initializer</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initializer</a:t>
            </a:r>
            <a:r>
              <a:rPr lang="zh-CN" altLang="en-US" sz="2400" dirty="0">
                <a:solidFill>
                  <a:prstClr val="black"/>
                </a:solidFill>
                <a:latin typeface="华文楷体" panose="02010600040101010101" pitchFamily="2" charset="-122"/>
                <a:ea typeface="华文楷体" panose="02010600040101010101" pitchFamily="2" charset="-122"/>
              </a:rPr>
              <a:t>将放在最初参与计算。</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r>
              <a:rPr lang="zh-CN" altLang="en-US" sz="2400" dirty="0">
                <a:solidFill>
                  <a:prstClr val="black"/>
                </a:solidFill>
                <a:latin typeface="华文楷体" panose="02010600040101010101" pitchFamily="2" charset="-122"/>
                <a:ea typeface="华文楷体" panose="02010600040101010101" pitchFamily="2" charset="-122"/>
              </a:rPr>
              <a:t>该函数的中间过程可以参考</a:t>
            </a:r>
            <a:r>
              <a:rPr lang="en-US" altLang="zh-CN" sz="2400" dirty="0" err="1">
                <a:solidFill>
                  <a:prstClr val="black"/>
                </a:solidFill>
                <a:latin typeface="华文楷体" panose="02010600040101010101" pitchFamily="2" charset="-122"/>
                <a:ea typeface="华文楷体" panose="02010600040101010101" pitchFamily="2" charset="-122"/>
              </a:rPr>
              <a:t>itertools.accumulate</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函数</a:t>
            </a:r>
            <a:endParaRPr lang="en-US" altLang="zh-CN" sz="2400" dirty="0">
              <a:solidFill>
                <a:prstClr val="black"/>
              </a:solidFill>
              <a:latin typeface="华文楷体" panose="02010600040101010101" pitchFamily="2" charset="-122"/>
              <a:ea typeface="华文楷体" panose="02010600040101010101" pitchFamily="2" charset="-122"/>
            </a:endParaRPr>
          </a:p>
          <a:p>
            <a:pPr>
              <a:defRPr/>
            </a:pPr>
            <a:endParaRPr lang="en-US" altLang="zh-CN" sz="1800" dirty="0">
              <a:solidFill>
                <a:prstClr val="black"/>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548979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392067798"/>
              </p:ext>
            </p:extLst>
          </p:nvPr>
        </p:nvGraphicFramePr>
        <p:xfrm>
          <a:off x="994263" y="2603499"/>
          <a:ext cx="6096000" cy="37084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423953068"/>
                    </a:ext>
                  </a:extLst>
                </a:gridCol>
                <a:gridCol w="2032000">
                  <a:extLst>
                    <a:ext uri="{9D8B030D-6E8A-4147-A177-3AD203B41FA5}">
                      <a16:colId xmlns:a16="http://schemas.microsoft.com/office/drawing/2014/main" val="4098237505"/>
                    </a:ext>
                  </a:extLst>
                </a:gridCol>
                <a:gridCol w="2032000">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a:effectLst/>
                        </a:rPr>
                        <a:t>加法</a:t>
                      </a:r>
                    </a:p>
                  </a:txBody>
                  <a:tcPr anchor="ctr"/>
                </a:tc>
                <a:tc>
                  <a:txBody>
                    <a:bodyPr/>
                    <a:lstStyle/>
                    <a:p>
                      <a:pPr algn="l"/>
                      <a:r>
                        <a:rPr lang="en-US">
                          <a:effectLst/>
                        </a:rPr>
                        <a:t>a + b</a:t>
                      </a:r>
                    </a:p>
                  </a:txBody>
                  <a:tcPr anchor="ctr"/>
                </a:tc>
                <a:tc>
                  <a:txBody>
                    <a:bodyPr/>
                    <a:lstStyle/>
                    <a:p>
                      <a:pPr algn="l"/>
                      <a:r>
                        <a:rPr lang="en-US">
                          <a:effectLst/>
                        </a:rPr>
                        <a:t>add(a, b)</a:t>
                      </a:r>
                    </a:p>
                  </a:txBody>
                  <a:tcPr anchor="ctr"/>
                </a:tc>
                <a:extLst>
                  <a:ext uri="{0D108BD9-81ED-4DB2-BD59-A6C34878D82A}">
                    <a16:rowId xmlns:a16="http://schemas.microsoft.com/office/drawing/2014/main" val="3307576162"/>
                  </a:ext>
                </a:extLst>
              </a:tr>
              <a:tr h="370840">
                <a:tc>
                  <a:txBody>
                    <a:bodyPr/>
                    <a:lstStyle/>
                    <a:p>
                      <a:pPr algn="l"/>
                      <a:r>
                        <a:rPr lang="zh-CN" altLang="en-US">
                          <a:effectLst/>
                        </a:rPr>
                        <a:t>字符串拼接</a:t>
                      </a:r>
                    </a:p>
                  </a:txBody>
                  <a:tcPr anchor="ctr"/>
                </a:tc>
                <a:tc>
                  <a:txBody>
                    <a:bodyPr/>
                    <a:lstStyle/>
                    <a:p>
                      <a:pPr algn="l"/>
                      <a:r>
                        <a:rPr lang="en-US">
                          <a:effectLst/>
                        </a:rPr>
                        <a:t>seq1 + seq2</a:t>
                      </a:r>
                    </a:p>
                  </a:txBody>
                  <a:tcPr anchor="ctr"/>
                </a:tc>
                <a:tc>
                  <a:txBody>
                    <a:bodyPr/>
                    <a:lstStyle/>
                    <a:p>
                      <a:pPr algn="l"/>
                      <a:r>
                        <a:rPr lang="en-US">
                          <a:effectLst/>
                        </a:rPr>
                        <a:t>concat(seq1, seq2)</a:t>
                      </a:r>
                    </a:p>
                  </a:txBody>
                  <a:tcPr anchor="ctr"/>
                </a:tc>
                <a:extLst>
                  <a:ext uri="{0D108BD9-81ED-4DB2-BD59-A6C34878D82A}">
                    <a16:rowId xmlns:a16="http://schemas.microsoft.com/office/drawing/2014/main" val="1120895030"/>
                  </a:ext>
                </a:extLst>
              </a:tr>
              <a:tr h="370840">
                <a:tc>
                  <a:txBody>
                    <a:bodyPr/>
                    <a:lstStyle/>
                    <a:p>
                      <a:pPr algn="l"/>
                      <a:r>
                        <a:rPr lang="zh-CN" altLang="en-US">
                          <a:effectLst/>
                        </a:rPr>
                        <a:t>包含测试</a:t>
                      </a:r>
                    </a:p>
                  </a:txBody>
                  <a:tcPr anchor="ctr"/>
                </a:tc>
                <a:tc>
                  <a:txBody>
                    <a:bodyPr/>
                    <a:lstStyle/>
                    <a:p>
                      <a:pPr algn="l"/>
                      <a:r>
                        <a:rPr lang="en-US">
                          <a:effectLst/>
                        </a:rPr>
                        <a:t>obj in seq</a:t>
                      </a:r>
                    </a:p>
                  </a:txBody>
                  <a:tcPr anchor="ctr"/>
                </a:tc>
                <a:tc>
                  <a:txBody>
                    <a:bodyPr/>
                    <a:lstStyle/>
                    <a:p>
                      <a:pPr algn="l"/>
                      <a:r>
                        <a:rPr lang="en-US">
                          <a:effectLst/>
                        </a:rPr>
                        <a:t>contains(seq, obj)</a:t>
                      </a:r>
                    </a:p>
                  </a:txBody>
                  <a:tcPr anchor="ctr"/>
                </a:tc>
                <a:extLst>
                  <a:ext uri="{0D108BD9-81ED-4DB2-BD59-A6C34878D82A}">
                    <a16:rowId xmlns:a16="http://schemas.microsoft.com/office/drawing/2014/main" val="2882272851"/>
                  </a:ext>
                </a:extLst>
              </a:tr>
              <a:tr h="370840">
                <a:tc>
                  <a:txBody>
                    <a:bodyPr/>
                    <a:lstStyle/>
                    <a:p>
                      <a:pPr algn="l"/>
                      <a:r>
                        <a:rPr lang="zh-CN" altLang="en-US">
                          <a:effectLst/>
                        </a:rPr>
                        <a:t>除法</a:t>
                      </a:r>
                    </a:p>
                  </a:txBody>
                  <a:tcPr anchor="ctr"/>
                </a:tc>
                <a:tc>
                  <a:txBody>
                    <a:bodyPr/>
                    <a:lstStyle/>
                    <a:p>
                      <a:pPr algn="l"/>
                      <a:r>
                        <a:rPr lang="en-US">
                          <a:effectLst/>
                        </a:rPr>
                        <a:t>a / b</a:t>
                      </a:r>
                    </a:p>
                  </a:txBody>
                  <a:tcPr anchor="ctr"/>
                </a:tc>
                <a:tc>
                  <a:txBody>
                    <a:bodyPr/>
                    <a:lstStyle/>
                    <a:p>
                      <a:pPr algn="l"/>
                      <a:r>
                        <a:rPr lang="en-US">
                          <a:effectLst/>
                        </a:rPr>
                        <a:t>truediv(a, b)</a:t>
                      </a:r>
                    </a:p>
                  </a:txBody>
                  <a:tcPr anchor="ctr"/>
                </a:tc>
                <a:extLst>
                  <a:ext uri="{0D108BD9-81ED-4DB2-BD59-A6C34878D82A}">
                    <a16:rowId xmlns:a16="http://schemas.microsoft.com/office/drawing/2014/main" val="1953563101"/>
                  </a:ext>
                </a:extLst>
              </a:tr>
              <a:tr h="370840">
                <a:tc>
                  <a:txBody>
                    <a:bodyPr/>
                    <a:lstStyle/>
                    <a:p>
                      <a:pPr algn="l"/>
                      <a:r>
                        <a:rPr lang="zh-CN" altLang="en-US" dirty="0">
                          <a:effectLst/>
                        </a:rPr>
                        <a:t>除法</a:t>
                      </a:r>
                    </a:p>
                  </a:txBody>
                  <a:tcPr anchor="ctr"/>
                </a:tc>
                <a:tc>
                  <a:txBody>
                    <a:bodyPr/>
                    <a:lstStyle/>
                    <a:p>
                      <a:pPr algn="l"/>
                      <a:r>
                        <a:rPr lang="en-US">
                          <a:effectLst/>
                        </a:rPr>
                        <a:t>a // b</a:t>
                      </a:r>
                    </a:p>
                  </a:txBody>
                  <a:tcPr anchor="ctr"/>
                </a:tc>
                <a:tc>
                  <a:txBody>
                    <a:bodyPr/>
                    <a:lstStyle/>
                    <a:p>
                      <a:pPr algn="l"/>
                      <a:r>
                        <a:rPr lang="en-US">
                          <a:effectLst/>
                        </a:rPr>
                        <a:t>floordiv(a, b)</a:t>
                      </a:r>
                    </a:p>
                  </a:txBody>
                  <a:tcPr anchor="ctr"/>
                </a:tc>
                <a:extLst>
                  <a:ext uri="{0D108BD9-81ED-4DB2-BD59-A6C34878D82A}">
                    <a16:rowId xmlns:a16="http://schemas.microsoft.com/office/drawing/2014/main" val="4134131673"/>
                  </a:ext>
                </a:extLst>
              </a:tr>
              <a:tr h="370840">
                <a:tc>
                  <a:txBody>
                    <a:bodyPr/>
                    <a:lstStyle/>
                    <a:p>
                      <a:pPr algn="l"/>
                      <a:r>
                        <a:rPr lang="zh-CN" altLang="en-US" dirty="0">
                          <a:effectLst/>
                        </a:rPr>
                        <a:t>按位与</a:t>
                      </a:r>
                    </a:p>
                  </a:txBody>
                  <a:tcPr anchor="ctr"/>
                </a:tc>
                <a:tc>
                  <a:txBody>
                    <a:bodyPr/>
                    <a:lstStyle/>
                    <a:p>
                      <a:pPr algn="l"/>
                      <a:r>
                        <a:rPr lang="en-US">
                          <a:effectLst/>
                        </a:rPr>
                        <a:t>a &amp; b</a:t>
                      </a:r>
                    </a:p>
                  </a:txBody>
                  <a:tcPr anchor="ctr"/>
                </a:tc>
                <a:tc>
                  <a:txBody>
                    <a:bodyPr/>
                    <a:lstStyle/>
                    <a:p>
                      <a:pPr algn="l"/>
                      <a:r>
                        <a:rPr lang="en-US">
                          <a:effectLst/>
                        </a:rPr>
                        <a:t>and_(a, b)</a:t>
                      </a:r>
                    </a:p>
                  </a:txBody>
                  <a:tcPr anchor="ctr"/>
                </a:tc>
                <a:extLst>
                  <a:ext uri="{0D108BD9-81ED-4DB2-BD59-A6C34878D82A}">
                    <a16:rowId xmlns:a16="http://schemas.microsoft.com/office/drawing/2014/main" val="3240112833"/>
                  </a:ext>
                </a:extLst>
              </a:tr>
              <a:tr h="370840">
                <a:tc>
                  <a:txBody>
                    <a:bodyPr/>
                    <a:lstStyle/>
                    <a:p>
                      <a:pPr algn="l"/>
                      <a:r>
                        <a:rPr lang="zh-CN" altLang="en-US">
                          <a:effectLst/>
                        </a:rPr>
                        <a:t>按位异或</a:t>
                      </a:r>
                    </a:p>
                  </a:txBody>
                  <a:tcPr anchor="ctr"/>
                </a:tc>
                <a:tc>
                  <a:txBody>
                    <a:bodyPr/>
                    <a:lstStyle/>
                    <a:p>
                      <a:pPr algn="l"/>
                      <a:r>
                        <a:rPr lang="en-US">
                          <a:effectLst/>
                        </a:rPr>
                        <a:t>a ^ b</a:t>
                      </a:r>
                    </a:p>
                  </a:txBody>
                  <a:tcPr anchor="ctr"/>
                </a:tc>
                <a:tc>
                  <a:txBody>
                    <a:bodyPr/>
                    <a:lstStyle/>
                    <a:p>
                      <a:pPr algn="l"/>
                      <a:r>
                        <a:rPr lang="en-US">
                          <a:effectLst/>
                        </a:rPr>
                        <a:t>xor(a, b)</a:t>
                      </a:r>
                    </a:p>
                  </a:txBody>
                  <a:tcPr anchor="ctr"/>
                </a:tc>
                <a:extLst>
                  <a:ext uri="{0D108BD9-81ED-4DB2-BD59-A6C34878D82A}">
                    <a16:rowId xmlns:a16="http://schemas.microsoft.com/office/drawing/2014/main" val="3214790738"/>
                  </a:ext>
                </a:extLst>
              </a:tr>
              <a:tr h="370840">
                <a:tc>
                  <a:txBody>
                    <a:bodyPr/>
                    <a:lstStyle/>
                    <a:p>
                      <a:pPr algn="l"/>
                      <a:r>
                        <a:rPr lang="zh-CN" altLang="en-US">
                          <a:effectLst/>
                        </a:rPr>
                        <a:t>按位取反</a:t>
                      </a:r>
                    </a:p>
                  </a:txBody>
                  <a:tcPr anchor="ctr"/>
                </a:tc>
                <a:tc>
                  <a:txBody>
                    <a:bodyPr/>
                    <a:lstStyle/>
                    <a:p>
                      <a:pPr algn="l"/>
                      <a:r>
                        <a:rPr lang="en-US">
                          <a:effectLst/>
                        </a:rPr>
                        <a:t>~ a</a:t>
                      </a:r>
                    </a:p>
                  </a:txBody>
                  <a:tcPr anchor="ctr"/>
                </a:tc>
                <a:tc>
                  <a:txBody>
                    <a:bodyPr/>
                    <a:lstStyle/>
                    <a:p>
                      <a:pPr algn="l"/>
                      <a:r>
                        <a:rPr lang="en-US">
                          <a:effectLst/>
                        </a:rPr>
                        <a:t>invert(a)</a:t>
                      </a:r>
                    </a:p>
                  </a:txBody>
                  <a:tcPr anchor="ctr"/>
                </a:tc>
                <a:extLst>
                  <a:ext uri="{0D108BD9-81ED-4DB2-BD59-A6C34878D82A}">
                    <a16:rowId xmlns:a16="http://schemas.microsoft.com/office/drawing/2014/main" val="3075178971"/>
                  </a:ext>
                </a:extLst>
              </a:tr>
              <a:tr h="370840">
                <a:tc>
                  <a:txBody>
                    <a:bodyPr/>
                    <a:lstStyle/>
                    <a:p>
                      <a:pPr algn="l"/>
                      <a:r>
                        <a:rPr lang="zh-CN" altLang="en-US">
                          <a:effectLst/>
                        </a:rPr>
                        <a:t>按位或</a:t>
                      </a:r>
                    </a:p>
                  </a:txBody>
                  <a:tcPr anchor="ctr"/>
                </a:tc>
                <a:tc>
                  <a:txBody>
                    <a:bodyPr/>
                    <a:lstStyle/>
                    <a:p>
                      <a:pPr algn="l"/>
                      <a:r>
                        <a:rPr lang="en-US">
                          <a:effectLst/>
                        </a:rPr>
                        <a:t>a | b</a:t>
                      </a:r>
                    </a:p>
                  </a:txBody>
                  <a:tcPr anchor="ctr"/>
                </a:tc>
                <a:tc>
                  <a:txBody>
                    <a:bodyPr/>
                    <a:lstStyle/>
                    <a:p>
                      <a:pPr algn="l"/>
                      <a:r>
                        <a:rPr lang="en-US" dirty="0">
                          <a:effectLst/>
                        </a:rPr>
                        <a:t>or_(a, b)</a:t>
                      </a:r>
                    </a:p>
                  </a:txBody>
                  <a:tcPr anchor="ctr"/>
                </a:tc>
                <a:extLst>
                  <a:ext uri="{0D108BD9-81ED-4DB2-BD59-A6C34878D82A}">
                    <a16:rowId xmlns:a16="http://schemas.microsoft.com/office/drawing/2014/main" val="859392481"/>
                  </a:ext>
                </a:extLst>
              </a:tr>
            </a:tbl>
          </a:graphicData>
        </a:graphic>
      </p:graphicFrame>
    </p:spTree>
    <p:extLst>
      <p:ext uri="{BB962C8B-B14F-4D97-AF65-F5344CB8AC3E}">
        <p14:creationId xmlns:p14="http://schemas.microsoft.com/office/powerpoint/2010/main" val="39769577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3" name="表格 4">
            <a:extLst>
              <a:ext uri="{FF2B5EF4-FFF2-40B4-BE49-F238E27FC236}">
                <a16:creationId xmlns:a16="http://schemas.microsoft.com/office/drawing/2014/main" id="{3E1612FE-C03A-DBAC-1955-6CB0AA4667AB}"/>
              </a:ext>
            </a:extLst>
          </p:cNvPr>
          <p:cNvGraphicFramePr>
            <a:graphicFrameLocks noGrp="1"/>
          </p:cNvGraphicFramePr>
          <p:nvPr>
            <p:extLst>
              <p:ext uri="{D42A27DB-BD31-4B8C-83A1-F6EECF244321}">
                <p14:modId xmlns:p14="http://schemas.microsoft.com/office/powerpoint/2010/main" val="2873918242"/>
              </p:ext>
            </p:extLst>
          </p:nvPr>
        </p:nvGraphicFramePr>
        <p:xfrm>
          <a:off x="990604" y="2604846"/>
          <a:ext cx="6096000" cy="37084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423953068"/>
                    </a:ext>
                  </a:extLst>
                </a:gridCol>
                <a:gridCol w="2032000">
                  <a:extLst>
                    <a:ext uri="{9D8B030D-6E8A-4147-A177-3AD203B41FA5}">
                      <a16:colId xmlns:a16="http://schemas.microsoft.com/office/drawing/2014/main" val="4098237505"/>
                    </a:ext>
                  </a:extLst>
                </a:gridCol>
                <a:gridCol w="2032000">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a:effectLst/>
                        </a:rPr>
                        <a:t>取幂</a:t>
                      </a:r>
                    </a:p>
                  </a:txBody>
                  <a:tcPr anchor="ctr"/>
                </a:tc>
                <a:tc>
                  <a:txBody>
                    <a:bodyPr/>
                    <a:lstStyle/>
                    <a:p>
                      <a:pPr algn="l"/>
                      <a:r>
                        <a:rPr lang="en-US">
                          <a:effectLst/>
                        </a:rPr>
                        <a:t>a ** b</a:t>
                      </a:r>
                    </a:p>
                  </a:txBody>
                  <a:tcPr anchor="ctr"/>
                </a:tc>
                <a:tc>
                  <a:txBody>
                    <a:bodyPr/>
                    <a:lstStyle/>
                    <a:p>
                      <a:pPr algn="l"/>
                      <a:r>
                        <a:rPr lang="en-US" dirty="0">
                          <a:effectLst/>
                        </a:rPr>
                        <a:t>pow(a, b)</a:t>
                      </a:r>
                    </a:p>
                  </a:txBody>
                  <a:tcPr anchor="ctr"/>
                </a:tc>
                <a:extLst>
                  <a:ext uri="{0D108BD9-81ED-4DB2-BD59-A6C34878D82A}">
                    <a16:rowId xmlns:a16="http://schemas.microsoft.com/office/drawing/2014/main" val="3392285260"/>
                  </a:ext>
                </a:extLst>
              </a:tr>
              <a:tr h="370840">
                <a:tc>
                  <a:txBody>
                    <a:bodyPr/>
                    <a:lstStyle/>
                    <a:p>
                      <a:pPr algn="l"/>
                      <a:r>
                        <a:rPr lang="zh-CN" altLang="en-US">
                          <a:effectLst/>
                        </a:rPr>
                        <a:t>标识</a:t>
                      </a:r>
                    </a:p>
                  </a:txBody>
                  <a:tcPr anchor="ctr"/>
                </a:tc>
                <a:tc>
                  <a:txBody>
                    <a:bodyPr/>
                    <a:lstStyle/>
                    <a:p>
                      <a:pPr algn="l"/>
                      <a:r>
                        <a:rPr lang="en-US">
                          <a:effectLst/>
                        </a:rPr>
                        <a:t>a is b</a:t>
                      </a:r>
                    </a:p>
                  </a:txBody>
                  <a:tcPr anchor="ctr"/>
                </a:tc>
                <a:tc>
                  <a:txBody>
                    <a:bodyPr/>
                    <a:lstStyle/>
                    <a:p>
                      <a:pPr algn="l"/>
                      <a:r>
                        <a:rPr lang="en-US">
                          <a:effectLst/>
                        </a:rPr>
                        <a:t>is_(a, b)</a:t>
                      </a:r>
                    </a:p>
                  </a:txBody>
                  <a:tcPr anchor="ctr"/>
                </a:tc>
                <a:extLst>
                  <a:ext uri="{0D108BD9-81ED-4DB2-BD59-A6C34878D82A}">
                    <a16:rowId xmlns:a16="http://schemas.microsoft.com/office/drawing/2014/main" val="2249365931"/>
                  </a:ext>
                </a:extLst>
              </a:tr>
              <a:tr h="370840">
                <a:tc>
                  <a:txBody>
                    <a:bodyPr/>
                    <a:lstStyle/>
                    <a:p>
                      <a:pPr algn="l"/>
                      <a:r>
                        <a:rPr lang="zh-CN" altLang="en-US">
                          <a:effectLst/>
                        </a:rPr>
                        <a:t>标识</a:t>
                      </a:r>
                    </a:p>
                  </a:txBody>
                  <a:tcPr anchor="ctr"/>
                </a:tc>
                <a:tc>
                  <a:txBody>
                    <a:bodyPr/>
                    <a:lstStyle/>
                    <a:p>
                      <a:pPr algn="l"/>
                      <a:r>
                        <a:rPr lang="en-US">
                          <a:effectLst/>
                        </a:rPr>
                        <a:t>a is not b</a:t>
                      </a:r>
                    </a:p>
                  </a:txBody>
                  <a:tcPr anchor="ctr"/>
                </a:tc>
                <a:tc>
                  <a:txBody>
                    <a:bodyPr/>
                    <a:lstStyle/>
                    <a:p>
                      <a:pPr algn="l"/>
                      <a:r>
                        <a:rPr lang="en-US" dirty="0" err="1">
                          <a:effectLst/>
                        </a:rPr>
                        <a:t>is_not</a:t>
                      </a:r>
                      <a:r>
                        <a:rPr lang="en-US" dirty="0">
                          <a:effectLst/>
                        </a:rPr>
                        <a:t>(a, b)</a:t>
                      </a:r>
                    </a:p>
                  </a:txBody>
                  <a:tcPr anchor="ctr"/>
                </a:tc>
                <a:extLst>
                  <a:ext uri="{0D108BD9-81ED-4DB2-BD59-A6C34878D82A}">
                    <a16:rowId xmlns:a16="http://schemas.microsoft.com/office/drawing/2014/main" val="357739601"/>
                  </a:ext>
                </a:extLst>
              </a:tr>
              <a:tr h="370840">
                <a:tc>
                  <a:txBody>
                    <a:bodyPr/>
                    <a:lstStyle/>
                    <a:p>
                      <a:pPr algn="l"/>
                      <a:r>
                        <a:rPr lang="zh-CN" altLang="en-US">
                          <a:effectLst/>
                        </a:rPr>
                        <a:t>索引赋值</a:t>
                      </a:r>
                    </a:p>
                  </a:txBody>
                  <a:tcPr anchor="ctr"/>
                </a:tc>
                <a:tc>
                  <a:txBody>
                    <a:bodyPr/>
                    <a:lstStyle/>
                    <a:p>
                      <a:pPr algn="l"/>
                      <a:r>
                        <a:rPr lang="en-US">
                          <a:effectLst/>
                        </a:rPr>
                        <a:t>obj[k] = v</a:t>
                      </a:r>
                    </a:p>
                  </a:txBody>
                  <a:tcPr anchor="ctr"/>
                </a:tc>
                <a:tc>
                  <a:txBody>
                    <a:bodyPr/>
                    <a:lstStyle/>
                    <a:p>
                      <a:pPr algn="l"/>
                      <a:r>
                        <a:rPr lang="en-US" dirty="0" err="1">
                          <a:effectLst/>
                        </a:rPr>
                        <a:t>setitem</a:t>
                      </a:r>
                      <a:r>
                        <a:rPr lang="en-US" dirty="0">
                          <a:effectLst/>
                        </a:rPr>
                        <a:t>(obj, k, v)</a:t>
                      </a:r>
                    </a:p>
                  </a:txBody>
                  <a:tcPr anchor="ctr"/>
                </a:tc>
                <a:extLst>
                  <a:ext uri="{0D108BD9-81ED-4DB2-BD59-A6C34878D82A}">
                    <a16:rowId xmlns:a16="http://schemas.microsoft.com/office/drawing/2014/main" val="2908849795"/>
                  </a:ext>
                </a:extLst>
              </a:tr>
              <a:tr h="370840">
                <a:tc>
                  <a:txBody>
                    <a:bodyPr/>
                    <a:lstStyle/>
                    <a:p>
                      <a:pPr algn="l"/>
                      <a:r>
                        <a:rPr lang="zh-CN" altLang="en-US">
                          <a:effectLst/>
                        </a:rPr>
                        <a:t>索引删除</a:t>
                      </a:r>
                    </a:p>
                  </a:txBody>
                  <a:tcPr anchor="ctr"/>
                </a:tc>
                <a:tc>
                  <a:txBody>
                    <a:bodyPr/>
                    <a:lstStyle/>
                    <a:p>
                      <a:pPr algn="l"/>
                      <a:r>
                        <a:rPr lang="en-US">
                          <a:effectLst/>
                        </a:rPr>
                        <a:t>del obj[k]</a:t>
                      </a:r>
                    </a:p>
                  </a:txBody>
                  <a:tcPr anchor="ctr"/>
                </a:tc>
                <a:tc>
                  <a:txBody>
                    <a:bodyPr/>
                    <a:lstStyle/>
                    <a:p>
                      <a:pPr algn="l"/>
                      <a:r>
                        <a:rPr lang="en-US">
                          <a:effectLst/>
                        </a:rPr>
                        <a:t>delitem(obj, k)</a:t>
                      </a:r>
                    </a:p>
                  </a:txBody>
                  <a:tcPr anchor="ctr"/>
                </a:tc>
                <a:extLst>
                  <a:ext uri="{0D108BD9-81ED-4DB2-BD59-A6C34878D82A}">
                    <a16:rowId xmlns:a16="http://schemas.microsoft.com/office/drawing/2014/main" val="2088219838"/>
                  </a:ext>
                </a:extLst>
              </a:tr>
              <a:tr h="370840">
                <a:tc>
                  <a:txBody>
                    <a:bodyPr/>
                    <a:lstStyle/>
                    <a:p>
                      <a:pPr algn="l"/>
                      <a:r>
                        <a:rPr lang="zh-CN" altLang="en-US">
                          <a:effectLst/>
                        </a:rPr>
                        <a:t>索引取值</a:t>
                      </a:r>
                    </a:p>
                  </a:txBody>
                  <a:tcPr anchor="ctr"/>
                </a:tc>
                <a:tc>
                  <a:txBody>
                    <a:bodyPr/>
                    <a:lstStyle/>
                    <a:p>
                      <a:pPr algn="l"/>
                      <a:r>
                        <a:rPr lang="en-US">
                          <a:effectLst/>
                        </a:rPr>
                        <a:t>obj[k]</a:t>
                      </a:r>
                    </a:p>
                  </a:txBody>
                  <a:tcPr anchor="ctr"/>
                </a:tc>
                <a:tc>
                  <a:txBody>
                    <a:bodyPr/>
                    <a:lstStyle/>
                    <a:p>
                      <a:pPr algn="l"/>
                      <a:r>
                        <a:rPr lang="en-US">
                          <a:effectLst/>
                        </a:rPr>
                        <a:t>getitem(obj, k)</a:t>
                      </a:r>
                    </a:p>
                  </a:txBody>
                  <a:tcPr anchor="ctr"/>
                </a:tc>
                <a:extLst>
                  <a:ext uri="{0D108BD9-81ED-4DB2-BD59-A6C34878D82A}">
                    <a16:rowId xmlns:a16="http://schemas.microsoft.com/office/drawing/2014/main" val="1310501035"/>
                  </a:ext>
                </a:extLst>
              </a:tr>
              <a:tr h="370840">
                <a:tc>
                  <a:txBody>
                    <a:bodyPr/>
                    <a:lstStyle/>
                    <a:p>
                      <a:pPr algn="l"/>
                      <a:r>
                        <a:rPr lang="zh-CN" altLang="en-US">
                          <a:effectLst/>
                        </a:rPr>
                        <a:t>左移</a:t>
                      </a:r>
                    </a:p>
                  </a:txBody>
                  <a:tcPr anchor="ctr"/>
                </a:tc>
                <a:tc>
                  <a:txBody>
                    <a:bodyPr/>
                    <a:lstStyle/>
                    <a:p>
                      <a:pPr algn="l"/>
                      <a:r>
                        <a:rPr lang="en-US">
                          <a:effectLst/>
                        </a:rPr>
                        <a:t>a &lt;&lt; b</a:t>
                      </a:r>
                    </a:p>
                  </a:txBody>
                  <a:tcPr anchor="ctr"/>
                </a:tc>
                <a:tc>
                  <a:txBody>
                    <a:bodyPr/>
                    <a:lstStyle/>
                    <a:p>
                      <a:pPr algn="l"/>
                      <a:r>
                        <a:rPr lang="en-US">
                          <a:effectLst/>
                        </a:rPr>
                        <a:t>lshift(a, b)</a:t>
                      </a:r>
                    </a:p>
                  </a:txBody>
                  <a:tcPr anchor="ctr"/>
                </a:tc>
                <a:extLst>
                  <a:ext uri="{0D108BD9-81ED-4DB2-BD59-A6C34878D82A}">
                    <a16:rowId xmlns:a16="http://schemas.microsoft.com/office/drawing/2014/main" val="3710122818"/>
                  </a:ext>
                </a:extLst>
              </a:tr>
              <a:tr h="370840">
                <a:tc>
                  <a:txBody>
                    <a:bodyPr/>
                    <a:lstStyle/>
                    <a:p>
                      <a:pPr algn="l"/>
                      <a:r>
                        <a:rPr lang="zh-CN" altLang="en-US">
                          <a:effectLst/>
                        </a:rPr>
                        <a:t>取模</a:t>
                      </a:r>
                    </a:p>
                  </a:txBody>
                  <a:tcPr anchor="ctr"/>
                </a:tc>
                <a:tc>
                  <a:txBody>
                    <a:bodyPr/>
                    <a:lstStyle/>
                    <a:p>
                      <a:pPr algn="l"/>
                      <a:r>
                        <a:rPr lang="en-US">
                          <a:effectLst/>
                        </a:rPr>
                        <a:t>a % b</a:t>
                      </a:r>
                    </a:p>
                  </a:txBody>
                  <a:tcPr anchor="ctr"/>
                </a:tc>
                <a:tc>
                  <a:txBody>
                    <a:bodyPr/>
                    <a:lstStyle/>
                    <a:p>
                      <a:pPr algn="l"/>
                      <a:r>
                        <a:rPr lang="en-US">
                          <a:effectLst/>
                        </a:rPr>
                        <a:t>mod(a, b)</a:t>
                      </a:r>
                    </a:p>
                  </a:txBody>
                  <a:tcPr anchor="ctr"/>
                </a:tc>
                <a:extLst>
                  <a:ext uri="{0D108BD9-81ED-4DB2-BD59-A6C34878D82A}">
                    <a16:rowId xmlns:a16="http://schemas.microsoft.com/office/drawing/2014/main" val="4254577"/>
                  </a:ext>
                </a:extLst>
              </a:tr>
              <a:tr h="370840">
                <a:tc>
                  <a:txBody>
                    <a:bodyPr/>
                    <a:lstStyle/>
                    <a:p>
                      <a:pPr algn="l"/>
                      <a:r>
                        <a:rPr lang="zh-CN" altLang="en-US" dirty="0">
                          <a:effectLst/>
                        </a:rPr>
                        <a:t>乘法</a:t>
                      </a:r>
                    </a:p>
                  </a:txBody>
                  <a:tcPr anchor="ctr"/>
                </a:tc>
                <a:tc>
                  <a:txBody>
                    <a:bodyPr/>
                    <a:lstStyle/>
                    <a:p>
                      <a:pPr algn="l"/>
                      <a:r>
                        <a:rPr lang="en-US">
                          <a:effectLst/>
                        </a:rPr>
                        <a:t>a * b</a:t>
                      </a:r>
                    </a:p>
                  </a:txBody>
                  <a:tcPr anchor="ctr"/>
                </a:tc>
                <a:tc>
                  <a:txBody>
                    <a:bodyPr/>
                    <a:lstStyle/>
                    <a:p>
                      <a:pPr algn="l"/>
                      <a:r>
                        <a:rPr lang="en-US" dirty="0" err="1">
                          <a:effectLst/>
                        </a:rPr>
                        <a:t>mul</a:t>
                      </a:r>
                      <a:r>
                        <a:rPr lang="en-US" dirty="0">
                          <a:effectLst/>
                        </a:rPr>
                        <a:t>(a, b)</a:t>
                      </a:r>
                    </a:p>
                  </a:txBody>
                  <a:tcPr anchor="ctr"/>
                </a:tc>
                <a:extLst>
                  <a:ext uri="{0D108BD9-81ED-4DB2-BD59-A6C34878D82A}">
                    <a16:rowId xmlns:a16="http://schemas.microsoft.com/office/drawing/2014/main" val="3428310487"/>
                  </a:ext>
                </a:extLst>
              </a:tr>
            </a:tbl>
          </a:graphicData>
        </a:graphic>
      </p:graphicFrame>
    </p:spTree>
    <p:extLst>
      <p:ext uri="{BB962C8B-B14F-4D97-AF65-F5344CB8AC3E}">
        <p14:creationId xmlns:p14="http://schemas.microsoft.com/office/powerpoint/2010/main" val="769854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What is list?</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理解这些以后，一些可能有些奇怪的问题，你可能就明白原因了：</a:t>
            </a:r>
            <a:endParaRPr lang="pt-BR"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3D9CA30D-4D6D-8396-15E2-C7C8759FA3CE}"/>
              </a:ext>
            </a:extLst>
          </p:cNvPr>
          <p:cNvSpPr txBox="1"/>
          <p:nvPr/>
        </p:nvSpPr>
        <p:spPr>
          <a:xfrm>
            <a:off x="3981450" y="2190155"/>
            <a:ext cx="4800085" cy="4247317"/>
          </a:xfrm>
          <a:prstGeom prst="rect">
            <a:avLst/>
          </a:prstGeom>
          <a:noFill/>
        </p:spPr>
        <p:txBody>
          <a:bodyPr wrap="square" rtlCol="0">
            <a:spAutoFit/>
          </a:bodyPr>
          <a:lstStyle/>
          <a:p>
            <a:pPr marL="0" indent="0">
              <a:buNone/>
            </a:pPr>
            <a:r>
              <a:rPr lang="en-US" altLang="zh-CN" dirty="0">
                <a:latin typeface="Consolas" panose="020B0609020204030204" pitchFamily="49" charset="0"/>
              </a:rPr>
              <a:t>&gt;&gt;&gt; \</a:t>
            </a:r>
          </a:p>
          <a:p>
            <a:pPr marL="0" indent="0">
              <a:buNone/>
            </a:pPr>
            <a:r>
              <a:rPr lang="en-US" altLang="zh-CN" dirty="0">
                <a:solidFill>
                  <a:schemeClr val="accent2"/>
                </a:solidFill>
                <a:latin typeface="Consolas" panose="020B0609020204030204" pitchFamily="49" charset="0"/>
              </a:rPr>
              <a:t>def</a:t>
            </a:r>
            <a:r>
              <a:rPr lang="en-US" altLang="zh-CN" dirty="0">
                <a:latin typeface="Consolas" panose="020B0609020204030204" pitchFamily="49" charset="0"/>
              </a:rPr>
              <a:t> </a:t>
            </a:r>
            <a:r>
              <a:rPr lang="en-US" altLang="zh-CN" dirty="0">
                <a:solidFill>
                  <a:srgbClr val="0000FF"/>
                </a:solidFill>
                <a:latin typeface="Consolas" panose="020B0609020204030204" pitchFamily="49" charset="0"/>
              </a:rPr>
              <a:t>add</a:t>
            </a:r>
            <a:r>
              <a:rPr lang="en-US" altLang="zh-CN" dirty="0">
                <a:latin typeface="Consolas" panose="020B0609020204030204" pitchFamily="49" charset="0"/>
              </a:rPr>
              <a:t>(a, b):</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for</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in</a:t>
            </a:r>
            <a:r>
              <a:rPr lang="en-US" altLang="zh-CN" dirty="0">
                <a:latin typeface="Consolas" panose="020B0609020204030204" pitchFamily="49" charset="0"/>
              </a:rPr>
              <a:t> </a:t>
            </a:r>
            <a:r>
              <a:rPr lang="en-US" altLang="zh-CN" dirty="0">
                <a:solidFill>
                  <a:srgbClr val="7030A0"/>
                </a:solidFill>
                <a:latin typeface="Consolas" panose="020B0609020204030204" pitchFamily="49" charset="0"/>
              </a:rPr>
              <a:t>range</a:t>
            </a:r>
            <a:r>
              <a:rPr lang="en-US" altLang="zh-CN" dirty="0">
                <a:latin typeface="Consolas" panose="020B0609020204030204" pitchFamily="49" charset="0"/>
              </a:rPr>
              <a:t>(</a:t>
            </a:r>
            <a:r>
              <a:rPr lang="en-US" altLang="zh-CN" dirty="0" err="1">
                <a:solidFill>
                  <a:srgbClr val="7030A0"/>
                </a:solidFill>
                <a:latin typeface="Consolas" panose="020B0609020204030204" pitchFamily="49" charset="0"/>
              </a:rPr>
              <a:t>len</a:t>
            </a:r>
            <a:r>
              <a:rPr lang="en-US" altLang="zh-CN" dirty="0">
                <a:latin typeface="Consolas" panose="020B0609020204030204" pitchFamily="49" charset="0"/>
              </a:rPr>
              <a:t>(a)):</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for</a:t>
            </a:r>
            <a:r>
              <a:rPr lang="en-US" altLang="zh-CN" dirty="0">
                <a:latin typeface="Consolas" panose="020B0609020204030204" pitchFamily="49" charset="0"/>
              </a:rPr>
              <a:t> j </a:t>
            </a:r>
            <a:r>
              <a:rPr lang="en-US" altLang="zh-CN" dirty="0">
                <a:solidFill>
                  <a:schemeClr val="accent2"/>
                </a:solidFill>
                <a:latin typeface="Consolas" panose="020B0609020204030204" pitchFamily="49" charset="0"/>
              </a:rPr>
              <a:t>in</a:t>
            </a:r>
            <a:r>
              <a:rPr lang="en-US" altLang="zh-CN" dirty="0">
                <a:latin typeface="Consolas" panose="020B0609020204030204" pitchFamily="49" charset="0"/>
              </a:rPr>
              <a:t> </a:t>
            </a:r>
            <a:r>
              <a:rPr lang="en-US" altLang="zh-CN" dirty="0">
                <a:solidFill>
                  <a:srgbClr val="7030A0"/>
                </a:solidFill>
                <a:latin typeface="Consolas" panose="020B0609020204030204" pitchFamily="49" charset="0"/>
              </a:rPr>
              <a:t>range</a:t>
            </a:r>
            <a:r>
              <a:rPr lang="en-US" altLang="zh-CN" dirty="0">
                <a:latin typeface="Consolas" panose="020B0609020204030204" pitchFamily="49" charset="0"/>
              </a:rPr>
              <a:t>(</a:t>
            </a:r>
            <a:r>
              <a:rPr lang="en-US" altLang="zh-CN" dirty="0" err="1">
                <a:solidFill>
                  <a:srgbClr val="7030A0"/>
                </a:solidFill>
                <a:latin typeface="Consolas" panose="020B0609020204030204" pitchFamily="49" charset="0"/>
              </a:rPr>
              <a:t>len</a:t>
            </a:r>
            <a:r>
              <a:rPr lang="en-US" altLang="zh-CN" dirty="0">
                <a:latin typeface="Consolas" panose="020B0609020204030204" pitchFamily="49" charset="0"/>
              </a:rPr>
              <a:t>(a[</a:t>
            </a:r>
            <a:r>
              <a:rPr lang="en-US" altLang="zh-CN" dirty="0" err="1">
                <a:latin typeface="Consolas" panose="020B0609020204030204" pitchFamily="49" charset="0"/>
              </a:rPr>
              <a:t>i</a:t>
            </a:r>
            <a:r>
              <a:rPr lang="en-US" altLang="zh-CN" dirty="0">
                <a:latin typeface="Consolas" panose="020B0609020204030204" pitchFamily="49" charset="0"/>
              </a:rPr>
              <a:t>])):</a:t>
            </a:r>
          </a:p>
          <a:p>
            <a:pPr marL="0" indent="0">
              <a:buNone/>
            </a:pPr>
            <a:r>
              <a:rPr lang="en-US" altLang="zh-CN" dirty="0">
                <a:latin typeface="Consolas" panose="020B0609020204030204" pitchFamily="49" charset="0"/>
              </a:rPr>
              <a:t>            a[</a:t>
            </a:r>
            <a:r>
              <a:rPr lang="en-US" altLang="zh-CN" dirty="0" err="1">
                <a:latin typeface="Consolas" panose="020B0609020204030204" pitchFamily="49" charset="0"/>
              </a:rPr>
              <a:t>i</a:t>
            </a:r>
            <a:r>
              <a:rPr lang="en-US" altLang="zh-CN" dirty="0">
                <a:latin typeface="Consolas" panose="020B0609020204030204" pitchFamily="49" charset="0"/>
              </a:rPr>
              <a:t>][j] += b[</a:t>
            </a:r>
            <a:r>
              <a:rPr lang="en-US" altLang="zh-CN" dirty="0" err="1">
                <a:latin typeface="Consolas" panose="020B0609020204030204" pitchFamily="49" charset="0"/>
              </a:rPr>
              <a:t>i</a:t>
            </a:r>
            <a:r>
              <a:rPr lang="en-US" altLang="zh-CN" dirty="0">
                <a:latin typeface="Consolas" panose="020B0609020204030204" pitchFamily="49" charset="0"/>
              </a:rPr>
              <a:t>][j]</a:t>
            </a:r>
          </a:p>
          <a:p>
            <a:pPr marL="0" indent="0">
              <a:buNone/>
            </a:pPr>
            <a:r>
              <a:rPr lang="en-US" altLang="zh-CN" dirty="0">
                <a:latin typeface="Consolas" panose="020B0609020204030204" pitchFamily="49" charset="0"/>
              </a:rPr>
              <a:t>    </a:t>
            </a:r>
            <a:r>
              <a:rPr lang="en-US" altLang="zh-CN" dirty="0">
                <a:solidFill>
                  <a:schemeClr val="accent2"/>
                </a:solidFill>
                <a:latin typeface="Consolas" panose="020B0609020204030204" pitchFamily="49" charset="0"/>
              </a:rPr>
              <a:t>return</a:t>
            </a:r>
            <a:r>
              <a:rPr lang="en-US" altLang="zh-CN" dirty="0">
                <a:latin typeface="Consolas" panose="020B0609020204030204" pitchFamily="49" charset="0"/>
              </a:rPr>
              <a:t> a</a:t>
            </a:r>
          </a:p>
          <a:p>
            <a:pPr marL="0" indent="0">
              <a:buNone/>
            </a:pPr>
            <a:r>
              <a:rPr lang="en-US" altLang="zh-CN" dirty="0">
                <a:solidFill>
                  <a:schemeClr val="bg1">
                    <a:lumMod val="75000"/>
                  </a:schemeClr>
                </a:solidFill>
                <a:latin typeface="Consolas" panose="020B0609020204030204" pitchFamily="49" charset="0"/>
                <a:ea typeface="华文楷体" panose="02010600040101010101" pitchFamily="2" charset="-122"/>
              </a:rPr>
              <a:t>[</a:t>
            </a:r>
            <a:r>
              <a:rPr lang="zh-CN" altLang="en-US" dirty="0">
                <a:solidFill>
                  <a:schemeClr val="bg1">
                    <a:lumMod val="75000"/>
                  </a:schemeClr>
                </a:solidFill>
                <a:latin typeface="Consolas" panose="020B0609020204030204" pitchFamily="49" charset="0"/>
                <a:ea typeface="华文楷体" panose="02010600040101010101" pitchFamily="2" charset="-122"/>
              </a:rPr>
              <a:t>注意，这里还有一个空行</a:t>
            </a:r>
            <a:r>
              <a:rPr lang="en-US" altLang="zh-CN" dirty="0">
                <a:solidFill>
                  <a:schemeClr val="bg1">
                    <a:lumMod val="75000"/>
                  </a:schemeClr>
                </a:solidFill>
                <a:latin typeface="Consolas" panose="020B0609020204030204" pitchFamily="49" charset="0"/>
                <a:ea typeface="华文楷体" panose="02010600040101010101" pitchFamily="2" charset="-122"/>
              </a:rPr>
              <a:t>]</a:t>
            </a:r>
          </a:p>
          <a:p>
            <a:pPr marL="0" indent="0">
              <a:buNone/>
            </a:pPr>
            <a:r>
              <a:rPr lang="en-US" altLang="zh-CN" dirty="0">
                <a:latin typeface="Consolas" panose="020B0609020204030204" pitchFamily="49" charset="0"/>
              </a:rPr>
              <a:t>&gt;&gt;&gt; x = [[1, 2], [3, 4, 5]]</a:t>
            </a:r>
          </a:p>
          <a:p>
            <a:pPr marL="0" indent="0">
              <a:buNone/>
            </a:pPr>
            <a:r>
              <a:rPr lang="en-US" altLang="zh-CN" dirty="0">
                <a:latin typeface="Consolas" panose="020B0609020204030204" pitchFamily="49" charset="0"/>
              </a:rPr>
              <a:t>&gt;&gt;&gt; y = [[9, 8], [7, 6, 4]]</a:t>
            </a:r>
          </a:p>
          <a:p>
            <a:pPr marL="0" indent="0">
              <a:buNone/>
            </a:pPr>
            <a:r>
              <a:rPr lang="en-US" altLang="zh-CN" dirty="0">
                <a:latin typeface="Consolas" panose="020B0609020204030204" pitchFamily="49" charset="0"/>
              </a:rPr>
              <a:t>&gt;&gt;&gt; x</a:t>
            </a:r>
          </a:p>
          <a:p>
            <a:pPr marL="0" indent="0">
              <a:buNone/>
            </a:pPr>
            <a:r>
              <a:rPr lang="en-US" altLang="zh-CN" dirty="0">
                <a:solidFill>
                  <a:srgbClr val="0000FF"/>
                </a:solidFill>
                <a:latin typeface="Consolas" panose="020B0609020204030204" pitchFamily="49" charset="0"/>
              </a:rPr>
              <a:t>[[1, 2], [3, 4, 5]]</a:t>
            </a:r>
          </a:p>
          <a:p>
            <a:pPr marL="0" indent="0">
              <a:buNone/>
            </a:pPr>
            <a:r>
              <a:rPr lang="en-US" altLang="zh-CN" dirty="0">
                <a:latin typeface="Consolas" panose="020B0609020204030204" pitchFamily="49" charset="0"/>
              </a:rPr>
              <a:t>&gt;&gt;&gt; add(x, y)</a:t>
            </a:r>
          </a:p>
          <a:p>
            <a:pPr marL="0" indent="0">
              <a:buNone/>
            </a:pPr>
            <a:r>
              <a:rPr lang="en-US" altLang="zh-CN" dirty="0">
                <a:solidFill>
                  <a:srgbClr val="0000FF"/>
                </a:solidFill>
                <a:latin typeface="Consolas" panose="020B0609020204030204" pitchFamily="49" charset="0"/>
              </a:rPr>
              <a:t>[[10, 10], [10, 10, 9]]</a:t>
            </a:r>
          </a:p>
          <a:p>
            <a:pPr marL="0" indent="0">
              <a:buNone/>
            </a:pPr>
            <a:r>
              <a:rPr lang="en-US" altLang="zh-CN" dirty="0">
                <a:latin typeface="Consolas" panose="020B0609020204030204" pitchFamily="49" charset="0"/>
              </a:rPr>
              <a:t>&gt;&gt;&gt; x</a:t>
            </a:r>
            <a:endParaRPr lang="zh-CN" altLang="en-US" dirty="0">
              <a:latin typeface="Consolas" panose="020B0609020204030204" pitchFamily="49" charset="0"/>
            </a:endParaRPr>
          </a:p>
          <a:p>
            <a:pPr marL="0" indent="0">
              <a:buNone/>
            </a:pPr>
            <a:endParaRPr lang="en-US" altLang="zh-CN" dirty="0">
              <a:solidFill>
                <a:schemeClr val="bg1">
                  <a:lumMod val="75000"/>
                </a:schemeClr>
              </a:solidFill>
              <a:latin typeface="Consolas" panose="020B0609020204030204" pitchFamily="49" charset="0"/>
              <a:ea typeface="华文楷体" panose="02010600040101010101" pitchFamily="2" charset="-122"/>
            </a:endParaRPr>
          </a:p>
        </p:txBody>
      </p:sp>
      <p:sp>
        <p:nvSpPr>
          <p:cNvPr id="5" name="文本框 4">
            <a:extLst>
              <a:ext uri="{FF2B5EF4-FFF2-40B4-BE49-F238E27FC236}">
                <a16:creationId xmlns:a16="http://schemas.microsoft.com/office/drawing/2014/main" id="{A7970374-FBDC-7918-9FF4-0905E9225346}"/>
              </a:ext>
            </a:extLst>
          </p:cNvPr>
          <p:cNvSpPr txBox="1"/>
          <p:nvPr/>
        </p:nvSpPr>
        <p:spPr>
          <a:xfrm>
            <a:off x="3981450" y="6011786"/>
            <a:ext cx="4572000" cy="369332"/>
          </a:xfrm>
          <a:prstGeom prst="rect">
            <a:avLst/>
          </a:prstGeom>
          <a:noFill/>
        </p:spPr>
        <p:txBody>
          <a:bodyPr wrap="square">
            <a:spAutoFit/>
          </a:bodyPr>
          <a:lstStyle/>
          <a:p>
            <a:pPr marL="0" indent="0">
              <a:spcBef>
                <a:spcPts val="1000"/>
              </a:spcBef>
              <a:buNone/>
            </a:pPr>
            <a:r>
              <a:rPr lang="pt-BR" altLang="zh-CN" dirty="0">
                <a:solidFill>
                  <a:srgbClr val="0000FF"/>
                </a:solidFill>
                <a:latin typeface="Consolas" panose="020B0609020204030204" pitchFamily="49" charset="0"/>
              </a:rPr>
              <a:t>[[10, 10], [10, 10, 9]]</a:t>
            </a:r>
            <a:endParaRPr lang="en-US" altLang="zh-CN" dirty="0">
              <a:solidFill>
                <a:srgbClr val="0000FF"/>
              </a:solidFill>
              <a:latin typeface="Consolas" panose="020B0609020204030204" pitchFamily="49" charset="0"/>
            </a:endParaRPr>
          </a:p>
        </p:txBody>
      </p:sp>
      <p:sp>
        <p:nvSpPr>
          <p:cNvPr id="6" name="文本框 5">
            <a:extLst>
              <a:ext uri="{FF2B5EF4-FFF2-40B4-BE49-F238E27FC236}">
                <a16:creationId xmlns:a16="http://schemas.microsoft.com/office/drawing/2014/main" id="{9A53CF8A-BC27-C028-146B-D274BAEE222E}"/>
              </a:ext>
            </a:extLst>
          </p:cNvPr>
          <p:cNvSpPr txBox="1"/>
          <p:nvPr/>
        </p:nvSpPr>
        <p:spPr>
          <a:xfrm>
            <a:off x="842834" y="3219757"/>
            <a:ext cx="3243134" cy="2162643"/>
          </a:xfrm>
          <a:prstGeom prst="rect">
            <a:avLst/>
          </a:prstGeom>
          <a:noFill/>
        </p:spPr>
        <p:txBody>
          <a:bodyPr wrap="square" rtlCol="0">
            <a:spAutoFit/>
          </a:bodyPr>
          <a:lstStyle/>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列表只是保存元素在内存中的地址</a:t>
            </a:r>
            <a:endParaRPr lang="en-US" altLang="zh-CN" sz="2800" dirty="0">
              <a:latin typeface="华文楷体" panose="02010600040101010101" pitchFamily="2" charset="-122"/>
              <a:ea typeface="华文楷体" panose="02010600040101010101" pitchFamily="2" charset="-122"/>
            </a:endParaRPr>
          </a:p>
          <a:p>
            <a:pPr defTabSz="914400">
              <a:lnSpc>
                <a:spcPct val="90000"/>
              </a:lnSpc>
              <a:spcBef>
                <a:spcPts val="1000"/>
              </a:spcBef>
            </a:pPr>
            <a:r>
              <a:rPr lang="zh-CN" altLang="en-US" sz="2800" dirty="0">
                <a:latin typeface="华文楷体" panose="02010600040101010101" pitchFamily="2" charset="-122"/>
                <a:ea typeface="华文楷体" panose="02010600040101010101" pitchFamily="2" charset="-122"/>
              </a:rPr>
              <a:t>所以修改局部变量也有可能影响外界变量</a:t>
            </a:r>
          </a:p>
        </p:txBody>
      </p:sp>
    </p:spTree>
    <p:extLst>
      <p:ext uri="{BB962C8B-B14F-4D97-AF65-F5344CB8AC3E}">
        <p14:creationId xmlns:p14="http://schemas.microsoft.com/office/powerpoint/2010/main" val="1118219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2261971236"/>
              </p:ext>
            </p:extLst>
          </p:nvPr>
        </p:nvGraphicFramePr>
        <p:xfrm>
          <a:off x="999391" y="2605331"/>
          <a:ext cx="6972300" cy="3606800"/>
        </p:xfrm>
        <a:graphic>
          <a:graphicData uri="http://schemas.openxmlformats.org/drawingml/2006/table">
            <a:tbl>
              <a:tblPr firstRow="1" bandRow="1">
                <a:tableStyleId>{073A0DAA-6AF3-43AB-8588-CEC1D06C72B9}</a:tableStyleId>
              </a:tblPr>
              <a:tblGrid>
                <a:gridCol w="2025163">
                  <a:extLst>
                    <a:ext uri="{9D8B030D-6E8A-4147-A177-3AD203B41FA5}">
                      <a16:colId xmlns:a16="http://schemas.microsoft.com/office/drawing/2014/main" val="1423953068"/>
                    </a:ext>
                  </a:extLst>
                </a:gridCol>
                <a:gridCol w="2074984">
                  <a:extLst>
                    <a:ext uri="{9D8B030D-6E8A-4147-A177-3AD203B41FA5}">
                      <a16:colId xmlns:a16="http://schemas.microsoft.com/office/drawing/2014/main" val="4098237505"/>
                    </a:ext>
                  </a:extLst>
                </a:gridCol>
                <a:gridCol w="2872153">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dirty="0">
                          <a:effectLst/>
                        </a:rPr>
                        <a:t>矩阵乘法</a:t>
                      </a:r>
                    </a:p>
                  </a:txBody>
                  <a:tcPr anchor="ctr"/>
                </a:tc>
                <a:tc>
                  <a:txBody>
                    <a:bodyPr/>
                    <a:lstStyle/>
                    <a:p>
                      <a:pPr algn="l"/>
                      <a:r>
                        <a:rPr lang="en-US">
                          <a:effectLst/>
                        </a:rPr>
                        <a:t>a @ b</a:t>
                      </a:r>
                    </a:p>
                  </a:txBody>
                  <a:tcPr anchor="ctr"/>
                </a:tc>
                <a:tc>
                  <a:txBody>
                    <a:bodyPr/>
                    <a:lstStyle/>
                    <a:p>
                      <a:pPr algn="l"/>
                      <a:r>
                        <a:rPr lang="en-US" dirty="0" err="1">
                          <a:effectLst/>
                        </a:rPr>
                        <a:t>matmul</a:t>
                      </a:r>
                      <a:r>
                        <a:rPr lang="en-US" dirty="0">
                          <a:effectLst/>
                        </a:rPr>
                        <a:t>(a, b)</a:t>
                      </a:r>
                    </a:p>
                  </a:txBody>
                  <a:tcPr anchor="ctr"/>
                </a:tc>
                <a:extLst>
                  <a:ext uri="{0D108BD9-81ED-4DB2-BD59-A6C34878D82A}">
                    <a16:rowId xmlns:a16="http://schemas.microsoft.com/office/drawing/2014/main" val="3823977105"/>
                  </a:ext>
                </a:extLst>
              </a:tr>
              <a:tr h="370840">
                <a:tc>
                  <a:txBody>
                    <a:bodyPr/>
                    <a:lstStyle/>
                    <a:p>
                      <a:pPr algn="l"/>
                      <a:r>
                        <a:rPr lang="zh-CN" altLang="en-US" dirty="0">
                          <a:effectLst/>
                        </a:rPr>
                        <a:t>取反（算术）</a:t>
                      </a:r>
                    </a:p>
                  </a:txBody>
                  <a:tcPr anchor="ctr"/>
                </a:tc>
                <a:tc>
                  <a:txBody>
                    <a:bodyPr/>
                    <a:lstStyle/>
                    <a:p>
                      <a:pPr algn="l"/>
                      <a:r>
                        <a:rPr lang="en-US">
                          <a:effectLst/>
                        </a:rPr>
                        <a:t>- a</a:t>
                      </a:r>
                    </a:p>
                  </a:txBody>
                  <a:tcPr anchor="ctr"/>
                </a:tc>
                <a:tc>
                  <a:txBody>
                    <a:bodyPr/>
                    <a:lstStyle/>
                    <a:p>
                      <a:pPr algn="l"/>
                      <a:r>
                        <a:rPr lang="en-US">
                          <a:effectLst/>
                        </a:rPr>
                        <a:t>neg(a)</a:t>
                      </a:r>
                    </a:p>
                  </a:txBody>
                  <a:tcPr anchor="ctr"/>
                </a:tc>
                <a:extLst>
                  <a:ext uri="{0D108BD9-81ED-4DB2-BD59-A6C34878D82A}">
                    <a16:rowId xmlns:a16="http://schemas.microsoft.com/office/drawing/2014/main" val="3678951010"/>
                  </a:ext>
                </a:extLst>
              </a:tr>
              <a:tr h="370840">
                <a:tc>
                  <a:txBody>
                    <a:bodyPr/>
                    <a:lstStyle/>
                    <a:p>
                      <a:pPr algn="l"/>
                      <a:r>
                        <a:rPr lang="zh-CN" altLang="en-US">
                          <a:effectLst/>
                        </a:rPr>
                        <a:t>取反（逻辑）</a:t>
                      </a:r>
                    </a:p>
                  </a:txBody>
                  <a:tcPr anchor="ctr"/>
                </a:tc>
                <a:tc>
                  <a:txBody>
                    <a:bodyPr/>
                    <a:lstStyle/>
                    <a:p>
                      <a:pPr algn="l"/>
                      <a:r>
                        <a:rPr lang="en-US">
                          <a:effectLst/>
                        </a:rPr>
                        <a:t>not a</a:t>
                      </a:r>
                    </a:p>
                  </a:txBody>
                  <a:tcPr anchor="ctr"/>
                </a:tc>
                <a:tc>
                  <a:txBody>
                    <a:bodyPr/>
                    <a:lstStyle/>
                    <a:p>
                      <a:pPr algn="l"/>
                      <a:r>
                        <a:rPr lang="en-US">
                          <a:effectLst/>
                        </a:rPr>
                        <a:t>not_(a)</a:t>
                      </a:r>
                    </a:p>
                  </a:txBody>
                  <a:tcPr anchor="ctr"/>
                </a:tc>
                <a:extLst>
                  <a:ext uri="{0D108BD9-81ED-4DB2-BD59-A6C34878D82A}">
                    <a16:rowId xmlns:a16="http://schemas.microsoft.com/office/drawing/2014/main" val="2122229476"/>
                  </a:ext>
                </a:extLst>
              </a:tr>
              <a:tr h="370840">
                <a:tc>
                  <a:txBody>
                    <a:bodyPr/>
                    <a:lstStyle/>
                    <a:p>
                      <a:pPr algn="l"/>
                      <a:r>
                        <a:rPr lang="zh-CN" altLang="en-US">
                          <a:effectLst/>
                        </a:rPr>
                        <a:t>正数</a:t>
                      </a:r>
                    </a:p>
                  </a:txBody>
                  <a:tcPr anchor="ctr"/>
                </a:tc>
                <a:tc>
                  <a:txBody>
                    <a:bodyPr/>
                    <a:lstStyle/>
                    <a:p>
                      <a:pPr algn="l"/>
                      <a:r>
                        <a:rPr lang="en-US">
                          <a:effectLst/>
                        </a:rPr>
                        <a:t>+ a</a:t>
                      </a:r>
                    </a:p>
                  </a:txBody>
                  <a:tcPr anchor="ctr"/>
                </a:tc>
                <a:tc>
                  <a:txBody>
                    <a:bodyPr/>
                    <a:lstStyle/>
                    <a:p>
                      <a:pPr algn="l"/>
                      <a:r>
                        <a:rPr lang="en-US">
                          <a:effectLst/>
                        </a:rPr>
                        <a:t>pos(a)</a:t>
                      </a:r>
                    </a:p>
                  </a:txBody>
                  <a:tcPr anchor="ctr"/>
                </a:tc>
                <a:extLst>
                  <a:ext uri="{0D108BD9-81ED-4DB2-BD59-A6C34878D82A}">
                    <a16:rowId xmlns:a16="http://schemas.microsoft.com/office/drawing/2014/main" val="3563183875"/>
                  </a:ext>
                </a:extLst>
              </a:tr>
              <a:tr h="370840">
                <a:tc>
                  <a:txBody>
                    <a:bodyPr/>
                    <a:lstStyle/>
                    <a:p>
                      <a:pPr algn="l"/>
                      <a:r>
                        <a:rPr lang="zh-CN" altLang="en-US">
                          <a:effectLst/>
                        </a:rPr>
                        <a:t>右移</a:t>
                      </a:r>
                    </a:p>
                  </a:txBody>
                  <a:tcPr anchor="ctr"/>
                </a:tc>
                <a:tc>
                  <a:txBody>
                    <a:bodyPr/>
                    <a:lstStyle/>
                    <a:p>
                      <a:pPr algn="l"/>
                      <a:r>
                        <a:rPr lang="en-US">
                          <a:effectLst/>
                        </a:rPr>
                        <a:t>a &gt;&gt; b</a:t>
                      </a:r>
                    </a:p>
                  </a:txBody>
                  <a:tcPr anchor="ctr"/>
                </a:tc>
                <a:tc>
                  <a:txBody>
                    <a:bodyPr/>
                    <a:lstStyle/>
                    <a:p>
                      <a:pPr algn="l"/>
                      <a:r>
                        <a:rPr lang="en-US">
                          <a:effectLst/>
                        </a:rPr>
                        <a:t>rshift(a, b)</a:t>
                      </a:r>
                    </a:p>
                  </a:txBody>
                  <a:tcPr anchor="ctr"/>
                </a:tc>
                <a:extLst>
                  <a:ext uri="{0D108BD9-81ED-4DB2-BD59-A6C34878D82A}">
                    <a16:rowId xmlns:a16="http://schemas.microsoft.com/office/drawing/2014/main" val="2721266124"/>
                  </a:ext>
                </a:extLst>
              </a:tr>
              <a:tr h="370840">
                <a:tc>
                  <a:txBody>
                    <a:bodyPr/>
                    <a:lstStyle/>
                    <a:p>
                      <a:pPr algn="l"/>
                      <a:r>
                        <a:rPr lang="zh-CN" altLang="en-US">
                          <a:effectLst/>
                        </a:rPr>
                        <a:t>切片赋值</a:t>
                      </a:r>
                    </a:p>
                  </a:txBody>
                  <a:tcPr anchor="ctr"/>
                </a:tc>
                <a:tc>
                  <a:txBody>
                    <a:bodyPr/>
                    <a:lstStyle/>
                    <a:p>
                      <a:pPr algn="l"/>
                      <a:r>
                        <a:rPr lang="en-US">
                          <a:effectLst/>
                        </a:rPr>
                        <a:t>seq[i:j] = values</a:t>
                      </a:r>
                    </a:p>
                  </a:txBody>
                  <a:tcPr anchor="ctr"/>
                </a:tc>
                <a:tc>
                  <a:txBody>
                    <a:bodyPr/>
                    <a:lstStyle/>
                    <a:p>
                      <a:pPr algn="l"/>
                      <a:r>
                        <a:rPr lang="en-US">
                          <a:effectLst/>
                        </a:rPr>
                        <a:t>setitem(seq, slice(i, j), values)</a:t>
                      </a:r>
                    </a:p>
                  </a:txBody>
                  <a:tcPr anchor="ctr"/>
                </a:tc>
                <a:extLst>
                  <a:ext uri="{0D108BD9-81ED-4DB2-BD59-A6C34878D82A}">
                    <a16:rowId xmlns:a16="http://schemas.microsoft.com/office/drawing/2014/main" val="4214044017"/>
                  </a:ext>
                </a:extLst>
              </a:tr>
              <a:tr h="370840">
                <a:tc>
                  <a:txBody>
                    <a:bodyPr/>
                    <a:lstStyle/>
                    <a:p>
                      <a:pPr algn="l"/>
                      <a:r>
                        <a:rPr lang="zh-CN" altLang="en-US">
                          <a:effectLst/>
                        </a:rPr>
                        <a:t>切片删除</a:t>
                      </a:r>
                    </a:p>
                  </a:txBody>
                  <a:tcPr anchor="ctr"/>
                </a:tc>
                <a:tc>
                  <a:txBody>
                    <a:bodyPr/>
                    <a:lstStyle/>
                    <a:p>
                      <a:pPr algn="l"/>
                      <a:r>
                        <a:rPr lang="en-US">
                          <a:effectLst/>
                        </a:rPr>
                        <a:t>del seq[i:j]</a:t>
                      </a:r>
                    </a:p>
                  </a:txBody>
                  <a:tcPr anchor="ctr"/>
                </a:tc>
                <a:tc>
                  <a:txBody>
                    <a:bodyPr/>
                    <a:lstStyle/>
                    <a:p>
                      <a:pPr algn="l"/>
                      <a:r>
                        <a:rPr lang="en-US">
                          <a:effectLst/>
                        </a:rPr>
                        <a:t>delitem(seq, slice(i, j))</a:t>
                      </a:r>
                    </a:p>
                  </a:txBody>
                  <a:tcPr anchor="ctr"/>
                </a:tc>
                <a:extLst>
                  <a:ext uri="{0D108BD9-81ED-4DB2-BD59-A6C34878D82A}">
                    <a16:rowId xmlns:a16="http://schemas.microsoft.com/office/drawing/2014/main" val="208940761"/>
                  </a:ext>
                </a:extLst>
              </a:tr>
              <a:tr h="370840">
                <a:tc>
                  <a:txBody>
                    <a:bodyPr/>
                    <a:lstStyle/>
                    <a:p>
                      <a:pPr algn="l"/>
                      <a:r>
                        <a:rPr lang="zh-CN" altLang="en-US">
                          <a:effectLst/>
                        </a:rPr>
                        <a:t>切片取值</a:t>
                      </a:r>
                    </a:p>
                  </a:txBody>
                  <a:tcPr anchor="ctr"/>
                </a:tc>
                <a:tc>
                  <a:txBody>
                    <a:bodyPr/>
                    <a:lstStyle/>
                    <a:p>
                      <a:pPr algn="l"/>
                      <a:r>
                        <a:rPr lang="en-US">
                          <a:effectLst/>
                        </a:rPr>
                        <a:t>seq[i:j]</a:t>
                      </a:r>
                    </a:p>
                  </a:txBody>
                  <a:tcPr anchor="ctr"/>
                </a:tc>
                <a:tc>
                  <a:txBody>
                    <a:bodyPr/>
                    <a:lstStyle/>
                    <a:p>
                      <a:pPr algn="l"/>
                      <a:r>
                        <a:rPr lang="pt-BR" dirty="0">
                          <a:effectLst/>
                        </a:rPr>
                        <a:t>getitem(seq, slice(i, j))</a:t>
                      </a:r>
                    </a:p>
                  </a:txBody>
                  <a:tcPr anchor="ctr"/>
                </a:tc>
                <a:extLst>
                  <a:ext uri="{0D108BD9-81ED-4DB2-BD59-A6C34878D82A}">
                    <a16:rowId xmlns:a16="http://schemas.microsoft.com/office/drawing/2014/main" val="2491368035"/>
                  </a:ext>
                </a:extLst>
              </a:tr>
            </a:tbl>
          </a:graphicData>
        </a:graphic>
      </p:graphicFrame>
    </p:spTree>
    <p:extLst>
      <p:ext uri="{BB962C8B-B14F-4D97-AF65-F5344CB8AC3E}">
        <p14:creationId xmlns:p14="http://schemas.microsoft.com/office/powerpoint/2010/main" val="35189334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Operators is also functions</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p:txBody>
          <a:bodyPr>
            <a:normAutofit/>
          </a:bodyPr>
          <a:lstStyle/>
          <a:p>
            <a:pPr>
              <a:defRPr/>
            </a:pPr>
            <a:r>
              <a:rPr lang="zh-CN" altLang="en-US" sz="2000" dirty="0">
                <a:solidFill>
                  <a:prstClr val="black"/>
                </a:solidFill>
                <a:latin typeface="Consolas" panose="020B0609020204030204" pitchFamily="49" charset="0"/>
                <a:ea typeface="华文楷体" panose="02010600040101010101" pitchFamily="2" charset="-122"/>
              </a:rPr>
              <a:t>在</a:t>
            </a:r>
            <a:r>
              <a:rPr lang="en-US" altLang="zh-CN" sz="2000" dirty="0">
                <a:solidFill>
                  <a:prstClr val="black"/>
                </a:solidFill>
                <a:latin typeface="Consolas" panose="020B0609020204030204" pitchFamily="49" charset="0"/>
                <a:ea typeface="华文楷体" panose="02010600040101010101" pitchFamily="2" charset="-122"/>
              </a:rPr>
              <a:t>python</a:t>
            </a:r>
            <a:r>
              <a:rPr lang="zh-CN" altLang="en-US" sz="2000" dirty="0">
                <a:solidFill>
                  <a:prstClr val="black"/>
                </a:solidFill>
                <a:latin typeface="Consolas" panose="020B0609020204030204" pitchFamily="49" charset="0"/>
                <a:ea typeface="华文楷体" panose="02010600040101010101" pitchFamily="2" charset="-122"/>
              </a:rPr>
              <a:t>中，所有的运算过程都被抽象为了函数，即使是运算符，本质上也是多次函数调用的结果。</a:t>
            </a:r>
            <a:endParaRPr lang="en-US" altLang="zh-CN" sz="2000" dirty="0">
              <a:solidFill>
                <a:prstClr val="black"/>
              </a:solidFill>
              <a:latin typeface="Consolas" panose="020B0609020204030204" pitchFamily="49" charset="0"/>
              <a:ea typeface="华文楷体" panose="02010600040101010101" pitchFamily="2" charset="-122"/>
            </a:endParaRPr>
          </a:p>
          <a:p>
            <a:pPr>
              <a:defRPr/>
            </a:pPr>
            <a:endParaRPr lang="en-US" altLang="zh-CN" sz="2000" dirty="0">
              <a:solidFill>
                <a:prstClr val="black"/>
              </a:solidFill>
              <a:latin typeface="Consolas" panose="020B0609020204030204" pitchFamily="49" charset="0"/>
              <a:ea typeface="华文楷体" panose="02010600040101010101" pitchFamily="2" charset="-122"/>
            </a:endParaRPr>
          </a:p>
        </p:txBody>
      </p:sp>
      <p:graphicFrame>
        <p:nvGraphicFramePr>
          <p:cNvPr id="4" name="表格 4">
            <a:extLst>
              <a:ext uri="{FF2B5EF4-FFF2-40B4-BE49-F238E27FC236}">
                <a16:creationId xmlns:a16="http://schemas.microsoft.com/office/drawing/2014/main" id="{8105C08E-81FF-7B43-9F90-8994F90B2DE6}"/>
              </a:ext>
            </a:extLst>
          </p:cNvPr>
          <p:cNvGraphicFramePr>
            <a:graphicFrameLocks noGrp="1"/>
          </p:cNvGraphicFramePr>
          <p:nvPr>
            <p:extLst>
              <p:ext uri="{D42A27DB-BD31-4B8C-83A1-F6EECF244321}">
                <p14:modId xmlns:p14="http://schemas.microsoft.com/office/powerpoint/2010/main" val="3283062276"/>
              </p:ext>
            </p:extLst>
          </p:nvPr>
        </p:nvGraphicFramePr>
        <p:xfrm>
          <a:off x="1043356" y="2622430"/>
          <a:ext cx="6972300" cy="3708400"/>
        </p:xfrm>
        <a:graphic>
          <a:graphicData uri="http://schemas.openxmlformats.org/drawingml/2006/table">
            <a:tbl>
              <a:tblPr firstRow="1" bandRow="1">
                <a:tableStyleId>{073A0DAA-6AF3-43AB-8588-CEC1D06C72B9}</a:tableStyleId>
              </a:tblPr>
              <a:tblGrid>
                <a:gridCol w="2007575">
                  <a:extLst>
                    <a:ext uri="{9D8B030D-6E8A-4147-A177-3AD203B41FA5}">
                      <a16:colId xmlns:a16="http://schemas.microsoft.com/office/drawing/2014/main" val="1423953068"/>
                    </a:ext>
                  </a:extLst>
                </a:gridCol>
                <a:gridCol w="2031023">
                  <a:extLst>
                    <a:ext uri="{9D8B030D-6E8A-4147-A177-3AD203B41FA5}">
                      <a16:colId xmlns:a16="http://schemas.microsoft.com/office/drawing/2014/main" val="4098237505"/>
                    </a:ext>
                  </a:extLst>
                </a:gridCol>
                <a:gridCol w="2933702">
                  <a:extLst>
                    <a:ext uri="{9D8B030D-6E8A-4147-A177-3AD203B41FA5}">
                      <a16:colId xmlns:a16="http://schemas.microsoft.com/office/drawing/2014/main" val="3227652696"/>
                    </a:ext>
                  </a:extLst>
                </a:gridCol>
              </a:tblGrid>
              <a:tr h="370840">
                <a:tc>
                  <a:txBody>
                    <a:bodyPr/>
                    <a:lstStyle/>
                    <a:p>
                      <a:pPr algn="l"/>
                      <a:r>
                        <a:rPr lang="zh-CN" altLang="en-US" dirty="0">
                          <a:effectLst/>
                        </a:rPr>
                        <a:t>运算</a:t>
                      </a:r>
                    </a:p>
                  </a:txBody>
                  <a:tcPr anchor="ctr"/>
                </a:tc>
                <a:tc>
                  <a:txBody>
                    <a:bodyPr/>
                    <a:lstStyle/>
                    <a:p>
                      <a:pPr algn="l"/>
                      <a:r>
                        <a:rPr lang="zh-CN" altLang="en-US">
                          <a:effectLst/>
                        </a:rPr>
                        <a:t>语法</a:t>
                      </a:r>
                    </a:p>
                  </a:txBody>
                  <a:tcPr anchor="ctr"/>
                </a:tc>
                <a:tc>
                  <a:txBody>
                    <a:bodyPr/>
                    <a:lstStyle/>
                    <a:p>
                      <a:pPr algn="l"/>
                      <a:r>
                        <a:rPr lang="zh-CN" altLang="en-US">
                          <a:effectLst/>
                        </a:rPr>
                        <a:t>函数</a:t>
                      </a:r>
                    </a:p>
                  </a:txBody>
                  <a:tcPr anchor="ctr"/>
                </a:tc>
                <a:extLst>
                  <a:ext uri="{0D108BD9-81ED-4DB2-BD59-A6C34878D82A}">
                    <a16:rowId xmlns:a16="http://schemas.microsoft.com/office/drawing/2014/main" val="2840535067"/>
                  </a:ext>
                </a:extLst>
              </a:tr>
              <a:tr h="370840">
                <a:tc>
                  <a:txBody>
                    <a:bodyPr/>
                    <a:lstStyle/>
                    <a:p>
                      <a:pPr algn="l"/>
                      <a:r>
                        <a:rPr lang="zh-CN" altLang="en-US" dirty="0">
                          <a:effectLst/>
                        </a:rPr>
                        <a:t>字符串格式化</a:t>
                      </a:r>
                    </a:p>
                  </a:txBody>
                  <a:tcPr anchor="ctr"/>
                </a:tc>
                <a:tc>
                  <a:txBody>
                    <a:bodyPr/>
                    <a:lstStyle/>
                    <a:p>
                      <a:pPr algn="l"/>
                      <a:r>
                        <a:rPr lang="en-US">
                          <a:effectLst/>
                        </a:rPr>
                        <a:t>s % obj</a:t>
                      </a:r>
                    </a:p>
                  </a:txBody>
                  <a:tcPr anchor="ctr"/>
                </a:tc>
                <a:tc>
                  <a:txBody>
                    <a:bodyPr/>
                    <a:lstStyle/>
                    <a:p>
                      <a:pPr algn="l"/>
                      <a:r>
                        <a:rPr lang="en-US" dirty="0">
                          <a:effectLst/>
                        </a:rPr>
                        <a:t>mod(s, obj)</a:t>
                      </a:r>
                    </a:p>
                  </a:txBody>
                  <a:tcPr anchor="ctr"/>
                </a:tc>
                <a:extLst>
                  <a:ext uri="{0D108BD9-81ED-4DB2-BD59-A6C34878D82A}">
                    <a16:rowId xmlns:a16="http://schemas.microsoft.com/office/drawing/2014/main" val="2478418630"/>
                  </a:ext>
                </a:extLst>
              </a:tr>
              <a:tr h="370840">
                <a:tc>
                  <a:txBody>
                    <a:bodyPr/>
                    <a:lstStyle/>
                    <a:p>
                      <a:pPr algn="l"/>
                      <a:r>
                        <a:rPr lang="zh-CN" altLang="en-US">
                          <a:effectLst/>
                        </a:rPr>
                        <a:t>减法</a:t>
                      </a:r>
                    </a:p>
                  </a:txBody>
                  <a:tcPr anchor="ctr"/>
                </a:tc>
                <a:tc>
                  <a:txBody>
                    <a:bodyPr/>
                    <a:lstStyle/>
                    <a:p>
                      <a:pPr algn="l"/>
                      <a:r>
                        <a:rPr lang="en-US">
                          <a:effectLst/>
                        </a:rPr>
                        <a:t>a - b</a:t>
                      </a:r>
                    </a:p>
                  </a:txBody>
                  <a:tcPr anchor="ctr"/>
                </a:tc>
                <a:tc>
                  <a:txBody>
                    <a:bodyPr/>
                    <a:lstStyle/>
                    <a:p>
                      <a:pPr algn="l"/>
                      <a:r>
                        <a:rPr lang="en-US">
                          <a:effectLst/>
                        </a:rPr>
                        <a:t>sub(a, b)</a:t>
                      </a:r>
                    </a:p>
                  </a:txBody>
                  <a:tcPr anchor="ctr"/>
                </a:tc>
                <a:extLst>
                  <a:ext uri="{0D108BD9-81ED-4DB2-BD59-A6C34878D82A}">
                    <a16:rowId xmlns:a16="http://schemas.microsoft.com/office/drawing/2014/main" val="3037177592"/>
                  </a:ext>
                </a:extLst>
              </a:tr>
              <a:tr h="370840">
                <a:tc>
                  <a:txBody>
                    <a:bodyPr/>
                    <a:lstStyle/>
                    <a:p>
                      <a:pPr algn="l"/>
                      <a:r>
                        <a:rPr lang="zh-CN" altLang="en-US">
                          <a:effectLst/>
                        </a:rPr>
                        <a:t>真值测试</a:t>
                      </a:r>
                    </a:p>
                  </a:txBody>
                  <a:tcPr anchor="ctr"/>
                </a:tc>
                <a:tc>
                  <a:txBody>
                    <a:bodyPr/>
                    <a:lstStyle/>
                    <a:p>
                      <a:pPr algn="l"/>
                      <a:r>
                        <a:rPr lang="en-US">
                          <a:effectLst/>
                        </a:rPr>
                        <a:t>obj</a:t>
                      </a:r>
                    </a:p>
                  </a:txBody>
                  <a:tcPr anchor="ctr"/>
                </a:tc>
                <a:tc>
                  <a:txBody>
                    <a:bodyPr/>
                    <a:lstStyle/>
                    <a:p>
                      <a:pPr algn="l"/>
                      <a:r>
                        <a:rPr lang="en-US">
                          <a:effectLst/>
                        </a:rPr>
                        <a:t>truth(obj)</a:t>
                      </a:r>
                    </a:p>
                  </a:txBody>
                  <a:tcPr anchor="ctr"/>
                </a:tc>
                <a:extLst>
                  <a:ext uri="{0D108BD9-81ED-4DB2-BD59-A6C34878D82A}">
                    <a16:rowId xmlns:a16="http://schemas.microsoft.com/office/drawing/2014/main" val="2974453199"/>
                  </a:ext>
                </a:extLst>
              </a:tr>
              <a:tr h="370840">
                <a:tc>
                  <a:txBody>
                    <a:bodyPr/>
                    <a:lstStyle/>
                    <a:p>
                      <a:pPr algn="l"/>
                      <a:r>
                        <a:rPr lang="zh-CN" altLang="en-US" dirty="0">
                          <a:effectLst/>
                        </a:rPr>
                        <a:t>小于</a:t>
                      </a:r>
                    </a:p>
                  </a:txBody>
                  <a:tcPr anchor="ctr"/>
                </a:tc>
                <a:tc>
                  <a:txBody>
                    <a:bodyPr/>
                    <a:lstStyle/>
                    <a:p>
                      <a:pPr algn="l"/>
                      <a:r>
                        <a:rPr lang="en-US">
                          <a:effectLst/>
                        </a:rPr>
                        <a:t>a &lt; b</a:t>
                      </a:r>
                    </a:p>
                  </a:txBody>
                  <a:tcPr anchor="ctr"/>
                </a:tc>
                <a:tc>
                  <a:txBody>
                    <a:bodyPr/>
                    <a:lstStyle/>
                    <a:p>
                      <a:pPr algn="l"/>
                      <a:r>
                        <a:rPr lang="en-US">
                          <a:effectLst/>
                        </a:rPr>
                        <a:t>lt(a, b)</a:t>
                      </a:r>
                    </a:p>
                  </a:txBody>
                  <a:tcPr anchor="ctr"/>
                </a:tc>
                <a:extLst>
                  <a:ext uri="{0D108BD9-81ED-4DB2-BD59-A6C34878D82A}">
                    <a16:rowId xmlns:a16="http://schemas.microsoft.com/office/drawing/2014/main" val="1319708818"/>
                  </a:ext>
                </a:extLst>
              </a:tr>
              <a:tr h="370840">
                <a:tc>
                  <a:txBody>
                    <a:bodyPr/>
                    <a:lstStyle/>
                    <a:p>
                      <a:pPr algn="l"/>
                      <a:r>
                        <a:rPr lang="zh-CN" altLang="en-US" dirty="0">
                          <a:effectLst/>
                        </a:rPr>
                        <a:t>小于等于</a:t>
                      </a:r>
                    </a:p>
                  </a:txBody>
                  <a:tcPr anchor="ctr"/>
                </a:tc>
                <a:tc>
                  <a:txBody>
                    <a:bodyPr/>
                    <a:lstStyle/>
                    <a:p>
                      <a:pPr algn="l"/>
                      <a:r>
                        <a:rPr lang="en-US">
                          <a:effectLst/>
                        </a:rPr>
                        <a:t>a &lt;= b</a:t>
                      </a:r>
                    </a:p>
                  </a:txBody>
                  <a:tcPr anchor="ctr"/>
                </a:tc>
                <a:tc>
                  <a:txBody>
                    <a:bodyPr/>
                    <a:lstStyle/>
                    <a:p>
                      <a:pPr algn="l"/>
                      <a:r>
                        <a:rPr lang="en-US">
                          <a:effectLst/>
                        </a:rPr>
                        <a:t>le(a, b)</a:t>
                      </a:r>
                    </a:p>
                  </a:txBody>
                  <a:tcPr anchor="ctr"/>
                </a:tc>
                <a:extLst>
                  <a:ext uri="{0D108BD9-81ED-4DB2-BD59-A6C34878D82A}">
                    <a16:rowId xmlns:a16="http://schemas.microsoft.com/office/drawing/2014/main" val="3029599315"/>
                  </a:ext>
                </a:extLst>
              </a:tr>
              <a:tr h="370840">
                <a:tc>
                  <a:txBody>
                    <a:bodyPr/>
                    <a:lstStyle/>
                    <a:p>
                      <a:pPr algn="l"/>
                      <a:r>
                        <a:rPr lang="zh-CN" altLang="en-US" dirty="0">
                          <a:effectLst/>
                        </a:rPr>
                        <a:t>相等</a:t>
                      </a:r>
                    </a:p>
                  </a:txBody>
                  <a:tcPr anchor="ctr"/>
                </a:tc>
                <a:tc>
                  <a:txBody>
                    <a:bodyPr/>
                    <a:lstStyle/>
                    <a:p>
                      <a:pPr algn="l"/>
                      <a:r>
                        <a:rPr lang="en-US" dirty="0">
                          <a:effectLst/>
                        </a:rPr>
                        <a:t>a == b</a:t>
                      </a:r>
                    </a:p>
                  </a:txBody>
                  <a:tcPr anchor="ctr"/>
                </a:tc>
                <a:tc>
                  <a:txBody>
                    <a:bodyPr/>
                    <a:lstStyle/>
                    <a:p>
                      <a:pPr algn="l"/>
                      <a:r>
                        <a:rPr lang="en-US">
                          <a:effectLst/>
                        </a:rPr>
                        <a:t>eq(a, b)</a:t>
                      </a:r>
                    </a:p>
                  </a:txBody>
                  <a:tcPr anchor="ctr"/>
                </a:tc>
                <a:extLst>
                  <a:ext uri="{0D108BD9-81ED-4DB2-BD59-A6C34878D82A}">
                    <a16:rowId xmlns:a16="http://schemas.microsoft.com/office/drawing/2014/main" val="3036171670"/>
                  </a:ext>
                </a:extLst>
              </a:tr>
              <a:tr h="370840">
                <a:tc>
                  <a:txBody>
                    <a:bodyPr/>
                    <a:lstStyle/>
                    <a:p>
                      <a:pPr algn="l"/>
                      <a:r>
                        <a:rPr lang="zh-CN" altLang="en-US" dirty="0">
                          <a:effectLst/>
                        </a:rPr>
                        <a:t>不等于</a:t>
                      </a:r>
                    </a:p>
                  </a:txBody>
                  <a:tcPr anchor="ctr"/>
                </a:tc>
                <a:tc>
                  <a:txBody>
                    <a:bodyPr/>
                    <a:lstStyle/>
                    <a:p>
                      <a:pPr algn="l"/>
                      <a:r>
                        <a:rPr lang="en-US" dirty="0">
                          <a:effectLst/>
                        </a:rPr>
                        <a:t>a != b</a:t>
                      </a:r>
                    </a:p>
                  </a:txBody>
                  <a:tcPr anchor="ctr"/>
                </a:tc>
                <a:tc>
                  <a:txBody>
                    <a:bodyPr/>
                    <a:lstStyle/>
                    <a:p>
                      <a:pPr algn="l"/>
                      <a:r>
                        <a:rPr lang="en-US">
                          <a:effectLst/>
                        </a:rPr>
                        <a:t>ne(a, b)</a:t>
                      </a:r>
                    </a:p>
                  </a:txBody>
                  <a:tcPr anchor="ctr"/>
                </a:tc>
                <a:extLst>
                  <a:ext uri="{0D108BD9-81ED-4DB2-BD59-A6C34878D82A}">
                    <a16:rowId xmlns:a16="http://schemas.microsoft.com/office/drawing/2014/main" val="2604550778"/>
                  </a:ext>
                </a:extLst>
              </a:tr>
              <a:tr h="370840">
                <a:tc>
                  <a:txBody>
                    <a:bodyPr/>
                    <a:lstStyle/>
                    <a:p>
                      <a:pPr algn="l"/>
                      <a:r>
                        <a:rPr lang="zh-CN" altLang="en-US" dirty="0">
                          <a:effectLst/>
                        </a:rPr>
                        <a:t>大于等于</a:t>
                      </a:r>
                    </a:p>
                  </a:txBody>
                  <a:tcPr anchor="ctr"/>
                </a:tc>
                <a:tc>
                  <a:txBody>
                    <a:bodyPr/>
                    <a:lstStyle/>
                    <a:p>
                      <a:pPr algn="l"/>
                      <a:r>
                        <a:rPr lang="en-US" dirty="0">
                          <a:effectLst/>
                        </a:rPr>
                        <a:t>a &gt;= b</a:t>
                      </a:r>
                    </a:p>
                  </a:txBody>
                  <a:tcPr anchor="ctr"/>
                </a:tc>
                <a:tc>
                  <a:txBody>
                    <a:bodyPr/>
                    <a:lstStyle/>
                    <a:p>
                      <a:pPr algn="l"/>
                      <a:r>
                        <a:rPr lang="en-US" dirty="0" err="1">
                          <a:effectLst/>
                        </a:rPr>
                        <a:t>ge</a:t>
                      </a:r>
                      <a:r>
                        <a:rPr lang="en-US" dirty="0">
                          <a:effectLst/>
                        </a:rPr>
                        <a:t>(a, b)</a:t>
                      </a:r>
                    </a:p>
                  </a:txBody>
                  <a:tcPr anchor="ctr"/>
                </a:tc>
                <a:extLst>
                  <a:ext uri="{0D108BD9-81ED-4DB2-BD59-A6C34878D82A}">
                    <a16:rowId xmlns:a16="http://schemas.microsoft.com/office/drawing/2014/main" val="3476476116"/>
                  </a:ext>
                </a:extLst>
              </a:tr>
              <a:tr h="370840">
                <a:tc>
                  <a:txBody>
                    <a:bodyPr/>
                    <a:lstStyle/>
                    <a:p>
                      <a:pPr algn="l"/>
                      <a:r>
                        <a:rPr lang="zh-CN" altLang="en-US" dirty="0">
                          <a:effectLst/>
                        </a:rPr>
                        <a:t>大于</a:t>
                      </a:r>
                    </a:p>
                  </a:txBody>
                  <a:tcPr anchor="ctr"/>
                </a:tc>
                <a:tc>
                  <a:txBody>
                    <a:bodyPr/>
                    <a:lstStyle/>
                    <a:p>
                      <a:pPr algn="l"/>
                      <a:r>
                        <a:rPr lang="en-US" dirty="0">
                          <a:effectLst/>
                        </a:rPr>
                        <a:t>a &gt; b</a:t>
                      </a:r>
                    </a:p>
                  </a:txBody>
                  <a:tcPr anchor="ctr"/>
                </a:tc>
                <a:tc>
                  <a:txBody>
                    <a:bodyPr/>
                    <a:lstStyle/>
                    <a:p>
                      <a:pPr algn="l"/>
                      <a:r>
                        <a:rPr lang="en-US" dirty="0" err="1">
                          <a:effectLst/>
                        </a:rPr>
                        <a:t>gt</a:t>
                      </a:r>
                      <a:r>
                        <a:rPr lang="en-US" dirty="0">
                          <a:effectLst/>
                        </a:rPr>
                        <a:t>(a, b)</a:t>
                      </a:r>
                    </a:p>
                  </a:txBody>
                  <a:tcPr anchor="ctr"/>
                </a:tc>
                <a:extLst>
                  <a:ext uri="{0D108BD9-81ED-4DB2-BD59-A6C34878D82A}">
                    <a16:rowId xmlns:a16="http://schemas.microsoft.com/office/drawing/2014/main" val="3166950206"/>
                  </a:ext>
                </a:extLst>
              </a:tr>
            </a:tbl>
          </a:graphicData>
        </a:graphic>
      </p:graphicFrame>
    </p:spTree>
    <p:extLst>
      <p:ext uri="{BB962C8B-B14F-4D97-AF65-F5344CB8AC3E}">
        <p14:creationId xmlns:p14="http://schemas.microsoft.com/office/powerpoint/2010/main" val="13768731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python packages</a:t>
            </a:r>
            <a:endParaRPr lang="zh-CN" altLang="en-US" dirty="0"/>
          </a:p>
        </p:txBody>
      </p:sp>
      <p:sp>
        <p:nvSpPr>
          <p:cNvPr id="5" name="内容占位符 4">
            <a:extLst>
              <a:ext uri="{FF2B5EF4-FFF2-40B4-BE49-F238E27FC236}">
                <a16:creationId xmlns:a16="http://schemas.microsoft.com/office/drawing/2014/main" id="{D8831CD8-793E-F043-7152-CF62998AAA84}"/>
              </a:ext>
            </a:extLst>
          </p:cNvPr>
          <p:cNvSpPr>
            <a:spLocks noGrp="1"/>
          </p:cNvSpPr>
          <p:nvPr>
            <p:ph idx="1"/>
          </p:nvPr>
        </p:nvSpPr>
        <p:spPr/>
        <p:txBody>
          <a:bodyPr/>
          <a:lstStyle/>
          <a:p>
            <a:r>
              <a:rPr lang="en-US" altLang="zh-CN" dirty="0"/>
              <a:t>python</a:t>
            </a:r>
            <a:r>
              <a:rPr lang="zh-CN" altLang="en-US" dirty="0"/>
              <a:t>有非常多的函数包，囊括了非常多有用的功能。大家首先可以在命令行（记住，是系统命令行，</a:t>
            </a:r>
            <a:r>
              <a:rPr lang="en-US" altLang="zh-CN" dirty="0"/>
              <a:t>windows</a:t>
            </a:r>
            <a:r>
              <a:rPr lang="zh-CN" altLang="en-US" dirty="0"/>
              <a:t>的</a:t>
            </a:r>
            <a:r>
              <a:rPr lang="en-US" altLang="zh-CN" dirty="0" err="1"/>
              <a:t>cmd</a:t>
            </a:r>
            <a:r>
              <a:rPr lang="zh-CN" altLang="en-US" dirty="0"/>
              <a:t>，</a:t>
            </a:r>
            <a:r>
              <a:rPr lang="en-US" altLang="zh-CN" dirty="0" err="1"/>
              <a:t>linux</a:t>
            </a:r>
            <a:r>
              <a:rPr lang="zh-CN" altLang="en-US" dirty="0"/>
              <a:t>的</a:t>
            </a:r>
            <a:r>
              <a:rPr lang="en-US" altLang="zh-CN" dirty="0"/>
              <a:t>terminal</a:t>
            </a:r>
            <a:r>
              <a:rPr lang="zh-CN" altLang="en-US" dirty="0"/>
              <a:t>）里输入以下指令来安装某个包</a:t>
            </a:r>
            <a:endParaRPr lang="en-US" altLang="zh-CN" dirty="0"/>
          </a:p>
          <a:p>
            <a:r>
              <a:rPr lang="en-US" altLang="zh-CN" dirty="0"/>
              <a:t>pip install </a:t>
            </a:r>
            <a:r>
              <a:rPr lang="en-US" altLang="zh-CN" dirty="0" err="1"/>
              <a:t>packname</a:t>
            </a:r>
            <a:endParaRPr lang="en-US" altLang="zh-CN" dirty="0"/>
          </a:p>
          <a:p>
            <a:r>
              <a:rPr lang="zh-CN" altLang="en-US" dirty="0"/>
              <a:t>安装好之后可以在程序中进行调用</a:t>
            </a:r>
            <a:endParaRPr lang="en-US" altLang="zh-CN" dirty="0"/>
          </a:p>
          <a:p>
            <a:r>
              <a:rPr lang="en-US" altLang="zh-CN" dirty="0"/>
              <a:t>import </a:t>
            </a:r>
            <a:r>
              <a:rPr lang="en-US" altLang="zh-CN" dirty="0" err="1"/>
              <a:t>packname</a:t>
            </a:r>
            <a:r>
              <a:rPr lang="en-US" altLang="zh-CN" dirty="0"/>
              <a:t> as nickname</a:t>
            </a:r>
          </a:p>
          <a:p>
            <a:r>
              <a:rPr lang="en-US" altLang="zh-CN" dirty="0"/>
              <a:t>from </a:t>
            </a:r>
            <a:r>
              <a:rPr lang="en-US" altLang="zh-CN" dirty="0" err="1"/>
              <a:t>packname</a:t>
            </a:r>
            <a:r>
              <a:rPr lang="en-US" altLang="zh-CN" dirty="0"/>
              <a:t> import </a:t>
            </a:r>
            <a:r>
              <a:rPr lang="en-US" altLang="zh-CN" dirty="0" err="1"/>
              <a:t>subpackname</a:t>
            </a:r>
            <a:r>
              <a:rPr lang="en-US" altLang="zh-CN" dirty="0"/>
              <a:t> as nickname</a:t>
            </a:r>
          </a:p>
          <a:p>
            <a:r>
              <a:rPr lang="en-US" altLang="zh-CN" dirty="0"/>
              <a:t>from </a:t>
            </a:r>
            <a:r>
              <a:rPr lang="en-US" altLang="zh-CN" dirty="0" err="1"/>
              <a:t>packagename</a:t>
            </a:r>
            <a:r>
              <a:rPr lang="en-US" altLang="zh-CN" dirty="0"/>
              <a:t> import *</a:t>
            </a:r>
          </a:p>
          <a:p>
            <a:endParaRPr lang="en-US" altLang="zh-CN" dirty="0"/>
          </a:p>
        </p:txBody>
      </p:sp>
    </p:spTree>
    <p:extLst>
      <p:ext uri="{BB962C8B-B14F-4D97-AF65-F5344CB8AC3E}">
        <p14:creationId xmlns:p14="http://schemas.microsoft.com/office/powerpoint/2010/main" val="1143815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python packages</a:t>
            </a:r>
            <a:endParaRPr lang="zh-CN" altLang="en-US" dirty="0"/>
          </a:p>
        </p:txBody>
      </p:sp>
      <p:sp>
        <p:nvSpPr>
          <p:cNvPr id="5" name="内容占位符 4">
            <a:extLst>
              <a:ext uri="{FF2B5EF4-FFF2-40B4-BE49-F238E27FC236}">
                <a16:creationId xmlns:a16="http://schemas.microsoft.com/office/drawing/2014/main" id="{D8831CD8-793E-F043-7152-CF62998AAA84}"/>
              </a:ext>
            </a:extLst>
          </p:cNvPr>
          <p:cNvSpPr>
            <a:spLocks noGrp="1"/>
          </p:cNvSpPr>
          <p:nvPr>
            <p:ph idx="1"/>
          </p:nvPr>
        </p:nvSpPr>
        <p:spPr/>
        <p:txBody>
          <a:bodyPr>
            <a:noAutofit/>
          </a:bodyPr>
          <a:lstStyle/>
          <a:p>
            <a:r>
              <a:rPr lang="en-US" altLang="zh-CN" sz="2400" dirty="0">
                <a:latin typeface="华文楷体" panose="02010600040101010101" pitchFamily="2" charset="-122"/>
                <a:ea typeface="华文楷体" panose="02010600040101010101" pitchFamily="2" charset="-122"/>
              </a:rPr>
              <a:t>python</a:t>
            </a:r>
            <a:r>
              <a:rPr lang="zh-CN" altLang="en-US" sz="2400" dirty="0">
                <a:latin typeface="华文楷体" panose="02010600040101010101" pitchFamily="2" charset="-122"/>
                <a:ea typeface="华文楷体" panose="02010600040101010101" pitchFamily="2" charset="-122"/>
              </a:rPr>
              <a:t>中也可以用类似的语句来引用本地的包。这些包一般不是官方发布的，而是你自己编写的，或是同学、老师编写的，或是来自</a:t>
            </a:r>
            <a:r>
              <a:rPr lang="en-US" altLang="zh-CN" sz="2400" dirty="0" err="1">
                <a:latin typeface="华文楷体" panose="02010600040101010101" pitchFamily="2" charset="-122"/>
                <a:ea typeface="华文楷体" panose="02010600040101010101" pitchFamily="2" charset="-122"/>
              </a:rPr>
              <a:t>github</a:t>
            </a:r>
            <a:r>
              <a:rPr lang="zh-CN" altLang="en-US" sz="2400" dirty="0">
                <a:latin typeface="华文楷体" panose="02010600040101010101" pitchFamily="2" charset="-122"/>
                <a:ea typeface="华文楷体" panose="02010600040101010101" pitchFamily="2" charset="-122"/>
              </a:rPr>
              <a:t>上的代码。当我们希望使用其中的代码是，可以将其下载到本地，对其进行引用。</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引用时，仍然使用上述</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语句即可。</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但是</a:t>
            </a:r>
            <a:r>
              <a:rPr lang="en-US" altLang="zh-CN" sz="2400" dirty="0" err="1">
                <a:latin typeface="华文楷体" panose="02010600040101010101" pitchFamily="2" charset="-122"/>
                <a:ea typeface="华文楷体" panose="02010600040101010101" pitchFamily="2" charset="-122"/>
              </a:rPr>
              <a:t>packname</a:t>
            </a:r>
            <a:r>
              <a:rPr lang="zh-CN" altLang="en-US" sz="2400" dirty="0">
                <a:latin typeface="华文楷体" panose="02010600040101010101" pitchFamily="2" charset="-122"/>
                <a:ea typeface="华文楷体" panose="02010600040101010101" pitchFamily="2" charset="-122"/>
              </a:rPr>
              <a:t>变成了对应的文件名称（不包含扩展名）。因此，可以被</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的文件名称必须是符合</a:t>
            </a:r>
            <a:r>
              <a:rPr lang="en-US" altLang="zh-CN" sz="2400" dirty="0">
                <a:latin typeface="华文楷体" panose="02010600040101010101" pitchFamily="2" charset="-122"/>
                <a:ea typeface="华文楷体" panose="02010600040101010101" pitchFamily="2" charset="-122"/>
              </a:rPr>
              <a:t>python</a:t>
            </a:r>
            <a:r>
              <a:rPr lang="zh-CN" altLang="en-US" sz="2400" dirty="0">
                <a:latin typeface="华文楷体" panose="02010600040101010101" pitchFamily="2" charset="-122"/>
                <a:ea typeface="华文楷体" panose="02010600040101010101" pitchFamily="2" charset="-122"/>
              </a:rPr>
              <a:t>中变量命名规则的。</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的对象可以是</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py</a:t>
            </a:r>
            <a:r>
              <a:rPr lang="zh-CN" altLang="en-US" sz="2400" dirty="0">
                <a:latin typeface="华文楷体" panose="02010600040101010101" pitchFamily="2" charset="-122"/>
                <a:ea typeface="华文楷体" panose="02010600040101010101" pitchFamily="2" charset="-122"/>
              </a:rPr>
              <a:t>文件也可以是一个包含了许多</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py</a:t>
            </a:r>
            <a:r>
              <a:rPr lang="zh-CN" altLang="en-US" sz="2400" dirty="0">
                <a:latin typeface="华文楷体" panose="02010600040101010101" pitchFamily="2" charset="-122"/>
                <a:ea typeface="华文楷体" panose="02010600040101010101" pitchFamily="2" charset="-122"/>
              </a:rPr>
              <a:t>文件的文件夹（但是这个文件夹中必须有一个</a:t>
            </a:r>
            <a:r>
              <a:rPr lang="en-US" altLang="zh-CN" sz="2400" dirty="0">
                <a:latin typeface="华文楷体" panose="02010600040101010101" pitchFamily="2" charset="-122"/>
                <a:ea typeface="华文楷体" panose="02010600040101010101" pitchFamily="2" charset="-122"/>
              </a:rPr>
              <a:t>__init__.py</a:t>
            </a:r>
            <a:r>
              <a:rPr lang="zh-CN" altLang="en-US" sz="2400" dirty="0">
                <a:latin typeface="华文楷体" panose="02010600040101010101" pitchFamily="2" charset="-122"/>
                <a:ea typeface="华文楷体" panose="02010600040101010101" pitchFamily="2" charset="-122"/>
              </a:rPr>
              <a:t>文件，默认</a:t>
            </a:r>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文件夹时会执行它）</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import</a:t>
            </a:r>
            <a:r>
              <a:rPr lang="zh-CN" altLang="en-US" sz="2400" dirty="0">
                <a:latin typeface="华文楷体" panose="02010600040101010101" pitchFamily="2" charset="-122"/>
                <a:ea typeface="华文楷体" panose="02010600040101010101" pitchFamily="2" charset="-122"/>
              </a:rPr>
              <a:t>的对象也可以是</a:t>
            </a:r>
            <a:r>
              <a:rPr lang="en-US" altLang="zh-CN" sz="2400" dirty="0">
                <a:latin typeface="华文楷体" panose="02010600040101010101" pitchFamily="2" charset="-122"/>
                <a:ea typeface="华文楷体" panose="02010600040101010101" pitchFamily="2" charset="-122"/>
              </a:rPr>
              <a:t>.pyo,.pyc,.pyd,.pyw,.dll</a:t>
            </a:r>
            <a:r>
              <a:rPr lang="zh-CN" altLang="en-US" sz="2400" dirty="0">
                <a:latin typeface="华文楷体" panose="02010600040101010101" pitchFamily="2" charset="-122"/>
                <a:ea typeface="华文楷体" panose="02010600040101010101" pitchFamily="2" charset="-122"/>
              </a:rPr>
              <a:t>等文件。</a:t>
            </a: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72317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F5452E6B-E3C5-6252-52F4-706DCB8B68B1}"/>
              </a:ext>
            </a:extLst>
          </p:cNvPr>
          <p:cNvSpPr>
            <a:spLocks noGrp="1"/>
          </p:cNvSpPr>
          <p:nvPr>
            <p:ph type="ctrTitle"/>
          </p:nvPr>
        </p:nvSpPr>
        <p:spPr>
          <a:xfrm>
            <a:off x="685800" y="1334397"/>
            <a:ext cx="7772400" cy="2387600"/>
          </a:xfrm>
        </p:spPr>
        <p:txBody>
          <a:bodyPr/>
          <a:lstStyle/>
          <a:p>
            <a:r>
              <a:rPr lang="zh-CN" altLang="en-US" dirty="0">
                <a:latin typeface="华文楷体" panose="02010600040101010101" pitchFamily="2" charset="-122"/>
                <a:ea typeface="华文楷体" panose="02010600040101010101" pitchFamily="2" charset="-122"/>
              </a:rPr>
              <a:t>感谢倾听</a:t>
            </a:r>
          </a:p>
        </p:txBody>
      </p:sp>
    </p:spTree>
    <p:extLst>
      <p:ext uri="{BB962C8B-B14F-4D97-AF65-F5344CB8AC3E}">
        <p14:creationId xmlns:p14="http://schemas.microsoft.com/office/powerpoint/2010/main" val="30057096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为了防止不恰当的更改带来的不可预料的问题，</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将对象区分为可变（</a:t>
            </a:r>
            <a:r>
              <a:rPr lang="en-US" altLang="zh-CN" dirty="0">
                <a:latin typeface="华文楷体" panose="02010600040101010101" pitchFamily="2" charset="-122"/>
                <a:ea typeface="华文楷体" panose="02010600040101010101" pitchFamily="2" charset="-122"/>
              </a:rPr>
              <a:t>Mutable</a:t>
            </a:r>
            <a:r>
              <a:rPr lang="zh-CN" altLang="en-US" dirty="0">
                <a:latin typeface="华文楷体" panose="02010600040101010101" pitchFamily="2" charset="-122"/>
                <a:ea typeface="华文楷体" panose="02010600040101010101" pitchFamily="2" charset="-122"/>
              </a:rPr>
              <a:t>）和不可变（</a:t>
            </a:r>
            <a:r>
              <a:rPr lang="en-US" altLang="zh-CN" dirty="0">
                <a:latin typeface="华文楷体" panose="02010600040101010101" pitchFamily="2" charset="-122"/>
                <a:ea typeface="华文楷体" panose="02010600040101010101" pitchFamily="2" charset="-122"/>
              </a:rPr>
              <a:t>Immutable</a:t>
            </a:r>
            <a:r>
              <a:rPr lang="zh-CN" altLang="en-US" dirty="0">
                <a:latin typeface="华文楷体" panose="02010600040101010101" pitchFamily="2" charset="-122"/>
                <a:ea typeface="华文楷体" panose="02010600040101010101" pitchFamily="2" charset="-122"/>
              </a:rPr>
              <a:t>）对象。</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这就是</a:t>
            </a:r>
            <a:r>
              <a:rPr lang="en-US" altLang="zh-CN" dirty="0">
                <a:latin typeface="华文楷体" panose="02010600040101010101" pitchFamily="2" charset="-122"/>
                <a:ea typeface="华文楷体" panose="02010600040101010101" pitchFamily="2" charset="-122"/>
              </a:rPr>
              <a:t>Python</a:t>
            </a:r>
            <a:r>
              <a:rPr lang="zh-CN" altLang="en-US" dirty="0">
                <a:latin typeface="华文楷体" panose="02010600040101010101" pitchFamily="2" charset="-122"/>
                <a:ea typeface="华文楷体" panose="02010600040101010101" pitchFamily="2" charset="-122"/>
              </a:rPr>
              <a:t>中元组（</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）出现的原因之一，它比列表更安全。（也存在其他原因，如</a:t>
            </a:r>
            <a:r>
              <a:rPr lang="en-US" altLang="zh-CN" dirty="0">
                <a:latin typeface="华文楷体" panose="02010600040101010101" pitchFamily="2" charset="-122"/>
                <a:ea typeface="华文楷体" panose="02010600040101010101" pitchFamily="2" charset="-122"/>
              </a:rPr>
              <a:t>tuple</a:t>
            </a:r>
            <a:r>
              <a:rPr lang="zh-CN" altLang="en-US" dirty="0">
                <a:latin typeface="华文楷体" panose="02010600040101010101" pitchFamily="2" charset="-122"/>
                <a:ea typeface="华文楷体" panose="02010600040101010101" pitchFamily="2" charset="-122"/>
              </a:rPr>
              <a:t>创建更快速，占用内存空间少于列表）</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5A5B8E52-54C2-8C61-12CD-0E6C930A6BA6}"/>
              </a:ext>
            </a:extLst>
          </p:cNvPr>
          <p:cNvSpPr txBox="1"/>
          <p:nvPr/>
        </p:nvSpPr>
        <p:spPr>
          <a:xfrm>
            <a:off x="884024" y="4410811"/>
            <a:ext cx="8259976" cy="1631216"/>
          </a:xfrm>
          <a:prstGeom prst="rect">
            <a:avLst/>
          </a:prstGeom>
          <a:noFill/>
        </p:spPr>
        <p:txBody>
          <a:bodyPr wrap="square" rtlCol="0">
            <a:spAutoFit/>
          </a:bodyPr>
          <a:lstStyle/>
          <a:p>
            <a:pPr marL="0" indent="0">
              <a:buNone/>
            </a:pPr>
            <a:r>
              <a:rPr lang="en-US" altLang="zh-CN" sz="2000" dirty="0">
                <a:latin typeface="Consolas" panose="020B0609020204030204" pitchFamily="49" charset="0"/>
              </a:rPr>
              <a:t> prices = [('Tomatoes', 4.8), ('Potatoes', 3.7), ('Cucumber', 4.7), ('Carrots', 3.0), ('Leek', 4.1), ('Eggs', 5.79), ('Chicken', 10.8), ('Pork', 16.6), ('Beef', 48.8), ('Lamb', 39.1), ('Orange', 7.5), ('Watermelon', 5.9), ('Pear', 5.2), ('Banana', 4.3)]</a:t>
            </a:r>
            <a:endParaRPr lang="en-US" altLang="zh-CN" sz="2000" dirty="0">
              <a:solidFill>
                <a:schemeClr val="bg1">
                  <a:lumMod val="75000"/>
                </a:schemeClr>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585046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97CEE-4D9E-6910-1A4B-2C39928A922F}"/>
              </a:ext>
            </a:extLst>
          </p:cNvPr>
          <p:cNvSpPr>
            <a:spLocks noGrp="1"/>
          </p:cNvSpPr>
          <p:nvPr>
            <p:ph type="title"/>
          </p:nvPr>
        </p:nvSpPr>
        <p:spPr/>
        <p:txBody>
          <a:bodyPr/>
          <a:lstStyle/>
          <a:p>
            <a:r>
              <a:rPr lang="en-US" altLang="zh-CN" dirty="0"/>
              <a:t>Mutable &amp; Immutable</a:t>
            </a:r>
            <a:endParaRPr lang="zh-CN" altLang="en-US" dirty="0"/>
          </a:p>
        </p:txBody>
      </p:sp>
      <p:sp>
        <p:nvSpPr>
          <p:cNvPr id="11" name="内容占位符 10">
            <a:extLst>
              <a:ext uri="{FF2B5EF4-FFF2-40B4-BE49-F238E27FC236}">
                <a16:creationId xmlns:a16="http://schemas.microsoft.com/office/drawing/2014/main" id="{7403FCCD-C73D-3733-FD9B-A3C4DBA4ED97}"/>
              </a:ext>
            </a:extLst>
          </p:cNvPr>
          <p:cNvSpPr>
            <a:spLocks noGrp="1"/>
          </p:cNvSpPr>
          <p:nvPr>
            <p:ph idx="1"/>
          </p:nvPr>
        </p:nvSpPr>
        <p:spPr>
          <a:xfrm>
            <a:off x="628650" y="1690689"/>
            <a:ext cx="7886700" cy="4351338"/>
          </a:xfrm>
        </p:spPr>
        <p:txBody>
          <a:bodyPr>
            <a:normAutofit/>
          </a:bodyPr>
          <a:lstStyle/>
          <a:p>
            <a:r>
              <a:rPr lang="zh-CN" altLang="en-US" dirty="0">
                <a:latin typeface="华文楷体" panose="02010600040101010101" pitchFamily="2" charset="-122"/>
                <a:ea typeface="华文楷体" panose="02010600040101010101" pitchFamily="2" charset="-122"/>
              </a:rPr>
              <a:t>但是，仍然要注意，元组也是只保存元素的地址的，所以其内部元素的内部是可以更改的，如</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009285A7-94F3-555B-5E07-08A19EC4F6CC}"/>
              </a:ext>
            </a:extLst>
          </p:cNvPr>
          <p:cNvSpPr txBox="1"/>
          <p:nvPr/>
        </p:nvSpPr>
        <p:spPr>
          <a:xfrm>
            <a:off x="628650" y="2583994"/>
            <a:ext cx="8515350" cy="4247317"/>
          </a:xfrm>
          <a:prstGeom prst="rect">
            <a:avLst/>
          </a:prstGeom>
          <a:noFill/>
        </p:spPr>
        <p:txBody>
          <a:bodyPr wrap="square">
            <a:spAutoFit/>
          </a:bodyPr>
          <a:lstStyle/>
          <a:p>
            <a:r>
              <a:rPr lang="zh-CN" altLang="en-US" dirty="0">
                <a:latin typeface="Consolas" panose="020B0609020204030204" pitchFamily="49" charset="0"/>
              </a:rPr>
              <a:t>&gt;&gt;&gt; celestial_body = </a:t>
            </a:r>
            <a:r>
              <a:rPr lang="en-US" altLang="zh-CN" dirty="0">
                <a:latin typeface="Consolas" panose="020B0609020204030204" pitchFamily="49" charset="0"/>
              </a:rPr>
              <a:t>\</a:t>
            </a:r>
          </a:p>
          <a:p>
            <a:r>
              <a:rPr lang="zh-CN" altLang="en-US" dirty="0">
                <a:latin typeface="Consolas" panose="020B0609020204030204" pitchFamily="49" charset="0"/>
              </a:rPr>
              <a:t>(('Fixed Star', ['Sun']), ('Planet',['Earth'])</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solidFill>
                  <a:srgbClr val="0000FF"/>
                </a:solidFill>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a:t>
            </a:r>
          </a:p>
          <a:p>
            <a:r>
              <a:rPr lang="zh-CN" altLang="en-US" dirty="0">
                <a:latin typeface="Consolas" panose="020B0609020204030204" pitchFamily="49" charset="0"/>
              </a:rPr>
              <a:t>&gt;&gt;&gt; celestial_body[1][1]</a:t>
            </a:r>
            <a:r>
              <a:rPr lang="en-US" altLang="zh-CN" dirty="0">
                <a:latin typeface="Consolas" panose="020B0609020204030204" pitchFamily="49" charset="0"/>
              </a:rPr>
              <a:t>.append(</a:t>
            </a:r>
            <a:r>
              <a:rPr lang="zh-CN" altLang="en-US" dirty="0">
                <a:latin typeface="Consolas" panose="020B0609020204030204" pitchFamily="49" charset="0"/>
              </a:rPr>
              <a:t>'Mars'</a:t>
            </a:r>
            <a:r>
              <a:rPr lang="en-US" altLang="zh-CN" dirty="0">
                <a:latin typeface="Consolas" panose="020B0609020204030204" pitchFamily="49" charset="0"/>
              </a:rPr>
              <a:t>)</a:t>
            </a:r>
            <a:r>
              <a:rPr lang="zh-CN" altLang="en-US" dirty="0">
                <a:latin typeface="Consolas" panose="020B0609020204030204" pitchFamily="49" charset="0"/>
              </a:rPr>
              <a:t> </a:t>
            </a:r>
            <a:endParaRPr lang="en-US" altLang="zh-CN" dirty="0">
              <a:latin typeface="Consolas" panose="020B0609020204030204" pitchFamily="49" charset="0"/>
            </a:endParaRPr>
          </a:p>
          <a:p>
            <a:r>
              <a:rPr lang="zh-CN" altLang="en-US" dirty="0">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 'Mars'])</a:t>
            </a:r>
            <a:r>
              <a:rPr lang="en-US" altLang="zh-CN" dirty="0">
                <a:solidFill>
                  <a:srgbClr val="0000FF"/>
                </a:solidFill>
                <a:latin typeface="Consolas" panose="020B0609020204030204" pitchFamily="49" charset="0"/>
              </a:rPr>
              <a:t>)</a:t>
            </a:r>
            <a:endParaRPr lang="zh-CN" altLang="en-US" dirty="0">
              <a:solidFill>
                <a:srgbClr val="0000FF"/>
              </a:solidFill>
              <a:latin typeface="Consolas" panose="020B0609020204030204" pitchFamily="49" charset="0"/>
            </a:endParaRPr>
          </a:p>
          <a:p>
            <a:r>
              <a:rPr lang="zh-CN" altLang="en-US" dirty="0">
                <a:latin typeface="Consolas" panose="020B0609020204030204" pitchFamily="49" charset="0"/>
              </a:rPr>
              <a:t>&gt;&gt;&gt; celestial_body[1][1]</a:t>
            </a:r>
            <a:r>
              <a:rPr lang="en-US" altLang="zh-CN" dirty="0">
                <a:latin typeface="Consolas" panose="020B0609020204030204" pitchFamily="49" charset="0"/>
              </a:rPr>
              <a:t> += [</a:t>
            </a:r>
            <a:r>
              <a:rPr lang="zh-CN" altLang="en-US" dirty="0">
                <a:latin typeface="Consolas" panose="020B0609020204030204" pitchFamily="49" charset="0"/>
              </a:rPr>
              <a:t>'Venus</a:t>
            </a:r>
            <a:r>
              <a:rPr lang="en-US" altLang="zh-CN" dirty="0">
                <a:latin typeface="Consolas" panose="020B0609020204030204" pitchFamily="49" charset="0"/>
              </a:rPr>
              <a:t>']</a:t>
            </a:r>
            <a:endParaRPr lang="zh-CN" altLang="en-US" dirty="0">
              <a:latin typeface="Consolas" panose="020B0609020204030204" pitchFamily="49" charset="0"/>
            </a:endParaRPr>
          </a:p>
          <a:p>
            <a:r>
              <a:rPr lang="zh-CN" altLang="en-US" dirty="0">
                <a:solidFill>
                  <a:srgbClr val="FF0000"/>
                </a:solidFill>
                <a:latin typeface="Consolas" panose="020B0609020204030204" pitchFamily="49" charset="0"/>
              </a:rPr>
              <a:t>Traceback (most recent call last):</a:t>
            </a:r>
          </a:p>
          <a:p>
            <a:r>
              <a:rPr lang="zh-CN" altLang="en-US" dirty="0">
                <a:solidFill>
                  <a:srgbClr val="FF0000"/>
                </a:solidFill>
                <a:latin typeface="Consolas" panose="020B0609020204030204" pitchFamily="49" charset="0"/>
              </a:rPr>
              <a:t>  File "&lt;pyshell#</a:t>
            </a:r>
            <a:r>
              <a:rPr lang="en-US" altLang="zh-CN" dirty="0">
                <a:solidFill>
                  <a:srgbClr val="FF0000"/>
                </a:solidFill>
                <a:latin typeface="Consolas" panose="020B0609020204030204" pitchFamily="49" charset="0"/>
              </a:rPr>
              <a:t>xx</a:t>
            </a:r>
            <a:r>
              <a:rPr lang="zh-CN" altLang="en-US" dirty="0">
                <a:solidFill>
                  <a:srgbClr val="FF0000"/>
                </a:solidFill>
                <a:latin typeface="Consolas" panose="020B0609020204030204" pitchFamily="49" charset="0"/>
              </a:rPr>
              <a:t>&gt;", line 1, in &lt;module&gt;</a:t>
            </a:r>
          </a:p>
          <a:p>
            <a:r>
              <a:rPr lang="zh-CN" altLang="en-US" dirty="0">
                <a:solidFill>
                  <a:srgbClr val="FF0000"/>
                </a:solidFill>
                <a:latin typeface="Consolas" panose="020B0609020204030204" pitchFamily="49" charset="0"/>
              </a:rPr>
              <a:t>    celestial_body[1][1] += ['Venus']</a:t>
            </a:r>
          </a:p>
          <a:p>
            <a:r>
              <a:rPr lang="zh-CN" altLang="en-US" dirty="0">
                <a:solidFill>
                  <a:srgbClr val="FF0000"/>
                </a:solidFill>
                <a:latin typeface="Consolas" panose="020B0609020204030204" pitchFamily="49" charset="0"/>
              </a:rPr>
              <a:t>TypeError: 'tuple' object does not support item assignment</a:t>
            </a:r>
            <a:endParaRPr lang="en-US" altLang="zh-CN" dirty="0">
              <a:latin typeface="Consolas" panose="020B0609020204030204" pitchFamily="49" charset="0"/>
            </a:endParaRPr>
          </a:p>
          <a:p>
            <a:r>
              <a:rPr lang="zh-CN" altLang="en-US" dirty="0">
                <a:latin typeface="Consolas" panose="020B0609020204030204" pitchFamily="49" charset="0"/>
              </a:rPr>
              <a:t>&gt;&gt;&gt; celestial_body</a:t>
            </a:r>
          </a:p>
          <a:p>
            <a:r>
              <a:rPr lang="zh-CN" altLang="en-US" dirty="0">
                <a:solidFill>
                  <a:srgbClr val="0000FF"/>
                </a:solidFill>
                <a:latin typeface="Consolas" panose="020B0609020204030204" pitchFamily="49" charset="0"/>
              </a:rPr>
              <a:t>(('Fixed Star', ['Sun']), ('Planet', ['Earth', 'Mars', 'Venus'])</a:t>
            </a:r>
            <a:r>
              <a:rPr lang="en-US" altLang="zh-CN" dirty="0">
                <a:solidFill>
                  <a:srgbClr val="0000FF"/>
                </a:solidFill>
                <a:latin typeface="Consolas" panose="020B0609020204030204" pitchFamily="49" charset="0"/>
              </a:rPr>
              <a:t>)</a:t>
            </a:r>
            <a:endParaRPr lang="zh-CN" altLang="en-US" dirty="0">
              <a:solidFill>
                <a:srgbClr val="FF0000"/>
              </a:solidFill>
              <a:latin typeface="Consolas" panose="020B0609020204030204" pitchFamily="49" charset="0"/>
            </a:endParaRPr>
          </a:p>
          <a:p>
            <a:endParaRPr lang="zh-CN" altLang="en-US" dirty="0">
              <a:solidFill>
                <a:srgbClr val="0000FF"/>
              </a:solidFill>
              <a:latin typeface="Consolas" panose="020B0609020204030204" pitchFamily="49" charset="0"/>
            </a:endParaRPr>
          </a:p>
        </p:txBody>
      </p:sp>
      <p:sp>
        <p:nvSpPr>
          <p:cNvPr id="7" name="文本框 6">
            <a:extLst>
              <a:ext uri="{FF2B5EF4-FFF2-40B4-BE49-F238E27FC236}">
                <a16:creationId xmlns:a16="http://schemas.microsoft.com/office/drawing/2014/main" id="{68DE0293-7AD2-E988-70F2-55D968C682B2}"/>
              </a:ext>
            </a:extLst>
          </p:cNvPr>
          <p:cNvSpPr txBox="1"/>
          <p:nvPr/>
        </p:nvSpPr>
        <p:spPr>
          <a:xfrm>
            <a:off x="6738549" y="2690743"/>
            <a:ext cx="2273645" cy="1323439"/>
          </a:xfrm>
          <a:prstGeom prst="rect">
            <a:avLst/>
          </a:prstGeom>
          <a:noFill/>
        </p:spPr>
        <p:txBody>
          <a:bodyPr wrap="square">
            <a:spAutoFit/>
          </a:bodyPr>
          <a:lstStyle/>
          <a:p>
            <a:r>
              <a:rPr lang="zh-CN" altLang="en-US" sz="2000" dirty="0">
                <a:latin typeface="华文楷体" panose="02010600040101010101" pitchFamily="2" charset="-122"/>
                <a:ea typeface="华文楷体" panose="02010600040101010101" pitchFamily="2" charset="-122"/>
              </a:rPr>
              <a:t>列表可以追加元素，但元组不能赋值，</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因此，</a:t>
            </a:r>
            <a:r>
              <a:rPr lang="en-US" altLang="zh-CN" sz="2000" dirty="0">
                <a:latin typeface="华文楷体" panose="02010600040101010101" pitchFamily="2" charset="-122"/>
                <a:ea typeface="华文楷体" panose="02010600040101010101" pitchFamily="2" charset="-122"/>
              </a:rPr>
              <a:t>append</a:t>
            </a:r>
            <a:r>
              <a:rPr lang="zh-CN" altLang="en-US" sz="2000" dirty="0">
                <a:latin typeface="华文楷体" panose="02010600040101010101" pitchFamily="2" charset="-122"/>
                <a:ea typeface="华文楷体" panose="02010600040101010101" pitchFamily="2" charset="-122"/>
              </a:rPr>
              <a:t>没问题，但</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会报错</a:t>
            </a:r>
            <a:endParaRPr lang="zh-CN" altLang="en-US" sz="2000" dirty="0"/>
          </a:p>
        </p:txBody>
      </p:sp>
    </p:spTree>
    <p:extLst>
      <p:ext uri="{BB962C8B-B14F-4D97-AF65-F5344CB8AC3E}">
        <p14:creationId xmlns:p14="http://schemas.microsoft.com/office/powerpoint/2010/main" val="30098079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57"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286B25-605D-4797-A1BF-2C433A177778}">
  <we:reference id="wa104380862" version="1.5.0.0" store="zh-CN"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TotalTime>2516</TotalTime>
  <Words>9043</Words>
  <Application>Microsoft Office PowerPoint</Application>
  <PresentationFormat>全屏显示(4:3)</PresentationFormat>
  <Paragraphs>891</Paragraphs>
  <Slides>74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-apple-system</vt:lpstr>
      <vt:lpstr>华文中宋</vt:lpstr>
      <vt:lpstr>华文楷体</vt:lpstr>
      <vt:lpstr>等线</vt:lpstr>
      <vt:lpstr>Arial</vt:lpstr>
      <vt:lpstr>Calibri</vt:lpstr>
      <vt:lpstr>Calibri Light</vt:lpstr>
      <vt:lpstr>Consolas</vt:lpstr>
      <vt:lpstr>Linux Libertine</vt:lpstr>
      <vt:lpstr>Office 主题​​</vt:lpstr>
      <vt:lpstr>Python小课堂</vt:lpstr>
      <vt:lpstr>Part I</vt:lpstr>
      <vt:lpstr>What is list?</vt:lpstr>
      <vt:lpstr>What is list?</vt:lpstr>
      <vt:lpstr>What is list?</vt:lpstr>
      <vt:lpstr>What is list?</vt:lpstr>
      <vt:lpstr>What is list?</vt:lpstr>
      <vt:lpstr>Mutable &amp; Immutable</vt:lpstr>
      <vt:lpstr>Mutable &amp; Immutable</vt:lpstr>
      <vt:lpstr>Mutable &amp; Immutable</vt:lpstr>
      <vt:lpstr>How to create a list / tuple?</vt:lpstr>
      <vt:lpstr>How to create a list / tuple?</vt:lpstr>
      <vt:lpstr>How to access a list / tuple?</vt:lpstr>
      <vt:lpstr>How to access a list / tuple?</vt:lpstr>
      <vt:lpstr>How to modify a list / tuple?</vt:lpstr>
      <vt:lpstr>How to modify a list / tuple?</vt:lpstr>
      <vt:lpstr>How to modify a list / tuple?</vt:lpstr>
      <vt:lpstr>How to modify a list / tuple?</vt:lpstr>
      <vt:lpstr>How to copy a list / tuple?</vt:lpstr>
      <vt:lpstr>What is dict?</vt:lpstr>
      <vt:lpstr>How to create a dict?</vt:lpstr>
      <vt:lpstr>How to create a dict?</vt:lpstr>
      <vt:lpstr>How to access a dict?</vt:lpstr>
      <vt:lpstr>How to access a dict?</vt:lpstr>
      <vt:lpstr>How to modify a dict?</vt:lpstr>
      <vt:lpstr>How to modify a dict?</vt:lpstr>
      <vt:lpstr>How to modify a dict?</vt:lpstr>
      <vt:lpstr>How to modify a dict?</vt:lpstr>
      <vt:lpstr>How to modify a dict?</vt:lpstr>
      <vt:lpstr>What is set?</vt:lpstr>
      <vt:lpstr>How to create a set?</vt:lpstr>
      <vt:lpstr>How to modify a set?</vt:lpstr>
      <vt:lpstr>How to modify a set?</vt:lpstr>
      <vt:lpstr>Other data structure</vt:lpstr>
      <vt:lpstr>Other data structure</vt:lpstr>
      <vt:lpstr>Other data structure</vt:lpstr>
      <vt:lpstr>Other data structure</vt:lpstr>
      <vt:lpstr>Other data structure</vt:lpstr>
      <vt:lpstr>Part II</vt:lpstr>
      <vt:lpstr>What is function?</vt:lpstr>
      <vt:lpstr>How to define a function?</vt:lpstr>
      <vt:lpstr>How to define a function?</vt:lpstr>
      <vt:lpstr>How to define a function?</vt:lpstr>
      <vt:lpstr>Some specials of Python function</vt:lpstr>
      <vt:lpstr>Some specials of Python function</vt:lpstr>
      <vt:lpstr>About high-order functions</vt:lpstr>
      <vt:lpstr>About high-order functions</vt:lpstr>
      <vt:lpstr>About high-order functions</vt:lpstr>
      <vt:lpstr>Function scope</vt:lpstr>
      <vt:lpstr>Function scope</vt:lpstr>
      <vt:lpstr>Function scope</vt:lpstr>
      <vt:lpstr>What is generator?</vt:lpstr>
      <vt:lpstr>What is iterator?</vt:lpstr>
      <vt:lpstr>Some built-in iterators</vt:lpstr>
      <vt:lpstr>Some built-in iterators</vt:lpstr>
      <vt:lpstr>Some built-in iterators</vt:lpstr>
      <vt:lpstr>Some built-in iterators</vt:lpstr>
      <vt:lpstr>Some built-in iterators</vt:lpstr>
      <vt:lpstr>Some built-in iterators</vt:lpstr>
      <vt:lpstr>Some built-in iterators</vt:lpstr>
      <vt:lpstr>What is decorator?</vt:lpstr>
      <vt:lpstr>What is decorator?</vt:lpstr>
      <vt:lpstr>About high-order functions</vt:lpstr>
      <vt:lpstr>About high-order functions</vt:lpstr>
      <vt:lpstr>About high-order functions</vt:lpstr>
      <vt:lpstr>About high-order functions</vt:lpstr>
      <vt:lpstr>About high-order functions</vt:lpstr>
      <vt:lpstr>Operators is also functions</vt:lpstr>
      <vt:lpstr>Operators is also functions</vt:lpstr>
      <vt:lpstr>Operators is also functions</vt:lpstr>
      <vt:lpstr>Operators is also functions</vt:lpstr>
      <vt:lpstr>python packages</vt:lpstr>
      <vt:lpstr>python packages</vt:lpstr>
      <vt:lpstr>感谢倾听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刘新宇</dc:creator>
  <cp:lastModifiedBy>刘新宇</cp:lastModifiedBy>
  <cp:revision>95</cp:revision>
  <dcterms:created xsi:type="dcterms:W3CDTF">2023-03-29T12:39:30Z</dcterms:created>
  <dcterms:modified xsi:type="dcterms:W3CDTF">2023-04-14T15:40:55Z</dcterms:modified>
</cp:coreProperties>
</file>