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5"/>
  </p:notesMasterIdLst>
  <p:sldIdLst>
    <p:sldId id="256" r:id="rId2"/>
    <p:sldId id="304" r:id="rId3"/>
    <p:sldId id="354" r:id="rId4"/>
    <p:sldId id="335" r:id="rId5"/>
    <p:sldId id="337" r:id="rId6"/>
    <p:sldId id="336" r:id="rId7"/>
    <p:sldId id="338" r:id="rId8"/>
    <p:sldId id="339" r:id="rId9"/>
    <p:sldId id="355" r:id="rId10"/>
    <p:sldId id="309" r:id="rId11"/>
    <p:sldId id="310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49" r:id="rId23"/>
    <p:sldId id="324" r:id="rId24"/>
    <p:sldId id="351" r:id="rId25"/>
    <p:sldId id="328" r:id="rId26"/>
    <p:sldId id="329" r:id="rId27"/>
    <p:sldId id="332" r:id="rId28"/>
    <p:sldId id="352" r:id="rId29"/>
    <p:sldId id="353" r:id="rId30"/>
    <p:sldId id="330" r:id="rId31"/>
    <p:sldId id="331" r:id="rId32"/>
    <p:sldId id="333" r:id="rId33"/>
    <p:sldId id="334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Whipsmart" panose="020B0502030203050204" pitchFamily="34" charset="0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070" autoAdjust="0"/>
  </p:normalViewPr>
  <p:slideViewPr>
    <p:cSldViewPr snapToGrid="0">
      <p:cViewPr varScale="1">
        <p:scale>
          <a:sx n="103" d="100"/>
          <a:sy n="103" d="100"/>
        </p:scale>
        <p:origin x="17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E0F85-4E3B-4E73-A5AC-61C1C0C0901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5569-DB37-4C05-A767-FECEDD61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5569-DB37-4C05-A767-FECEDD615C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Mesh from file,</a:t>
            </a:r>
            <a:br>
              <a:rPr lang="hu-HU" dirty="0"/>
            </a:br>
            <a:r>
              <a:rPr lang="hu-HU" dirty="0" err="1"/>
              <a:t>PerspectiveCamera</a:t>
            </a:r>
            <a:r>
              <a:rPr lang="hu-HU" dirty="0"/>
              <a:t>, </a:t>
            </a:r>
            <a:r>
              <a:rPr lang="hu-HU" dirty="0" err="1"/>
              <a:t>CubeTexture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3.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 (2D kamerától is függ)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1676399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8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hu-HU" dirty="0"/>
              <a:t>k</a:t>
            </a:r>
            <a:r>
              <a:rPr lang="en-US" dirty="0" err="1"/>
              <a:t>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en-US" dirty="0"/>
              <a:t> </a:t>
            </a:r>
            <a:r>
              <a:rPr lang="hu-HU" dirty="0" err="1"/>
              <a:t>class</a:t>
            </a:r>
            <a:endParaRPr lang="en-US" dirty="0"/>
          </a:p>
          <a:p>
            <a:r>
              <a:rPr lang="hu-HU" dirty="0"/>
              <a:t>v</a:t>
            </a:r>
            <a:r>
              <a:rPr lang="en-US" dirty="0" err="1"/>
              <a:t>iew</a:t>
            </a:r>
            <a:r>
              <a:rPr lang="en-US" dirty="0"/>
              <a:t>, </a:t>
            </a:r>
            <a:r>
              <a:rPr lang="en-US" dirty="0" err="1"/>
              <a:t>proj</a:t>
            </a:r>
            <a:r>
              <a:rPr lang="hu-HU" dirty="0"/>
              <a:t> mátrixok beállítása</a:t>
            </a:r>
            <a:endParaRPr lang="en-US" dirty="0"/>
          </a:p>
          <a:p>
            <a:r>
              <a:rPr lang="hu-HU" dirty="0"/>
              <a:t>egérrel és </a:t>
            </a:r>
            <a:r>
              <a:rPr lang="en-US" dirty="0"/>
              <a:t>WASD </a:t>
            </a:r>
            <a:r>
              <a:rPr lang="hu-HU" dirty="0"/>
              <a:t>billentyűkkel mozgatható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4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import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vision.gears.webglmath.Vec2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kotlin.math.tan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kameraparaméterek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PerspectiveCamera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pitch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yaw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1000.0f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0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a.kt</a:t>
            </a:r>
            <a:r>
              <a:rPr lang="hu-HU" sz="3200" dirty="0"/>
              <a:t> – számítható értékek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  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rayDirMatrix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companion object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0442" y="3475553"/>
            <a:ext cx="3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szögekből számítható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05200" y="3660219"/>
            <a:ext cx="210524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1691640" y="3028713"/>
            <a:ext cx="3918802" cy="63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mozgás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0.005f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mouseDelta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Vec2(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9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hu-HU" sz="3200" dirty="0" err="1"/>
              <a:t>init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7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rotate(roll)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rotate(pitch,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rotate(yaw,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translate(position)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invert()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3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proj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,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f) 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2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rayDirMatrix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 ráér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csak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</a:t>
            </a:r>
            <a:r>
              <a:rPr lang="hu-HU" dirty="0" err="1"/>
              <a:t>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SubmeshGeometry.kt</a:t>
            </a:r>
            <a:r>
              <a:rPr lang="hu-HU" dirty="0"/>
              <a:t>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TexturedQuadGeometry.js</a:t>
            </a:r>
            <a:r>
              <a:rPr lang="hu-HU" dirty="0"/>
              <a:t> mintájára</a:t>
            </a:r>
          </a:p>
          <a:p>
            <a:pPr lvl="1"/>
            <a:r>
              <a:rPr lang="hu-HU" dirty="0"/>
              <a:t>a k</a:t>
            </a:r>
            <a:r>
              <a:rPr lang="en-US" dirty="0" err="1"/>
              <a:t>onstru</a:t>
            </a:r>
            <a:r>
              <a:rPr lang="hu-HU" dirty="0"/>
              <a:t>k</a:t>
            </a:r>
            <a:r>
              <a:rPr lang="en-US" dirty="0"/>
              <a:t>tor </a:t>
            </a:r>
            <a:r>
              <a:rPr lang="hu-HU" dirty="0"/>
              <a:t>kapjon egy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en-US" dirty="0"/>
              <a:t> </a:t>
            </a:r>
            <a:r>
              <a:rPr lang="en-US" dirty="0" err="1"/>
              <a:t>nev</a:t>
            </a:r>
            <a:r>
              <a:rPr lang="hu-HU" dirty="0"/>
              <a:t>ű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hu-HU" dirty="0"/>
              <a:t> típusú m</a:t>
            </a:r>
            <a:r>
              <a:rPr lang="en-US" dirty="0" err="1"/>
              <a:t>esh</a:t>
            </a:r>
            <a:r>
              <a:rPr lang="hu-HU" dirty="0"/>
              <a:t>-leíró objektumot (ahogy az a JSON fileból jön). Ennek a következő </a:t>
            </a:r>
            <a:r>
              <a:rPr lang="hu-HU" dirty="0" err="1"/>
              <a:t>tul</a:t>
            </a:r>
            <a:r>
              <a:rPr lang="en-US" dirty="0"/>
              <a:t>a</a:t>
            </a:r>
            <a:r>
              <a:rPr lang="hu-HU" dirty="0" err="1"/>
              <a:t>jdonságai</a:t>
            </a:r>
            <a:r>
              <a:rPr lang="hu-HU" dirty="0"/>
              <a:t> vannak: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vertices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3n </a:t>
            </a:r>
            <a:r>
              <a:rPr lang="hu-HU" dirty="0">
                <a:latin typeface="Whipsmart" panose="020B0502030203050204" pitchFamily="34" charset="0"/>
              </a:rPr>
              <a:t>db koordináta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normals</a:t>
            </a:r>
            <a:r>
              <a:rPr lang="en-US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 </a:t>
            </a:r>
            <a:r>
              <a:rPr lang="en-US" dirty="0">
                <a:latin typeface="Whipsmart" panose="020B0502030203050204" pitchFamily="34" charset="0"/>
              </a:rPr>
              <a:t>3n </a:t>
            </a:r>
            <a:r>
              <a:rPr lang="hu-HU" dirty="0">
                <a:latin typeface="Whipsmart" panose="020B0502030203050204" pitchFamily="34" charset="0"/>
              </a:rPr>
              <a:t>db érték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2</a:t>
            </a:r>
            <a:r>
              <a:rPr lang="en-US" dirty="0">
                <a:latin typeface="Whipsmart" panose="020B0502030203050204" pitchFamily="34" charset="0"/>
              </a:rPr>
              <a:t>n </a:t>
            </a:r>
            <a:r>
              <a:rPr lang="hu-HU" dirty="0">
                <a:latin typeface="Whipsmart" panose="020B0502030203050204" pitchFamily="34" charset="0"/>
              </a:rPr>
              <a:t>db értéket tartalmazó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tömbök tömbje (de tipikusan csak egy textúrakoordináta-készlet van)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3 indexet tartalmazó tömböcskék tömbje</a:t>
            </a:r>
            <a:endParaRPr lang="en-US" dirty="0">
              <a:latin typeface="Whipsmart" panose="020B0502030203050204" pitchFamily="34" charset="0"/>
            </a:endParaRPr>
          </a:p>
          <a:p>
            <a:pPr lvl="3"/>
            <a:r>
              <a:rPr lang="hu-HU" dirty="0">
                <a:latin typeface="Whipsmart" panose="020B0502030203050204" pitchFamily="34" charset="0"/>
              </a:rPr>
              <a:t>egy folytonos tömböt lehet belőle gyártani (lásd későbbi dián)</a:t>
            </a:r>
          </a:p>
        </p:txBody>
      </p:sp>
    </p:spTree>
    <p:extLst>
      <p:ext uri="{BB962C8B-B14F-4D97-AF65-F5344CB8AC3E}">
        <p14:creationId xmlns:p14="http://schemas.microsoft.com/office/powerpoint/2010/main" val="243084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aspect ratio</a:t>
            </a:r>
            <a:br>
              <a:rPr lang="hu-HU" sz="3200" dirty="0"/>
            </a:br>
            <a:r>
              <a:rPr lang="hu-HU" sz="3200" dirty="0"/>
              <a:t>(már a 2D kamerának is volt, meg is van hívva)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move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 </a:t>
            </a:r>
            <a:r>
              <a:rPr lang="en-US" sz="1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isDragging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yaw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"W"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"D"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"Q"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update()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   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 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7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 err="1"/>
              <a:t>eg</a:t>
            </a:r>
            <a:r>
              <a:rPr lang="hu-HU" sz="3200" dirty="0"/>
              <a:t>éresemények</a:t>
            </a:r>
            <a:br>
              <a:rPr lang="hu-HU" sz="3200" dirty="0"/>
            </a:br>
            <a:r>
              <a:rPr lang="hu-HU" sz="3200" dirty="0"/>
              <a:t>FELADAT: meg is kell hívni őket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4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Rakjuk</a:t>
            </a:r>
            <a:r>
              <a:rPr lang="en-US" dirty="0"/>
              <a:t> </a:t>
            </a:r>
            <a:r>
              <a:rPr lang="hu-HU" dirty="0"/>
              <a:t>össze!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orthokamera</a:t>
            </a:r>
            <a:r>
              <a:rPr lang="en-US" dirty="0"/>
              <a:t> </a:t>
            </a:r>
            <a:r>
              <a:rPr lang="en-US" dirty="0" err="1"/>
              <a:t>lecser</a:t>
            </a:r>
            <a:r>
              <a:rPr lang="hu-HU" dirty="0"/>
              <a:t>élése</a:t>
            </a:r>
          </a:p>
          <a:p>
            <a:r>
              <a:rPr lang="hu-HU" dirty="0"/>
              <a:t>mélységteszt bekapcsolása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eseményfigyelők bekötése</a:t>
            </a:r>
            <a:endParaRPr lang="en-US" dirty="0"/>
          </a:p>
          <a:p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camera.move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3D-ben is ugyanúgy jó</a:t>
            </a:r>
          </a:p>
          <a:p>
            <a:pPr lvl="1"/>
            <a:r>
              <a:rPr lang="hu-HU" dirty="0"/>
              <a:t>orientáció </a:t>
            </a:r>
            <a:r>
              <a:rPr lang="en-US" dirty="0" err="1"/>
              <a:t>maradhat</a:t>
            </a:r>
            <a:r>
              <a:rPr lang="en-US" dirty="0"/>
              <a:t> </a:t>
            </a:r>
            <a:r>
              <a:rPr lang="hu-HU" dirty="0"/>
              <a:t>csak 2D,</a:t>
            </a:r>
            <a:r>
              <a:rPr lang="en-US" dirty="0"/>
              <a:t> </a:t>
            </a:r>
            <a:r>
              <a:rPr lang="en-US" dirty="0" err="1"/>
              <a:t>egyel</a:t>
            </a:r>
            <a:r>
              <a:rPr lang="hu-HU" dirty="0"/>
              <a:t>őre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7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/>
              <a:t>rayDirMatrix</a:t>
            </a:r>
            <a:r>
              <a:rPr lang="hu-HU" sz="3200" dirty="0"/>
              <a:t> számítása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4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már nem ér rá annyira</a:t>
            </a: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most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k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éplet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következő dián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9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Sugárirány kiszámítása </a:t>
            </a:r>
            <a:r>
              <a:rPr lang="hu-HU" dirty="0" err="1"/>
              <a:t>NDC-ből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364020" y="555920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(</a:t>
            </a:r>
            <a:r>
              <a:rPr lang="en-US" b="1" dirty="0">
                <a:latin typeface="Whipsmart" panose="020B0502030203050204" pitchFamily="34" charset="0"/>
                <a:cs typeface="Times New Roman" pitchFamily="18" charset="0"/>
              </a:rPr>
              <a:t>E</a:t>
            </a:r>
            <a:r>
              <a:rPr lang="hu-HU" b="1" dirty="0">
                <a:latin typeface="Whipsmart" panose="020B0502030203050204" pitchFamily="34" charset="0"/>
                <a:cs typeface="Times New Roman" pitchFamily="18" charset="0"/>
              </a:rPr>
              <a:t>VP</a:t>
            </a:r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)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-</a:t>
            </a:r>
            <a:r>
              <a:rPr lang="hu-HU" baseline="30000" dirty="0">
                <a:latin typeface="Whipsmart" panose="020B0502030203050204" pitchFamily="34" charset="0"/>
                <a:cs typeface="Times New Roman" pitchFamily="18" charset="0"/>
              </a:rPr>
              <a:t>1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-et </a:t>
            </a:r>
            <a:r>
              <a:rPr lang="hu-HU" u="sng" dirty="0">
                <a:latin typeface="Whipsmart" panose="020B0502030203050204" pitchFamily="34" charset="0"/>
              </a:rPr>
              <a:t>nevezzük </a:t>
            </a:r>
            <a:r>
              <a:rPr lang="en-US" u="sng" dirty="0">
                <a:latin typeface="Whipsmart" panose="020B0502030203050204" pitchFamily="34" charset="0"/>
              </a:rPr>
              <a:t>ray</a:t>
            </a:r>
            <a:r>
              <a:rPr lang="hu-HU" u="sng" dirty="0">
                <a:latin typeface="Whipsmart" panose="020B0502030203050204" pitchFamily="34" charset="0"/>
              </a:rPr>
              <a:t>DirMatrix-nak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57" y="1777779"/>
            <a:ext cx="2803184" cy="4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71" y="2612651"/>
            <a:ext cx="2313785" cy="42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3336809"/>
            <a:ext cx="4236630" cy="57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849227"/>
            <a:ext cx="3700897" cy="57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093018"/>
            <a:ext cx="4213464" cy="57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2" y="2260805"/>
            <a:ext cx="1566655" cy="1126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" y="2612651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(normalizálatlan)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262" y="1814852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(normalizált)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6921" y="3614012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8296" y="4355454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szempozícióval eltolás mátrixa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7865" y="143103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képernyőn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9686" y="145941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világban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Környezet megjelenítése háttérként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képernyős téglalapot kell rajzolni (hurrá!)</a:t>
            </a:r>
            <a:endParaRPr lang="en-US" dirty="0"/>
          </a:p>
          <a:p>
            <a:r>
              <a:rPr lang="hu-HU" dirty="0"/>
              <a:t>új </a:t>
            </a:r>
            <a:r>
              <a:rPr lang="en-US" dirty="0"/>
              <a:t>VS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hu-HU" dirty="0"/>
              <a:t>kiszámolja a sugárirányt</a:t>
            </a:r>
            <a:endParaRPr lang="en-US" dirty="0"/>
          </a:p>
          <a:p>
            <a:pPr lvl="1"/>
            <a:r>
              <a:rPr lang="hu-HU" dirty="0"/>
              <a:t>használni kell képernyőkoordinátából-világkoordináta-mínusz-szempozíció-számító mátrixot</a:t>
            </a:r>
            <a:r>
              <a:rPr lang="en-US" dirty="0"/>
              <a:t> (a.k.a.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DirMatrix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a kamera ezt kiszámolja és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camera.rayDirMatrix</a:t>
            </a:r>
            <a:r>
              <a:rPr lang="hu-HU" dirty="0"/>
              <a:t> uniformba tölti (ha van ilyen </a:t>
            </a:r>
            <a:r>
              <a:rPr lang="hu-HU" dirty="0" err="1"/>
              <a:t>deklaráva</a:t>
            </a:r>
            <a:r>
              <a:rPr lang="hu-HU" dirty="0"/>
              <a:t> és használva)</a:t>
            </a:r>
          </a:p>
          <a:p>
            <a:pPr lvl="1"/>
            <a:r>
              <a:rPr lang="hu-HU" dirty="0"/>
              <a:t>nem transzformál (mert full viewport quad)</a:t>
            </a:r>
          </a:p>
          <a:p>
            <a:pPr lvl="1"/>
            <a:r>
              <a:rPr lang="hu-HU" dirty="0"/>
              <a:t>z</a:t>
            </a:r>
            <a:r>
              <a:rPr lang="en-US" dirty="0"/>
              <a:t>=0.99999, </a:t>
            </a:r>
            <a:r>
              <a:rPr lang="en-US" dirty="0" err="1"/>
              <a:t>minden</a:t>
            </a:r>
            <a:r>
              <a:rPr lang="en-US" dirty="0"/>
              <a:t> m</a:t>
            </a:r>
            <a:r>
              <a:rPr lang="hu-HU" dirty="0"/>
              <a:t>őgé</a:t>
            </a:r>
            <a:endParaRPr lang="en-US" dirty="0"/>
          </a:p>
          <a:p>
            <a:r>
              <a:rPr lang="en-US" dirty="0"/>
              <a:t>FS </a:t>
            </a:r>
            <a:r>
              <a:rPr lang="hu-HU" dirty="0"/>
              <a:t>megkapja a</a:t>
            </a:r>
            <a:r>
              <a:rPr lang="en-US" dirty="0"/>
              <a:t> VS</a:t>
            </a:r>
            <a:r>
              <a:rPr lang="hu-HU" dirty="0" err="1"/>
              <a:t>-től</a:t>
            </a:r>
            <a:r>
              <a:rPr lang="en-US" dirty="0"/>
              <a:t> </a:t>
            </a:r>
            <a:r>
              <a:rPr lang="hu-HU" dirty="0"/>
              <a:t>a sugárirányt</a:t>
            </a:r>
            <a:endParaRPr lang="en-US" dirty="0"/>
          </a:p>
          <a:p>
            <a:pPr lvl="1"/>
            <a:r>
              <a:rPr lang="hu-HU" dirty="0"/>
              <a:t>ezzel címzi a textúrát</a:t>
            </a:r>
          </a:p>
          <a:p>
            <a:pPr lvl="1"/>
            <a:r>
              <a:rPr lang="hu-HU" dirty="0"/>
              <a:t>visszaadja a kapott színt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2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Doboztextúra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kell a </a:t>
            </a:r>
            <a:r>
              <a:rPr lang="hu-HU" dirty="0" err="1"/>
              <a:t>FS-ben</a:t>
            </a:r>
            <a:r>
              <a:rPr lang="hu-HU" dirty="0"/>
              <a:t> egy uniform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-ben </a:t>
            </a:r>
            <a:r>
              <a:rPr lang="hu-HU" dirty="0"/>
              <a:t>gyártsuk le 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dirty="0" err="1"/>
              <a:t>-ot</a:t>
            </a:r>
            <a:r>
              <a:rPr lang="hu-HU" dirty="0"/>
              <a:t>, kössük be a fenti </a:t>
            </a:r>
            <a:r>
              <a:rPr lang="hu-HU" dirty="0" err="1"/>
              <a:t>FS-t</a:t>
            </a:r>
            <a:r>
              <a:rPr lang="hu-HU" dirty="0"/>
              <a:t> használó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 err="1"/>
              <a:t>-ba</a:t>
            </a:r>
            <a:r>
              <a:rPr lang="en-US" dirty="0"/>
              <a:t>,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</a:t>
            </a:r>
            <a:r>
              <a:rPr lang="hu-HU" dirty="0"/>
              <a:t>használja ezt az anyagot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" y="2253520"/>
            <a:ext cx="8153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kell egy sampler uniform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} material;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542" y="3077304"/>
            <a:ext cx="8153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kiolvasni a sugárirányban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frag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ment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texture (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material.envTexture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rayDir.xyz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10" y="5114693"/>
            <a:ext cx="6229814" cy="1674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TextureCube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"media/posy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7450" y="6019800"/>
            <a:ext cx="6597340" cy="559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backgroundMaterial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"]?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set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649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org.khronos.webgl.WebGLRenderingContext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org.w3c.dom.Image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org.w3c.dom.events.Event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2000" b="1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0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  <a:r>
              <a:rPr lang="en-US" sz="3200" dirty="0">
                <a:cs typeface="Consolas" panose="020B0609020204030204" pitchFamily="49" charset="0"/>
              </a:rPr>
              <a:t>, de hat k</a:t>
            </a:r>
            <a:r>
              <a:rPr lang="hu-HU" sz="3200" dirty="0">
                <a:cs typeface="Consolas" panose="020B0609020204030204" pitchFamily="49" charset="0"/>
              </a:rPr>
              <a:t>épre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&lt;Image&gt;(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Image()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texImage2D(</a:t>
            </a:r>
            <a:r>
              <a:rPr lang="en-US" sz="1400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TEXTURE_CUBE_MAP_POSITIVE_X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TEXTURE_MAG_FILTER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TEXTURE_MIN_FILTER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LINEAR_MIPMAP_LINEAR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generateMipmap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6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5" y="411426"/>
            <a:ext cx="7886700" cy="1325563"/>
          </a:xfrm>
        </p:spPr>
        <p:txBody>
          <a:bodyPr/>
          <a:lstStyle/>
          <a:p>
            <a:r>
              <a:rPr lang="hu-HU" dirty="0"/>
              <a:t>Geometria JSON-</a:t>
            </a:r>
            <a:r>
              <a:rPr lang="hu-HU" dirty="0" err="1"/>
              <a:t>ból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53026" y="1690689"/>
            <a:ext cx="43868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 err="1">
                <a:latin typeface="Whipsmart" panose="020B0502030203050204" pitchFamily="34" charset="0"/>
              </a:rPr>
              <a:t>ezek</a:t>
            </a:r>
            <a:r>
              <a:rPr lang="en-US" sz="2000" dirty="0">
                <a:latin typeface="Whipsmart" panose="020B0502030203050204" pitchFamily="34" charset="0"/>
              </a:rPr>
              <a:t> </a:t>
            </a:r>
            <a:r>
              <a:rPr lang="en-US" sz="2000" dirty="0" err="1">
                <a:latin typeface="Whipsmart" panose="020B0502030203050204" pitchFamily="34" charset="0"/>
              </a:rPr>
              <a:t>mennek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en-US" sz="2000" dirty="0">
                <a:latin typeface="Whipsmart" panose="020B0502030203050204" pitchFamily="34" charset="0"/>
              </a:rPr>
              <a:t>a t</a:t>
            </a:r>
            <a:r>
              <a:rPr lang="hu-HU" sz="2000" dirty="0" err="1">
                <a:latin typeface="Whipsmart" panose="020B0502030203050204" pitchFamily="34" charset="0"/>
              </a:rPr>
              <a:t>ömbliterálok</a:t>
            </a:r>
            <a:r>
              <a:rPr lang="hu-HU" sz="2000" dirty="0">
                <a:latin typeface="Whipsmart" panose="020B0502030203050204" pitchFamily="34" charset="0"/>
              </a:rPr>
              <a:t> helyére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de a típusos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tömb gyártása marad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52" y="2526698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35797" y="2118167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 felejtsük 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gyártsuk le szükséges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/>
              <a:t>objektumokat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kössük be a háttér anyagába a doboztextúrát</a:t>
            </a:r>
            <a:endParaRPr lang="en-US" dirty="0"/>
          </a:p>
          <a:p>
            <a:r>
              <a:rPr lang="hu-HU" dirty="0"/>
              <a:t>legyen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legyen egy</a:t>
            </a:r>
            <a:r>
              <a:rPr lang="en-US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en-US" dirty="0"/>
              <a:t>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r>
              <a:rPr lang="en-US" dirty="0"/>
              <a:t> </a:t>
            </a:r>
            <a:r>
              <a:rPr lang="hu-HU" dirty="0"/>
              <a:t>és a fenti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/>
              <a:t> </a:t>
            </a:r>
            <a:r>
              <a:rPr lang="hu-HU" dirty="0"/>
              <a:t>használatával</a:t>
            </a:r>
          </a:p>
          <a:p>
            <a:r>
              <a:rPr lang="hu-HU" sz="2400" dirty="0"/>
              <a:t>legyen egy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/>
              <a:t> </a:t>
            </a:r>
            <a:r>
              <a:rPr lang="hu-HU" sz="2400" dirty="0"/>
              <a:t>a</a:t>
            </a:r>
            <a:r>
              <a:rPr lang="en-US" sz="2400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-sel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1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textúrázott objektum és háttér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geometria-típus</a:t>
            </a:r>
          </a:p>
          <a:p>
            <a:r>
              <a:rPr lang="hu-HU" dirty="0"/>
              <a:t>4 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/>
              <a:t>egy </a:t>
            </a:r>
            <a:r>
              <a:rPr lang="hu-HU" dirty="0" err="1"/>
              <a:t>vertex</a:t>
            </a:r>
            <a:r>
              <a:rPr lang="hu-HU" dirty="0"/>
              <a:t> az origóban</a:t>
            </a:r>
          </a:p>
          <a:p>
            <a:r>
              <a:rPr lang="hu-HU" dirty="0"/>
              <a:t>három </a:t>
            </a:r>
            <a:r>
              <a:rPr lang="hu-HU" dirty="0" err="1"/>
              <a:t>vertex</a:t>
            </a:r>
            <a:r>
              <a:rPr lang="hu-HU" dirty="0"/>
              <a:t> ideális pontokban körben</a:t>
            </a:r>
          </a:p>
          <a:p>
            <a:r>
              <a:rPr lang="hu-HU" dirty="0"/>
              <a:t>három háromszög legyezőszerűen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5725886" y="16783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2658230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 textúrázása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homogén textúra-koordináták</a:t>
            </a:r>
          </a:p>
          <a:p>
            <a:r>
              <a:rPr lang="hu-HU" dirty="0"/>
              <a:t>4 textúra-koordináta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/>
              <a:t>értékek </a:t>
            </a:r>
            <a:r>
              <a:rPr lang="hu-HU" b="1" dirty="0"/>
              <a:t>azonosak a pozíciókkal</a:t>
            </a:r>
            <a:r>
              <a:rPr lang="hu-HU" dirty="0"/>
              <a:t>, de y-t és z-t cseréljük, ha vízszintes a sík</a:t>
            </a:r>
          </a:p>
          <a:p>
            <a:pPr lvl="2"/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harmadikat a négyből nem fogjuk használni, de egyszerűbb vec4-et használni, mint vec3-at, mert így a meglevő geometriák is működnek majd az átírt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shaderekkel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 err="1"/>
              <a:t>shaderekben</a:t>
            </a:r>
            <a:r>
              <a:rPr lang="hu-HU" dirty="0"/>
              <a:t> a textúra-koordináta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</a:p>
          <a:p>
            <a:r>
              <a:rPr lang="hu-HU" dirty="0"/>
              <a:t>homogén osztás a </a:t>
            </a:r>
            <a:r>
              <a:rPr lang="hu-HU" dirty="0" err="1"/>
              <a:t>FS-ben</a:t>
            </a:r>
            <a:r>
              <a:rPr lang="hu-HU" dirty="0"/>
              <a:t>, mielőtt címeznénk vele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tex.xy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 rot="2420425">
            <a:off x="6781534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23701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732" y="12049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összefűzött tömb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943323" y="1574244"/>
            <a:ext cx="593083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943323" y="1574244"/>
            <a:ext cx="971702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375" y="6029324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kell az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093244" y="4381500"/>
            <a:ext cx="377713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36144" y="5698568"/>
            <a:ext cx="343423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15465" y="1690808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139" y="1448801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metódusban kelleni fog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" y="1375161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MultiMesh.kt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&lt;Material&gt;,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&lt;Geometry&gt;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throw Error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MultiMesh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has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geometries, but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materials were provided."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Array&lt;Mesh&gt;(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Mesh(materials[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geometries[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3476627" y="1497928"/>
            <a:ext cx="2230666" cy="64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07293" y="1174762"/>
            <a:ext cx="232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annyi anyag kell, ahány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subgeometry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van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99EA4-0C97-4380-83C5-015E16882F8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26905" y="1821093"/>
            <a:ext cx="2543911" cy="2284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E314B8-CB88-41F1-BB29-830A3424CAB7}"/>
              </a:ext>
            </a:extLst>
          </p:cNvPr>
          <p:cNvSpPr txBox="1"/>
          <p:nvPr/>
        </p:nvSpPr>
        <p:spPr>
          <a:xfrm>
            <a:off x="5707293" y="6123542"/>
            <a:ext cx="26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komponenseink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21D50-F66D-4839-AF96-DE5520D4B78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5472285" y="5837704"/>
            <a:ext cx="235008" cy="470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2696547" y="1813412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87006" y="1444080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ebből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stringből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6288" y="2011432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ilyenek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kellenek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4926563" y="2196098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3490" y="5132960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 tömböt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1342028" y="5132960"/>
            <a:ext cx="27146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6158" y="5118316"/>
            <a:ext cx="22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geometriája a JSON objektum alapján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5194696" y="5118316"/>
            <a:ext cx="271462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/>
              <a:t> –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</a:t>
            </a:r>
            <a:r>
              <a:rPr lang="hu-HU" sz="3200" dirty="0"/>
              <a:t> is lehessen a konstruktorparaméter, ne csak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Vec3.zeros.clone(),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0.0f,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Vec3.ones.clone()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4302" y="2439233"/>
            <a:ext cx="24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ez most már lehet bármi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6244" y="2623899"/>
            <a:ext cx="1778058" cy="85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Játékobjektum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Materialok</a:t>
            </a:r>
            <a:r>
              <a:rPr lang="hu-HU" dirty="0"/>
              <a:t> létrehozása</a:t>
            </a:r>
          </a:p>
          <a:p>
            <a:pPr lvl="1"/>
            <a:r>
              <a:rPr lang="hu-HU" dirty="0"/>
              <a:t>ahány </a:t>
            </a:r>
            <a:r>
              <a:rPr lang="hu-HU" dirty="0" err="1"/>
              <a:t>submesh</a:t>
            </a:r>
            <a:r>
              <a:rPr lang="hu-HU" dirty="0"/>
              <a:t> van</a:t>
            </a:r>
          </a:p>
          <a:p>
            <a:pPr lvl="1"/>
            <a:r>
              <a:rPr lang="hu-HU" dirty="0" err="1"/>
              <a:t>Slowpokenak</a:t>
            </a:r>
            <a:r>
              <a:rPr lang="hu-HU" dirty="0"/>
              <a:t> kettő</a:t>
            </a:r>
          </a:p>
          <a:p>
            <a:pPr lvl="1"/>
            <a:r>
              <a:rPr lang="hu-HU" dirty="0"/>
              <a:t>ugyanaz az anyag, más textúra</a:t>
            </a:r>
          </a:p>
          <a:p>
            <a:r>
              <a:rPr lang="hu-HU" dirty="0" err="1"/>
              <a:t>MultiMesh</a:t>
            </a:r>
            <a:r>
              <a:rPr lang="hu-HU" dirty="0"/>
              <a:t> létrehozása</a:t>
            </a:r>
          </a:p>
          <a:p>
            <a:pPr lvl="1"/>
            <a:r>
              <a:rPr lang="hu-HU" dirty="0"/>
              <a:t>file alapján, anyagokat átadva</a:t>
            </a:r>
          </a:p>
          <a:p>
            <a:r>
              <a:rPr lang="en-US" dirty="0" err="1"/>
              <a:t>GameObject</a:t>
            </a:r>
            <a:r>
              <a:rPr lang="en-US" dirty="0"/>
              <a:t> l</a:t>
            </a:r>
            <a:r>
              <a:rPr lang="hu-HU" dirty="0" err="1"/>
              <a:t>étrehozása</a:t>
            </a:r>
            <a:endParaRPr lang="hu-HU" dirty="0"/>
          </a:p>
          <a:p>
            <a:pPr lvl="1"/>
            <a:r>
              <a:rPr lang="hu-HU" dirty="0"/>
              <a:t>a fenti </a:t>
            </a:r>
            <a:r>
              <a:rPr lang="hu-HU" dirty="0" err="1"/>
              <a:t>multimeshsel</a:t>
            </a:r>
            <a:endParaRPr lang="hu-HU" dirty="0"/>
          </a:p>
          <a:p>
            <a:pPr lvl="1"/>
            <a:r>
              <a:rPr lang="hu-HU" dirty="0"/>
              <a:t>játékobjektum-listába felvenni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88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78"/>
  <p:tag name="ORIGINALWIDTH" val="580.85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\idx{w} \rmx{V} \rmx{P} = \rvec{x}_\idx{ndc}&#10;$$&#10;&#10;\end{document}"/>
  <p:tag name="IGUANATEXSIZE" val="38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60756"/>
  <p:tag name="ORIGINALWIDTH" val="479.44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w} - \rvec{e}&#10;$$&#10;&#10;\end{document}"/>
  <p:tag name="IGUANATEXSIZE" val="38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7.87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- \rvec{e}&#10;$$&#10;&#10;\end{document}"/>
  <p:tag name="IGUANATEXSIZE" val="38"/>
  <p:tag name="IGUANATEXCURSOR" val="84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766.86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E} \rmx{V} \rmx{P})^{-1}&#10;$$&#10;&#10;\end{document}"/>
  <p:tag name="IGUANATEXSIZE" val="38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3.07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\rmx{E}^{-1}&#10;$$&#10;&#10;\end{document}"/>
  <p:tag name="IGUANATEXSIZE" val="38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4202"/>
  <p:tag name="ORIGINALWIDTH" val="324.62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d} = \frac{\rvec{d}}{|\rvec{d}|}$$&#10;&#10;\end{document}"/>
  <p:tag name="IGUANATEXSIZE" val="38"/>
  <p:tag name="IGUANATEXCURSOR" val="818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13583</TotalTime>
  <Words>2366</Words>
  <Application>Microsoft Office PowerPoint</Application>
  <PresentationFormat>On-screen Show (4:3)</PresentationFormat>
  <Paragraphs>349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Consolas</vt:lpstr>
      <vt:lpstr>Calibri</vt:lpstr>
      <vt:lpstr>Whipsmart</vt:lpstr>
      <vt:lpstr>Arial</vt:lpstr>
      <vt:lpstr>Office Theme</vt:lpstr>
      <vt:lpstr>Mesh from file, PerspectiveCamera, CubeTexture</vt:lpstr>
      <vt:lpstr>Geometria JSON-ból</vt:lpstr>
      <vt:lpstr>Geometria JSON-ból</vt:lpstr>
      <vt:lpstr>Index buffer</vt:lpstr>
      <vt:lpstr>MultiMesh.kt</vt:lpstr>
      <vt:lpstr>JsonLoader.kt</vt:lpstr>
      <vt:lpstr>JsonLoader.kt</vt:lpstr>
      <vt:lpstr>GameObject.kt – MultiMesh is lehessen a konstruktorparaméter, ne csak Mesh</vt:lpstr>
      <vt:lpstr>Játékobjektum</vt:lpstr>
      <vt:lpstr>Várt eredmény (2D kamerától is függ)</vt:lpstr>
      <vt:lpstr>3D kamera</vt:lpstr>
      <vt:lpstr>PerspectiveCamera.kt – import</vt:lpstr>
      <vt:lpstr>PerspectiveCamera.kt – kameraparaméterek</vt:lpstr>
      <vt:lpstr>PerspectiveCamera.kt – számítható értékek</vt:lpstr>
      <vt:lpstr>PerspectiveCamera.kt – mozgás</vt:lpstr>
      <vt:lpstr>PerspectiveCamera.kt – init</vt:lpstr>
      <vt:lpstr>PerspectiveCamera.kt – update, view</vt:lpstr>
      <vt:lpstr>PerspectiveCamera.kt – update, proj</vt:lpstr>
      <vt:lpstr>PerspectiveCamera.kt – update, rayDirMatrix</vt:lpstr>
      <vt:lpstr>PerspectiveCamera.kt – aspect ratio (már a 2D kamerának is volt, meg is van hívva)</vt:lpstr>
      <vt:lpstr>PerspectiveCamera.kt – move</vt:lpstr>
      <vt:lpstr>PerspectiveCamera.kt – egéresemények FELADAT: meg is kell hívni őket</vt:lpstr>
      <vt:lpstr>Rakjuk össze!</vt:lpstr>
      <vt:lpstr>rayDirMatrix számítása</vt:lpstr>
      <vt:lpstr>Sugárirány kiszámítása NDC-ből</vt:lpstr>
      <vt:lpstr>Környezet megjelenítése háttérként</vt:lpstr>
      <vt:lpstr>Doboztextúra</vt:lpstr>
      <vt:lpstr>TextureCube.kt – mint a Texture2D</vt:lpstr>
      <vt:lpstr>TextureCube.kt – mint a Texture2D, de hat képre</vt:lpstr>
      <vt:lpstr>Ne felejtsük el</vt:lpstr>
      <vt:lpstr>Várt eredmény</vt:lpstr>
      <vt:lpstr>Végtelen sík</vt:lpstr>
      <vt:lpstr>Végtelen sík textúrázása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148</cp:revision>
  <dcterms:created xsi:type="dcterms:W3CDTF">2017-01-23T15:49:11Z</dcterms:created>
  <dcterms:modified xsi:type="dcterms:W3CDTF">2021-03-09T09:04:43Z</dcterms:modified>
</cp:coreProperties>
</file>