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0F26B2-9223-4600-8114-6D07ACB4669D}">
  <a:tblStyle styleId="{EE0F26B2-9223-4600-8114-6D07ACB4669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 és tartalom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Összehasonlítás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9" name="Google Shape;69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0" name="Google Shape;70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ak cím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talomrész képaláírással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ép képaláírással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 és függőleges szöveg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üggőleges cím és szöveg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Üres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 és táblázat" type="tbl">
  <p:cSld name="TAB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talom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, 1 nagy és 2 kisebb tartalomrész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tartalomrész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ím, szöveg és tartalom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zakaszfejléc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Memóriakezelés feladatok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6"/>
          <p:cNvGrpSpPr/>
          <p:nvPr/>
        </p:nvGrpSpPr>
        <p:grpSpPr>
          <a:xfrm>
            <a:off x="1042987" y="476250"/>
            <a:ext cx="1512888" cy="792162"/>
            <a:chOff x="1042987" y="476250"/>
            <a:chExt cx="1512888" cy="792162"/>
          </a:xfrm>
        </p:grpSpPr>
        <p:sp>
          <p:nvSpPr>
            <p:cNvPr id="398" name="Google Shape;398;p26"/>
            <p:cNvSpPr txBox="1"/>
            <p:nvPr/>
          </p:nvSpPr>
          <p:spPr>
            <a:xfrm>
              <a:off x="1403350" y="836612"/>
              <a:ext cx="1152525" cy="431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Google Shape;399;p26"/>
            <p:cNvCxnSpPr/>
            <p:nvPr/>
          </p:nvCxnSpPr>
          <p:spPr>
            <a:xfrm>
              <a:off x="15478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26"/>
            <p:cNvCxnSpPr/>
            <p:nvPr/>
          </p:nvCxnSpPr>
          <p:spPr>
            <a:xfrm>
              <a:off x="1692275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26"/>
            <p:cNvCxnSpPr/>
            <p:nvPr/>
          </p:nvCxnSpPr>
          <p:spPr>
            <a:xfrm>
              <a:off x="1835150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26"/>
            <p:cNvCxnSpPr/>
            <p:nvPr/>
          </p:nvCxnSpPr>
          <p:spPr>
            <a:xfrm>
              <a:off x="19796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Google Shape;403;p26"/>
            <p:cNvCxnSpPr/>
            <p:nvPr/>
          </p:nvCxnSpPr>
          <p:spPr>
            <a:xfrm>
              <a:off x="2124075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4" name="Google Shape;404;p26"/>
            <p:cNvCxnSpPr/>
            <p:nvPr/>
          </p:nvCxnSpPr>
          <p:spPr>
            <a:xfrm>
              <a:off x="2268537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5" name="Google Shape;405;p26"/>
            <p:cNvCxnSpPr/>
            <p:nvPr/>
          </p:nvCxnSpPr>
          <p:spPr>
            <a:xfrm>
              <a:off x="24114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6" name="Google Shape;406;p26"/>
            <p:cNvSpPr/>
            <p:nvPr/>
          </p:nvSpPr>
          <p:spPr>
            <a:xfrm>
              <a:off x="1042987" y="476250"/>
              <a:ext cx="576262" cy="50482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</p:grpSp>
      <p:grpSp>
        <p:nvGrpSpPr>
          <p:cNvPr id="407" name="Google Shape;407;p26"/>
          <p:cNvGrpSpPr/>
          <p:nvPr/>
        </p:nvGrpSpPr>
        <p:grpSpPr>
          <a:xfrm>
            <a:off x="971550" y="2133600"/>
            <a:ext cx="1512888" cy="792162"/>
            <a:chOff x="1042987" y="476250"/>
            <a:chExt cx="1512888" cy="792162"/>
          </a:xfrm>
        </p:grpSpPr>
        <p:sp>
          <p:nvSpPr>
            <p:cNvPr id="408" name="Google Shape;408;p26"/>
            <p:cNvSpPr txBox="1"/>
            <p:nvPr/>
          </p:nvSpPr>
          <p:spPr>
            <a:xfrm>
              <a:off x="1403350" y="836612"/>
              <a:ext cx="1152525" cy="431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9" name="Google Shape;409;p26"/>
            <p:cNvCxnSpPr/>
            <p:nvPr/>
          </p:nvCxnSpPr>
          <p:spPr>
            <a:xfrm>
              <a:off x="15478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26"/>
            <p:cNvCxnSpPr/>
            <p:nvPr/>
          </p:nvCxnSpPr>
          <p:spPr>
            <a:xfrm>
              <a:off x="1692275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26"/>
            <p:cNvCxnSpPr/>
            <p:nvPr/>
          </p:nvCxnSpPr>
          <p:spPr>
            <a:xfrm>
              <a:off x="1835150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26"/>
            <p:cNvCxnSpPr/>
            <p:nvPr/>
          </p:nvCxnSpPr>
          <p:spPr>
            <a:xfrm>
              <a:off x="19796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26"/>
            <p:cNvCxnSpPr/>
            <p:nvPr/>
          </p:nvCxnSpPr>
          <p:spPr>
            <a:xfrm>
              <a:off x="2124075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26"/>
            <p:cNvCxnSpPr/>
            <p:nvPr/>
          </p:nvCxnSpPr>
          <p:spPr>
            <a:xfrm>
              <a:off x="2268537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26"/>
            <p:cNvCxnSpPr/>
            <p:nvPr/>
          </p:nvCxnSpPr>
          <p:spPr>
            <a:xfrm>
              <a:off x="24114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6" name="Google Shape;416;p26"/>
            <p:cNvSpPr/>
            <p:nvPr/>
          </p:nvSpPr>
          <p:spPr>
            <a:xfrm>
              <a:off x="1042987" y="476250"/>
              <a:ext cx="576262" cy="50482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228</a:t>
              </a:r>
              <a:endParaRPr/>
            </a:p>
          </p:txBody>
        </p:sp>
      </p:grpSp>
      <p:grpSp>
        <p:nvGrpSpPr>
          <p:cNvPr id="417" name="Google Shape;417;p26"/>
          <p:cNvGrpSpPr/>
          <p:nvPr/>
        </p:nvGrpSpPr>
        <p:grpSpPr>
          <a:xfrm>
            <a:off x="3059112" y="2133600"/>
            <a:ext cx="1512888" cy="792162"/>
            <a:chOff x="1042987" y="476250"/>
            <a:chExt cx="1512888" cy="792162"/>
          </a:xfrm>
        </p:grpSpPr>
        <p:sp>
          <p:nvSpPr>
            <p:cNvPr id="418" name="Google Shape;418;p26"/>
            <p:cNvSpPr txBox="1"/>
            <p:nvPr/>
          </p:nvSpPr>
          <p:spPr>
            <a:xfrm>
              <a:off x="1403350" y="836612"/>
              <a:ext cx="1152525" cy="431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26"/>
            <p:cNvCxnSpPr/>
            <p:nvPr/>
          </p:nvCxnSpPr>
          <p:spPr>
            <a:xfrm>
              <a:off x="15478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26"/>
            <p:cNvCxnSpPr/>
            <p:nvPr/>
          </p:nvCxnSpPr>
          <p:spPr>
            <a:xfrm>
              <a:off x="1692275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26"/>
            <p:cNvCxnSpPr/>
            <p:nvPr/>
          </p:nvCxnSpPr>
          <p:spPr>
            <a:xfrm>
              <a:off x="1835150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26"/>
            <p:cNvCxnSpPr/>
            <p:nvPr/>
          </p:nvCxnSpPr>
          <p:spPr>
            <a:xfrm>
              <a:off x="19796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26"/>
            <p:cNvCxnSpPr/>
            <p:nvPr/>
          </p:nvCxnSpPr>
          <p:spPr>
            <a:xfrm>
              <a:off x="2124075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26"/>
            <p:cNvCxnSpPr/>
            <p:nvPr/>
          </p:nvCxnSpPr>
          <p:spPr>
            <a:xfrm>
              <a:off x="2268537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26"/>
            <p:cNvCxnSpPr/>
            <p:nvPr/>
          </p:nvCxnSpPr>
          <p:spPr>
            <a:xfrm>
              <a:off x="24114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6" name="Google Shape;426;p26"/>
            <p:cNvSpPr/>
            <p:nvPr/>
          </p:nvSpPr>
          <p:spPr>
            <a:xfrm>
              <a:off x="1042987" y="476250"/>
              <a:ext cx="576262" cy="50482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  <a:endParaRPr/>
            </a:p>
          </p:txBody>
        </p:sp>
      </p:grpSp>
      <p:grpSp>
        <p:nvGrpSpPr>
          <p:cNvPr id="427" name="Google Shape;427;p26"/>
          <p:cNvGrpSpPr/>
          <p:nvPr/>
        </p:nvGrpSpPr>
        <p:grpSpPr>
          <a:xfrm>
            <a:off x="6588125" y="2060575"/>
            <a:ext cx="1512888" cy="792162"/>
            <a:chOff x="1042987" y="476250"/>
            <a:chExt cx="1512888" cy="792162"/>
          </a:xfrm>
        </p:grpSpPr>
        <p:sp>
          <p:nvSpPr>
            <p:cNvPr id="428" name="Google Shape;428;p26"/>
            <p:cNvSpPr txBox="1"/>
            <p:nvPr/>
          </p:nvSpPr>
          <p:spPr>
            <a:xfrm>
              <a:off x="1403350" y="836612"/>
              <a:ext cx="1152525" cy="431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9" name="Google Shape;429;p26"/>
            <p:cNvCxnSpPr/>
            <p:nvPr/>
          </p:nvCxnSpPr>
          <p:spPr>
            <a:xfrm>
              <a:off x="15478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26"/>
            <p:cNvCxnSpPr/>
            <p:nvPr/>
          </p:nvCxnSpPr>
          <p:spPr>
            <a:xfrm>
              <a:off x="1692275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26"/>
            <p:cNvCxnSpPr/>
            <p:nvPr/>
          </p:nvCxnSpPr>
          <p:spPr>
            <a:xfrm>
              <a:off x="1835150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26"/>
            <p:cNvCxnSpPr/>
            <p:nvPr/>
          </p:nvCxnSpPr>
          <p:spPr>
            <a:xfrm>
              <a:off x="19796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26"/>
            <p:cNvCxnSpPr/>
            <p:nvPr/>
          </p:nvCxnSpPr>
          <p:spPr>
            <a:xfrm>
              <a:off x="2124075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26"/>
            <p:cNvCxnSpPr/>
            <p:nvPr/>
          </p:nvCxnSpPr>
          <p:spPr>
            <a:xfrm>
              <a:off x="2268537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" name="Google Shape;435;p26"/>
            <p:cNvCxnSpPr/>
            <p:nvPr/>
          </p:nvCxnSpPr>
          <p:spPr>
            <a:xfrm>
              <a:off x="2411412" y="836612"/>
              <a:ext cx="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6" name="Google Shape;436;p26"/>
            <p:cNvSpPr/>
            <p:nvPr/>
          </p:nvSpPr>
          <p:spPr>
            <a:xfrm>
              <a:off x="1042987" y="476250"/>
              <a:ext cx="576262" cy="50482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437" name="Google Shape;437;p26"/>
          <p:cNvSpPr txBox="1"/>
          <p:nvPr/>
        </p:nvSpPr>
        <p:spPr>
          <a:xfrm>
            <a:off x="1331912" y="4437062"/>
            <a:ext cx="1152525" cy="4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6"/>
          <p:cNvCxnSpPr/>
          <p:nvPr/>
        </p:nvCxnSpPr>
        <p:spPr>
          <a:xfrm>
            <a:off x="147637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9" name="Google Shape;439;p26"/>
          <p:cNvCxnSpPr/>
          <p:nvPr/>
        </p:nvCxnSpPr>
        <p:spPr>
          <a:xfrm>
            <a:off x="162083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0" name="Google Shape;440;p26"/>
          <p:cNvCxnSpPr/>
          <p:nvPr/>
        </p:nvCxnSpPr>
        <p:spPr>
          <a:xfrm>
            <a:off x="176371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1" name="Google Shape;441;p26"/>
          <p:cNvCxnSpPr/>
          <p:nvPr/>
        </p:nvCxnSpPr>
        <p:spPr>
          <a:xfrm>
            <a:off x="190817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2" name="Google Shape;442;p26"/>
          <p:cNvCxnSpPr/>
          <p:nvPr/>
        </p:nvCxnSpPr>
        <p:spPr>
          <a:xfrm>
            <a:off x="205263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3" name="Google Shape;443;p26"/>
          <p:cNvCxnSpPr/>
          <p:nvPr/>
        </p:nvCxnSpPr>
        <p:spPr>
          <a:xfrm>
            <a:off x="219710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4" name="Google Shape;444;p26"/>
          <p:cNvCxnSpPr/>
          <p:nvPr/>
        </p:nvCxnSpPr>
        <p:spPr>
          <a:xfrm>
            <a:off x="233997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5" name="Google Shape;445;p26"/>
          <p:cNvSpPr/>
          <p:nvPr/>
        </p:nvSpPr>
        <p:spPr>
          <a:xfrm>
            <a:off x="1400175" y="4826000"/>
            <a:ext cx="576262" cy="504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2555875" y="4437062"/>
            <a:ext cx="1152525" cy="4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26"/>
          <p:cNvCxnSpPr/>
          <p:nvPr/>
        </p:nvCxnSpPr>
        <p:spPr>
          <a:xfrm>
            <a:off x="270033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26"/>
          <p:cNvCxnSpPr/>
          <p:nvPr/>
        </p:nvCxnSpPr>
        <p:spPr>
          <a:xfrm>
            <a:off x="284480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26"/>
          <p:cNvCxnSpPr/>
          <p:nvPr/>
        </p:nvCxnSpPr>
        <p:spPr>
          <a:xfrm>
            <a:off x="298767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0" name="Google Shape;450;p26"/>
          <p:cNvCxnSpPr/>
          <p:nvPr/>
        </p:nvCxnSpPr>
        <p:spPr>
          <a:xfrm>
            <a:off x="313213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26"/>
          <p:cNvCxnSpPr/>
          <p:nvPr/>
        </p:nvCxnSpPr>
        <p:spPr>
          <a:xfrm>
            <a:off x="327660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26"/>
          <p:cNvCxnSpPr/>
          <p:nvPr/>
        </p:nvCxnSpPr>
        <p:spPr>
          <a:xfrm>
            <a:off x="342106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26"/>
          <p:cNvCxnSpPr/>
          <p:nvPr/>
        </p:nvCxnSpPr>
        <p:spPr>
          <a:xfrm>
            <a:off x="356393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4" name="Google Shape;454;p26"/>
          <p:cNvSpPr txBox="1"/>
          <p:nvPr/>
        </p:nvSpPr>
        <p:spPr>
          <a:xfrm>
            <a:off x="3779837" y="4437062"/>
            <a:ext cx="1152525" cy="4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26"/>
          <p:cNvCxnSpPr/>
          <p:nvPr/>
        </p:nvCxnSpPr>
        <p:spPr>
          <a:xfrm>
            <a:off x="392430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26"/>
          <p:cNvCxnSpPr/>
          <p:nvPr/>
        </p:nvCxnSpPr>
        <p:spPr>
          <a:xfrm>
            <a:off x="406876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26"/>
          <p:cNvCxnSpPr/>
          <p:nvPr/>
        </p:nvCxnSpPr>
        <p:spPr>
          <a:xfrm>
            <a:off x="421163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26"/>
          <p:cNvCxnSpPr/>
          <p:nvPr/>
        </p:nvCxnSpPr>
        <p:spPr>
          <a:xfrm>
            <a:off x="435610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26"/>
          <p:cNvCxnSpPr/>
          <p:nvPr/>
        </p:nvCxnSpPr>
        <p:spPr>
          <a:xfrm>
            <a:off x="450056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26"/>
          <p:cNvCxnSpPr/>
          <p:nvPr/>
        </p:nvCxnSpPr>
        <p:spPr>
          <a:xfrm>
            <a:off x="464502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26"/>
          <p:cNvCxnSpPr/>
          <p:nvPr/>
        </p:nvCxnSpPr>
        <p:spPr>
          <a:xfrm>
            <a:off x="478790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2" name="Google Shape;462;p26"/>
          <p:cNvSpPr txBox="1"/>
          <p:nvPr/>
        </p:nvSpPr>
        <p:spPr>
          <a:xfrm>
            <a:off x="5003800" y="4437062"/>
            <a:ext cx="1152525" cy="4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26"/>
          <p:cNvCxnSpPr/>
          <p:nvPr/>
        </p:nvCxnSpPr>
        <p:spPr>
          <a:xfrm>
            <a:off x="514826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Google Shape;464;p26"/>
          <p:cNvCxnSpPr/>
          <p:nvPr/>
        </p:nvCxnSpPr>
        <p:spPr>
          <a:xfrm>
            <a:off x="529272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5" name="Google Shape;465;p26"/>
          <p:cNvCxnSpPr/>
          <p:nvPr/>
        </p:nvCxnSpPr>
        <p:spPr>
          <a:xfrm>
            <a:off x="543560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26"/>
          <p:cNvCxnSpPr/>
          <p:nvPr/>
        </p:nvCxnSpPr>
        <p:spPr>
          <a:xfrm>
            <a:off x="558006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26"/>
          <p:cNvCxnSpPr/>
          <p:nvPr/>
        </p:nvCxnSpPr>
        <p:spPr>
          <a:xfrm>
            <a:off x="572452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8" name="Google Shape;468;p26"/>
          <p:cNvCxnSpPr/>
          <p:nvPr/>
        </p:nvCxnSpPr>
        <p:spPr>
          <a:xfrm>
            <a:off x="586898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/>
          <p:nvPr/>
        </p:nvCxnSpPr>
        <p:spPr>
          <a:xfrm>
            <a:off x="601186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0" name="Google Shape;470;p26"/>
          <p:cNvSpPr txBox="1"/>
          <p:nvPr/>
        </p:nvSpPr>
        <p:spPr>
          <a:xfrm>
            <a:off x="6227762" y="4437062"/>
            <a:ext cx="1152525" cy="4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26"/>
          <p:cNvCxnSpPr/>
          <p:nvPr/>
        </p:nvCxnSpPr>
        <p:spPr>
          <a:xfrm>
            <a:off x="637222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26"/>
          <p:cNvCxnSpPr/>
          <p:nvPr/>
        </p:nvCxnSpPr>
        <p:spPr>
          <a:xfrm>
            <a:off x="651668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3" name="Google Shape;473;p26"/>
          <p:cNvCxnSpPr/>
          <p:nvPr/>
        </p:nvCxnSpPr>
        <p:spPr>
          <a:xfrm>
            <a:off x="665956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4" name="Google Shape;474;p26"/>
          <p:cNvCxnSpPr/>
          <p:nvPr/>
        </p:nvCxnSpPr>
        <p:spPr>
          <a:xfrm>
            <a:off x="680402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5" name="Google Shape;475;p26"/>
          <p:cNvCxnSpPr/>
          <p:nvPr/>
        </p:nvCxnSpPr>
        <p:spPr>
          <a:xfrm>
            <a:off x="694848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6" name="Google Shape;476;p26"/>
          <p:cNvCxnSpPr/>
          <p:nvPr/>
        </p:nvCxnSpPr>
        <p:spPr>
          <a:xfrm>
            <a:off x="709295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7" name="Google Shape;477;p26"/>
          <p:cNvCxnSpPr/>
          <p:nvPr/>
        </p:nvCxnSpPr>
        <p:spPr>
          <a:xfrm>
            <a:off x="723582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8" name="Google Shape;478;p26"/>
          <p:cNvSpPr txBox="1"/>
          <p:nvPr/>
        </p:nvSpPr>
        <p:spPr>
          <a:xfrm>
            <a:off x="7451725" y="4437062"/>
            <a:ext cx="1152525" cy="4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26"/>
          <p:cNvCxnSpPr/>
          <p:nvPr/>
        </p:nvCxnSpPr>
        <p:spPr>
          <a:xfrm>
            <a:off x="759618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0" name="Google Shape;480;p26"/>
          <p:cNvCxnSpPr/>
          <p:nvPr/>
        </p:nvCxnSpPr>
        <p:spPr>
          <a:xfrm>
            <a:off x="774065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1" name="Google Shape;481;p26"/>
          <p:cNvCxnSpPr/>
          <p:nvPr/>
        </p:nvCxnSpPr>
        <p:spPr>
          <a:xfrm>
            <a:off x="7883525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2" name="Google Shape;482;p26"/>
          <p:cNvCxnSpPr/>
          <p:nvPr/>
        </p:nvCxnSpPr>
        <p:spPr>
          <a:xfrm>
            <a:off x="802798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3" name="Google Shape;483;p26"/>
          <p:cNvCxnSpPr/>
          <p:nvPr/>
        </p:nvCxnSpPr>
        <p:spPr>
          <a:xfrm>
            <a:off x="8172450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4" name="Google Shape;484;p26"/>
          <p:cNvCxnSpPr/>
          <p:nvPr/>
        </p:nvCxnSpPr>
        <p:spPr>
          <a:xfrm>
            <a:off x="8316912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5" name="Google Shape;485;p26"/>
          <p:cNvCxnSpPr/>
          <p:nvPr/>
        </p:nvCxnSpPr>
        <p:spPr>
          <a:xfrm>
            <a:off x="8459787" y="4437062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6" name="Google Shape;486;p26"/>
          <p:cNvSpPr/>
          <p:nvPr/>
        </p:nvSpPr>
        <p:spPr>
          <a:xfrm>
            <a:off x="2573337" y="4816475"/>
            <a:ext cx="576262" cy="504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</a:t>
            </a: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3800475" y="4826000"/>
            <a:ext cx="576262" cy="504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5005387" y="4845050"/>
            <a:ext cx="576262" cy="504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513</a:t>
            </a: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6248400" y="4845050"/>
            <a:ext cx="576262" cy="504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  <p:cxnSp>
        <p:nvCxnSpPr>
          <p:cNvPr id="490" name="Google Shape;490;p26"/>
          <p:cNvCxnSpPr/>
          <p:nvPr/>
        </p:nvCxnSpPr>
        <p:spPr>
          <a:xfrm flipH="1">
            <a:off x="1403350" y="1268412"/>
            <a:ext cx="73025" cy="1223962"/>
          </a:xfrm>
          <a:prstGeom prst="straightConnector1">
            <a:avLst/>
          </a:prstGeom>
          <a:noFill/>
          <a:ln cap="flat" cmpd="sng" w="28575">
            <a:solidFill>
              <a:srgbClr val="00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1" name="Google Shape;491;p26"/>
          <p:cNvCxnSpPr/>
          <p:nvPr/>
        </p:nvCxnSpPr>
        <p:spPr>
          <a:xfrm>
            <a:off x="1619250" y="1268412"/>
            <a:ext cx="1800225" cy="12239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2" name="Google Shape;492;p26"/>
          <p:cNvCxnSpPr/>
          <p:nvPr/>
        </p:nvCxnSpPr>
        <p:spPr>
          <a:xfrm>
            <a:off x="2484437" y="1268412"/>
            <a:ext cx="4464050" cy="1152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3" name="Google Shape;493;p26"/>
          <p:cNvCxnSpPr/>
          <p:nvPr/>
        </p:nvCxnSpPr>
        <p:spPr>
          <a:xfrm>
            <a:off x="1331912" y="2924175"/>
            <a:ext cx="71437" cy="144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4" name="Google Shape;494;p26"/>
          <p:cNvCxnSpPr/>
          <p:nvPr/>
        </p:nvCxnSpPr>
        <p:spPr>
          <a:xfrm>
            <a:off x="1547812" y="2924175"/>
            <a:ext cx="1008062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5" name="Google Shape;495;p26"/>
          <p:cNvCxnSpPr/>
          <p:nvPr/>
        </p:nvCxnSpPr>
        <p:spPr>
          <a:xfrm>
            <a:off x="1692275" y="2924175"/>
            <a:ext cx="2087562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6" name="Google Shape;496;p26"/>
          <p:cNvCxnSpPr/>
          <p:nvPr/>
        </p:nvCxnSpPr>
        <p:spPr>
          <a:xfrm>
            <a:off x="1835150" y="2924175"/>
            <a:ext cx="3168650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7" name="Google Shape;497;p26"/>
          <p:cNvCxnSpPr/>
          <p:nvPr/>
        </p:nvCxnSpPr>
        <p:spPr>
          <a:xfrm>
            <a:off x="1979612" y="2924175"/>
            <a:ext cx="4321175" cy="1512887"/>
          </a:xfrm>
          <a:prstGeom prst="straightConnector1">
            <a:avLst/>
          </a:prstGeom>
          <a:noFill/>
          <a:ln cap="flat" cmpd="sng" w="28575">
            <a:solidFill>
              <a:srgbClr val="00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8" name="Google Shape;498;p26"/>
          <p:cNvSpPr/>
          <p:nvPr/>
        </p:nvSpPr>
        <p:spPr>
          <a:xfrm>
            <a:off x="5530850" y="279400"/>
            <a:ext cx="576262" cy="504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99" name="Google Shape;499;p26"/>
          <p:cNvSpPr txBox="1"/>
          <p:nvPr/>
        </p:nvSpPr>
        <p:spPr>
          <a:xfrm>
            <a:off x="6057900" y="361950"/>
            <a:ext cx="177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keretszám</a:t>
            </a:r>
            <a:endParaRPr/>
          </a:p>
        </p:txBody>
      </p:sp>
      <p:sp>
        <p:nvSpPr>
          <p:cNvPr id="500" name="Google Shape;500;p26"/>
          <p:cNvSpPr txBox="1"/>
          <p:nvPr/>
        </p:nvSpPr>
        <p:spPr>
          <a:xfrm>
            <a:off x="3743325" y="3038475"/>
            <a:ext cx="5114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86. lap a virtuális címtartományban</a:t>
            </a:r>
            <a:endParaRPr/>
          </a:p>
        </p:txBody>
      </p:sp>
      <p:cxnSp>
        <p:nvCxnSpPr>
          <p:cNvPr id="501" name="Google Shape;501;p26"/>
          <p:cNvCxnSpPr/>
          <p:nvPr/>
        </p:nvCxnSpPr>
        <p:spPr>
          <a:xfrm flipH="1">
            <a:off x="1438275" y="3228975"/>
            <a:ext cx="2381250" cy="1181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2" name="Google Shape;502;p26"/>
          <p:cNvCxnSpPr/>
          <p:nvPr/>
        </p:nvCxnSpPr>
        <p:spPr>
          <a:xfrm>
            <a:off x="7000875" y="4781550"/>
            <a:ext cx="152400" cy="361950"/>
          </a:xfrm>
          <a:prstGeom prst="straightConnector1">
            <a:avLst/>
          </a:prstGeom>
          <a:noFill/>
          <a:ln cap="flat" cmpd="sng" w="28575">
            <a:solidFill>
              <a:srgbClr val="00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3" name="Google Shape;503;p26"/>
          <p:cNvSpPr txBox="1"/>
          <p:nvPr/>
        </p:nvSpPr>
        <p:spPr>
          <a:xfrm>
            <a:off x="1724025" y="4057650"/>
            <a:ext cx="49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86</a:t>
            </a:r>
            <a:endParaRPr/>
          </a:p>
        </p:txBody>
      </p:sp>
      <p:sp>
        <p:nvSpPr>
          <p:cNvPr id="504" name="Google Shape;504;p26"/>
          <p:cNvSpPr txBox="1"/>
          <p:nvPr/>
        </p:nvSpPr>
        <p:spPr>
          <a:xfrm>
            <a:off x="2825750" y="4016375"/>
            <a:ext cx="49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87</a:t>
            </a:r>
            <a:endParaRPr/>
          </a:p>
        </p:txBody>
      </p:sp>
      <p:sp>
        <p:nvSpPr>
          <p:cNvPr id="505" name="Google Shape;505;p26"/>
          <p:cNvSpPr txBox="1"/>
          <p:nvPr/>
        </p:nvSpPr>
        <p:spPr>
          <a:xfrm>
            <a:off x="4111625" y="4044950"/>
            <a:ext cx="49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/>
          </a:p>
        </p:txBody>
      </p:sp>
      <p:sp>
        <p:nvSpPr>
          <p:cNvPr id="506" name="Google Shape;506;p26"/>
          <p:cNvSpPr txBox="1"/>
          <p:nvPr/>
        </p:nvSpPr>
        <p:spPr>
          <a:xfrm>
            <a:off x="5368925" y="4054475"/>
            <a:ext cx="49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/>
          </a:p>
        </p:txBody>
      </p:sp>
      <p:sp>
        <p:nvSpPr>
          <p:cNvPr id="507" name="Google Shape;507;p26"/>
          <p:cNvSpPr txBox="1"/>
          <p:nvPr/>
        </p:nvSpPr>
        <p:spPr>
          <a:xfrm>
            <a:off x="6550025" y="4044950"/>
            <a:ext cx="49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508" name="Google Shape;508;p26"/>
          <p:cNvSpPr txBox="1"/>
          <p:nvPr/>
        </p:nvSpPr>
        <p:spPr>
          <a:xfrm>
            <a:off x="5559425" y="854075"/>
            <a:ext cx="49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86</a:t>
            </a:r>
            <a:endParaRPr/>
          </a:p>
        </p:txBody>
      </p:sp>
      <p:sp>
        <p:nvSpPr>
          <p:cNvPr id="509" name="Google Shape;509;p26"/>
          <p:cNvSpPr txBox="1"/>
          <p:nvPr/>
        </p:nvSpPr>
        <p:spPr>
          <a:xfrm>
            <a:off x="5934075" y="857250"/>
            <a:ext cx="3209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Lap száma a virtuális címtérben</a:t>
            </a:r>
            <a:endParaRPr/>
          </a:p>
        </p:txBody>
      </p:sp>
      <p:sp>
        <p:nvSpPr>
          <p:cNvPr id="510" name="Google Shape;510;p26"/>
          <p:cNvSpPr txBox="1"/>
          <p:nvPr/>
        </p:nvSpPr>
        <p:spPr>
          <a:xfrm>
            <a:off x="1543050" y="5457825"/>
            <a:ext cx="257175" cy="29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1" name="Google Shape;511;p26"/>
          <p:cNvSpPr txBox="1"/>
          <p:nvPr/>
        </p:nvSpPr>
        <p:spPr>
          <a:xfrm>
            <a:off x="2692400" y="5454650"/>
            <a:ext cx="257175" cy="29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2" name="Google Shape;512;p26"/>
          <p:cNvSpPr txBox="1"/>
          <p:nvPr/>
        </p:nvSpPr>
        <p:spPr>
          <a:xfrm>
            <a:off x="3838575" y="5438775"/>
            <a:ext cx="257175" cy="29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5048250" y="5438775"/>
            <a:ext cx="257175" cy="29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14" name="Google Shape;514;p26"/>
          <p:cNvSpPr txBox="1"/>
          <p:nvPr/>
        </p:nvSpPr>
        <p:spPr>
          <a:xfrm>
            <a:off x="6238875" y="5438775"/>
            <a:ext cx="257175" cy="29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15" name="Google Shape;515;p26"/>
          <p:cNvSpPr txBox="1"/>
          <p:nvPr/>
        </p:nvSpPr>
        <p:spPr>
          <a:xfrm>
            <a:off x="5648325" y="1285875"/>
            <a:ext cx="257175" cy="29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6" name="Google Shape;516;p26"/>
          <p:cNvSpPr txBox="1"/>
          <p:nvPr/>
        </p:nvSpPr>
        <p:spPr>
          <a:xfrm>
            <a:off x="5886450" y="1247775"/>
            <a:ext cx="196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Laptábla lap indexe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116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Ciklus optimalizálás</a:t>
            </a:r>
            <a:endParaRPr/>
          </a:p>
        </p:txBody>
      </p:sp>
      <p:sp>
        <p:nvSpPr>
          <p:cNvPr id="2571" name="Google Shape;2571;p116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116"/>
          <p:cNvSpPr txBox="1"/>
          <p:nvPr/>
        </p:nvSpPr>
        <p:spPr>
          <a:xfrm>
            <a:off x="182562" y="890587"/>
            <a:ext cx="8567737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utasítássorozat a következő lesz ( a {} zárójelek az egy csoportba szánt utasításokat jelölik) .</a:t>
            </a:r>
            <a:endParaRPr/>
          </a:p>
        </p:txBody>
      </p:sp>
      <p:sp>
        <p:nvSpPr>
          <p:cNvPr id="2573" name="Google Shape;2573;p116"/>
          <p:cNvSpPr txBox="1"/>
          <p:nvPr/>
        </p:nvSpPr>
        <p:spPr>
          <a:xfrm>
            <a:off x="231775" y="1930400"/>
            <a:ext cx="868045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i1: D0 ← MEM [R0 - 8]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label: { i2: D0 ← MEM [R0], i3: D1 ← D1 + D0,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i4: R0 ← R0 + 8, i5: JUMP label IF R0&lt;R1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i6: D1 ← D1 + D0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i1 az előbbi, elemi műveleteket tartalmazó kód for ciklus előtti utasításához, i6 a for ciklus utáni utasításához tartozik. Lényegében ezek a szoftver pipeline feltöltését és kiürítését szolgálják.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R0-ba az x[ 1 ] címét kell betölteni!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117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Ciklus optimalizálás</a:t>
            </a:r>
            <a:endParaRPr/>
          </a:p>
        </p:txBody>
      </p:sp>
      <p:sp>
        <p:nvSpPr>
          <p:cNvPr id="2579" name="Google Shape;2579;p117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0" name="Google Shape;2580;p117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871525"/>
                <a:gridCol w="909625"/>
                <a:gridCol w="895350"/>
                <a:gridCol w="806450"/>
                <a:gridCol w="871525"/>
                <a:gridCol w="869950"/>
                <a:gridCol w="871525"/>
              </a:tblGrid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FP1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FP2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1" name="Google Shape;2581;p117"/>
          <p:cNvSpPr txBox="1"/>
          <p:nvPr/>
        </p:nvSpPr>
        <p:spPr>
          <a:xfrm>
            <a:off x="742950" y="4152900"/>
            <a:ext cx="80391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csoport, a 2. a ciklus magja, ez N-1szer fut le, i1 és i6 egy-egy ciklust igényelnek, így összesen N+1 ciklus kell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118"/>
          <p:cNvSpPr txBox="1"/>
          <p:nvPr/>
        </p:nvSpPr>
        <p:spPr>
          <a:xfrm>
            <a:off x="225425" y="495300"/>
            <a:ext cx="8258175" cy="564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feladat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alábbi C kód kiszámolja egy diszkrét valószínűségi változó várható értékét: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 (int k = 0; k </a:t>
            </a:r>
            <a:r>
              <a:rPr b="1" i="1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 </a:t>
            </a:r>
            <a:r>
              <a:rPr b="1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N; k++)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"/>
              <a:buNone/>
            </a:pPr>
            <a:r>
              <a:rPr b="1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ex += k * p[k];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műveletek végrehajtási ideje a következő: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egész aritmetikai műveletek: 1 órajel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load/store: 3 órajel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lebegőpontos szorzás: 4 órajel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lebegőpontos összeadás: 2 órajel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119"/>
          <p:cNvSpPr txBox="1"/>
          <p:nvPr/>
        </p:nvSpPr>
        <p:spPr>
          <a:xfrm>
            <a:off x="319087" y="319087"/>
            <a:ext cx="8404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pipeline felépítését az alábbi ábra mutatja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592" name="Google Shape;2592;p119"/>
          <p:cNvSpPr txBox="1"/>
          <p:nvPr/>
        </p:nvSpPr>
        <p:spPr>
          <a:xfrm>
            <a:off x="928687" y="2147887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2593" name="Google Shape;2593;p119"/>
          <p:cNvSpPr txBox="1"/>
          <p:nvPr/>
        </p:nvSpPr>
        <p:spPr>
          <a:xfrm>
            <a:off x="1739900" y="2144712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2594" name="Google Shape;2594;p119"/>
          <p:cNvSpPr txBox="1"/>
          <p:nvPr/>
        </p:nvSpPr>
        <p:spPr>
          <a:xfrm>
            <a:off x="2971800" y="1754187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endParaRPr/>
          </a:p>
        </p:txBody>
      </p:sp>
      <p:sp>
        <p:nvSpPr>
          <p:cNvPr id="2595" name="Google Shape;2595;p119"/>
          <p:cNvSpPr txBox="1"/>
          <p:nvPr/>
        </p:nvSpPr>
        <p:spPr>
          <a:xfrm>
            <a:off x="2998787" y="922337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2596" name="Google Shape;2596;p119"/>
          <p:cNvSpPr txBox="1"/>
          <p:nvPr/>
        </p:nvSpPr>
        <p:spPr>
          <a:xfrm>
            <a:off x="3768725" y="1749425"/>
            <a:ext cx="812800" cy="5270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2597" name="Google Shape;2597;p119"/>
          <p:cNvSpPr txBox="1"/>
          <p:nvPr/>
        </p:nvSpPr>
        <p:spPr>
          <a:xfrm>
            <a:off x="3810000" y="919162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2598" name="Google Shape;2598;p119"/>
          <p:cNvSpPr txBox="1"/>
          <p:nvPr/>
        </p:nvSpPr>
        <p:spPr>
          <a:xfrm>
            <a:off x="4570412" y="1754187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2599" name="Google Shape;2599;p119"/>
          <p:cNvSpPr txBox="1"/>
          <p:nvPr/>
        </p:nvSpPr>
        <p:spPr>
          <a:xfrm>
            <a:off x="2971800" y="2520950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0" name="Google Shape;2600;p119"/>
          <p:cNvSpPr txBox="1"/>
          <p:nvPr/>
        </p:nvSpPr>
        <p:spPr>
          <a:xfrm>
            <a:off x="3797300" y="2533650"/>
            <a:ext cx="812800" cy="5413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FpM</a:t>
            </a:r>
            <a:endParaRPr/>
          </a:p>
        </p:txBody>
      </p:sp>
      <p:sp>
        <p:nvSpPr>
          <p:cNvPr id="2601" name="Google Shape;2601;p119"/>
          <p:cNvSpPr txBox="1"/>
          <p:nvPr/>
        </p:nvSpPr>
        <p:spPr>
          <a:xfrm>
            <a:off x="4622800" y="2532062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602" name="Google Shape;2602;p119"/>
          <p:cNvSpPr txBox="1"/>
          <p:nvPr/>
        </p:nvSpPr>
        <p:spPr>
          <a:xfrm>
            <a:off x="5432425" y="2516187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3" name="Google Shape;2603;p119"/>
          <p:cNvSpPr txBox="1"/>
          <p:nvPr/>
        </p:nvSpPr>
        <p:spPr>
          <a:xfrm>
            <a:off x="6243637" y="2514600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2604" name="Google Shape;2604;p119"/>
          <p:cNvSpPr txBox="1"/>
          <p:nvPr/>
        </p:nvSpPr>
        <p:spPr>
          <a:xfrm>
            <a:off x="2941637" y="3405187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p119"/>
          <p:cNvSpPr txBox="1"/>
          <p:nvPr/>
        </p:nvSpPr>
        <p:spPr>
          <a:xfrm>
            <a:off x="3767137" y="3417887"/>
            <a:ext cx="812800" cy="5254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2606" name="Google Shape;2606;p119"/>
          <p:cNvSpPr txBox="1"/>
          <p:nvPr/>
        </p:nvSpPr>
        <p:spPr>
          <a:xfrm>
            <a:off x="4575175" y="3414712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7" name="Google Shape;2607;p119"/>
          <p:cNvSpPr txBox="1"/>
          <p:nvPr/>
        </p:nvSpPr>
        <p:spPr>
          <a:xfrm>
            <a:off x="5386387" y="3413125"/>
            <a:ext cx="812800" cy="531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cxnSp>
        <p:nvCxnSpPr>
          <p:cNvPr id="2608" name="Google Shape;2608;p119"/>
          <p:cNvCxnSpPr/>
          <p:nvPr/>
        </p:nvCxnSpPr>
        <p:spPr>
          <a:xfrm flipH="1" rot="10800000">
            <a:off x="2540000" y="1262062"/>
            <a:ext cx="449262" cy="973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9" name="Google Shape;2609;p119"/>
          <p:cNvCxnSpPr/>
          <p:nvPr/>
        </p:nvCxnSpPr>
        <p:spPr>
          <a:xfrm flipH="1" rot="10800000">
            <a:off x="2540000" y="1989137"/>
            <a:ext cx="420687" cy="361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0" name="Google Shape;2610;p119"/>
          <p:cNvCxnSpPr/>
          <p:nvPr/>
        </p:nvCxnSpPr>
        <p:spPr>
          <a:xfrm>
            <a:off x="2540000" y="2452687"/>
            <a:ext cx="420687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1" name="Google Shape;2611;p119"/>
          <p:cNvCxnSpPr/>
          <p:nvPr/>
        </p:nvCxnSpPr>
        <p:spPr>
          <a:xfrm>
            <a:off x="2554287" y="2598737"/>
            <a:ext cx="377825" cy="1044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12" name="Google Shape;2612;p119"/>
          <p:cNvSpPr txBox="1"/>
          <p:nvPr/>
        </p:nvSpPr>
        <p:spPr>
          <a:xfrm>
            <a:off x="277812" y="4659312"/>
            <a:ext cx="84010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utasítások sorrenden kívüli befejezése megengedett, amennyiben a program értelmén nem változtat.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Több WB is végbemehet egyszerre, feltéve, hogy nem ugyanazt a regisztert írják.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120"/>
          <p:cNvSpPr txBox="1"/>
          <p:nvPr/>
        </p:nvSpPr>
        <p:spPr>
          <a:xfrm>
            <a:off x="276225" y="319087"/>
            <a:ext cx="8693150" cy="612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Írja át a ciklus magját a tárgyban használt pszeudo-assembly nyelvre!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Feltéve, hogy R0 tartalmazza a mutatót a p tömb aktuális elemére, D0 tárolja ex-et, és D1 a ciklusváltozó értékét lebegőpontosan, a ciklusmag a következőképpen alakul: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D2 ←  MEM [R0]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D3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D2 * D1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D0 + D3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D1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D1 + 1.0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R0 + 8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121"/>
          <p:cNvSpPr txBox="1"/>
          <p:nvPr/>
        </p:nvSpPr>
        <p:spPr>
          <a:xfrm>
            <a:off x="238125" y="2187575"/>
            <a:ext cx="8534400" cy="186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Utasítás 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2.     3.        4.        5.       6.   7.   8.   9.   10.  11. 12.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ID MEM0 MEM1 MEM2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ID      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M0  M1 M2 M3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    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F*</a:t>
            </a: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ID  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A0  A1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             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   ID       A0  A1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                          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ID   EX  WB</a:t>
            </a:r>
            <a:endParaRPr/>
          </a:p>
        </p:txBody>
      </p:sp>
      <p:sp>
        <p:nvSpPr>
          <p:cNvPr id="2623" name="Google Shape;2623;p121"/>
          <p:cNvSpPr txBox="1"/>
          <p:nvPr/>
        </p:nvSpPr>
        <p:spPr>
          <a:xfrm>
            <a:off x="219075" y="4260850"/>
            <a:ext cx="8582025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Tehát 12 órajelre van szükség. Mivel a 8. órajelben már a ciklus következő körének az utasítása is elkezdhető, ezért most inkább vegyük úgy, hogy 7 órajelre van szükség a ciklus egy körének végrehajtásához.</a:t>
            </a:r>
            <a:endParaRPr/>
          </a:p>
        </p:txBody>
      </p:sp>
      <p:sp>
        <p:nvSpPr>
          <p:cNvPr id="2624" name="Google Shape;2624;p121"/>
          <p:cNvSpPr txBox="1"/>
          <p:nvPr/>
        </p:nvSpPr>
        <p:spPr>
          <a:xfrm>
            <a:off x="123825" y="420687"/>
            <a:ext cx="9020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Hány órajel szükséges a ciklusmag egyszeri végrehajtásához?</a:t>
            </a:r>
            <a:endParaRPr/>
          </a:p>
        </p:txBody>
      </p:sp>
      <p:sp>
        <p:nvSpPr>
          <p:cNvPr id="2625" name="Google Shape;2625;p121"/>
          <p:cNvSpPr txBox="1"/>
          <p:nvPr/>
        </p:nvSpPr>
        <p:spPr>
          <a:xfrm>
            <a:off x="371475" y="1038225"/>
            <a:ext cx="1590675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D2 ←  MEM [R0]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D3 ← D2 * D1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D0 ← D0 + D3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D1 ← D1 + 1.0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R0 ← R0 + 8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p122"/>
          <p:cNvSpPr txBox="1"/>
          <p:nvPr/>
        </p:nvSpPr>
        <p:spPr>
          <a:xfrm>
            <a:off x="561975" y="146050"/>
            <a:ext cx="8229600" cy="191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Optimalizálja a ciklust ciklus-kifejtéssel! Hányszoros ciklus-kifejtésre van szükség? Adja meg a kifejtett ciklus magját pszeudo-assembly nyelven! Hány órajel szükséges az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eredeti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ciklusmag egyszeri végrehajtásához?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ciklusmag háromszoros kifejtésével:</a:t>
            </a:r>
            <a:endParaRPr/>
          </a:p>
        </p:txBody>
      </p:sp>
      <p:sp>
        <p:nvSpPr>
          <p:cNvPr id="2631" name="Google Shape;2631;p122"/>
          <p:cNvSpPr txBox="1"/>
          <p:nvPr/>
        </p:nvSpPr>
        <p:spPr>
          <a:xfrm>
            <a:off x="638175" y="2047875"/>
            <a:ext cx="7905750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D2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 [R0]		D1 a ciklusváltozó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D4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 [R1]		D0 az ex érték helye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D6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 [R2]		R0, R1 és R2 a tömb három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D3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D2 * D1		egymás utáni elemének a címe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D1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D1 + 1.0		D2, D4 és D6 a három elem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R0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R0 + 8			értéke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D5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D4 * D1		D3, D5 és D7 a szorzatok helye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i8: D1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D1 + 1.0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i9: R1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+ 8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i10: D7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D6 * D1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i11: D1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D1 + 1.0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i12: R2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+ 8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i13: D0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D0 + D3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i14: D0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D0 + D5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i15: D0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D0 + D7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123"/>
          <p:cNvSpPr txBox="1"/>
          <p:nvPr/>
        </p:nvSpPr>
        <p:spPr>
          <a:xfrm>
            <a:off x="323850" y="390525"/>
            <a:ext cx="8572500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RAW függő utasítások távolsága most nagyobb, mint az operandus előállításának ideje, így egyetlen várakozás sem lesz szükséges. A 15 utasítás tehát 15 órajelciklus alatt fog végrehajtódni, azaz egy iterációhoz 15 /3 = 5 órajelciklus kell csak.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(Ellenőrzés:az ütemezési diagram felrajzolásával)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Kérdés: kétszeres ciklus-kifejtéssel hány órajelciklus kell? 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124"/>
          <p:cNvSpPr txBox="1"/>
          <p:nvPr/>
        </p:nvSpPr>
        <p:spPr>
          <a:xfrm>
            <a:off x="371475" y="333375"/>
            <a:ext cx="7858125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D2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 [R0]			Az utasítások megfelelő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R0 + 8				átrendezésével az 5 órajel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D4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 [R0]			per ciklus a mag kétszeres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D3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D2 * D1				kifejtésével is elérhető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D1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D1 + 1.0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R0 + 8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D5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D4 * D1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i8: D1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D1 + 1.0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i9: D0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D0 + D3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i10: D0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D0 + D5</a:t>
            </a:r>
            <a:endParaRPr/>
          </a:p>
        </p:txBody>
      </p:sp>
      <p:sp>
        <p:nvSpPr>
          <p:cNvPr id="2642" name="Google Shape;2642;p124"/>
          <p:cNvSpPr txBox="1"/>
          <p:nvPr/>
        </p:nvSpPr>
        <p:spPr>
          <a:xfrm>
            <a:off x="114300" y="3235325"/>
            <a:ext cx="8867775" cy="332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Utasítás 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   3.        4.        5.       6.      	 7.       8.    9.   10.  11. 12. 13. 14. 15.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ID MEM0 MEM1 MEM2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ID       EX     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    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ID       MEM0 MEM1 MEM2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              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   ID      M0         M1   M2  M3  WB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                           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ID         A0     A1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                                            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        ID     EX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IF     ID   M0  M1   M2 M3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i8                                                                                IF   ID   A0    A1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i9                                                                                      IF    ID    A0  A1  WB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i10                                                                                           IF     ID 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A0   A1 WB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/>
        </p:nvSpPr>
        <p:spPr>
          <a:xfrm>
            <a:off x="539750" y="188912"/>
            <a:ext cx="8424862" cy="586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Virtuális cím 42 bit, laptábla bejegyzés mérete: 4 bájt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 mérete 4 kB, egy lapon 1024 bejegyzés, fizikai cím 32 bit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lphaLcParenR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1399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-as lap a TLB-ben van, címfordításhoz nem kell a memóriához nyúlni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lphaLcParenR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2064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-es lap, nincs a TLB-ben, keresni kell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virtuális laptábla lineáris címzésű. A A 2064-es lap címe a legalsó szinten az INT(2064/1024) = 2-es  indexű laptábla lapon van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Lapon belüli helye 2064 – 2 * 1024 = 16-os bejegyzés, eltolása 16*4=64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Az ábra szerint a laptábla 2-es indexű lapja, a 86+2=88-as lap a 90-es keretben található, az pedig benne van a TLB-ben, így egy memória művelet kell a címfordításhoz, a 90-es keret 16 indexű bejegyzését kell olvasni, ez a 90 * 4096 + 64 = 368704 címen van.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lphaLcParenR" startAt="3"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4101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-es lap, nincs a TLB-ben, keresni kell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INT(4101/1024) = 4, tehát a laptábla 4 indexű lapja (a 90-es lap), azon belül 4101 – 4 * 1024 = 5-ös bejegyzés, eltolása 5 * 4 = 20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32. keret, 0~3 bájt, 32 * 4096 = 131072 (legfelső szint)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228. keret, 16~19. bájt, 228 * 4096 + 16 = 933904 (középső szint)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19. keret, 20~23. bájt, 19 * 4096 + 20 = 77844, vagyis három olvasás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TLB és cache feladatok</a:t>
            </a:r>
            <a:endParaRPr/>
          </a:p>
        </p:txBody>
      </p:sp>
      <p:sp>
        <p:nvSpPr>
          <p:cNvPr id="527" name="Google Shape;527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9"/>
          <p:cNvSpPr txBox="1"/>
          <p:nvPr/>
        </p:nvSpPr>
        <p:spPr>
          <a:xfrm>
            <a:off x="150812" y="134937"/>
            <a:ext cx="4752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1. feladat</a:t>
            </a:r>
            <a:endParaRPr/>
          </a:p>
        </p:txBody>
      </p:sp>
      <p:graphicFrame>
        <p:nvGraphicFramePr>
          <p:cNvPr id="533" name="Google Shape;533;p29"/>
          <p:cNvGraphicFramePr/>
          <p:nvPr/>
        </p:nvGraphicFramePr>
        <p:xfrm>
          <a:off x="525462" y="144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00075"/>
                <a:gridCol w="935025"/>
                <a:gridCol w="1081075"/>
                <a:gridCol w="50322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Lapszám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Keretszám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4" name="Google Shape;534;p29"/>
          <p:cNvGraphicFramePr/>
          <p:nvPr/>
        </p:nvGraphicFramePr>
        <p:xfrm>
          <a:off x="6310312" y="19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47700"/>
                <a:gridCol w="108107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Keretszám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5" name="Google Shape;535;p29"/>
          <p:cNvSpPr txBox="1"/>
          <p:nvPr/>
        </p:nvSpPr>
        <p:spPr>
          <a:xfrm>
            <a:off x="315912" y="3340100"/>
            <a:ext cx="5116512" cy="174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Fordítandó címek: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4095, 31272, 15789, 15000, 7193, 4096, 8912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Laphiba esetén az új lap az eddig előforduló legnagyobb keretszámnál eggyel nagyobb számú keretbe kerül.</a:t>
            </a:r>
            <a:endParaRPr/>
          </a:p>
        </p:txBody>
      </p:sp>
      <p:sp>
        <p:nvSpPr>
          <p:cNvPr id="536" name="Google Shape;536;p29"/>
          <p:cNvSpPr txBox="1"/>
          <p:nvPr/>
        </p:nvSpPr>
        <p:spPr>
          <a:xfrm>
            <a:off x="514350" y="1009650"/>
            <a:ext cx="1952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TLB állapota</a:t>
            </a:r>
            <a:endParaRPr/>
          </a:p>
        </p:txBody>
      </p:sp>
      <p:sp>
        <p:nvSpPr>
          <p:cNvPr id="537" name="Google Shape;537;p29"/>
          <p:cNvSpPr txBox="1"/>
          <p:nvPr/>
        </p:nvSpPr>
        <p:spPr>
          <a:xfrm>
            <a:off x="5972175" y="1447800"/>
            <a:ext cx="2409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Egyszintes laptábla</a:t>
            </a:r>
            <a:endParaRPr/>
          </a:p>
        </p:txBody>
      </p:sp>
      <p:sp>
        <p:nvSpPr>
          <p:cNvPr id="538" name="Google Shape;538;p29"/>
          <p:cNvSpPr txBox="1"/>
          <p:nvPr/>
        </p:nvSpPr>
        <p:spPr>
          <a:xfrm>
            <a:off x="409575" y="552450"/>
            <a:ext cx="8248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bejegyzéses TLB, teljesen asszociatív, ideális LRU algoritmussal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Google Shape;543;p30"/>
          <p:cNvGraphicFramePr/>
          <p:nvPr/>
        </p:nvGraphicFramePr>
        <p:xfrm>
          <a:off x="458787" y="795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07975"/>
                <a:gridCol w="265100"/>
                <a:gridCol w="265100"/>
                <a:gridCol w="265100"/>
                <a:gridCol w="265100"/>
                <a:gridCol w="265100"/>
                <a:gridCol w="26510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266700"/>
                <a:gridCol w="266700"/>
                <a:gridCol w="266700"/>
                <a:gridCol w="266700"/>
                <a:gridCol w="266700"/>
                <a:gridCol w="266700"/>
                <a:gridCol w="266700"/>
              </a:tblGrid>
              <a:tr h="24447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Lapszám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Keretszám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Kor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11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sng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sng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7 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1" i="1" lang="en-US" sz="1400" u="sng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4 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1" i="1" lang="en-US" sz="1400" u="sng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0 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0 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0 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0 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0 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1" i="1" lang="en-US" sz="1400" u="sng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6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4" name="Google Shape;544;p30"/>
          <p:cNvSpPr txBox="1"/>
          <p:nvPr/>
        </p:nvSpPr>
        <p:spPr>
          <a:xfrm>
            <a:off x="211137" y="2282825"/>
            <a:ext cx="8135937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4095: 	int(4095/4096)=0, a 0-s lap a laptáblában van, így 	</a:t>
            </a: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b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31272:	int(31272/4096)=7, a 7-es lap a TLB-ben van, így 	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15789:	int(15789/4096)=3, a 3. lap a TLB-ben van, így: 	</a:t>
            </a:r>
            <a:r>
              <a:rPr b="1" i="0" lang="en-US" sz="1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0" i="0" lang="en-US" sz="1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15000:	int(15000/4096)= 3, a 3. lap a TLB-ben van, így: 	</a:t>
            </a:r>
            <a:r>
              <a:rPr b="1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7193:	int(7192/4096)=1, az 1-es lap nincs a laptáblában,	</a:t>
            </a:r>
            <a:r>
              <a:rPr b="1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LH</a:t>
            </a:r>
            <a:b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	laptábla 1-es bejegyzése </a:t>
            </a:r>
            <a:r>
              <a:rPr b="1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1 13</a:t>
            </a:r>
            <a:br>
              <a:rPr b="1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4096:	int(4096/4096)=1, az 1-es lap a TLB-ben van, így	</a:t>
            </a: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8912:	int(8912/4096)=2, a 2-es lap nincs a laptáblában, így	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LH</a:t>
            </a:r>
            <a:b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laptábla 2-es bejegyzése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1 14</a:t>
            </a:r>
            <a:endParaRPr/>
          </a:p>
        </p:txBody>
      </p:sp>
      <p:graphicFrame>
        <p:nvGraphicFramePr>
          <p:cNvPr id="545" name="Google Shape;545;p30"/>
          <p:cNvGraphicFramePr/>
          <p:nvPr/>
        </p:nvGraphicFramePr>
        <p:xfrm>
          <a:off x="319087" y="5062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47700"/>
                <a:gridCol w="1079500"/>
                <a:gridCol w="1296975"/>
                <a:gridCol w="719125"/>
              </a:tblGrid>
              <a:tr h="3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Lapszám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Keretszám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66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6" name="Google Shape;546;p30"/>
          <p:cNvSpPr txBox="1"/>
          <p:nvPr/>
        </p:nvSpPr>
        <p:spPr>
          <a:xfrm>
            <a:off x="447675" y="190500"/>
            <a:ext cx="8115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Mi lesz a TLB végső állapota 4 kB-os lapméret esetén?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" name="Google Shape;551;p31"/>
          <p:cNvGraphicFramePr/>
          <p:nvPr/>
        </p:nvGraphicFramePr>
        <p:xfrm>
          <a:off x="468312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07975"/>
                <a:gridCol w="265100"/>
                <a:gridCol w="265100"/>
                <a:gridCol w="265100"/>
                <a:gridCol w="265100"/>
                <a:gridCol w="265100"/>
                <a:gridCol w="265100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3850"/>
                <a:gridCol w="323850"/>
                <a:gridCol w="323850"/>
                <a:gridCol w="323850"/>
                <a:gridCol w="323850"/>
                <a:gridCol w="323850"/>
                <a:gridCol w="323850"/>
                <a:gridCol w="266700"/>
                <a:gridCol w="266700"/>
                <a:gridCol w="266700"/>
                <a:gridCol w="266700"/>
                <a:gridCol w="266700"/>
                <a:gridCol w="266700"/>
                <a:gridCol w="266700"/>
              </a:tblGrid>
              <a:tr h="244475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Lapszám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Keretszám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Kor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11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7 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4 </a:t>
                      </a:r>
                      <a:endParaRPr/>
                    </a:p>
                  </a:txBody>
                  <a:tcPr marT="0" marB="0" marR="0" marL="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FF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2" name="Google Shape;552;p31"/>
          <p:cNvSpPr txBox="1"/>
          <p:nvPr/>
        </p:nvSpPr>
        <p:spPr>
          <a:xfrm>
            <a:off x="468312" y="2349500"/>
            <a:ext cx="8135937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4095: 	int(4095/16384)=0, a 0-s lap a laptáblában van, így 		</a:t>
            </a: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b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31272:	int(31272/16384)=1, az 1-es lap nincs a laptáblában, így 	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LH</a:t>
            </a:r>
            <a:b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laptábla 1-es bejegyzése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1 13 </a:t>
            </a:r>
            <a:b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15789:	int(15789/16384)=0, a 0-s lap a TLB-ben van, így: 		</a:t>
            </a:r>
            <a:r>
              <a:rPr b="1" i="0" lang="en-US" sz="1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0" i="0" lang="en-US" sz="1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15000:	int(15000/16384)= 0, a 0-s. lap a TLB-ben van, így: 		</a:t>
            </a:r>
            <a:r>
              <a:rPr b="1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7193:	int(7192/16384)=0, a 0-s lap a TLB-ben van, így		</a:t>
            </a:r>
            <a:r>
              <a:rPr b="1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1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4096:	int(4096/16384)=0, a 0-s lap a TLB-ben van, így		</a:t>
            </a: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8912:	int(8912/16384)=0, a 0-s lap a TLB-ban van, így		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53" name="Google Shape;553;p31"/>
          <p:cNvSpPr txBox="1"/>
          <p:nvPr/>
        </p:nvSpPr>
        <p:spPr>
          <a:xfrm>
            <a:off x="468312" y="188912"/>
            <a:ext cx="2447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16 kB-os lapokkal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/>
          <p:nvPr/>
        </p:nvSpPr>
        <p:spPr>
          <a:xfrm>
            <a:off x="395287" y="260350"/>
            <a:ext cx="266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2. feladat</a:t>
            </a:r>
            <a:endParaRPr/>
          </a:p>
        </p:txBody>
      </p:sp>
      <p:sp>
        <p:nvSpPr>
          <p:cNvPr id="559" name="Google Shape;559;p32"/>
          <p:cNvSpPr txBox="1"/>
          <p:nvPr/>
        </p:nvSpPr>
        <p:spPr>
          <a:xfrm>
            <a:off x="539750" y="644525"/>
            <a:ext cx="8135937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256 byte-os cache, 64 byte-os blokkméret ⇒ 4 darab blokk, kezdetben mind érvénytelen. Olvasás a(z) 1, 3, 8, 4, 3, 6, 8, 1 blokkokról.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 leképezés (LRU nem számít)</a:t>
            </a:r>
            <a:endParaRPr/>
          </a:p>
        </p:txBody>
      </p:sp>
      <p:sp>
        <p:nvSpPr>
          <p:cNvPr id="560" name="Google Shape;560;p32"/>
          <p:cNvSpPr txBox="1"/>
          <p:nvPr/>
        </p:nvSpPr>
        <p:spPr>
          <a:xfrm>
            <a:off x="1258887" y="3573462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61" name="Google Shape;561;p32"/>
          <p:cNvSpPr txBox="1"/>
          <p:nvPr/>
        </p:nvSpPr>
        <p:spPr>
          <a:xfrm>
            <a:off x="3059112" y="3644900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62" name="Google Shape;562;p32"/>
          <p:cNvSpPr txBox="1"/>
          <p:nvPr/>
        </p:nvSpPr>
        <p:spPr>
          <a:xfrm>
            <a:off x="4821237" y="3644900"/>
            <a:ext cx="12160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b="0" i="0" lang="en-US" sz="14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(mod 4=0)</a:t>
            </a:r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6804025" y="3644900"/>
            <a:ext cx="13874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n-US" sz="14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(mod 4=0)</a:t>
            </a:r>
            <a:endParaRPr/>
          </a:p>
        </p:txBody>
      </p:sp>
      <p:sp>
        <p:nvSpPr>
          <p:cNvPr id="564" name="Google Shape;564;p32"/>
          <p:cNvSpPr txBox="1"/>
          <p:nvPr/>
        </p:nvSpPr>
        <p:spPr>
          <a:xfrm>
            <a:off x="1116012" y="580548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65" name="Google Shape;565;p32"/>
          <p:cNvSpPr txBox="1"/>
          <p:nvPr/>
        </p:nvSpPr>
        <p:spPr>
          <a:xfrm>
            <a:off x="3059112" y="580548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66" name="Google Shape;566;p32"/>
          <p:cNvSpPr txBox="1"/>
          <p:nvPr/>
        </p:nvSpPr>
        <p:spPr>
          <a:xfrm>
            <a:off x="4932362" y="580548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67" name="Google Shape;567;p32"/>
          <p:cNvSpPr txBox="1"/>
          <p:nvPr/>
        </p:nvSpPr>
        <p:spPr>
          <a:xfrm>
            <a:off x="6804025" y="580548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aphicFrame>
        <p:nvGraphicFramePr>
          <p:cNvPr id="568" name="Google Shape;568;p32"/>
          <p:cNvGraphicFramePr/>
          <p:nvPr/>
        </p:nvGraphicFramePr>
        <p:xfrm>
          <a:off x="468312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9" name="Google Shape;569;p32"/>
          <p:cNvGraphicFramePr/>
          <p:nvPr/>
        </p:nvGraphicFramePr>
        <p:xfrm>
          <a:off x="2339975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32"/>
          <p:cNvGraphicFramePr/>
          <p:nvPr/>
        </p:nvGraphicFramePr>
        <p:xfrm>
          <a:off x="4211637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32"/>
          <p:cNvGraphicFramePr/>
          <p:nvPr/>
        </p:nvGraphicFramePr>
        <p:xfrm>
          <a:off x="6084887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8→4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2" name="Google Shape;572;p32"/>
          <p:cNvGraphicFramePr/>
          <p:nvPr/>
        </p:nvGraphicFramePr>
        <p:xfrm>
          <a:off x="468312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8→4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3" name="Google Shape;573;p32"/>
          <p:cNvGraphicFramePr/>
          <p:nvPr/>
        </p:nvGraphicFramePr>
        <p:xfrm>
          <a:off x="2339975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8→4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4" name="Google Shape;574;p32"/>
          <p:cNvGraphicFramePr/>
          <p:nvPr/>
        </p:nvGraphicFramePr>
        <p:xfrm>
          <a:off x="4211637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8→4 →8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5" name="Google Shape;575;p32"/>
          <p:cNvGraphicFramePr/>
          <p:nvPr/>
        </p:nvGraphicFramePr>
        <p:xfrm>
          <a:off x="6084887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8→4 →8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6" name="Google Shape;576;p32"/>
          <p:cNvSpPr txBox="1"/>
          <p:nvPr/>
        </p:nvSpPr>
        <p:spPr>
          <a:xfrm>
            <a:off x="539750" y="6165850"/>
            <a:ext cx="4827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hiba (pirossal jelöltek) és 2 találat</a:t>
            </a:r>
            <a:endParaRPr/>
          </a:p>
        </p:txBody>
      </p:sp>
      <p:sp>
        <p:nvSpPr>
          <p:cNvPr id="577" name="Google Shape;577;p32"/>
          <p:cNvSpPr txBox="1"/>
          <p:nvPr/>
        </p:nvSpPr>
        <p:spPr>
          <a:xfrm>
            <a:off x="2146300" y="9318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/>
        </p:nvSpPr>
        <p:spPr>
          <a:xfrm>
            <a:off x="395287" y="260350"/>
            <a:ext cx="266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2. feladat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530225" y="501650"/>
            <a:ext cx="8135937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256 byte-os cache, 64 byte-os blokkméret ⇒ 4 darab blokk, kezdetben mind érvénytelen.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) teljesen asszociatív szervezés (LRU számít)</a:t>
            </a:r>
            <a:endParaRPr/>
          </a:p>
        </p:txBody>
      </p:sp>
      <p:sp>
        <p:nvSpPr>
          <p:cNvPr id="584" name="Google Shape;584;p33"/>
          <p:cNvSpPr txBox="1"/>
          <p:nvPr/>
        </p:nvSpPr>
        <p:spPr>
          <a:xfrm>
            <a:off x="1258887" y="3573462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3059112" y="3644900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4859337" y="3644900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87" name="Google Shape;587;p33"/>
          <p:cNvSpPr txBox="1"/>
          <p:nvPr/>
        </p:nvSpPr>
        <p:spPr>
          <a:xfrm>
            <a:off x="6804025" y="3644900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88" name="Google Shape;588;p33"/>
          <p:cNvSpPr txBox="1"/>
          <p:nvPr/>
        </p:nvSpPr>
        <p:spPr>
          <a:xfrm>
            <a:off x="1116012" y="580548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9" name="Google Shape;589;p33"/>
          <p:cNvSpPr txBox="1"/>
          <p:nvPr/>
        </p:nvSpPr>
        <p:spPr>
          <a:xfrm>
            <a:off x="3059112" y="580548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90" name="Google Shape;590;p33"/>
          <p:cNvSpPr txBox="1"/>
          <p:nvPr/>
        </p:nvSpPr>
        <p:spPr>
          <a:xfrm>
            <a:off x="4932362" y="580548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6804025" y="580548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aphicFrame>
        <p:nvGraphicFramePr>
          <p:cNvPr id="592" name="Google Shape;592;p33"/>
          <p:cNvGraphicFramePr/>
          <p:nvPr/>
        </p:nvGraphicFramePr>
        <p:xfrm>
          <a:off x="468312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3" name="Google Shape;593;p33"/>
          <p:cNvGraphicFramePr/>
          <p:nvPr/>
        </p:nvGraphicFramePr>
        <p:xfrm>
          <a:off x="2339975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4" name="Google Shape;594;p33"/>
          <p:cNvGraphicFramePr/>
          <p:nvPr/>
        </p:nvGraphicFramePr>
        <p:xfrm>
          <a:off x="4211637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5" name="Google Shape;595;p33"/>
          <p:cNvGraphicFramePr/>
          <p:nvPr/>
        </p:nvGraphicFramePr>
        <p:xfrm>
          <a:off x="6084887" y="1916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6" name="Google Shape;596;p33"/>
          <p:cNvGraphicFramePr/>
          <p:nvPr/>
        </p:nvGraphicFramePr>
        <p:xfrm>
          <a:off x="468312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7" name="Google Shape;597;p33"/>
          <p:cNvGraphicFramePr/>
          <p:nvPr/>
        </p:nvGraphicFramePr>
        <p:xfrm>
          <a:off x="2339975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1→6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8" name="Google Shape;598;p33"/>
          <p:cNvGraphicFramePr/>
          <p:nvPr/>
        </p:nvGraphicFramePr>
        <p:xfrm>
          <a:off x="4211637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1→6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9" name="Google Shape;599;p33"/>
          <p:cNvGraphicFramePr/>
          <p:nvPr/>
        </p:nvGraphicFramePr>
        <p:xfrm>
          <a:off x="6084887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71475"/>
                <a:gridCol w="118427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1→6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4→1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0" name="Google Shape;600;p33"/>
          <p:cNvSpPr txBox="1"/>
          <p:nvPr/>
        </p:nvSpPr>
        <p:spPr>
          <a:xfrm>
            <a:off x="539750" y="6165850"/>
            <a:ext cx="23034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hiba és 2 találat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 txBox="1"/>
          <p:nvPr/>
        </p:nvSpPr>
        <p:spPr>
          <a:xfrm>
            <a:off x="395287" y="260350"/>
            <a:ext cx="266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2. feladat</a:t>
            </a:r>
            <a:endParaRPr/>
          </a:p>
        </p:txBody>
      </p:sp>
      <p:sp>
        <p:nvSpPr>
          <p:cNvPr id="606" name="Google Shape;606;p34"/>
          <p:cNvSpPr txBox="1"/>
          <p:nvPr/>
        </p:nvSpPr>
        <p:spPr>
          <a:xfrm>
            <a:off x="539750" y="692150"/>
            <a:ext cx="8135937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256 byte-os cache, 64 byte-os blokkméret ⇒ 4 darab blokk, kezdetben mind érvénytelen.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Két utas asszociatív szervezés (2 db 2 blokkos felépítés, LRU csak a soron belüli 2 blokkra vonatkozik). Első sor csak páros, második csak páratlan blokkot tartalmaz.</a:t>
            </a:r>
            <a:endParaRPr/>
          </a:p>
        </p:txBody>
      </p:sp>
      <p:sp>
        <p:nvSpPr>
          <p:cNvPr id="607" name="Google Shape;607;p34"/>
          <p:cNvSpPr txBox="1"/>
          <p:nvPr/>
        </p:nvSpPr>
        <p:spPr>
          <a:xfrm>
            <a:off x="1120775" y="3806825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08" name="Google Shape;608;p34"/>
          <p:cNvSpPr txBox="1"/>
          <p:nvPr/>
        </p:nvSpPr>
        <p:spPr>
          <a:xfrm>
            <a:off x="3065462" y="3806825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09" name="Google Shape;609;p34"/>
          <p:cNvSpPr txBox="1"/>
          <p:nvPr/>
        </p:nvSpPr>
        <p:spPr>
          <a:xfrm>
            <a:off x="5010150" y="3806825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610" name="Google Shape;610;p34"/>
          <p:cNvSpPr txBox="1"/>
          <p:nvPr/>
        </p:nvSpPr>
        <p:spPr>
          <a:xfrm>
            <a:off x="6953250" y="3733800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11" name="Google Shape;611;p34"/>
          <p:cNvSpPr txBox="1"/>
          <p:nvPr/>
        </p:nvSpPr>
        <p:spPr>
          <a:xfrm>
            <a:off x="1087437" y="5514975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12" name="Google Shape;612;p34"/>
          <p:cNvSpPr txBox="1"/>
          <p:nvPr/>
        </p:nvSpPr>
        <p:spPr>
          <a:xfrm>
            <a:off x="3030537" y="5514975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13" name="Google Shape;613;p34"/>
          <p:cNvSpPr txBox="1"/>
          <p:nvPr/>
        </p:nvSpPr>
        <p:spPr>
          <a:xfrm>
            <a:off x="4975225" y="5514975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614" name="Google Shape;614;p34"/>
          <p:cNvSpPr txBox="1"/>
          <p:nvPr/>
        </p:nvSpPr>
        <p:spPr>
          <a:xfrm>
            <a:off x="6919912" y="5443537"/>
            <a:ext cx="215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aphicFrame>
        <p:nvGraphicFramePr>
          <p:cNvPr id="615" name="Google Shape;615;p34"/>
          <p:cNvGraphicFramePr/>
          <p:nvPr/>
        </p:nvGraphicFramePr>
        <p:xfrm>
          <a:off x="401637" y="27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6" name="Google Shape;616;p34"/>
          <p:cNvSpPr txBox="1"/>
          <p:nvPr/>
        </p:nvSpPr>
        <p:spPr>
          <a:xfrm>
            <a:off x="539750" y="6165850"/>
            <a:ext cx="23034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hiba 2 találat</a:t>
            </a:r>
            <a:endParaRPr/>
          </a:p>
        </p:txBody>
      </p:sp>
      <p:graphicFrame>
        <p:nvGraphicFramePr>
          <p:cNvPr id="617" name="Google Shape;617;p34"/>
          <p:cNvGraphicFramePr/>
          <p:nvPr/>
        </p:nvGraphicFramePr>
        <p:xfrm>
          <a:off x="1265237" y="27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87325"/>
                <a:gridCol w="576250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8" name="Google Shape;618;p34"/>
          <p:cNvGraphicFramePr/>
          <p:nvPr/>
        </p:nvGraphicFramePr>
        <p:xfrm>
          <a:off x="2346325" y="27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9" name="Google Shape;619;p34"/>
          <p:cNvGraphicFramePr/>
          <p:nvPr/>
        </p:nvGraphicFramePr>
        <p:xfrm>
          <a:off x="3209925" y="27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0" name="Google Shape;620;p34"/>
          <p:cNvGraphicFramePr/>
          <p:nvPr/>
        </p:nvGraphicFramePr>
        <p:xfrm>
          <a:off x="4289425" y="27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1" name="Google Shape;621;p34"/>
          <p:cNvGraphicFramePr/>
          <p:nvPr/>
        </p:nvGraphicFramePr>
        <p:xfrm>
          <a:off x="5153025" y="27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2" name="Google Shape;622;p34"/>
          <p:cNvGraphicFramePr/>
          <p:nvPr/>
        </p:nvGraphicFramePr>
        <p:xfrm>
          <a:off x="6234112" y="27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3" name="Google Shape;623;p34"/>
          <p:cNvGraphicFramePr/>
          <p:nvPr/>
        </p:nvGraphicFramePr>
        <p:xfrm>
          <a:off x="7097712" y="272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4" name="Google Shape;624;p34"/>
          <p:cNvGraphicFramePr/>
          <p:nvPr/>
        </p:nvGraphicFramePr>
        <p:xfrm>
          <a:off x="366712" y="436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5" name="Google Shape;625;p34"/>
          <p:cNvGraphicFramePr/>
          <p:nvPr/>
        </p:nvGraphicFramePr>
        <p:xfrm>
          <a:off x="1230312" y="436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6" name="Google Shape;626;p34"/>
          <p:cNvGraphicFramePr/>
          <p:nvPr/>
        </p:nvGraphicFramePr>
        <p:xfrm>
          <a:off x="2311400" y="436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8→6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7" name="Google Shape;627;p34"/>
          <p:cNvGraphicFramePr/>
          <p:nvPr/>
        </p:nvGraphicFramePr>
        <p:xfrm>
          <a:off x="3175000" y="436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8" name="Google Shape;628;p34"/>
          <p:cNvGraphicFramePr/>
          <p:nvPr/>
        </p:nvGraphicFramePr>
        <p:xfrm>
          <a:off x="4254500" y="436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8→6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9" name="Google Shape;629;p34"/>
          <p:cNvGraphicFramePr/>
          <p:nvPr/>
        </p:nvGraphicFramePr>
        <p:xfrm>
          <a:off x="5118100" y="436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4→8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0" name="Google Shape;630;p34"/>
          <p:cNvGraphicFramePr/>
          <p:nvPr/>
        </p:nvGraphicFramePr>
        <p:xfrm>
          <a:off x="6199187" y="436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8→6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1" name="Google Shape;631;p34"/>
          <p:cNvGraphicFramePr/>
          <p:nvPr/>
        </p:nvGraphicFramePr>
        <p:xfrm>
          <a:off x="7062787" y="436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46050"/>
                <a:gridCol w="617525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4→8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5"/>
          <p:cNvSpPr txBox="1"/>
          <p:nvPr/>
        </p:nvSpPr>
        <p:spPr>
          <a:xfrm>
            <a:off x="323850" y="188912"/>
            <a:ext cx="3600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3. feladat</a:t>
            </a:r>
            <a:endParaRPr/>
          </a:p>
        </p:txBody>
      </p:sp>
      <p:sp>
        <p:nvSpPr>
          <p:cNvPr id="637" name="Google Shape;637;p35"/>
          <p:cNvSpPr txBox="1"/>
          <p:nvPr/>
        </p:nvSpPr>
        <p:spPr>
          <a:xfrm>
            <a:off x="468312" y="549275"/>
            <a:ext cx="82804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kB méretű cache, 64 byte-os blokkméret. Fizikai cím 32 bit, virtuális cím 48 bit.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64 byte-os blokkméret 6 bites eltolást jelent, a szervezéstől függetlenül.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utas asszociatív szervezés mellett hány darab és hány bites komparátor kell, ha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Fizikailag indexelt a cache, fizikai tag-ekkel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32 kB-os cache-be 512 darab 64 byte-os blokk fér el (2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=512)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4 utas szervezés miatt minden index értékhez 4 blokk tartozik, így az index max. értéke 128, ami 7 bitet kíván. A tag méretre 32 – 7 – 6 = 19 bit, tehát 4 darab 19 bites komparátor kell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Tag:19 bit, index: 7 bit, eltolás: 6 bit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Virtuálisan indexelt cache, virtuális tag-ekkel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 virtuális tag-eket használunk, akkor a tag-ek mérete 48-7-6 = 35 bit. 	Minden egyes kereséskor 4 db 35 bites komparátor dolgozik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Tag: 35 bit, index: 7 bit, eltolás: 6 bit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8"/>
          <p:cNvGraphicFramePr/>
          <p:nvPr/>
        </p:nvGraphicFramePr>
        <p:xfrm>
          <a:off x="630237" y="243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722300"/>
                <a:gridCol w="581025"/>
                <a:gridCol w="615950"/>
                <a:gridCol w="636575"/>
                <a:gridCol w="708025"/>
                <a:gridCol w="720725"/>
                <a:gridCol w="70007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4096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3987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3518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6144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4200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8192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10240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10070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12288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66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9933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11092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3366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9933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11093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14336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16384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18"/>
          <p:cNvSpPr txBox="1"/>
          <p:nvPr/>
        </p:nvSpPr>
        <p:spPr>
          <a:xfrm>
            <a:off x="539750" y="333375"/>
            <a:ext cx="7712075" cy="174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Feladat: 12 bites címtartomány. 0 ~ 2047 legyen mindig elérhető.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Hivatkozott címek: 3987,4200,3518,11092,11093,10070 ebben a sorrendben.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Megoldás: tömbkapcsolás, 2 kB-os tömbök, 2 kB-os határon.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Hány tömb kell, és hány kapcsolás, ha kezdetben a 0, 1 tömb aktív?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66750" y="5067300"/>
            <a:ext cx="83153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Másik eljárás: címek osztása a tömbmérettel, hányados egész része megadja a tömb-indexet, ezek rendre 1,2,1,5,5,4. A szükséges tömbök: 0,1,2,4,5 azaz 5 darab. A hivatkozások során 4 kapcsolásra van szükség.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/>
          <p:nvPr/>
        </p:nvSpPr>
        <p:spPr>
          <a:xfrm>
            <a:off x="395287" y="260350"/>
            <a:ext cx="266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4. feladat</a:t>
            </a:r>
            <a:endParaRPr/>
          </a:p>
        </p:txBody>
      </p:sp>
      <p:sp>
        <p:nvSpPr>
          <p:cNvPr id="643" name="Google Shape;643;p36"/>
          <p:cNvSpPr txBox="1"/>
          <p:nvPr/>
        </p:nvSpPr>
        <p:spPr>
          <a:xfrm>
            <a:off x="530225" y="596900"/>
            <a:ext cx="8345487" cy="187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byte-os cache, 64 byte-os blokkméret ⇒ 8 darab blokk, kezdetben mind érvénytelen. A fizikai cím 16 bites. Mivel a blokkméret 64 byte, ezért az eltolás mindig 6 bites.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 leképezés: a 8 blokk címzésére 3 bites index kell, így a tag 7 bites lesz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Számítás: offset/eltolás=cím mod 64, blokkszám=INT(cím / 64)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index=blokkszám mod 8, tag=INT(blokkszám/8) </a:t>
            </a:r>
            <a:endParaRPr/>
          </a:p>
        </p:txBody>
      </p:sp>
      <p:graphicFrame>
        <p:nvGraphicFramePr>
          <p:cNvPr id="644" name="Google Shape;644;p36"/>
          <p:cNvGraphicFramePr/>
          <p:nvPr/>
        </p:nvGraphicFramePr>
        <p:xfrm>
          <a:off x="6878637" y="340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77850"/>
                <a:gridCol w="676275"/>
                <a:gridCol w="677850"/>
              </a:tblGrid>
              <a:tr h="4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45" name="Google Shape;645;p36"/>
          <p:cNvSpPr txBox="1"/>
          <p:nvPr/>
        </p:nvSpPr>
        <p:spPr>
          <a:xfrm>
            <a:off x="3935412" y="2787650"/>
            <a:ext cx="4464050" cy="4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36"/>
          <p:cNvCxnSpPr/>
          <p:nvPr/>
        </p:nvCxnSpPr>
        <p:spPr>
          <a:xfrm>
            <a:off x="6527800" y="2787650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7" name="Google Shape;647;p36"/>
          <p:cNvCxnSpPr/>
          <p:nvPr/>
        </p:nvCxnSpPr>
        <p:spPr>
          <a:xfrm>
            <a:off x="5446712" y="2787650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8" name="Google Shape;648;p36"/>
          <p:cNvSpPr txBox="1"/>
          <p:nvPr/>
        </p:nvSpPr>
        <p:spPr>
          <a:xfrm>
            <a:off x="6743700" y="2859087"/>
            <a:ext cx="1295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(6 bit)</a:t>
            </a:r>
            <a:endParaRPr/>
          </a:p>
        </p:txBody>
      </p:sp>
      <p:sp>
        <p:nvSpPr>
          <p:cNvPr id="649" name="Google Shape;649;p36"/>
          <p:cNvSpPr txBox="1"/>
          <p:nvPr/>
        </p:nvSpPr>
        <p:spPr>
          <a:xfrm>
            <a:off x="4151312" y="2859087"/>
            <a:ext cx="10080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tag(7 bit)</a:t>
            </a:r>
            <a:endParaRPr/>
          </a:p>
        </p:txBody>
      </p:sp>
      <p:sp>
        <p:nvSpPr>
          <p:cNvPr id="650" name="Google Shape;650;p36"/>
          <p:cNvSpPr txBox="1"/>
          <p:nvPr/>
        </p:nvSpPr>
        <p:spPr>
          <a:xfrm>
            <a:off x="5446712" y="2859087"/>
            <a:ext cx="11509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index(3 bit)</a:t>
            </a:r>
            <a:endParaRPr/>
          </a:p>
        </p:txBody>
      </p:sp>
      <p:sp>
        <p:nvSpPr>
          <p:cNvPr id="651" name="Google Shape;651;p36"/>
          <p:cNvSpPr txBox="1"/>
          <p:nvPr/>
        </p:nvSpPr>
        <p:spPr>
          <a:xfrm>
            <a:off x="152400" y="3875087"/>
            <a:ext cx="63547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(bsz: INT(13/ 64)=0, offs:13mod64=13, index:0mod8=0, tag: INT(0/8)=0 )</a:t>
            </a:r>
            <a:endParaRPr/>
          </a:p>
        </p:txBody>
      </p:sp>
      <p:sp>
        <p:nvSpPr>
          <p:cNvPr id="652" name="Google Shape;652;p36"/>
          <p:cNvSpPr txBox="1"/>
          <p:nvPr/>
        </p:nvSpPr>
        <p:spPr>
          <a:xfrm>
            <a:off x="152400" y="4233862"/>
            <a:ext cx="6396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136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(bsz: INT(136/64)=2, offs: 136mod64=8, index:2mod8=2, tag: INT(2/8)=0)</a:t>
            </a:r>
            <a:endParaRPr/>
          </a:p>
        </p:txBody>
      </p:sp>
      <p:sp>
        <p:nvSpPr>
          <p:cNvPr id="653" name="Google Shape;653;p36"/>
          <p:cNvSpPr txBox="1"/>
          <p:nvPr/>
        </p:nvSpPr>
        <p:spPr>
          <a:xfrm>
            <a:off x="152400" y="4591050"/>
            <a:ext cx="6396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490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(bsz: INT(490/64)=7, offs: 490mod64=42, index:7mod8=7, tag: INT(7/8)=0) </a:t>
            </a:r>
            <a:endParaRPr/>
          </a:p>
        </p:txBody>
      </p:sp>
      <p:sp>
        <p:nvSpPr>
          <p:cNvPr id="654" name="Google Shape;654;p36"/>
          <p:cNvSpPr txBox="1"/>
          <p:nvPr/>
        </p:nvSpPr>
        <p:spPr>
          <a:xfrm>
            <a:off x="152400" y="4930775"/>
            <a:ext cx="63865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(bsz: INT(541/64)=8, offs: 541mod64=29, index: 8mod8=0, tag: INT(8/8)=1)</a:t>
            </a:r>
            <a:endParaRPr/>
          </a:p>
        </p:txBody>
      </p:sp>
      <p:sp>
        <p:nvSpPr>
          <p:cNvPr id="655" name="Google Shape;655;p36"/>
          <p:cNvSpPr txBox="1"/>
          <p:nvPr/>
        </p:nvSpPr>
        <p:spPr>
          <a:xfrm>
            <a:off x="152400" y="5319712"/>
            <a:ext cx="67373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670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(bsz: INT(670/64)=10, offs: 670mod64=30, index:10mod8=2, tag: INT(10/8)=1)</a:t>
            </a:r>
            <a:endParaRPr/>
          </a:p>
        </p:txBody>
      </p:sp>
      <p:sp>
        <p:nvSpPr>
          <p:cNvPr id="656" name="Google Shape;656;p36"/>
          <p:cNvSpPr txBox="1"/>
          <p:nvPr/>
        </p:nvSpPr>
        <p:spPr>
          <a:xfrm>
            <a:off x="152400" y="5665787"/>
            <a:ext cx="6692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(bsz: INT(74/64)=1, offs: 74mod64=10, index:1mod8=1, tag: INT(1/8)=0)</a:t>
            </a:r>
            <a:endParaRPr/>
          </a:p>
        </p:txBody>
      </p:sp>
      <p:sp>
        <p:nvSpPr>
          <p:cNvPr id="657" name="Google Shape;657;p36"/>
          <p:cNvSpPr txBox="1"/>
          <p:nvPr/>
        </p:nvSpPr>
        <p:spPr>
          <a:xfrm>
            <a:off x="152400" y="6005512"/>
            <a:ext cx="66913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(bsz: INT(581/64)=9, offs:581mod64=5, index: 9mod8=1, tag: INT(9/8)=1)</a:t>
            </a:r>
            <a:endParaRPr/>
          </a:p>
        </p:txBody>
      </p:sp>
      <p:sp>
        <p:nvSpPr>
          <p:cNvPr id="658" name="Google Shape;658;p36"/>
          <p:cNvSpPr txBox="1"/>
          <p:nvPr/>
        </p:nvSpPr>
        <p:spPr>
          <a:xfrm>
            <a:off x="152400" y="6384925"/>
            <a:ext cx="6708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980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(bsz: INT(980/64)=15, offs: 980mod64=20, index: 15mod8=7, tag: INT(15/8)=1)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 txBox="1"/>
          <p:nvPr/>
        </p:nvSpPr>
        <p:spPr>
          <a:xfrm>
            <a:off x="323850" y="188912"/>
            <a:ext cx="2376487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4. feladat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kérdés</a:t>
            </a: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395287" y="1196975"/>
            <a:ext cx="8064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tartalma teljesen asszociatív leképezés esetén: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cache mind a nyolc blokkot tartalmazza, a sorrend tetszőleges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8"/>
          <p:cNvSpPr txBox="1"/>
          <p:nvPr/>
        </p:nvSpPr>
        <p:spPr>
          <a:xfrm>
            <a:off x="395287" y="260350"/>
            <a:ext cx="266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4. feladat</a:t>
            </a:r>
            <a:endParaRPr/>
          </a:p>
        </p:txBody>
      </p:sp>
      <p:sp>
        <p:nvSpPr>
          <p:cNvPr id="670" name="Google Shape;670;p38"/>
          <p:cNvSpPr txBox="1"/>
          <p:nvPr/>
        </p:nvSpPr>
        <p:spPr>
          <a:xfrm>
            <a:off x="539750" y="692150"/>
            <a:ext cx="8135937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byte-os cache, 64 byte-os blokkméret ⇒ 8 darab blokk, kezdetben mind érvénytelen.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 startAt="2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Teljesen asszociatív szervezés (nincs index, csak tag)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Számítás: offset=cím mod 64, tag = INT(cím / 64)</a:t>
            </a:r>
            <a:endParaRPr/>
          </a:p>
        </p:txBody>
      </p:sp>
      <p:graphicFrame>
        <p:nvGraphicFramePr>
          <p:cNvPr id="671" name="Google Shape;671;p38"/>
          <p:cNvGraphicFramePr/>
          <p:nvPr/>
        </p:nvGraphicFramePr>
        <p:xfrm>
          <a:off x="7343775" y="3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77850"/>
                <a:gridCol w="676275"/>
              </a:tblGrid>
              <a:tr h="4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72" name="Google Shape;672;p38"/>
          <p:cNvSpPr txBox="1"/>
          <p:nvPr/>
        </p:nvSpPr>
        <p:spPr>
          <a:xfrm>
            <a:off x="4316412" y="2597150"/>
            <a:ext cx="4464050" cy="43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38"/>
          <p:cNvCxnSpPr/>
          <p:nvPr/>
        </p:nvCxnSpPr>
        <p:spPr>
          <a:xfrm>
            <a:off x="6908800" y="2597150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4" name="Google Shape;674;p38"/>
          <p:cNvSpPr txBox="1"/>
          <p:nvPr/>
        </p:nvSpPr>
        <p:spPr>
          <a:xfrm>
            <a:off x="7124700" y="2668587"/>
            <a:ext cx="1295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(6 bit)</a:t>
            </a:r>
            <a:endParaRPr/>
          </a:p>
        </p:txBody>
      </p:sp>
      <p:sp>
        <p:nvSpPr>
          <p:cNvPr id="675" name="Google Shape;675;p38"/>
          <p:cNvSpPr txBox="1"/>
          <p:nvPr/>
        </p:nvSpPr>
        <p:spPr>
          <a:xfrm>
            <a:off x="5180012" y="2668587"/>
            <a:ext cx="15128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tag(10 bit)</a:t>
            </a:r>
            <a:endParaRPr/>
          </a:p>
        </p:txBody>
      </p:sp>
      <p:sp>
        <p:nvSpPr>
          <p:cNvPr id="676" name="Google Shape;676;p38"/>
          <p:cNvSpPr txBox="1"/>
          <p:nvPr/>
        </p:nvSpPr>
        <p:spPr>
          <a:xfrm>
            <a:off x="6992937" y="3708400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6883400" y="4029075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136</a:t>
            </a:r>
            <a:endParaRPr/>
          </a:p>
        </p:txBody>
      </p:sp>
      <p:sp>
        <p:nvSpPr>
          <p:cNvPr id="678" name="Google Shape;678;p38"/>
          <p:cNvSpPr txBox="1"/>
          <p:nvPr/>
        </p:nvSpPr>
        <p:spPr>
          <a:xfrm>
            <a:off x="6854825" y="4433887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490</a:t>
            </a:r>
            <a:endParaRPr/>
          </a:p>
        </p:txBody>
      </p:sp>
      <p:sp>
        <p:nvSpPr>
          <p:cNvPr id="679" name="Google Shape;679;p38"/>
          <p:cNvSpPr txBox="1"/>
          <p:nvPr/>
        </p:nvSpPr>
        <p:spPr>
          <a:xfrm>
            <a:off x="6864350" y="4783137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541</a:t>
            </a:r>
            <a:endParaRPr/>
          </a:p>
        </p:txBody>
      </p:sp>
      <p:sp>
        <p:nvSpPr>
          <p:cNvPr id="680" name="Google Shape;680;p38"/>
          <p:cNvSpPr txBox="1"/>
          <p:nvPr/>
        </p:nvSpPr>
        <p:spPr>
          <a:xfrm>
            <a:off x="6877050" y="5114925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670</a:t>
            </a:r>
            <a:endParaRPr/>
          </a:p>
        </p:txBody>
      </p:sp>
      <p:sp>
        <p:nvSpPr>
          <p:cNvPr id="681" name="Google Shape;681;p38"/>
          <p:cNvSpPr txBox="1"/>
          <p:nvPr/>
        </p:nvSpPr>
        <p:spPr>
          <a:xfrm>
            <a:off x="6945312" y="5489575"/>
            <a:ext cx="358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682" name="Google Shape;682;p38"/>
          <p:cNvSpPr txBox="1"/>
          <p:nvPr/>
        </p:nvSpPr>
        <p:spPr>
          <a:xfrm>
            <a:off x="6864350" y="5857875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581</a:t>
            </a:r>
            <a:endParaRPr/>
          </a:p>
        </p:txBody>
      </p:sp>
      <p:sp>
        <p:nvSpPr>
          <p:cNvPr id="683" name="Google Shape;683;p38"/>
          <p:cNvSpPr txBox="1"/>
          <p:nvPr/>
        </p:nvSpPr>
        <p:spPr>
          <a:xfrm>
            <a:off x="6858000" y="6189662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"/>
          <p:cNvSpPr txBox="1"/>
          <p:nvPr/>
        </p:nvSpPr>
        <p:spPr>
          <a:xfrm>
            <a:off x="179387" y="333375"/>
            <a:ext cx="82804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 startAt="3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Két utas asszociatív leképezésnél minden blokk két helyre kerülhet a gyorsítótárba. Mivel a cache memória és a blokk mérete változatlan, ezért 2 darab, egyenként 4 bejegyzést tartalmazó tárunk van. 4 bejegyzés címzéséhez két bit kell, így a tag 8 bites lesz.</a:t>
            </a:r>
            <a:endParaRPr/>
          </a:p>
        </p:txBody>
      </p:sp>
      <p:sp>
        <p:nvSpPr>
          <p:cNvPr id="689" name="Google Shape;689;p39"/>
          <p:cNvSpPr txBox="1"/>
          <p:nvPr/>
        </p:nvSpPr>
        <p:spPr>
          <a:xfrm>
            <a:off x="1476375" y="1628775"/>
            <a:ext cx="3743325" cy="2873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0" name="Google Shape;690;p39"/>
          <p:cNvCxnSpPr/>
          <p:nvPr/>
        </p:nvCxnSpPr>
        <p:spPr>
          <a:xfrm>
            <a:off x="3635375" y="1628775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1" name="Google Shape;691;p39"/>
          <p:cNvCxnSpPr/>
          <p:nvPr/>
        </p:nvCxnSpPr>
        <p:spPr>
          <a:xfrm>
            <a:off x="3059112" y="1628775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2" name="Google Shape;692;p39"/>
          <p:cNvSpPr txBox="1"/>
          <p:nvPr/>
        </p:nvSpPr>
        <p:spPr>
          <a:xfrm>
            <a:off x="5076825" y="1700212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93" name="Google Shape;693;p39"/>
          <p:cNvSpPr txBox="1"/>
          <p:nvPr/>
        </p:nvSpPr>
        <p:spPr>
          <a:xfrm>
            <a:off x="3635375" y="1700212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94" name="Google Shape;694;p39"/>
          <p:cNvSpPr txBox="1"/>
          <p:nvPr/>
        </p:nvSpPr>
        <p:spPr>
          <a:xfrm>
            <a:off x="3492500" y="1700212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95" name="Google Shape;695;p39"/>
          <p:cNvSpPr txBox="1"/>
          <p:nvPr/>
        </p:nvSpPr>
        <p:spPr>
          <a:xfrm>
            <a:off x="3059112" y="1700212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696" name="Google Shape;696;p39"/>
          <p:cNvSpPr txBox="1"/>
          <p:nvPr/>
        </p:nvSpPr>
        <p:spPr>
          <a:xfrm>
            <a:off x="2843212" y="1700212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697" name="Google Shape;697;p39"/>
          <p:cNvSpPr txBox="1"/>
          <p:nvPr/>
        </p:nvSpPr>
        <p:spPr>
          <a:xfrm>
            <a:off x="1476375" y="1700212"/>
            <a:ext cx="2889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698" name="Google Shape;698;p39"/>
          <p:cNvSpPr txBox="1"/>
          <p:nvPr/>
        </p:nvSpPr>
        <p:spPr>
          <a:xfrm>
            <a:off x="1835150" y="1916112"/>
            <a:ext cx="5762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/>
          </a:p>
        </p:txBody>
      </p:sp>
      <p:sp>
        <p:nvSpPr>
          <p:cNvPr id="699" name="Google Shape;699;p39"/>
          <p:cNvSpPr txBox="1"/>
          <p:nvPr/>
        </p:nvSpPr>
        <p:spPr>
          <a:xfrm>
            <a:off x="2916237" y="1916112"/>
            <a:ext cx="792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sp>
        <p:nvSpPr>
          <p:cNvPr id="700" name="Google Shape;700;p39"/>
          <p:cNvSpPr txBox="1"/>
          <p:nvPr/>
        </p:nvSpPr>
        <p:spPr>
          <a:xfrm>
            <a:off x="4067175" y="1916112"/>
            <a:ext cx="8651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endParaRPr/>
          </a:p>
        </p:txBody>
      </p:sp>
      <p:graphicFrame>
        <p:nvGraphicFramePr>
          <p:cNvPr id="701" name="Google Shape;701;p39"/>
          <p:cNvGraphicFramePr/>
          <p:nvPr/>
        </p:nvGraphicFramePr>
        <p:xfrm>
          <a:off x="6443662" y="234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720725"/>
                <a:gridCol w="792150"/>
                <a:gridCol w="8636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Offset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2" name="Google Shape;702;p39"/>
          <p:cNvSpPr txBox="1"/>
          <p:nvPr/>
        </p:nvSpPr>
        <p:spPr>
          <a:xfrm>
            <a:off x="250825" y="2781300"/>
            <a:ext cx="6121400" cy="204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	int(13/64)=0   mod 4 =0		int(0/4)=0	13-0*64=13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136	int(136/64)=2 mod 4 = 2	int(2/4)=0	132-2*64=8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490	int(490/64)=7 mod 4 = 3	int(7/4)=1	490-7*64=42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541	int(541/64)=8 mod 4 = 0	int(8/4)=2	541-8*64=29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670	int(670/64)=10 mod 4 = 2	int(10/4)=2	670-10*64=30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	int(74/64)= 1 mod 4 = 1		int(1/4)=0	74-1*64=10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581	int(581/64)=9 mod 4 = 1	int(9/4)=2	581-9*94=5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980	int(980/64)=15 mod 4 = 3	int(15/4)=3	980-15*64=20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0"/>
          <p:cNvSpPr txBox="1"/>
          <p:nvPr/>
        </p:nvSpPr>
        <p:spPr>
          <a:xfrm>
            <a:off x="395287" y="260350"/>
            <a:ext cx="266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kérdés.</a:t>
            </a:r>
            <a:endParaRPr/>
          </a:p>
        </p:txBody>
      </p:sp>
      <p:graphicFrame>
        <p:nvGraphicFramePr>
          <p:cNvPr id="708" name="Google Shape;708;p40"/>
          <p:cNvGraphicFramePr/>
          <p:nvPr/>
        </p:nvGraphicFramePr>
        <p:xfrm>
          <a:off x="1619250" y="27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77850"/>
                <a:gridCol w="676275"/>
                <a:gridCol w="677850"/>
              </a:tblGrid>
              <a:tr h="4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358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709" name="Google Shape;709;p40"/>
          <p:cNvSpPr txBox="1"/>
          <p:nvPr/>
        </p:nvSpPr>
        <p:spPr>
          <a:xfrm>
            <a:off x="1116012" y="3213100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710" name="Google Shape;710;p40"/>
          <p:cNvSpPr txBox="1"/>
          <p:nvPr/>
        </p:nvSpPr>
        <p:spPr>
          <a:xfrm>
            <a:off x="1044575" y="3571875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136</a:t>
            </a:r>
            <a:endParaRPr/>
          </a:p>
        </p:txBody>
      </p:sp>
      <p:sp>
        <p:nvSpPr>
          <p:cNvPr id="711" name="Google Shape;711;p40"/>
          <p:cNvSpPr txBox="1"/>
          <p:nvPr/>
        </p:nvSpPr>
        <p:spPr>
          <a:xfrm>
            <a:off x="1044575" y="4005262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490</a:t>
            </a:r>
            <a:endParaRPr/>
          </a:p>
        </p:txBody>
      </p:sp>
      <p:sp>
        <p:nvSpPr>
          <p:cNvPr id="712" name="Google Shape;712;p40"/>
          <p:cNvSpPr txBox="1"/>
          <p:nvPr/>
        </p:nvSpPr>
        <p:spPr>
          <a:xfrm>
            <a:off x="1044575" y="4364037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541</a:t>
            </a:r>
            <a:endParaRPr/>
          </a:p>
        </p:txBody>
      </p:sp>
      <p:sp>
        <p:nvSpPr>
          <p:cNvPr id="713" name="Google Shape;713;p40"/>
          <p:cNvSpPr txBox="1"/>
          <p:nvPr/>
        </p:nvSpPr>
        <p:spPr>
          <a:xfrm>
            <a:off x="971550" y="4724400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670</a:t>
            </a:r>
            <a:endParaRPr/>
          </a:p>
        </p:txBody>
      </p:sp>
      <p:sp>
        <p:nvSpPr>
          <p:cNvPr id="714" name="Google Shape;714;p40"/>
          <p:cNvSpPr txBox="1"/>
          <p:nvPr/>
        </p:nvSpPr>
        <p:spPr>
          <a:xfrm>
            <a:off x="1116012" y="5013325"/>
            <a:ext cx="358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715" name="Google Shape;715;p40"/>
          <p:cNvSpPr txBox="1"/>
          <p:nvPr/>
        </p:nvSpPr>
        <p:spPr>
          <a:xfrm>
            <a:off x="1044575" y="5372100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581</a:t>
            </a:r>
            <a:endParaRPr/>
          </a:p>
        </p:txBody>
      </p:sp>
      <p:sp>
        <p:nvSpPr>
          <p:cNvPr id="716" name="Google Shape;716;p40"/>
          <p:cNvSpPr txBox="1"/>
          <p:nvPr/>
        </p:nvSpPr>
        <p:spPr>
          <a:xfrm>
            <a:off x="971550" y="5732462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980</a:t>
            </a:r>
            <a:endParaRPr/>
          </a:p>
        </p:txBody>
      </p:sp>
      <p:graphicFrame>
        <p:nvGraphicFramePr>
          <p:cNvPr id="717" name="Google Shape;717;p40"/>
          <p:cNvGraphicFramePr/>
          <p:nvPr/>
        </p:nvGraphicFramePr>
        <p:xfrm>
          <a:off x="3995737" y="306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712775"/>
                <a:gridCol w="860425"/>
                <a:gridCol w="320357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Blokk tartalom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8" name="Google Shape;718;p40"/>
          <p:cNvSpPr txBox="1"/>
          <p:nvPr/>
        </p:nvSpPr>
        <p:spPr>
          <a:xfrm>
            <a:off x="684212" y="908050"/>
            <a:ext cx="58324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tartalma direkt vezérlés esetén: az index egyértelműen meghatározza.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1"/>
          <p:cNvSpPr txBox="1"/>
          <p:nvPr/>
        </p:nvSpPr>
        <p:spPr>
          <a:xfrm>
            <a:off x="323850" y="188912"/>
            <a:ext cx="2376487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4. feladat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kérdés</a:t>
            </a:r>
            <a:endParaRPr/>
          </a:p>
        </p:txBody>
      </p:sp>
      <p:sp>
        <p:nvSpPr>
          <p:cNvPr id="724" name="Google Shape;724;p41"/>
          <p:cNvSpPr txBox="1"/>
          <p:nvPr/>
        </p:nvSpPr>
        <p:spPr>
          <a:xfrm>
            <a:off x="395287" y="1196975"/>
            <a:ext cx="8064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tartalma két utas asszociatív leképezés esetén: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minden index értékhez két különböző tag-et tudunk tárolni</a:t>
            </a:r>
            <a:endParaRPr/>
          </a:p>
        </p:txBody>
      </p:sp>
      <p:graphicFrame>
        <p:nvGraphicFramePr>
          <p:cNvPr id="725" name="Google Shape;725;p41"/>
          <p:cNvGraphicFramePr/>
          <p:nvPr/>
        </p:nvGraphicFramePr>
        <p:xfrm>
          <a:off x="4333875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15925"/>
                <a:gridCol w="415925"/>
                <a:gridCol w="117792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Blokk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6" name="Google Shape;726;p41"/>
          <p:cNvGraphicFramePr/>
          <p:nvPr/>
        </p:nvGraphicFramePr>
        <p:xfrm>
          <a:off x="641985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298450"/>
                <a:gridCol w="538150"/>
                <a:gridCol w="95407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Blokk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7" name="Google Shape;727;p41"/>
          <p:cNvSpPr txBox="1"/>
          <p:nvPr/>
        </p:nvSpPr>
        <p:spPr>
          <a:xfrm>
            <a:off x="3524250" y="2409825"/>
            <a:ext cx="1008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0</a:t>
            </a:r>
            <a:endParaRPr/>
          </a:p>
        </p:txBody>
      </p:sp>
      <p:sp>
        <p:nvSpPr>
          <p:cNvPr id="728" name="Google Shape;728;p41"/>
          <p:cNvSpPr txBox="1"/>
          <p:nvPr/>
        </p:nvSpPr>
        <p:spPr>
          <a:xfrm>
            <a:off x="3524250" y="2697162"/>
            <a:ext cx="1008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1</a:t>
            </a:r>
            <a:endParaRPr/>
          </a:p>
        </p:txBody>
      </p:sp>
      <p:sp>
        <p:nvSpPr>
          <p:cNvPr id="729" name="Google Shape;729;p41"/>
          <p:cNvSpPr txBox="1"/>
          <p:nvPr/>
        </p:nvSpPr>
        <p:spPr>
          <a:xfrm>
            <a:off x="3524250" y="2984500"/>
            <a:ext cx="1008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2</a:t>
            </a:r>
            <a:endParaRPr/>
          </a:p>
        </p:txBody>
      </p:sp>
      <p:sp>
        <p:nvSpPr>
          <p:cNvPr id="730" name="Google Shape;730;p41"/>
          <p:cNvSpPr txBox="1"/>
          <p:nvPr/>
        </p:nvSpPr>
        <p:spPr>
          <a:xfrm>
            <a:off x="3524250" y="3273425"/>
            <a:ext cx="10080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3</a:t>
            </a:r>
            <a:endParaRPr/>
          </a:p>
        </p:txBody>
      </p:sp>
      <p:graphicFrame>
        <p:nvGraphicFramePr>
          <p:cNvPr id="731" name="Google Shape;731;p41"/>
          <p:cNvGraphicFramePr/>
          <p:nvPr/>
        </p:nvGraphicFramePr>
        <p:xfrm>
          <a:off x="323850" y="1804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771525"/>
                <a:gridCol w="847725"/>
                <a:gridCol w="923925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Offset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2"/>
          <p:cNvSpPr txBox="1"/>
          <p:nvPr/>
        </p:nvSpPr>
        <p:spPr>
          <a:xfrm>
            <a:off x="323850" y="141287"/>
            <a:ext cx="8196262" cy="284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TLB/cache 5. feladat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egy 1 kB-os cache, 64 byte-os blokkmérettel. Kezdetben minden blokk érvénytelen. A következő program fut 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short int t[32][32];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 (int i=0; i&lt;32;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for (int j=0; j&lt;32; j++)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sum += t[i][j];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kérdés: hány cache hibát vált ki a program? Mennyi a hiba-arány?</a:t>
            </a:r>
            <a:endParaRPr/>
          </a:p>
        </p:txBody>
      </p:sp>
      <p:sp>
        <p:nvSpPr>
          <p:cNvPr id="737" name="Google Shape;737;p42"/>
          <p:cNvSpPr txBox="1"/>
          <p:nvPr/>
        </p:nvSpPr>
        <p:spPr>
          <a:xfrm>
            <a:off x="347662" y="2901950"/>
            <a:ext cx="8064500" cy="38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cache-ben egy blokk 64 byte, ami éppen megegyezik a 32 rövid egész méretével, így egy blokkban egy sort tudunk tárolni. A cache 16 blokkból áll, így egyidejűleg 16 sor lehet benne. A 32-szer ismétlődő külső ciklus minden iterációjában be kell tölteni egy sort, tehát 32 hiba lesz, a hiba-arány 32/1024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kérdés: mi lesz a hiba-arány, he felcseréljük a két ciklust?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ciklusok felcserélése esetén a belső ciklus soronként, azaz 64 byte-onkét hivatkozik a tömbre, így minden lefutása egy cache hibát, egy sor betöltését okozza. A 16-os indexűtől kezdve a 31-esig a sorok felülírják a már betöltötteket, azaz a belső ciklus minden iterációja cache hibát okoz. A hibák száma tehát 32*32=1024, a hiba-arány 100%.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kérdés: ha a cache mérete 32 * 64 byte = 2 kB, akkor a hiba-arány mindig annyi, mint az a. esetben  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feladatok 1.</a:t>
            </a:r>
            <a:endParaRPr/>
          </a:p>
        </p:txBody>
      </p:sp>
      <p:sp>
        <p:nvSpPr>
          <p:cNvPr id="743" name="Google Shape;743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4"/>
          <p:cNvSpPr txBox="1"/>
          <p:nvPr>
            <p:ph type="title"/>
          </p:nvPr>
        </p:nvSpPr>
        <p:spPr>
          <a:xfrm>
            <a:off x="457200" y="274637"/>
            <a:ext cx="6275387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1. feladat</a:t>
            </a:r>
            <a:endParaRPr/>
          </a:p>
        </p:txBody>
      </p:sp>
      <p:sp>
        <p:nvSpPr>
          <p:cNvPr id="749" name="Google Shape;749;p44"/>
          <p:cNvSpPr txBox="1"/>
          <p:nvPr>
            <p:ph idx="1" type="body"/>
          </p:nvPr>
        </p:nvSpPr>
        <p:spPr>
          <a:xfrm>
            <a:off x="395287" y="908050"/>
            <a:ext cx="822960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Adott a következő utasítás sorozat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R0   MEM [R1+8]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R2   R0 * 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R3   MEM [R1+12]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R4   R3 * 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R0   R2 + R4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pipeline 5 fokozatú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 utasítás lehívás, ID: utasítás dekódolás, EX: végrehajtás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MEM: memória hozzáférés, WB: regiszter visszaírás</a:t>
            </a:r>
            <a:endParaRPr/>
          </a:p>
        </p:txBody>
      </p:sp>
      <p:sp>
        <p:nvSpPr>
          <p:cNvPr id="750" name="Google Shape;750;p44"/>
          <p:cNvSpPr txBox="1"/>
          <p:nvPr/>
        </p:nvSpPr>
        <p:spPr>
          <a:xfrm>
            <a:off x="1258887" y="4292600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751" name="Google Shape;751;p44"/>
          <p:cNvSpPr txBox="1"/>
          <p:nvPr/>
        </p:nvSpPr>
        <p:spPr>
          <a:xfrm>
            <a:off x="2771775" y="4292600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752" name="Google Shape;752;p44"/>
          <p:cNvSpPr txBox="1"/>
          <p:nvPr/>
        </p:nvSpPr>
        <p:spPr>
          <a:xfrm>
            <a:off x="4284662" y="4292600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753" name="Google Shape;753;p44"/>
          <p:cNvSpPr txBox="1"/>
          <p:nvPr/>
        </p:nvSpPr>
        <p:spPr>
          <a:xfrm>
            <a:off x="5795962" y="4292600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754" name="Google Shape;754;p44"/>
          <p:cNvSpPr txBox="1"/>
          <p:nvPr/>
        </p:nvSpPr>
        <p:spPr>
          <a:xfrm>
            <a:off x="7308850" y="4292600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cxnSp>
        <p:nvCxnSpPr>
          <p:cNvPr id="755" name="Google Shape;755;p44"/>
          <p:cNvCxnSpPr/>
          <p:nvPr/>
        </p:nvCxnSpPr>
        <p:spPr>
          <a:xfrm>
            <a:off x="2339975" y="472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6" name="Google Shape;756;p44"/>
          <p:cNvCxnSpPr/>
          <p:nvPr/>
        </p:nvCxnSpPr>
        <p:spPr>
          <a:xfrm>
            <a:off x="3851275" y="472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7" name="Google Shape;757;p44"/>
          <p:cNvCxnSpPr/>
          <p:nvPr/>
        </p:nvCxnSpPr>
        <p:spPr>
          <a:xfrm>
            <a:off x="5364162" y="472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8" name="Google Shape;758;p44"/>
          <p:cNvCxnSpPr/>
          <p:nvPr/>
        </p:nvCxnSpPr>
        <p:spPr>
          <a:xfrm>
            <a:off x="6877050" y="47244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9" name="Google Shape;759;p44"/>
          <p:cNvCxnSpPr/>
          <p:nvPr/>
        </p:nvCxnSpPr>
        <p:spPr>
          <a:xfrm>
            <a:off x="1763712" y="1628775"/>
            <a:ext cx="21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60" name="Google Shape;760;p44"/>
          <p:cNvCxnSpPr/>
          <p:nvPr/>
        </p:nvCxnSpPr>
        <p:spPr>
          <a:xfrm>
            <a:off x="1763712" y="2060575"/>
            <a:ext cx="21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61" name="Google Shape;761;p44"/>
          <p:cNvCxnSpPr/>
          <p:nvPr/>
        </p:nvCxnSpPr>
        <p:spPr>
          <a:xfrm>
            <a:off x="1763712" y="2492375"/>
            <a:ext cx="21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62" name="Google Shape;762;p44"/>
          <p:cNvCxnSpPr/>
          <p:nvPr/>
        </p:nvCxnSpPr>
        <p:spPr>
          <a:xfrm>
            <a:off x="1763712" y="2924175"/>
            <a:ext cx="21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63" name="Google Shape;763;p44"/>
          <p:cNvCxnSpPr/>
          <p:nvPr/>
        </p:nvCxnSpPr>
        <p:spPr>
          <a:xfrm>
            <a:off x="1763712" y="3357562"/>
            <a:ext cx="21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5"/>
          <p:cNvSpPr txBox="1"/>
          <p:nvPr>
            <p:ph type="title"/>
          </p:nvPr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1. feladat a. kérdés</a:t>
            </a:r>
            <a:endParaRPr/>
          </a:p>
        </p:txBody>
      </p:sp>
      <p:sp>
        <p:nvSpPr>
          <p:cNvPr id="769" name="Google Shape;769;p45"/>
          <p:cNvSpPr txBox="1"/>
          <p:nvPr>
            <p:ph idx="1" type="body"/>
          </p:nvPr>
        </p:nvSpPr>
        <p:spPr>
          <a:xfrm>
            <a:off x="457200" y="908050"/>
            <a:ext cx="8147050" cy="244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Adat-egymásrahatások. Megadás formája: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függő: függés típusa( amitől függ)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Típusok: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RAW: read after write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WAR: write after read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WAW: write after write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5"/>
          <p:cNvSpPr txBox="1"/>
          <p:nvPr/>
        </p:nvSpPr>
        <p:spPr>
          <a:xfrm>
            <a:off x="612775" y="3355975"/>
            <a:ext cx="3382962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R0←MEM [R1+8]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R2←R0 * 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R3←MEM [R1+12]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R4←R3 * 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R0←R2 + R4</a:t>
            </a:r>
            <a:endParaRPr/>
          </a:p>
        </p:txBody>
      </p:sp>
      <p:sp>
        <p:nvSpPr>
          <p:cNvPr id="771" name="Google Shape;771;p45"/>
          <p:cNvSpPr txBox="1"/>
          <p:nvPr/>
        </p:nvSpPr>
        <p:spPr>
          <a:xfrm>
            <a:off x="4356100" y="3429000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-</a:t>
            </a:r>
            <a:endParaRPr/>
          </a:p>
        </p:txBody>
      </p:sp>
      <p:sp>
        <p:nvSpPr>
          <p:cNvPr id="772" name="Google Shape;772;p45"/>
          <p:cNvSpPr txBox="1"/>
          <p:nvPr/>
        </p:nvSpPr>
        <p:spPr>
          <a:xfrm>
            <a:off x="4356100" y="3671887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RAW(i1)</a:t>
            </a:r>
            <a:endParaRPr/>
          </a:p>
        </p:txBody>
      </p:sp>
      <p:sp>
        <p:nvSpPr>
          <p:cNvPr id="773" name="Google Shape;773;p45"/>
          <p:cNvSpPr txBox="1"/>
          <p:nvPr/>
        </p:nvSpPr>
        <p:spPr>
          <a:xfrm>
            <a:off x="4356100" y="3973512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-</a:t>
            </a:r>
            <a:endParaRPr/>
          </a:p>
        </p:txBody>
      </p:sp>
      <p:sp>
        <p:nvSpPr>
          <p:cNvPr id="774" name="Google Shape;774;p45"/>
          <p:cNvSpPr txBox="1"/>
          <p:nvPr/>
        </p:nvSpPr>
        <p:spPr>
          <a:xfrm>
            <a:off x="4341812" y="4246562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RAW(i3)</a:t>
            </a:r>
            <a:endParaRPr/>
          </a:p>
        </p:txBody>
      </p:sp>
      <p:sp>
        <p:nvSpPr>
          <p:cNvPr id="775" name="Google Shape;775;p45"/>
          <p:cNvSpPr txBox="1"/>
          <p:nvPr/>
        </p:nvSpPr>
        <p:spPr>
          <a:xfrm>
            <a:off x="4268787" y="4562475"/>
            <a:ext cx="3455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RAW(i4), RAW(i2),WAW(i1)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19"/>
          <p:cNvGraphicFramePr/>
          <p:nvPr/>
        </p:nvGraphicFramePr>
        <p:xfrm>
          <a:off x="5437187" y="26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555625"/>
                <a:gridCol w="788975"/>
                <a:gridCol w="1027100"/>
              </a:tblGrid>
              <a:tr h="48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1024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2047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3518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4541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10070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11093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539750" y="333375"/>
            <a:ext cx="8061325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feladat, indexelt leképezéssel. Az ablak mérete 1 kB.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4 kB-os címtérbe 4 darab ablak fér be, tehát az indexregiszter tömb 4 regisztert tartalmaz.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Címek: 3987,4200,3518,11092,11093,10070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06400" y="2122487"/>
            <a:ext cx="4470400" cy="366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kB-os ablak: 10 bit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címbit-ből 2 marad az ablakok címzésére, vagyis 4 ablak/indexregiszter lesz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első két ablakot a program futásához szükséges 2kB eléréséhez kell használni.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harmadikba 3518-at írva lefedhető a 3518, 3987 és a 4200-as hivatkozás, a negyedikbe 10070-et írba lefedhető a 10070, a 11092 és a 11093-as hivatkozás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1. feladat b. kérdés</a:t>
            </a:r>
            <a:endParaRPr/>
          </a:p>
        </p:txBody>
      </p:sp>
      <p:sp>
        <p:nvSpPr>
          <p:cNvPr id="781" name="Google Shape;781;p46"/>
          <p:cNvSpPr txBox="1"/>
          <p:nvPr>
            <p:ph idx="1" type="body"/>
          </p:nvPr>
        </p:nvSpPr>
        <p:spPr>
          <a:xfrm>
            <a:off x="457200" y="1600200"/>
            <a:ext cx="403860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Ütemezés</a:t>
            </a:r>
            <a:endParaRPr/>
          </a:p>
        </p:txBody>
      </p:sp>
      <p:graphicFrame>
        <p:nvGraphicFramePr>
          <p:cNvPr id="782" name="Google Shape;782;p46"/>
          <p:cNvGraphicFramePr/>
          <p:nvPr/>
        </p:nvGraphicFramePr>
        <p:xfrm>
          <a:off x="684212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41350"/>
                <a:gridCol w="642925"/>
                <a:gridCol w="641350"/>
                <a:gridCol w="642925"/>
                <a:gridCol w="641350"/>
                <a:gridCol w="642925"/>
                <a:gridCol w="641350"/>
                <a:gridCol w="641350"/>
                <a:gridCol w="642925"/>
                <a:gridCol w="641350"/>
                <a:gridCol w="642925"/>
                <a:gridCol w="64135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WB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83" name="Google Shape;783;p46"/>
          <p:cNvGrpSpPr/>
          <p:nvPr/>
        </p:nvGrpSpPr>
        <p:grpSpPr>
          <a:xfrm>
            <a:off x="684212" y="2924175"/>
            <a:ext cx="7704137" cy="504825"/>
            <a:chOff x="684212" y="2924175"/>
            <a:chExt cx="7704137" cy="504825"/>
          </a:xfrm>
        </p:grpSpPr>
        <p:sp>
          <p:nvSpPr>
            <p:cNvPr id="784" name="Google Shape;784;p46"/>
            <p:cNvSpPr txBox="1"/>
            <p:nvPr/>
          </p:nvSpPr>
          <p:spPr>
            <a:xfrm>
              <a:off x="684212" y="2924175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5" name="Google Shape;785;p46"/>
            <p:cNvCxnSpPr/>
            <p:nvPr/>
          </p:nvCxnSpPr>
          <p:spPr>
            <a:xfrm>
              <a:off x="133191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197961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7" name="Google Shape;787;p46"/>
            <p:cNvCxnSpPr/>
            <p:nvPr/>
          </p:nvCxnSpPr>
          <p:spPr>
            <a:xfrm>
              <a:off x="262731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8" name="Google Shape;788;p46"/>
            <p:cNvCxnSpPr/>
            <p:nvPr/>
          </p:nvCxnSpPr>
          <p:spPr>
            <a:xfrm>
              <a:off x="3276600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9" name="Google Shape;789;p46"/>
            <p:cNvCxnSpPr/>
            <p:nvPr/>
          </p:nvCxnSpPr>
          <p:spPr>
            <a:xfrm>
              <a:off x="3924300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0" name="Google Shape;790;p46"/>
            <p:cNvCxnSpPr/>
            <p:nvPr/>
          </p:nvCxnSpPr>
          <p:spPr>
            <a:xfrm>
              <a:off x="450056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1" name="Google Shape;791;p46"/>
            <p:cNvCxnSpPr/>
            <p:nvPr/>
          </p:nvCxnSpPr>
          <p:spPr>
            <a:xfrm>
              <a:off x="514826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2" name="Google Shape;792;p46"/>
            <p:cNvCxnSpPr/>
            <p:nvPr/>
          </p:nvCxnSpPr>
          <p:spPr>
            <a:xfrm>
              <a:off x="579596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3" name="Google Shape;793;p46"/>
            <p:cNvCxnSpPr/>
            <p:nvPr/>
          </p:nvCxnSpPr>
          <p:spPr>
            <a:xfrm>
              <a:off x="644366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4" name="Google Shape;794;p46"/>
            <p:cNvCxnSpPr/>
            <p:nvPr/>
          </p:nvCxnSpPr>
          <p:spPr>
            <a:xfrm>
              <a:off x="7092950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5" name="Google Shape;795;p46"/>
            <p:cNvCxnSpPr/>
            <p:nvPr/>
          </p:nvCxnSpPr>
          <p:spPr>
            <a:xfrm>
              <a:off x="7740650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6" name="Google Shape;796;p46"/>
            <p:cNvSpPr txBox="1"/>
            <p:nvPr/>
          </p:nvSpPr>
          <p:spPr>
            <a:xfrm>
              <a:off x="827087" y="306863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i2</a:t>
              </a:r>
              <a:endParaRPr/>
            </a:p>
          </p:txBody>
        </p:sp>
        <p:sp>
          <p:nvSpPr>
            <p:cNvPr id="797" name="Google Shape;797;p46"/>
            <p:cNvSpPr txBox="1"/>
            <p:nvPr/>
          </p:nvSpPr>
          <p:spPr>
            <a:xfrm>
              <a:off x="2124075" y="306863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798" name="Google Shape;798;p46"/>
            <p:cNvSpPr txBox="1"/>
            <p:nvPr/>
          </p:nvSpPr>
          <p:spPr>
            <a:xfrm>
              <a:off x="2771775" y="306863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799" name="Google Shape;799;p46"/>
            <p:cNvSpPr txBox="1"/>
            <p:nvPr/>
          </p:nvSpPr>
          <p:spPr>
            <a:xfrm>
              <a:off x="3419475" y="306863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800" name="Google Shape;800;p46"/>
            <p:cNvSpPr txBox="1"/>
            <p:nvPr/>
          </p:nvSpPr>
          <p:spPr>
            <a:xfrm>
              <a:off x="3995737" y="3068637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801" name="Google Shape;801;p46"/>
            <p:cNvSpPr txBox="1"/>
            <p:nvPr/>
          </p:nvSpPr>
          <p:spPr>
            <a:xfrm>
              <a:off x="4500562" y="3068637"/>
              <a:ext cx="649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802" name="Google Shape;802;p46"/>
            <p:cNvSpPr txBox="1"/>
            <p:nvPr/>
          </p:nvSpPr>
          <p:spPr>
            <a:xfrm>
              <a:off x="5219700" y="3068637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803" name="Google Shape;803;p46"/>
          <p:cNvGrpSpPr/>
          <p:nvPr/>
        </p:nvGrpSpPr>
        <p:grpSpPr>
          <a:xfrm>
            <a:off x="684212" y="3429000"/>
            <a:ext cx="7704137" cy="504825"/>
            <a:chOff x="611187" y="4076700"/>
            <a:chExt cx="7704137" cy="504825"/>
          </a:xfrm>
        </p:grpSpPr>
        <p:sp>
          <p:nvSpPr>
            <p:cNvPr id="804" name="Google Shape;804;p46"/>
            <p:cNvSpPr txBox="1"/>
            <p:nvPr/>
          </p:nvSpPr>
          <p:spPr>
            <a:xfrm>
              <a:off x="611187" y="4076700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5" name="Google Shape;805;p46"/>
            <p:cNvCxnSpPr/>
            <p:nvPr/>
          </p:nvCxnSpPr>
          <p:spPr>
            <a:xfrm>
              <a:off x="125888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6" name="Google Shape;806;p46"/>
            <p:cNvCxnSpPr/>
            <p:nvPr/>
          </p:nvCxnSpPr>
          <p:spPr>
            <a:xfrm>
              <a:off x="190658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7" name="Google Shape;807;p46"/>
            <p:cNvCxnSpPr/>
            <p:nvPr/>
          </p:nvCxnSpPr>
          <p:spPr>
            <a:xfrm>
              <a:off x="255428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8" name="Google Shape;808;p46"/>
            <p:cNvCxnSpPr/>
            <p:nvPr/>
          </p:nvCxnSpPr>
          <p:spPr>
            <a:xfrm>
              <a:off x="3203575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9" name="Google Shape;809;p46"/>
            <p:cNvCxnSpPr/>
            <p:nvPr/>
          </p:nvCxnSpPr>
          <p:spPr>
            <a:xfrm>
              <a:off x="3851275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0" name="Google Shape;810;p46"/>
            <p:cNvCxnSpPr/>
            <p:nvPr/>
          </p:nvCxnSpPr>
          <p:spPr>
            <a:xfrm>
              <a:off x="442753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1" name="Google Shape;811;p46"/>
            <p:cNvCxnSpPr/>
            <p:nvPr/>
          </p:nvCxnSpPr>
          <p:spPr>
            <a:xfrm>
              <a:off x="507523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2" name="Google Shape;812;p46"/>
            <p:cNvCxnSpPr/>
            <p:nvPr/>
          </p:nvCxnSpPr>
          <p:spPr>
            <a:xfrm>
              <a:off x="572293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3" name="Google Shape;813;p46"/>
            <p:cNvCxnSpPr/>
            <p:nvPr/>
          </p:nvCxnSpPr>
          <p:spPr>
            <a:xfrm>
              <a:off x="637063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4" name="Google Shape;814;p46"/>
            <p:cNvCxnSpPr/>
            <p:nvPr/>
          </p:nvCxnSpPr>
          <p:spPr>
            <a:xfrm>
              <a:off x="7019925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5" name="Google Shape;815;p46"/>
            <p:cNvCxnSpPr/>
            <p:nvPr/>
          </p:nvCxnSpPr>
          <p:spPr>
            <a:xfrm>
              <a:off x="7667625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6" name="Google Shape;816;p46"/>
            <p:cNvSpPr txBox="1"/>
            <p:nvPr/>
          </p:nvSpPr>
          <p:spPr>
            <a:xfrm>
              <a:off x="754062" y="42211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i3</a:t>
              </a:r>
              <a:endParaRPr/>
            </a:p>
          </p:txBody>
        </p:sp>
        <p:sp>
          <p:nvSpPr>
            <p:cNvPr id="817" name="Google Shape;817;p46"/>
            <p:cNvSpPr txBox="1"/>
            <p:nvPr/>
          </p:nvSpPr>
          <p:spPr>
            <a:xfrm>
              <a:off x="2051050" y="42211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6"/>
            <p:cNvSpPr txBox="1"/>
            <p:nvPr/>
          </p:nvSpPr>
          <p:spPr>
            <a:xfrm>
              <a:off x="2698750" y="42211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819" name="Google Shape;819;p46"/>
            <p:cNvSpPr txBox="1"/>
            <p:nvPr/>
          </p:nvSpPr>
          <p:spPr>
            <a:xfrm>
              <a:off x="3346450" y="42211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820" name="Google Shape;820;p46"/>
            <p:cNvSpPr txBox="1"/>
            <p:nvPr/>
          </p:nvSpPr>
          <p:spPr>
            <a:xfrm>
              <a:off x="3922712" y="4221162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821" name="Google Shape;821;p46"/>
            <p:cNvSpPr txBox="1"/>
            <p:nvPr/>
          </p:nvSpPr>
          <p:spPr>
            <a:xfrm>
              <a:off x="4500562" y="4221162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822" name="Google Shape;822;p46"/>
            <p:cNvSpPr txBox="1"/>
            <p:nvPr/>
          </p:nvSpPr>
          <p:spPr>
            <a:xfrm>
              <a:off x="5076825" y="4221162"/>
              <a:ext cx="6477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823" name="Google Shape;823;p46"/>
            <p:cNvSpPr txBox="1"/>
            <p:nvPr/>
          </p:nvSpPr>
          <p:spPr>
            <a:xfrm>
              <a:off x="5795962" y="4221162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824" name="Google Shape;824;p46"/>
          <p:cNvGrpSpPr/>
          <p:nvPr/>
        </p:nvGrpSpPr>
        <p:grpSpPr>
          <a:xfrm>
            <a:off x="684212" y="3933825"/>
            <a:ext cx="7704137" cy="504825"/>
            <a:chOff x="539750" y="5084762"/>
            <a:chExt cx="7704137" cy="504825"/>
          </a:xfrm>
        </p:grpSpPr>
        <p:sp>
          <p:nvSpPr>
            <p:cNvPr id="825" name="Google Shape;825;p46"/>
            <p:cNvSpPr txBox="1"/>
            <p:nvPr/>
          </p:nvSpPr>
          <p:spPr>
            <a:xfrm>
              <a:off x="539750" y="5084762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46"/>
            <p:cNvCxnSpPr/>
            <p:nvPr/>
          </p:nvCxnSpPr>
          <p:spPr>
            <a:xfrm>
              <a:off x="118745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7" name="Google Shape;827;p46"/>
            <p:cNvCxnSpPr/>
            <p:nvPr/>
          </p:nvCxnSpPr>
          <p:spPr>
            <a:xfrm>
              <a:off x="183515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8" name="Google Shape;828;p46"/>
            <p:cNvCxnSpPr/>
            <p:nvPr/>
          </p:nvCxnSpPr>
          <p:spPr>
            <a:xfrm>
              <a:off x="248285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9" name="Google Shape;829;p46"/>
            <p:cNvCxnSpPr/>
            <p:nvPr/>
          </p:nvCxnSpPr>
          <p:spPr>
            <a:xfrm>
              <a:off x="3132137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0" name="Google Shape;830;p46"/>
            <p:cNvCxnSpPr/>
            <p:nvPr/>
          </p:nvCxnSpPr>
          <p:spPr>
            <a:xfrm>
              <a:off x="3779837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1" name="Google Shape;831;p46"/>
            <p:cNvCxnSpPr/>
            <p:nvPr/>
          </p:nvCxnSpPr>
          <p:spPr>
            <a:xfrm>
              <a:off x="435610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2" name="Google Shape;832;p46"/>
            <p:cNvCxnSpPr/>
            <p:nvPr/>
          </p:nvCxnSpPr>
          <p:spPr>
            <a:xfrm>
              <a:off x="500380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3" name="Google Shape;833;p46"/>
            <p:cNvCxnSpPr/>
            <p:nvPr/>
          </p:nvCxnSpPr>
          <p:spPr>
            <a:xfrm>
              <a:off x="565150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4" name="Google Shape;834;p46"/>
            <p:cNvCxnSpPr/>
            <p:nvPr/>
          </p:nvCxnSpPr>
          <p:spPr>
            <a:xfrm>
              <a:off x="629920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5" name="Google Shape;835;p46"/>
            <p:cNvCxnSpPr/>
            <p:nvPr/>
          </p:nvCxnSpPr>
          <p:spPr>
            <a:xfrm>
              <a:off x="6948487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6" name="Google Shape;836;p46"/>
            <p:cNvCxnSpPr/>
            <p:nvPr/>
          </p:nvCxnSpPr>
          <p:spPr>
            <a:xfrm>
              <a:off x="7596187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7" name="Google Shape;837;p46"/>
            <p:cNvSpPr txBox="1"/>
            <p:nvPr/>
          </p:nvSpPr>
          <p:spPr>
            <a:xfrm>
              <a:off x="682625" y="52292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</a:t>
              </a:r>
              <a:endParaRPr/>
            </a:p>
          </p:txBody>
        </p:sp>
        <p:sp>
          <p:nvSpPr>
            <p:cNvPr id="838" name="Google Shape;838;p46"/>
            <p:cNvSpPr txBox="1"/>
            <p:nvPr/>
          </p:nvSpPr>
          <p:spPr>
            <a:xfrm>
              <a:off x="1979612" y="52292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6"/>
            <p:cNvSpPr txBox="1"/>
            <p:nvPr/>
          </p:nvSpPr>
          <p:spPr>
            <a:xfrm>
              <a:off x="3924300" y="52292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840" name="Google Shape;840;p46"/>
            <p:cNvSpPr txBox="1"/>
            <p:nvPr/>
          </p:nvSpPr>
          <p:spPr>
            <a:xfrm>
              <a:off x="5148262" y="52292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841" name="Google Shape;841;p46"/>
            <p:cNvSpPr txBox="1"/>
            <p:nvPr/>
          </p:nvSpPr>
          <p:spPr>
            <a:xfrm>
              <a:off x="4427537" y="52292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842" name="Google Shape;842;p46"/>
            <p:cNvSpPr txBox="1"/>
            <p:nvPr/>
          </p:nvSpPr>
          <p:spPr>
            <a:xfrm>
              <a:off x="5724525" y="52292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843" name="Google Shape;843;p46"/>
            <p:cNvSpPr txBox="1"/>
            <p:nvPr/>
          </p:nvSpPr>
          <p:spPr>
            <a:xfrm>
              <a:off x="6300787" y="5229225"/>
              <a:ext cx="6477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844" name="Google Shape;844;p46"/>
            <p:cNvSpPr txBox="1"/>
            <p:nvPr/>
          </p:nvSpPr>
          <p:spPr>
            <a:xfrm>
              <a:off x="7019925" y="52292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845" name="Google Shape;845;p46"/>
          <p:cNvGrpSpPr/>
          <p:nvPr/>
        </p:nvGrpSpPr>
        <p:grpSpPr>
          <a:xfrm>
            <a:off x="684212" y="4437062"/>
            <a:ext cx="7704137" cy="504825"/>
            <a:chOff x="611187" y="5589587"/>
            <a:chExt cx="7704137" cy="504825"/>
          </a:xfrm>
        </p:grpSpPr>
        <p:sp>
          <p:nvSpPr>
            <p:cNvPr id="846" name="Google Shape;846;p46"/>
            <p:cNvSpPr txBox="1"/>
            <p:nvPr/>
          </p:nvSpPr>
          <p:spPr>
            <a:xfrm>
              <a:off x="611187" y="5589587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7" name="Google Shape;847;p46"/>
            <p:cNvCxnSpPr/>
            <p:nvPr/>
          </p:nvCxnSpPr>
          <p:spPr>
            <a:xfrm>
              <a:off x="125888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8" name="Google Shape;848;p46"/>
            <p:cNvCxnSpPr/>
            <p:nvPr/>
          </p:nvCxnSpPr>
          <p:spPr>
            <a:xfrm>
              <a:off x="190658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9" name="Google Shape;849;p46"/>
            <p:cNvCxnSpPr/>
            <p:nvPr/>
          </p:nvCxnSpPr>
          <p:spPr>
            <a:xfrm>
              <a:off x="255428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0" name="Google Shape;850;p46"/>
            <p:cNvCxnSpPr/>
            <p:nvPr/>
          </p:nvCxnSpPr>
          <p:spPr>
            <a:xfrm>
              <a:off x="3203575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1" name="Google Shape;851;p46"/>
            <p:cNvCxnSpPr/>
            <p:nvPr/>
          </p:nvCxnSpPr>
          <p:spPr>
            <a:xfrm>
              <a:off x="3851275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2" name="Google Shape;852;p46"/>
            <p:cNvCxnSpPr/>
            <p:nvPr/>
          </p:nvCxnSpPr>
          <p:spPr>
            <a:xfrm>
              <a:off x="442753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3" name="Google Shape;853;p46"/>
            <p:cNvCxnSpPr/>
            <p:nvPr/>
          </p:nvCxnSpPr>
          <p:spPr>
            <a:xfrm>
              <a:off x="507523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4" name="Google Shape;854;p46"/>
            <p:cNvCxnSpPr/>
            <p:nvPr/>
          </p:nvCxnSpPr>
          <p:spPr>
            <a:xfrm>
              <a:off x="572293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5" name="Google Shape;855;p46"/>
            <p:cNvCxnSpPr/>
            <p:nvPr/>
          </p:nvCxnSpPr>
          <p:spPr>
            <a:xfrm>
              <a:off x="637063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6" name="Google Shape;856;p46"/>
            <p:cNvCxnSpPr/>
            <p:nvPr/>
          </p:nvCxnSpPr>
          <p:spPr>
            <a:xfrm>
              <a:off x="7019925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7" name="Google Shape;857;p46"/>
            <p:cNvCxnSpPr/>
            <p:nvPr/>
          </p:nvCxnSpPr>
          <p:spPr>
            <a:xfrm>
              <a:off x="7667625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58" name="Google Shape;858;p46"/>
            <p:cNvSpPr txBox="1"/>
            <p:nvPr/>
          </p:nvSpPr>
          <p:spPr>
            <a:xfrm>
              <a:off x="754062" y="573405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i5</a:t>
              </a:r>
              <a:endParaRPr/>
            </a:p>
          </p:txBody>
        </p:sp>
        <p:sp>
          <p:nvSpPr>
            <p:cNvPr id="859" name="Google Shape;859;p46"/>
            <p:cNvSpPr txBox="1"/>
            <p:nvPr/>
          </p:nvSpPr>
          <p:spPr>
            <a:xfrm>
              <a:off x="2051050" y="573405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6"/>
            <p:cNvSpPr txBox="1"/>
            <p:nvPr/>
          </p:nvSpPr>
          <p:spPr>
            <a:xfrm>
              <a:off x="4572000" y="573405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861" name="Google Shape;861;p46"/>
            <p:cNvSpPr txBox="1"/>
            <p:nvPr/>
          </p:nvSpPr>
          <p:spPr>
            <a:xfrm>
              <a:off x="5219700" y="573405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862" name="Google Shape;862;p46"/>
            <p:cNvSpPr txBox="1"/>
            <p:nvPr/>
          </p:nvSpPr>
          <p:spPr>
            <a:xfrm>
              <a:off x="5795962" y="5734050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863" name="Google Shape;863;p46"/>
            <p:cNvSpPr txBox="1"/>
            <p:nvPr/>
          </p:nvSpPr>
          <p:spPr>
            <a:xfrm>
              <a:off x="6443662" y="5734050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864" name="Google Shape;864;p46"/>
            <p:cNvSpPr txBox="1"/>
            <p:nvPr/>
          </p:nvSpPr>
          <p:spPr>
            <a:xfrm>
              <a:off x="7019925" y="5734050"/>
              <a:ext cx="6477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865" name="Google Shape;865;p46"/>
            <p:cNvSpPr txBox="1"/>
            <p:nvPr/>
          </p:nvSpPr>
          <p:spPr>
            <a:xfrm>
              <a:off x="7740650" y="5734050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sp>
        <p:nvSpPr>
          <p:cNvPr id="866" name="Google Shape;866;p46"/>
          <p:cNvSpPr txBox="1"/>
          <p:nvPr/>
        </p:nvSpPr>
        <p:spPr>
          <a:xfrm>
            <a:off x="611187" y="5157787"/>
            <a:ext cx="7848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i2-A*: i2-nek kell i1 eredménye, az csak MEM végén van meg, adatfüggés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i3-F*:ID-t i2 foglalja, feldolgozási függés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i4-A*:i4-nek kell i3 eredménye, MEM végén van meg, adatfüggés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i5-F*:ID-t foglalja i4, feldolgozási függés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1. feladat c. kérdés</a:t>
            </a:r>
            <a:endParaRPr/>
          </a:p>
        </p:txBody>
      </p:sp>
      <p:sp>
        <p:nvSpPr>
          <p:cNvPr id="872" name="Google Shape;872;p47"/>
          <p:cNvSpPr txBox="1"/>
          <p:nvPr>
            <p:ph idx="1" type="body"/>
          </p:nvPr>
        </p:nvSpPr>
        <p:spPr>
          <a:xfrm>
            <a:off x="457200" y="1600200"/>
            <a:ext cx="403860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Forwarding</a:t>
            </a:r>
            <a:endParaRPr/>
          </a:p>
        </p:txBody>
      </p:sp>
      <p:graphicFrame>
        <p:nvGraphicFramePr>
          <p:cNvPr id="873" name="Google Shape;873;p47"/>
          <p:cNvGraphicFramePr/>
          <p:nvPr/>
        </p:nvGraphicFramePr>
        <p:xfrm>
          <a:off x="684212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41350"/>
                <a:gridCol w="642925"/>
                <a:gridCol w="641350"/>
                <a:gridCol w="642925"/>
                <a:gridCol w="641350"/>
                <a:gridCol w="642925"/>
                <a:gridCol w="641350"/>
                <a:gridCol w="641350"/>
                <a:gridCol w="642925"/>
                <a:gridCol w="641350"/>
                <a:gridCol w="642925"/>
                <a:gridCol w="64135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WB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74" name="Google Shape;874;p47"/>
          <p:cNvGrpSpPr/>
          <p:nvPr/>
        </p:nvGrpSpPr>
        <p:grpSpPr>
          <a:xfrm>
            <a:off x="684212" y="2924175"/>
            <a:ext cx="7704137" cy="504825"/>
            <a:chOff x="684212" y="2924175"/>
            <a:chExt cx="7704137" cy="504825"/>
          </a:xfrm>
        </p:grpSpPr>
        <p:sp>
          <p:nvSpPr>
            <p:cNvPr id="875" name="Google Shape;875;p47"/>
            <p:cNvSpPr txBox="1"/>
            <p:nvPr/>
          </p:nvSpPr>
          <p:spPr>
            <a:xfrm>
              <a:off x="684212" y="2924175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6" name="Google Shape;876;p47"/>
            <p:cNvCxnSpPr/>
            <p:nvPr/>
          </p:nvCxnSpPr>
          <p:spPr>
            <a:xfrm>
              <a:off x="133191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7" name="Google Shape;877;p47"/>
            <p:cNvCxnSpPr/>
            <p:nvPr/>
          </p:nvCxnSpPr>
          <p:spPr>
            <a:xfrm>
              <a:off x="197961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8" name="Google Shape;878;p47"/>
            <p:cNvCxnSpPr/>
            <p:nvPr/>
          </p:nvCxnSpPr>
          <p:spPr>
            <a:xfrm>
              <a:off x="262731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9" name="Google Shape;879;p47"/>
            <p:cNvCxnSpPr/>
            <p:nvPr/>
          </p:nvCxnSpPr>
          <p:spPr>
            <a:xfrm>
              <a:off x="3276600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0" name="Google Shape;880;p47"/>
            <p:cNvCxnSpPr/>
            <p:nvPr/>
          </p:nvCxnSpPr>
          <p:spPr>
            <a:xfrm>
              <a:off x="3924300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1" name="Google Shape;881;p47"/>
            <p:cNvCxnSpPr/>
            <p:nvPr/>
          </p:nvCxnSpPr>
          <p:spPr>
            <a:xfrm>
              <a:off x="450056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2" name="Google Shape;882;p47"/>
            <p:cNvCxnSpPr/>
            <p:nvPr/>
          </p:nvCxnSpPr>
          <p:spPr>
            <a:xfrm>
              <a:off x="514826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3" name="Google Shape;883;p47"/>
            <p:cNvCxnSpPr/>
            <p:nvPr/>
          </p:nvCxnSpPr>
          <p:spPr>
            <a:xfrm>
              <a:off x="579596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4" name="Google Shape;884;p47"/>
            <p:cNvCxnSpPr/>
            <p:nvPr/>
          </p:nvCxnSpPr>
          <p:spPr>
            <a:xfrm>
              <a:off x="6443662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5" name="Google Shape;885;p47"/>
            <p:cNvCxnSpPr/>
            <p:nvPr/>
          </p:nvCxnSpPr>
          <p:spPr>
            <a:xfrm>
              <a:off x="7092950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6" name="Google Shape;886;p47"/>
            <p:cNvCxnSpPr/>
            <p:nvPr/>
          </p:nvCxnSpPr>
          <p:spPr>
            <a:xfrm>
              <a:off x="7740650" y="292417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7" name="Google Shape;887;p47"/>
            <p:cNvSpPr txBox="1"/>
            <p:nvPr/>
          </p:nvSpPr>
          <p:spPr>
            <a:xfrm>
              <a:off x="827087" y="306863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i2</a:t>
              </a:r>
              <a:endParaRPr/>
            </a:p>
          </p:txBody>
        </p:sp>
        <p:sp>
          <p:nvSpPr>
            <p:cNvPr id="888" name="Google Shape;888;p47"/>
            <p:cNvSpPr txBox="1"/>
            <p:nvPr/>
          </p:nvSpPr>
          <p:spPr>
            <a:xfrm>
              <a:off x="2124075" y="306863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889" name="Google Shape;889;p47"/>
            <p:cNvSpPr txBox="1"/>
            <p:nvPr/>
          </p:nvSpPr>
          <p:spPr>
            <a:xfrm>
              <a:off x="2771775" y="306863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890" name="Google Shape;890;p47"/>
            <p:cNvSpPr txBox="1"/>
            <p:nvPr/>
          </p:nvSpPr>
          <p:spPr>
            <a:xfrm>
              <a:off x="3419475" y="306863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891" name="Google Shape;891;p47"/>
            <p:cNvSpPr txBox="1"/>
            <p:nvPr/>
          </p:nvSpPr>
          <p:spPr>
            <a:xfrm>
              <a:off x="3995737" y="3068637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892" name="Google Shape;892;p47"/>
            <p:cNvSpPr txBox="1"/>
            <p:nvPr/>
          </p:nvSpPr>
          <p:spPr>
            <a:xfrm>
              <a:off x="4500562" y="3068637"/>
              <a:ext cx="649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893" name="Google Shape;893;p47"/>
            <p:cNvSpPr txBox="1"/>
            <p:nvPr/>
          </p:nvSpPr>
          <p:spPr>
            <a:xfrm>
              <a:off x="5219700" y="3068637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894" name="Google Shape;894;p47"/>
          <p:cNvGrpSpPr/>
          <p:nvPr/>
        </p:nvGrpSpPr>
        <p:grpSpPr>
          <a:xfrm>
            <a:off x="684212" y="3429000"/>
            <a:ext cx="7704137" cy="504825"/>
            <a:chOff x="611187" y="4076700"/>
            <a:chExt cx="7704137" cy="504825"/>
          </a:xfrm>
        </p:grpSpPr>
        <p:sp>
          <p:nvSpPr>
            <p:cNvPr id="895" name="Google Shape;895;p47"/>
            <p:cNvSpPr txBox="1"/>
            <p:nvPr/>
          </p:nvSpPr>
          <p:spPr>
            <a:xfrm>
              <a:off x="611187" y="4076700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6" name="Google Shape;896;p47"/>
            <p:cNvCxnSpPr/>
            <p:nvPr/>
          </p:nvCxnSpPr>
          <p:spPr>
            <a:xfrm>
              <a:off x="125888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7" name="Google Shape;897;p47"/>
            <p:cNvCxnSpPr/>
            <p:nvPr/>
          </p:nvCxnSpPr>
          <p:spPr>
            <a:xfrm>
              <a:off x="190658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8" name="Google Shape;898;p47"/>
            <p:cNvCxnSpPr/>
            <p:nvPr/>
          </p:nvCxnSpPr>
          <p:spPr>
            <a:xfrm>
              <a:off x="255428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9" name="Google Shape;899;p47"/>
            <p:cNvCxnSpPr/>
            <p:nvPr/>
          </p:nvCxnSpPr>
          <p:spPr>
            <a:xfrm>
              <a:off x="3203575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0" name="Google Shape;900;p47"/>
            <p:cNvCxnSpPr/>
            <p:nvPr/>
          </p:nvCxnSpPr>
          <p:spPr>
            <a:xfrm>
              <a:off x="3851275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1" name="Google Shape;901;p47"/>
            <p:cNvCxnSpPr/>
            <p:nvPr/>
          </p:nvCxnSpPr>
          <p:spPr>
            <a:xfrm>
              <a:off x="442753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2" name="Google Shape;902;p47"/>
            <p:cNvCxnSpPr/>
            <p:nvPr/>
          </p:nvCxnSpPr>
          <p:spPr>
            <a:xfrm>
              <a:off x="507523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3" name="Google Shape;903;p47"/>
            <p:cNvCxnSpPr/>
            <p:nvPr/>
          </p:nvCxnSpPr>
          <p:spPr>
            <a:xfrm>
              <a:off x="572293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4" name="Google Shape;904;p47"/>
            <p:cNvCxnSpPr/>
            <p:nvPr/>
          </p:nvCxnSpPr>
          <p:spPr>
            <a:xfrm>
              <a:off x="6370637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5" name="Google Shape;905;p47"/>
            <p:cNvCxnSpPr/>
            <p:nvPr/>
          </p:nvCxnSpPr>
          <p:spPr>
            <a:xfrm>
              <a:off x="7019925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6" name="Google Shape;906;p47"/>
            <p:cNvCxnSpPr/>
            <p:nvPr/>
          </p:nvCxnSpPr>
          <p:spPr>
            <a:xfrm>
              <a:off x="7667625" y="40767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07" name="Google Shape;907;p47"/>
            <p:cNvSpPr txBox="1"/>
            <p:nvPr/>
          </p:nvSpPr>
          <p:spPr>
            <a:xfrm>
              <a:off x="754062" y="42211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i3</a:t>
              </a:r>
              <a:endParaRPr/>
            </a:p>
          </p:txBody>
        </p:sp>
        <p:sp>
          <p:nvSpPr>
            <p:cNvPr id="908" name="Google Shape;908;p47"/>
            <p:cNvSpPr txBox="1"/>
            <p:nvPr/>
          </p:nvSpPr>
          <p:spPr>
            <a:xfrm>
              <a:off x="2051050" y="42211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7"/>
            <p:cNvSpPr txBox="1"/>
            <p:nvPr/>
          </p:nvSpPr>
          <p:spPr>
            <a:xfrm>
              <a:off x="2698750" y="42211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910" name="Google Shape;910;p47"/>
            <p:cNvSpPr txBox="1"/>
            <p:nvPr/>
          </p:nvSpPr>
          <p:spPr>
            <a:xfrm>
              <a:off x="3346450" y="42211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911" name="Google Shape;911;p47"/>
            <p:cNvSpPr txBox="1"/>
            <p:nvPr/>
          </p:nvSpPr>
          <p:spPr>
            <a:xfrm>
              <a:off x="3922712" y="4221162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912" name="Google Shape;912;p47"/>
            <p:cNvSpPr txBox="1"/>
            <p:nvPr/>
          </p:nvSpPr>
          <p:spPr>
            <a:xfrm>
              <a:off x="4500562" y="4221162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913" name="Google Shape;913;p47"/>
            <p:cNvSpPr txBox="1"/>
            <p:nvPr/>
          </p:nvSpPr>
          <p:spPr>
            <a:xfrm>
              <a:off x="5076825" y="4221162"/>
              <a:ext cx="6477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914" name="Google Shape;914;p47"/>
            <p:cNvSpPr txBox="1"/>
            <p:nvPr/>
          </p:nvSpPr>
          <p:spPr>
            <a:xfrm>
              <a:off x="5795962" y="4221162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915" name="Google Shape;915;p47"/>
          <p:cNvGrpSpPr/>
          <p:nvPr/>
        </p:nvGrpSpPr>
        <p:grpSpPr>
          <a:xfrm>
            <a:off x="684212" y="3933825"/>
            <a:ext cx="7704137" cy="504825"/>
            <a:chOff x="539750" y="5084762"/>
            <a:chExt cx="7704137" cy="504825"/>
          </a:xfrm>
        </p:grpSpPr>
        <p:sp>
          <p:nvSpPr>
            <p:cNvPr id="916" name="Google Shape;916;p47"/>
            <p:cNvSpPr txBox="1"/>
            <p:nvPr/>
          </p:nvSpPr>
          <p:spPr>
            <a:xfrm>
              <a:off x="539750" y="5084762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7" name="Google Shape;917;p47"/>
            <p:cNvCxnSpPr/>
            <p:nvPr/>
          </p:nvCxnSpPr>
          <p:spPr>
            <a:xfrm>
              <a:off x="118745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8" name="Google Shape;918;p47"/>
            <p:cNvCxnSpPr/>
            <p:nvPr/>
          </p:nvCxnSpPr>
          <p:spPr>
            <a:xfrm>
              <a:off x="183515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9" name="Google Shape;919;p47"/>
            <p:cNvCxnSpPr/>
            <p:nvPr/>
          </p:nvCxnSpPr>
          <p:spPr>
            <a:xfrm>
              <a:off x="248285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0" name="Google Shape;920;p47"/>
            <p:cNvCxnSpPr/>
            <p:nvPr/>
          </p:nvCxnSpPr>
          <p:spPr>
            <a:xfrm>
              <a:off x="3132137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1" name="Google Shape;921;p47"/>
            <p:cNvCxnSpPr/>
            <p:nvPr/>
          </p:nvCxnSpPr>
          <p:spPr>
            <a:xfrm>
              <a:off x="3779837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2" name="Google Shape;922;p47"/>
            <p:cNvCxnSpPr/>
            <p:nvPr/>
          </p:nvCxnSpPr>
          <p:spPr>
            <a:xfrm>
              <a:off x="435610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3" name="Google Shape;923;p47"/>
            <p:cNvCxnSpPr/>
            <p:nvPr/>
          </p:nvCxnSpPr>
          <p:spPr>
            <a:xfrm>
              <a:off x="500380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4" name="Google Shape;924;p47"/>
            <p:cNvCxnSpPr/>
            <p:nvPr/>
          </p:nvCxnSpPr>
          <p:spPr>
            <a:xfrm>
              <a:off x="565150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5" name="Google Shape;925;p47"/>
            <p:cNvCxnSpPr/>
            <p:nvPr/>
          </p:nvCxnSpPr>
          <p:spPr>
            <a:xfrm>
              <a:off x="6299200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6" name="Google Shape;926;p47"/>
            <p:cNvCxnSpPr/>
            <p:nvPr/>
          </p:nvCxnSpPr>
          <p:spPr>
            <a:xfrm>
              <a:off x="6948487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7" name="Google Shape;927;p47"/>
            <p:cNvCxnSpPr/>
            <p:nvPr/>
          </p:nvCxnSpPr>
          <p:spPr>
            <a:xfrm>
              <a:off x="7596187" y="50847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8" name="Google Shape;928;p47"/>
            <p:cNvSpPr txBox="1"/>
            <p:nvPr/>
          </p:nvSpPr>
          <p:spPr>
            <a:xfrm>
              <a:off x="682625" y="52292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</a:t>
              </a:r>
              <a:endParaRPr/>
            </a:p>
          </p:txBody>
        </p:sp>
        <p:sp>
          <p:nvSpPr>
            <p:cNvPr id="929" name="Google Shape;929;p47"/>
            <p:cNvSpPr txBox="1"/>
            <p:nvPr/>
          </p:nvSpPr>
          <p:spPr>
            <a:xfrm>
              <a:off x="1979612" y="52292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7"/>
            <p:cNvSpPr txBox="1"/>
            <p:nvPr/>
          </p:nvSpPr>
          <p:spPr>
            <a:xfrm>
              <a:off x="3924300" y="52292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931" name="Google Shape;931;p47"/>
            <p:cNvSpPr txBox="1"/>
            <p:nvPr/>
          </p:nvSpPr>
          <p:spPr>
            <a:xfrm>
              <a:off x="5148262" y="52292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932" name="Google Shape;932;p47"/>
            <p:cNvSpPr txBox="1"/>
            <p:nvPr/>
          </p:nvSpPr>
          <p:spPr>
            <a:xfrm>
              <a:off x="4427537" y="52292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933" name="Google Shape;933;p47"/>
            <p:cNvSpPr txBox="1"/>
            <p:nvPr/>
          </p:nvSpPr>
          <p:spPr>
            <a:xfrm>
              <a:off x="5724525" y="52292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934" name="Google Shape;934;p47"/>
            <p:cNvSpPr txBox="1"/>
            <p:nvPr/>
          </p:nvSpPr>
          <p:spPr>
            <a:xfrm>
              <a:off x="6300787" y="5229225"/>
              <a:ext cx="6477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935" name="Google Shape;935;p47"/>
            <p:cNvSpPr txBox="1"/>
            <p:nvPr/>
          </p:nvSpPr>
          <p:spPr>
            <a:xfrm>
              <a:off x="7019925" y="52292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936" name="Google Shape;936;p47"/>
          <p:cNvGrpSpPr/>
          <p:nvPr/>
        </p:nvGrpSpPr>
        <p:grpSpPr>
          <a:xfrm>
            <a:off x="684212" y="4437062"/>
            <a:ext cx="7704137" cy="504825"/>
            <a:chOff x="611187" y="5589587"/>
            <a:chExt cx="7704137" cy="504825"/>
          </a:xfrm>
        </p:grpSpPr>
        <p:sp>
          <p:nvSpPr>
            <p:cNvPr id="937" name="Google Shape;937;p47"/>
            <p:cNvSpPr txBox="1"/>
            <p:nvPr/>
          </p:nvSpPr>
          <p:spPr>
            <a:xfrm>
              <a:off x="611187" y="5589587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8" name="Google Shape;938;p47"/>
            <p:cNvCxnSpPr/>
            <p:nvPr/>
          </p:nvCxnSpPr>
          <p:spPr>
            <a:xfrm>
              <a:off x="125888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9" name="Google Shape;939;p47"/>
            <p:cNvCxnSpPr/>
            <p:nvPr/>
          </p:nvCxnSpPr>
          <p:spPr>
            <a:xfrm>
              <a:off x="190658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0" name="Google Shape;940;p47"/>
            <p:cNvCxnSpPr/>
            <p:nvPr/>
          </p:nvCxnSpPr>
          <p:spPr>
            <a:xfrm>
              <a:off x="255428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1" name="Google Shape;941;p47"/>
            <p:cNvCxnSpPr/>
            <p:nvPr/>
          </p:nvCxnSpPr>
          <p:spPr>
            <a:xfrm>
              <a:off x="3203575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2" name="Google Shape;942;p47"/>
            <p:cNvCxnSpPr/>
            <p:nvPr/>
          </p:nvCxnSpPr>
          <p:spPr>
            <a:xfrm>
              <a:off x="3851275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3" name="Google Shape;943;p47"/>
            <p:cNvCxnSpPr/>
            <p:nvPr/>
          </p:nvCxnSpPr>
          <p:spPr>
            <a:xfrm>
              <a:off x="442753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4" name="Google Shape;944;p47"/>
            <p:cNvCxnSpPr/>
            <p:nvPr/>
          </p:nvCxnSpPr>
          <p:spPr>
            <a:xfrm>
              <a:off x="507523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5" name="Google Shape;945;p47"/>
            <p:cNvCxnSpPr/>
            <p:nvPr/>
          </p:nvCxnSpPr>
          <p:spPr>
            <a:xfrm>
              <a:off x="572293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6" name="Google Shape;946;p47"/>
            <p:cNvCxnSpPr/>
            <p:nvPr/>
          </p:nvCxnSpPr>
          <p:spPr>
            <a:xfrm>
              <a:off x="6370637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7" name="Google Shape;947;p47"/>
            <p:cNvCxnSpPr/>
            <p:nvPr/>
          </p:nvCxnSpPr>
          <p:spPr>
            <a:xfrm>
              <a:off x="7019925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8" name="Google Shape;948;p47"/>
            <p:cNvCxnSpPr/>
            <p:nvPr/>
          </p:nvCxnSpPr>
          <p:spPr>
            <a:xfrm>
              <a:off x="7667625" y="55895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9" name="Google Shape;949;p47"/>
            <p:cNvSpPr txBox="1"/>
            <p:nvPr/>
          </p:nvSpPr>
          <p:spPr>
            <a:xfrm>
              <a:off x="754062" y="573405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i5</a:t>
              </a:r>
              <a:endParaRPr/>
            </a:p>
          </p:txBody>
        </p:sp>
        <p:sp>
          <p:nvSpPr>
            <p:cNvPr id="950" name="Google Shape;950;p47"/>
            <p:cNvSpPr txBox="1"/>
            <p:nvPr/>
          </p:nvSpPr>
          <p:spPr>
            <a:xfrm>
              <a:off x="2051050" y="573405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7"/>
            <p:cNvSpPr txBox="1"/>
            <p:nvPr/>
          </p:nvSpPr>
          <p:spPr>
            <a:xfrm>
              <a:off x="4572000" y="573405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952" name="Google Shape;952;p47"/>
            <p:cNvSpPr txBox="1"/>
            <p:nvPr/>
          </p:nvSpPr>
          <p:spPr>
            <a:xfrm>
              <a:off x="5219700" y="573405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953" name="Google Shape;953;p47"/>
            <p:cNvSpPr txBox="1"/>
            <p:nvPr/>
          </p:nvSpPr>
          <p:spPr>
            <a:xfrm>
              <a:off x="5795962" y="5734050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954" name="Google Shape;954;p47"/>
            <p:cNvSpPr txBox="1"/>
            <p:nvPr/>
          </p:nvSpPr>
          <p:spPr>
            <a:xfrm>
              <a:off x="6443662" y="5734050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955" name="Google Shape;955;p47"/>
            <p:cNvSpPr txBox="1"/>
            <p:nvPr/>
          </p:nvSpPr>
          <p:spPr>
            <a:xfrm>
              <a:off x="7019925" y="5734050"/>
              <a:ext cx="6477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956" name="Google Shape;956;p47"/>
            <p:cNvSpPr txBox="1"/>
            <p:nvPr/>
          </p:nvSpPr>
          <p:spPr>
            <a:xfrm>
              <a:off x="7740650" y="5734050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sp>
        <p:nvSpPr>
          <p:cNvPr id="957" name="Google Shape;957;p47"/>
          <p:cNvSpPr txBox="1"/>
          <p:nvPr/>
        </p:nvSpPr>
        <p:spPr>
          <a:xfrm>
            <a:off x="611187" y="5157787"/>
            <a:ext cx="7848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 az i1 eredményét (R0 értéke) a MEM/WB regiszterből veszi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 az i3 eredményét (R3 értéke) a MEM/WB regiszterből veszi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 az i4 eredményét (R4 értéke) az EX/MEM regiszterből veszi (nincs memória hivatkozás) </a:t>
            </a:r>
            <a:endParaRPr/>
          </a:p>
        </p:txBody>
      </p:sp>
      <p:cxnSp>
        <p:nvCxnSpPr>
          <p:cNvPr id="958" name="Google Shape;958;p47"/>
          <p:cNvCxnSpPr/>
          <p:nvPr/>
        </p:nvCxnSpPr>
        <p:spPr>
          <a:xfrm>
            <a:off x="3851275" y="2852737"/>
            <a:ext cx="215900" cy="215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59" name="Google Shape;959;p47"/>
          <p:cNvCxnSpPr/>
          <p:nvPr/>
        </p:nvCxnSpPr>
        <p:spPr>
          <a:xfrm>
            <a:off x="5724525" y="3860800"/>
            <a:ext cx="215900" cy="215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60" name="Google Shape;960;p47"/>
          <p:cNvCxnSpPr/>
          <p:nvPr/>
        </p:nvCxnSpPr>
        <p:spPr>
          <a:xfrm>
            <a:off x="6372225" y="4292600"/>
            <a:ext cx="215900" cy="215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1. feladat d. kérdés</a:t>
            </a:r>
            <a:endParaRPr/>
          </a:p>
        </p:txBody>
      </p:sp>
      <p:sp>
        <p:nvSpPr>
          <p:cNvPr id="966" name="Google Shape;966;p48"/>
          <p:cNvSpPr txBox="1"/>
          <p:nvPr>
            <p:ph idx="1" type="body"/>
          </p:nvPr>
        </p:nvSpPr>
        <p:spPr>
          <a:xfrm>
            <a:off x="539750" y="1196975"/>
            <a:ext cx="8208962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Végrehajtás pipeline-nal és anélkül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Pipeline: 11 egységnyi idő (feltöltéssel/kiürüléssel együtt)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Nélküle:</a:t>
            </a:r>
            <a:endParaRPr/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Összesen 22 egységnyi idő</a:t>
            </a:r>
            <a:endParaRPr/>
          </a:p>
        </p:txBody>
      </p:sp>
      <p:graphicFrame>
        <p:nvGraphicFramePr>
          <p:cNvPr id="967" name="Google Shape;967;p48"/>
          <p:cNvGraphicFramePr/>
          <p:nvPr/>
        </p:nvGraphicFramePr>
        <p:xfrm>
          <a:off x="2555875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720725"/>
                <a:gridCol w="1223950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9"/>
          <p:cNvSpPr txBox="1"/>
          <p:nvPr>
            <p:ph type="title"/>
          </p:nvPr>
        </p:nvSpPr>
        <p:spPr>
          <a:xfrm>
            <a:off x="457200" y="274637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1. feladat e. kérdés</a:t>
            </a:r>
            <a:endParaRPr/>
          </a:p>
        </p:txBody>
      </p:sp>
      <p:sp>
        <p:nvSpPr>
          <p:cNvPr id="973" name="Google Shape;973;p49"/>
          <p:cNvSpPr txBox="1"/>
          <p:nvPr>
            <p:ph idx="1" type="body"/>
          </p:nvPr>
        </p:nvSpPr>
        <p:spPr>
          <a:xfrm>
            <a:off x="323850" y="981075"/>
            <a:ext cx="8280400" cy="27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Gyorsítás átrendezéssel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9"/>
          <p:cNvSpPr txBox="1"/>
          <p:nvPr/>
        </p:nvSpPr>
        <p:spPr>
          <a:xfrm>
            <a:off x="684212" y="1844675"/>
            <a:ext cx="352742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Eredeti sorrend: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R0←MEM [R1+8]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R2←R0 * 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R3←MEM [R1+12]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R4←R3 * 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R0←R2 + R4</a:t>
            </a:r>
            <a:endParaRPr/>
          </a:p>
        </p:txBody>
      </p:sp>
      <p:sp>
        <p:nvSpPr>
          <p:cNvPr id="975" name="Google Shape;975;p49"/>
          <p:cNvSpPr txBox="1"/>
          <p:nvPr/>
        </p:nvSpPr>
        <p:spPr>
          <a:xfrm>
            <a:off x="3851275" y="1916112"/>
            <a:ext cx="352901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Átrendezve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i1: R0←MEM [R1+8]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i2: R3←MEM [R1+12]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i3: R2←R0 * 3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i4: R4←R3 * 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i5: R0←R2 + R4</a:t>
            </a:r>
            <a:endParaRPr/>
          </a:p>
        </p:txBody>
      </p:sp>
      <p:sp>
        <p:nvSpPr>
          <p:cNvPr id="976" name="Google Shape;976;p49"/>
          <p:cNvSpPr txBox="1"/>
          <p:nvPr/>
        </p:nvSpPr>
        <p:spPr>
          <a:xfrm>
            <a:off x="395287" y="3933825"/>
            <a:ext cx="8569325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Ezzel felszámoltuk az –eredeti jelöléssel- i2: RAW(i1) és az i4: RAW(i3) függőségek miatti várakozásokat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Mivel a feldolgozási függéseket az adat függések okozták, azok is megszűnnek, így várakozás nélkül 9 egységnyi idő alatt végrehajtható a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0"/>
          <p:cNvSpPr txBox="1"/>
          <p:nvPr/>
        </p:nvSpPr>
        <p:spPr>
          <a:xfrm>
            <a:off x="457200" y="274637"/>
            <a:ext cx="6275387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2. feladat</a:t>
            </a:r>
            <a:endParaRPr/>
          </a:p>
        </p:txBody>
      </p:sp>
      <p:sp>
        <p:nvSpPr>
          <p:cNvPr id="982" name="Google Shape;982;p50"/>
          <p:cNvSpPr txBox="1"/>
          <p:nvPr/>
        </p:nvSpPr>
        <p:spPr>
          <a:xfrm>
            <a:off x="395287" y="908050"/>
            <a:ext cx="822960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Adott a következő utasítás sorozat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R5 ← MEM [R3+24]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R6 ← MEM [R4+16]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R7 ← R6 + R5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R8 ← R6 – R5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R5 ← R7 * R8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R4 ← R4 + 4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pipeline 5 fokozatú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 utasítás lehívás, ID: utasítás dekódolás, EX: végrehajtás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MEM: memória hozzáférés, WB: regiszter visszaírás</a:t>
            </a:r>
            <a:endParaRPr/>
          </a:p>
        </p:txBody>
      </p:sp>
      <p:sp>
        <p:nvSpPr>
          <p:cNvPr id="983" name="Google Shape;983;p50"/>
          <p:cNvSpPr txBox="1"/>
          <p:nvPr/>
        </p:nvSpPr>
        <p:spPr>
          <a:xfrm>
            <a:off x="682625" y="4581525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984" name="Google Shape;984;p50"/>
          <p:cNvSpPr txBox="1"/>
          <p:nvPr/>
        </p:nvSpPr>
        <p:spPr>
          <a:xfrm>
            <a:off x="2195512" y="4581525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985" name="Google Shape;985;p50"/>
          <p:cNvSpPr txBox="1"/>
          <p:nvPr/>
        </p:nvSpPr>
        <p:spPr>
          <a:xfrm>
            <a:off x="3708400" y="4581525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986" name="Google Shape;986;p50"/>
          <p:cNvSpPr txBox="1"/>
          <p:nvPr/>
        </p:nvSpPr>
        <p:spPr>
          <a:xfrm>
            <a:off x="5219700" y="4581525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987" name="Google Shape;987;p50"/>
          <p:cNvSpPr txBox="1"/>
          <p:nvPr/>
        </p:nvSpPr>
        <p:spPr>
          <a:xfrm>
            <a:off x="6732587" y="4581525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cxnSp>
        <p:nvCxnSpPr>
          <p:cNvPr id="988" name="Google Shape;988;p50"/>
          <p:cNvCxnSpPr/>
          <p:nvPr/>
        </p:nvCxnSpPr>
        <p:spPr>
          <a:xfrm>
            <a:off x="1763712" y="5013325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9" name="Google Shape;989;p50"/>
          <p:cNvCxnSpPr/>
          <p:nvPr/>
        </p:nvCxnSpPr>
        <p:spPr>
          <a:xfrm>
            <a:off x="3275012" y="5013325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0" name="Google Shape;990;p50"/>
          <p:cNvCxnSpPr/>
          <p:nvPr/>
        </p:nvCxnSpPr>
        <p:spPr>
          <a:xfrm>
            <a:off x="4787900" y="5013325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1" name="Google Shape;991;p50"/>
          <p:cNvCxnSpPr/>
          <p:nvPr/>
        </p:nvCxnSpPr>
        <p:spPr>
          <a:xfrm>
            <a:off x="6300787" y="5013325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1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2. feladat a. kérdés</a:t>
            </a:r>
            <a:endParaRPr/>
          </a:p>
        </p:txBody>
      </p:sp>
      <p:sp>
        <p:nvSpPr>
          <p:cNvPr id="997" name="Google Shape;997;p51"/>
          <p:cNvSpPr txBox="1"/>
          <p:nvPr/>
        </p:nvSpPr>
        <p:spPr>
          <a:xfrm>
            <a:off x="457200" y="908050"/>
            <a:ext cx="8147050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Adat-egymásrahatások. Megadás formája: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függő: függés típusa(amitől függ)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Típusok: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RAW: read after write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WAR: write after 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WAW: write after write</a:t>
            </a:r>
            <a:endParaRPr/>
          </a:p>
        </p:txBody>
      </p:sp>
      <p:sp>
        <p:nvSpPr>
          <p:cNvPr id="998" name="Google Shape;998;p51"/>
          <p:cNvSpPr txBox="1"/>
          <p:nvPr/>
        </p:nvSpPr>
        <p:spPr>
          <a:xfrm>
            <a:off x="280987" y="3611562"/>
            <a:ext cx="352901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R5 ← MEM [R3+24]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R6 ← MEM [R4+16]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R7 ← R6 + R5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R8 ← R6 – R5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R5 ← R7 * R8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R4 ← R4 + 4 </a:t>
            </a:r>
            <a:endParaRPr/>
          </a:p>
        </p:txBody>
      </p:sp>
      <p:sp>
        <p:nvSpPr>
          <p:cNvPr id="999" name="Google Shape;999;p51"/>
          <p:cNvSpPr txBox="1"/>
          <p:nvPr/>
        </p:nvSpPr>
        <p:spPr>
          <a:xfrm>
            <a:off x="4356100" y="3429000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-</a:t>
            </a:r>
            <a:endParaRPr/>
          </a:p>
        </p:txBody>
      </p:sp>
      <p:sp>
        <p:nvSpPr>
          <p:cNvPr id="1000" name="Google Shape;1000;p51"/>
          <p:cNvSpPr txBox="1"/>
          <p:nvPr/>
        </p:nvSpPr>
        <p:spPr>
          <a:xfrm>
            <a:off x="4356100" y="3787775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i2:-</a:t>
            </a:r>
            <a:endParaRPr/>
          </a:p>
        </p:txBody>
      </p:sp>
      <p:sp>
        <p:nvSpPr>
          <p:cNvPr id="1001" name="Google Shape;1001;p51"/>
          <p:cNvSpPr txBox="1"/>
          <p:nvPr/>
        </p:nvSpPr>
        <p:spPr>
          <a:xfrm>
            <a:off x="4341812" y="4117975"/>
            <a:ext cx="4032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RAW(i1), RAW(i2)</a:t>
            </a:r>
            <a:endParaRPr/>
          </a:p>
        </p:txBody>
      </p:sp>
      <p:sp>
        <p:nvSpPr>
          <p:cNvPr id="1002" name="Google Shape;1002;p51"/>
          <p:cNvSpPr txBox="1"/>
          <p:nvPr/>
        </p:nvSpPr>
        <p:spPr>
          <a:xfrm>
            <a:off x="4341812" y="4449762"/>
            <a:ext cx="41767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RAW(i1).RAW(i2)</a:t>
            </a:r>
            <a:endParaRPr/>
          </a:p>
        </p:txBody>
      </p:sp>
      <p:sp>
        <p:nvSpPr>
          <p:cNvPr id="1003" name="Google Shape;1003;p51"/>
          <p:cNvSpPr txBox="1"/>
          <p:nvPr/>
        </p:nvSpPr>
        <p:spPr>
          <a:xfrm>
            <a:off x="4341812" y="4737100"/>
            <a:ext cx="4537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RAW(i3), RAW(i4),WAW(i1), WAR(i3), WAR(I4)</a:t>
            </a:r>
            <a:endParaRPr/>
          </a:p>
        </p:txBody>
      </p:sp>
      <p:sp>
        <p:nvSpPr>
          <p:cNvPr id="1004" name="Google Shape;1004;p51"/>
          <p:cNvSpPr txBox="1"/>
          <p:nvPr/>
        </p:nvSpPr>
        <p:spPr>
          <a:xfrm>
            <a:off x="4400550" y="5327650"/>
            <a:ext cx="3455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WAR(i2)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2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2. feladat b. kérdés</a:t>
            </a:r>
            <a:endParaRPr/>
          </a:p>
        </p:txBody>
      </p:sp>
      <p:sp>
        <p:nvSpPr>
          <p:cNvPr id="1010" name="Google Shape;1010;p52"/>
          <p:cNvSpPr txBox="1"/>
          <p:nvPr/>
        </p:nvSpPr>
        <p:spPr>
          <a:xfrm>
            <a:off x="457200" y="908050"/>
            <a:ext cx="81470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Ütemezés</a:t>
            </a:r>
            <a:endParaRPr/>
          </a:p>
        </p:txBody>
      </p:sp>
      <p:sp>
        <p:nvSpPr>
          <p:cNvPr id="1011" name="Google Shape;1011;p52"/>
          <p:cNvSpPr txBox="1"/>
          <p:nvPr/>
        </p:nvSpPr>
        <p:spPr>
          <a:xfrm>
            <a:off x="684212" y="1628775"/>
            <a:ext cx="7704137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2" name="Google Shape;1012;p52"/>
          <p:cNvCxnSpPr/>
          <p:nvPr/>
        </p:nvCxnSpPr>
        <p:spPr>
          <a:xfrm>
            <a:off x="13319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3" name="Google Shape;1013;p52"/>
          <p:cNvCxnSpPr/>
          <p:nvPr/>
        </p:nvCxnSpPr>
        <p:spPr>
          <a:xfrm>
            <a:off x="19796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4" name="Google Shape;1014;p52"/>
          <p:cNvCxnSpPr/>
          <p:nvPr/>
        </p:nvCxnSpPr>
        <p:spPr>
          <a:xfrm>
            <a:off x="26273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5" name="Google Shape;1015;p52"/>
          <p:cNvCxnSpPr/>
          <p:nvPr/>
        </p:nvCxnSpPr>
        <p:spPr>
          <a:xfrm>
            <a:off x="327660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6" name="Google Shape;1016;p52"/>
          <p:cNvCxnSpPr/>
          <p:nvPr/>
        </p:nvCxnSpPr>
        <p:spPr>
          <a:xfrm>
            <a:off x="392430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7" name="Google Shape;1017;p52"/>
          <p:cNvCxnSpPr/>
          <p:nvPr/>
        </p:nvCxnSpPr>
        <p:spPr>
          <a:xfrm>
            <a:off x="45005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8" name="Google Shape;1018;p52"/>
          <p:cNvCxnSpPr/>
          <p:nvPr/>
        </p:nvCxnSpPr>
        <p:spPr>
          <a:xfrm>
            <a:off x="51482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9" name="Google Shape;1019;p52"/>
          <p:cNvCxnSpPr/>
          <p:nvPr/>
        </p:nvCxnSpPr>
        <p:spPr>
          <a:xfrm>
            <a:off x="57959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0" name="Google Shape;1020;p52"/>
          <p:cNvCxnSpPr/>
          <p:nvPr/>
        </p:nvCxnSpPr>
        <p:spPr>
          <a:xfrm>
            <a:off x="64436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1" name="Google Shape;1021;p52"/>
          <p:cNvCxnSpPr/>
          <p:nvPr/>
        </p:nvCxnSpPr>
        <p:spPr>
          <a:xfrm>
            <a:off x="709295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2" name="Google Shape;1022;p52"/>
          <p:cNvCxnSpPr/>
          <p:nvPr/>
        </p:nvCxnSpPr>
        <p:spPr>
          <a:xfrm>
            <a:off x="774065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3" name="Google Shape;1023;p52"/>
          <p:cNvSpPr txBox="1"/>
          <p:nvPr/>
        </p:nvSpPr>
        <p:spPr>
          <a:xfrm>
            <a:off x="21240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52"/>
          <p:cNvSpPr txBox="1"/>
          <p:nvPr/>
        </p:nvSpPr>
        <p:spPr>
          <a:xfrm>
            <a:off x="1403350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25" name="Google Shape;1025;p52"/>
          <p:cNvSpPr txBox="1"/>
          <p:nvPr/>
        </p:nvSpPr>
        <p:spPr>
          <a:xfrm>
            <a:off x="6084887" y="177323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grpSp>
        <p:nvGrpSpPr>
          <p:cNvPr id="1026" name="Google Shape;1026;p52"/>
          <p:cNvGrpSpPr/>
          <p:nvPr/>
        </p:nvGrpSpPr>
        <p:grpSpPr>
          <a:xfrm>
            <a:off x="684212" y="2133600"/>
            <a:ext cx="7704137" cy="504825"/>
            <a:chOff x="684212" y="2133600"/>
            <a:chExt cx="7704137" cy="504825"/>
          </a:xfrm>
        </p:grpSpPr>
        <p:sp>
          <p:nvSpPr>
            <p:cNvPr id="1027" name="Google Shape;1027;p52"/>
            <p:cNvSpPr txBox="1"/>
            <p:nvPr/>
          </p:nvSpPr>
          <p:spPr>
            <a:xfrm>
              <a:off x="684212" y="2133600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8" name="Google Shape;1028;p52"/>
            <p:cNvCxnSpPr/>
            <p:nvPr/>
          </p:nvCxnSpPr>
          <p:spPr>
            <a:xfrm>
              <a:off x="13319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9" name="Google Shape;1029;p52"/>
            <p:cNvCxnSpPr/>
            <p:nvPr/>
          </p:nvCxnSpPr>
          <p:spPr>
            <a:xfrm>
              <a:off x="19796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0" name="Google Shape;1030;p52"/>
            <p:cNvCxnSpPr/>
            <p:nvPr/>
          </p:nvCxnSpPr>
          <p:spPr>
            <a:xfrm>
              <a:off x="26273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1" name="Google Shape;1031;p52"/>
            <p:cNvCxnSpPr/>
            <p:nvPr/>
          </p:nvCxnSpPr>
          <p:spPr>
            <a:xfrm>
              <a:off x="327660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2" name="Google Shape;1032;p52"/>
            <p:cNvCxnSpPr/>
            <p:nvPr/>
          </p:nvCxnSpPr>
          <p:spPr>
            <a:xfrm>
              <a:off x="392430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3" name="Google Shape;1033;p52"/>
            <p:cNvCxnSpPr/>
            <p:nvPr/>
          </p:nvCxnSpPr>
          <p:spPr>
            <a:xfrm>
              <a:off x="45005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4" name="Google Shape;1034;p52"/>
            <p:cNvCxnSpPr/>
            <p:nvPr/>
          </p:nvCxnSpPr>
          <p:spPr>
            <a:xfrm>
              <a:off x="51482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5" name="Google Shape;1035;p52"/>
            <p:cNvCxnSpPr/>
            <p:nvPr/>
          </p:nvCxnSpPr>
          <p:spPr>
            <a:xfrm>
              <a:off x="57959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6" name="Google Shape;1036;p52"/>
            <p:cNvCxnSpPr/>
            <p:nvPr/>
          </p:nvCxnSpPr>
          <p:spPr>
            <a:xfrm>
              <a:off x="64436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7" name="Google Shape;1037;p52"/>
            <p:cNvCxnSpPr/>
            <p:nvPr/>
          </p:nvCxnSpPr>
          <p:spPr>
            <a:xfrm>
              <a:off x="709295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8" name="Google Shape;1038;p52"/>
            <p:cNvCxnSpPr/>
            <p:nvPr/>
          </p:nvCxnSpPr>
          <p:spPr>
            <a:xfrm>
              <a:off x="774065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39" name="Google Shape;1039;p52"/>
            <p:cNvSpPr txBox="1"/>
            <p:nvPr/>
          </p:nvSpPr>
          <p:spPr>
            <a:xfrm>
              <a:off x="827087" y="22780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/>
            </a:p>
          </p:txBody>
        </p:sp>
        <p:sp>
          <p:nvSpPr>
            <p:cNvPr id="1040" name="Google Shape;1040;p52"/>
            <p:cNvSpPr txBox="1"/>
            <p:nvPr/>
          </p:nvSpPr>
          <p:spPr>
            <a:xfrm>
              <a:off x="2124075" y="22780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2"/>
            <p:cNvSpPr txBox="1"/>
            <p:nvPr/>
          </p:nvSpPr>
          <p:spPr>
            <a:xfrm>
              <a:off x="1476375" y="227647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042" name="Google Shape;1042;p52"/>
            <p:cNvSpPr txBox="1"/>
            <p:nvPr/>
          </p:nvSpPr>
          <p:spPr>
            <a:xfrm>
              <a:off x="2124075" y="2276475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043" name="Google Shape;1043;p52"/>
            <p:cNvSpPr txBox="1"/>
            <p:nvPr/>
          </p:nvSpPr>
          <p:spPr>
            <a:xfrm>
              <a:off x="2771775" y="2276475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044" name="Google Shape;1044;p52"/>
            <p:cNvSpPr txBox="1"/>
            <p:nvPr/>
          </p:nvSpPr>
          <p:spPr>
            <a:xfrm>
              <a:off x="3348037" y="2276475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045" name="Google Shape;1045;p52"/>
            <p:cNvSpPr txBox="1"/>
            <p:nvPr/>
          </p:nvSpPr>
          <p:spPr>
            <a:xfrm>
              <a:off x="3995737" y="227647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sp>
        <p:nvSpPr>
          <p:cNvPr id="1046" name="Google Shape;1046;p52"/>
          <p:cNvSpPr txBox="1"/>
          <p:nvPr/>
        </p:nvSpPr>
        <p:spPr>
          <a:xfrm>
            <a:off x="2195512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47" name="Google Shape;1047;p52"/>
          <p:cNvSpPr txBox="1"/>
          <p:nvPr/>
        </p:nvSpPr>
        <p:spPr>
          <a:xfrm>
            <a:off x="2916237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48" name="Google Shape;1048;p52"/>
          <p:cNvSpPr txBox="1"/>
          <p:nvPr/>
        </p:nvSpPr>
        <p:spPr>
          <a:xfrm>
            <a:off x="34194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49" name="Google Shape;1049;p52"/>
          <p:cNvSpPr txBox="1"/>
          <p:nvPr/>
        </p:nvSpPr>
        <p:spPr>
          <a:xfrm>
            <a:off x="40671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50" name="Google Shape;1050;p52"/>
          <p:cNvSpPr txBox="1"/>
          <p:nvPr/>
        </p:nvSpPr>
        <p:spPr>
          <a:xfrm>
            <a:off x="4643437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51" name="Google Shape;1051;p52"/>
          <p:cNvSpPr txBox="1"/>
          <p:nvPr/>
        </p:nvSpPr>
        <p:spPr>
          <a:xfrm>
            <a:off x="529272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52" name="Google Shape;1052;p52"/>
          <p:cNvSpPr txBox="1"/>
          <p:nvPr/>
        </p:nvSpPr>
        <p:spPr>
          <a:xfrm>
            <a:off x="658812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053" name="Google Shape;1053;p52"/>
          <p:cNvSpPr txBox="1"/>
          <p:nvPr/>
        </p:nvSpPr>
        <p:spPr>
          <a:xfrm>
            <a:off x="7308850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054" name="Google Shape;1054;p52"/>
          <p:cNvSpPr txBox="1"/>
          <p:nvPr/>
        </p:nvSpPr>
        <p:spPr>
          <a:xfrm>
            <a:off x="7885112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grpSp>
        <p:nvGrpSpPr>
          <p:cNvPr id="1055" name="Google Shape;1055;p52"/>
          <p:cNvGrpSpPr/>
          <p:nvPr/>
        </p:nvGrpSpPr>
        <p:grpSpPr>
          <a:xfrm>
            <a:off x="684212" y="3141662"/>
            <a:ext cx="7704137" cy="504825"/>
            <a:chOff x="611187" y="3860800"/>
            <a:chExt cx="7704137" cy="504825"/>
          </a:xfrm>
        </p:grpSpPr>
        <p:sp>
          <p:nvSpPr>
            <p:cNvPr id="1056" name="Google Shape;1056;p52"/>
            <p:cNvSpPr txBox="1"/>
            <p:nvPr/>
          </p:nvSpPr>
          <p:spPr>
            <a:xfrm>
              <a:off x="3995737" y="40052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057" name="Google Shape;1057;p52"/>
            <p:cNvSpPr txBox="1"/>
            <p:nvPr/>
          </p:nvSpPr>
          <p:spPr>
            <a:xfrm>
              <a:off x="611187" y="3860800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8" name="Google Shape;1058;p52"/>
            <p:cNvCxnSpPr/>
            <p:nvPr/>
          </p:nvCxnSpPr>
          <p:spPr>
            <a:xfrm>
              <a:off x="125888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9" name="Google Shape;1059;p52"/>
            <p:cNvCxnSpPr/>
            <p:nvPr/>
          </p:nvCxnSpPr>
          <p:spPr>
            <a:xfrm>
              <a:off x="190658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0" name="Google Shape;1060;p52"/>
            <p:cNvCxnSpPr/>
            <p:nvPr/>
          </p:nvCxnSpPr>
          <p:spPr>
            <a:xfrm>
              <a:off x="255428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1" name="Google Shape;1061;p52"/>
            <p:cNvCxnSpPr/>
            <p:nvPr/>
          </p:nvCxnSpPr>
          <p:spPr>
            <a:xfrm>
              <a:off x="3203575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2" name="Google Shape;1062;p52"/>
            <p:cNvCxnSpPr/>
            <p:nvPr/>
          </p:nvCxnSpPr>
          <p:spPr>
            <a:xfrm>
              <a:off x="3851275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3" name="Google Shape;1063;p52"/>
            <p:cNvCxnSpPr/>
            <p:nvPr/>
          </p:nvCxnSpPr>
          <p:spPr>
            <a:xfrm>
              <a:off x="442753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4" name="Google Shape;1064;p52"/>
            <p:cNvCxnSpPr/>
            <p:nvPr/>
          </p:nvCxnSpPr>
          <p:spPr>
            <a:xfrm>
              <a:off x="507523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5" name="Google Shape;1065;p52"/>
            <p:cNvCxnSpPr/>
            <p:nvPr/>
          </p:nvCxnSpPr>
          <p:spPr>
            <a:xfrm>
              <a:off x="572293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6" name="Google Shape;1066;p52"/>
            <p:cNvCxnSpPr/>
            <p:nvPr/>
          </p:nvCxnSpPr>
          <p:spPr>
            <a:xfrm>
              <a:off x="637063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7" name="Google Shape;1067;p52"/>
            <p:cNvCxnSpPr/>
            <p:nvPr/>
          </p:nvCxnSpPr>
          <p:spPr>
            <a:xfrm>
              <a:off x="7019925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8" name="Google Shape;1068;p52"/>
            <p:cNvCxnSpPr/>
            <p:nvPr/>
          </p:nvCxnSpPr>
          <p:spPr>
            <a:xfrm>
              <a:off x="7667625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69" name="Google Shape;1069;p52"/>
            <p:cNvSpPr txBox="1"/>
            <p:nvPr/>
          </p:nvSpPr>
          <p:spPr>
            <a:xfrm>
              <a:off x="754062" y="40052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i3</a:t>
              </a:r>
              <a:endParaRPr/>
            </a:p>
          </p:txBody>
        </p:sp>
        <p:sp>
          <p:nvSpPr>
            <p:cNvPr id="1070" name="Google Shape;1070;p52"/>
            <p:cNvSpPr txBox="1"/>
            <p:nvPr/>
          </p:nvSpPr>
          <p:spPr>
            <a:xfrm>
              <a:off x="2051050" y="40052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2"/>
            <p:cNvSpPr txBox="1"/>
            <p:nvPr/>
          </p:nvSpPr>
          <p:spPr>
            <a:xfrm>
              <a:off x="2700337" y="40052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072" name="Google Shape;1072;p52"/>
            <p:cNvSpPr txBox="1"/>
            <p:nvPr/>
          </p:nvSpPr>
          <p:spPr>
            <a:xfrm>
              <a:off x="3419475" y="4005262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073" name="Google Shape;1073;p52"/>
            <p:cNvSpPr txBox="1"/>
            <p:nvPr/>
          </p:nvSpPr>
          <p:spPr>
            <a:xfrm>
              <a:off x="4572000" y="4005262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074" name="Google Shape;1074;p52"/>
            <p:cNvSpPr txBox="1"/>
            <p:nvPr/>
          </p:nvSpPr>
          <p:spPr>
            <a:xfrm>
              <a:off x="5076825" y="4005262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075" name="Google Shape;1075;p52"/>
            <p:cNvSpPr txBox="1"/>
            <p:nvPr/>
          </p:nvSpPr>
          <p:spPr>
            <a:xfrm>
              <a:off x="5867400" y="4005262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1076" name="Google Shape;1076;p52"/>
          <p:cNvGrpSpPr/>
          <p:nvPr/>
        </p:nvGrpSpPr>
        <p:grpSpPr>
          <a:xfrm>
            <a:off x="684212" y="2636837"/>
            <a:ext cx="7704137" cy="504825"/>
            <a:chOff x="611187" y="3500437"/>
            <a:chExt cx="7704137" cy="504825"/>
          </a:xfrm>
        </p:grpSpPr>
        <p:sp>
          <p:nvSpPr>
            <p:cNvPr id="1077" name="Google Shape;1077;p52"/>
            <p:cNvSpPr txBox="1"/>
            <p:nvPr/>
          </p:nvSpPr>
          <p:spPr>
            <a:xfrm>
              <a:off x="611187" y="3500437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8" name="Google Shape;1078;p52"/>
            <p:cNvCxnSpPr/>
            <p:nvPr/>
          </p:nvCxnSpPr>
          <p:spPr>
            <a:xfrm>
              <a:off x="125888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9" name="Google Shape;1079;p52"/>
            <p:cNvCxnSpPr/>
            <p:nvPr/>
          </p:nvCxnSpPr>
          <p:spPr>
            <a:xfrm>
              <a:off x="190658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0" name="Google Shape;1080;p52"/>
            <p:cNvCxnSpPr/>
            <p:nvPr/>
          </p:nvCxnSpPr>
          <p:spPr>
            <a:xfrm>
              <a:off x="255428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1" name="Google Shape;1081;p52"/>
            <p:cNvCxnSpPr/>
            <p:nvPr/>
          </p:nvCxnSpPr>
          <p:spPr>
            <a:xfrm>
              <a:off x="3203575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2" name="Google Shape;1082;p52"/>
            <p:cNvCxnSpPr/>
            <p:nvPr/>
          </p:nvCxnSpPr>
          <p:spPr>
            <a:xfrm>
              <a:off x="3851275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3" name="Google Shape;1083;p52"/>
            <p:cNvCxnSpPr/>
            <p:nvPr/>
          </p:nvCxnSpPr>
          <p:spPr>
            <a:xfrm>
              <a:off x="442753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4" name="Google Shape;1084;p52"/>
            <p:cNvCxnSpPr/>
            <p:nvPr/>
          </p:nvCxnSpPr>
          <p:spPr>
            <a:xfrm>
              <a:off x="507523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5" name="Google Shape;1085;p52"/>
            <p:cNvCxnSpPr/>
            <p:nvPr/>
          </p:nvCxnSpPr>
          <p:spPr>
            <a:xfrm>
              <a:off x="572293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6" name="Google Shape;1086;p52"/>
            <p:cNvCxnSpPr/>
            <p:nvPr/>
          </p:nvCxnSpPr>
          <p:spPr>
            <a:xfrm>
              <a:off x="637063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7" name="Google Shape;1087;p52"/>
            <p:cNvCxnSpPr/>
            <p:nvPr/>
          </p:nvCxnSpPr>
          <p:spPr>
            <a:xfrm>
              <a:off x="7019925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8" name="Google Shape;1088;p52"/>
            <p:cNvCxnSpPr/>
            <p:nvPr/>
          </p:nvCxnSpPr>
          <p:spPr>
            <a:xfrm>
              <a:off x="7667625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89" name="Google Shape;1089;p52"/>
            <p:cNvSpPr txBox="1"/>
            <p:nvPr/>
          </p:nvSpPr>
          <p:spPr>
            <a:xfrm>
              <a:off x="754062" y="364490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i2</a:t>
              </a:r>
              <a:endParaRPr/>
            </a:p>
          </p:txBody>
        </p:sp>
        <p:sp>
          <p:nvSpPr>
            <p:cNvPr id="1090" name="Google Shape;1090;p52"/>
            <p:cNvSpPr txBox="1"/>
            <p:nvPr/>
          </p:nvSpPr>
          <p:spPr>
            <a:xfrm>
              <a:off x="2051050" y="364490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2"/>
            <p:cNvSpPr txBox="1"/>
            <p:nvPr/>
          </p:nvSpPr>
          <p:spPr>
            <a:xfrm>
              <a:off x="2051050" y="364490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092" name="Google Shape;1092;p52"/>
            <p:cNvSpPr txBox="1"/>
            <p:nvPr/>
          </p:nvSpPr>
          <p:spPr>
            <a:xfrm>
              <a:off x="2700337" y="3644900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093" name="Google Shape;1093;p52"/>
            <p:cNvSpPr txBox="1"/>
            <p:nvPr/>
          </p:nvSpPr>
          <p:spPr>
            <a:xfrm>
              <a:off x="3348037" y="3644900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094" name="Google Shape;1094;p52"/>
            <p:cNvSpPr txBox="1"/>
            <p:nvPr/>
          </p:nvSpPr>
          <p:spPr>
            <a:xfrm>
              <a:off x="3851275" y="3644900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095" name="Google Shape;1095;p52"/>
            <p:cNvSpPr txBox="1"/>
            <p:nvPr/>
          </p:nvSpPr>
          <p:spPr>
            <a:xfrm>
              <a:off x="4500562" y="3644900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1096" name="Google Shape;1096;p52"/>
          <p:cNvGrpSpPr/>
          <p:nvPr/>
        </p:nvGrpSpPr>
        <p:grpSpPr>
          <a:xfrm>
            <a:off x="684212" y="4149725"/>
            <a:ext cx="7704137" cy="504825"/>
            <a:chOff x="611187" y="4437062"/>
            <a:chExt cx="7704137" cy="504825"/>
          </a:xfrm>
        </p:grpSpPr>
        <p:sp>
          <p:nvSpPr>
            <p:cNvPr id="1097" name="Google Shape;1097;p52"/>
            <p:cNvSpPr txBox="1"/>
            <p:nvPr/>
          </p:nvSpPr>
          <p:spPr>
            <a:xfrm>
              <a:off x="611187" y="4437062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8" name="Google Shape;1098;p52"/>
            <p:cNvCxnSpPr/>
            <p:nvPr/>
          </p:nvCxnSpPr>
          <p:spPr>
            <a:xfrm>
              <a:off x="125888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9" name="Google Shape;1099;p52"/>
            <p:cNvCxnSpPr/>
            <p:nvPr/>
          </p:nvCxnSpPr>
          <p:spPr>
            <a:xfrm>
              <a:off x="190658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0" name="Google Shape;1100;p52"/>
            <p:cNvCxnSpPr/>
            <p:nvPr/>
          </p:nvCxnSpPr>
          <p:spPr>
            <a:xfrm>
              <a:off x="255428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1" name="Google Shape;1101;p52"/>
            <p:cNvCxnSpPr/>
            <p:nvPr/>
          </p:nvCxnSpPr>
          <p:spPr>
            <a:xfrm>
              <a:off x="3203575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2" name="Google Shape;1102;p52"/>
            <p:cNvCxnSpPr/>
            <p:nvPr/>
          </p:nvCxnSpPr>
          <p:spPr>
            <a:xfrm>
              <a:off x="3851275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3" name="Google Shape;1103;p52"/>
            <p:cNvCxnSpPr/>
            <p:nvPr/>
          </p:nvCxnSpPr>
          <p:spPr>
            <a:xfrm>
              <a:off x="442753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4" name="Google Shape;1104;p52"/>
            <p:cNvCxnSpPr/>
            <p:nvPr/>
          </p:nvCxnSpPr>
          <p:spPr>
            <a:xfrm>
              <a:off x="507523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5" name="Google Shape;1105;p52"/>
            <p:cNvCxnSpPr/>
            <p:nvPr/>
          </p:nvCxnSpPr>
          <p:spPr>
            <a:xfrm>
              <a:off x="572293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6" name="Google Shape;1106;p52"/>
            <p:cNvCxnSpPr/>
            <p:nvPr/>
          </p:nvCxnSpPr>
          <p:spPr>
            <a:xfrm>
              <a:off x="637063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7" name="Google Shape;1107;p52"/>
            <p:cNvCxnSpPr/>
            <p:nvPr/>
          </p:nvCxnSpPr>
          <p:spPr>
            <a:xfrm>
              <a:off x="7019925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8" name="Google Shape;1108;p52"/>
            <p:cNvCxnSpPr/>
            <p:nvPr/>
          </p:nvCxnSpPr>
          <p:spPr>
            <a:xfrm>
              <a:off x="7667625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9" name="Google Shape;1109;p52"/>
            <p:cNvSpPr txBox="1"/>
            <p:nvPr/>
          </p:nvSpPr>
          <p:spPr>
            <a:xfrm>
              <a:off x="754062" y="45815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i5</a:t>
              </a:r>
              <a:endParaRPr/>
            </a:p>
          </p:txBody>
        </p:sp>
        <p:sp>
          <p:nvSpPr>
            <p:cNvPr id="1110" name="Google Shape;1110;p52"/>
            <p:cNvSpPr txBox="1"/>
            <p:nvPr/>
          </p:nvSpPr>
          <p:spPr>
            <a:xfrm>
              <a:off x="2051050" y="45815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2"/>
            <p:cNvSpPr txBox="1"/>
            <p:nvPr/>
          </p:nvSpPr>
          <p:spPr>
            <a:xfrm>
              <a:off x="4643437" y="45815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112" name="Google Shape;1112;p52"/>
            <p:cNvSpPr txBox="1"/>
            <p:nvPr/>
          </p:nvSpPr>
          <p:spPr>
            <a:xfrm>
              <a:off x="5292725" y="4581525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113" name="Google Shape;1113;p52"/>
            <p:cNvSpPr txBox="1"/>
            <p:nvPr/>
          </p:nvSpPr>
          <p:spPr>
            <a:xfrm>
              <a:off x="5867400" y="4581525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114" name="Google Shape;1114;p52"/>
            <p:cNvSpPr txBox="1"/>
            <p:nvPr/>
          </p:nvSpPr>
          <p:spPr>
            <a:xfrm>
              <a:off x="6443662" y="4581525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115" name="Google Shape;1115;p52"/>
            <p:cNvSpPr txBox="1"/>
            <p:nvPr/>
          </p:nvSpPr>
          <p:spPr>
            <a:xfrm>
              <a:off x="7092950" y="45815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1116" name="Google Shape;1116;p52"/>
          <p:cNvGrpSpPr/>
          <p:nvPr/>
        </p:nvGrpSpPr>
        <p:grpSpPr>
          <a:xfrm>
            <a:off x="684212" y="3644900"/>
            <a:ext cx="7704137" cy="504825"/>
            <a:chOff x="611187" y="4005262"/>
            <a:chExt cx="7704137" cy="504825"/>
          </a:xfrm>
        </p:grpSpPr>
        <p:sp>
          <p:nvSpPr>
            <p:cNvPr id="1117" name="Google Shape;1117;p52"/>
            <p:cNvSpPr txBox="1"/>
            <p:nvPr/>
          </p:nvSpPr>
          <p:spPr>
            <a:xfrm>
              <a:off x="611187" y="4005262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8" name="Google Shape;1118;p52"/>
            <p:cNvCxnSpPr/>
            <p:nvPr/>
          </p:nvCxnSpPr>
          <p:spPr>
            <a:xfrm>
              <a:off x="125888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9" name="Google Shape;1119;p52"/>
            <p:cNvCxnSpPr/>
            <p:nvPr/>
          </p:nvCxnSpPr>
          <p:spPr>
            <a:xfrm>
              <a:off x="190658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0" name="Google Shape;1120;p52"/>
            <p:cNvCxnSpPr/>
            <p:nvPr/>
          </p:nvCxnSpPr>
          <p:spPr>
            <a:xfrm>
              <a:off x="255428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1" name="Google Shape;1121;p52"/>
            <p:cNvCxnSpPr/>
            <p:nvPr/>
          </p:nvCxnSpPr>
          <p:spPr>
            <a:xfrm>
              <a:off x="3203575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2" name="Google Shape;1122;p52"/>
            <p:cNvCxnSpPr/>
            <p:nvPr/>
          </p:nvCxnSpPr>
          <p:spPr>
            <a:xfrm>
              <a:off x="3851275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3" name="Google Shape;1123;p52"/>
            <p:cNvCxnSpPr/>
            <p:nvPr/>
          </p:nvCxnSpPr>
          <p:spPr>
            <a:xfrm>
              <a:off x="442753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4" name="Google Shape;1124;p52"/>
            <p:cNvCxnSpPr/>
            <p:nvPr/>
          </p:nvCxnSpPr>
          <p:spPr>
            <a:xfrm>
              <a:off x="507523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5" name="Google Shape;1125;p52"/>
            <p:cNvCxnSpPr/>
            <p:nvPr/>
          </p:nvCxnSpPr>
          <p:spPr>
            <a:xfrm>
              <a:off x="572293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6" name="Google Shape;1126;p52"/>
            <p:cNvCxnSpPr/>
            <p:nvPr/>
          </p:nvCxnSpPr>
          <p:spPr>
            <a:xfrm>
              <a:off x="637063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7" name="Google Shape;1127;p52"/>
            <p:cNvCxnSpPr/>
            <p:nvPr/>
          </p:nvCxnSpPr>
          <p:spPr>
            <a:xfrm>
              <a:off x="7019925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8" name="Google Shape;1128;p52"/>
            <p:cNvCxnSpPr/>
            <p:nvPr/>
          </p:nvCxnSpPr>
          <p:spPr>
            <a:xfrm>
              <a:off x="7667625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29" name="Google Shape;1129;p52"/>
            <p:cNvSpPr txBox="1"/>
            <p:nvPr/>
          </p:nvSpPr>
          <p:spPr>
            <a:xfrm>
              <a:off x="754062" y="41497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</a:t>
              </a:r>
              <a:endParaRPr/>
            </a:p>
          </p:txBody>
        </p:sp>
        <p:sp>
          <p:nvSpPr>
            <p:cNvPr id="1130" name="Google Shape;1130;p52"/>
            <p:cNvSpPr txBox="1"/>
            <p:nvPr/>
          </p:nvSpPr>
          <p:spPr>
            <a:xfrm>
              <a:off x="2051050" y="41497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2"/>
            <p:cNvSpPr txBox="1"/>
            <p:nvPr/>
          </p:nvSpPr>
          <p:spPr>
            <a:xfrm>
              <a:off x="3348037" y="41497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132" name="Google Shape;1132;p52"/>
            <p:cNvSpPr txBox="1"/>
            <p:nvPr/>
          </p:nvSpPr>
          <p:spPr>
            <a:xfrm>
              <a:off x="4643437" y="4149725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133" name="Google Shape;1133;p52"/>
            <p:cNvSpPr txBox="1"/>
            <p:nvPr/>
          </p:nvSpPr>
          <p:spPr>
            <a:xfrm>
              <a:off x="5219700" y="4149725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134" name="Google Shape;1134;p52"/>
            <p:cNvSpPr txBox="1"/>
            <p:nvPr/>
          </p:nvSpPr>
          <p:spPr>
            <a:xfrm>
              <a:off x="5795962" y="4149725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135" name="Google Shape;1135;p52"/>
            <p:cNvSpPr txBox="1"/>
            <p:nvPr/>
          </p:nvSpPr>
          <p:spPr>
            <a:xfrm>
              <a:off x="6516687" y="41497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1136" name="Google Shape;1136;p52"/>
            <p:cNvSpPr txBox="1"/>
            <p:nvPr/>
          </p:nvSpPr>
          <p:spPr>
            <a:xfrm>
              <a:off x="3995737" y="41497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</p:grpSp>
      <p:grpSp>
        <p:nvGrpSpPr>
          <p:cNvPr id="1137" name="Google Shape;1137;p52"/>
          <p:cNvGrpSpPr/>
          <p:nvPr/>
        </p:nvGrpSpPr>
        <p:grpSpPr>
          <a:xfrm>
            <a:off x="684212" y="4652962"/>
            <a:ext cx="7704137" cy="504825"/>
            <a:chOff x="684212" y="5013325"/>
            <a:chExt cx="7704137" cy="504825"/>
          </a:xfrm>
        </p:grpSpPr>
        <p:sp>
          <p:nvSpPr>
            <p:cNvPr id="1138" name="Google Shape;1138;p52"/>
            <p:cNvSpPr txBox="1"/>
            <p:nvPr/>
          </p:nvSpPr>
          <p:spPr>
            <a:xfrm>
              <a:off x="684212" y="5013325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9" name="Google Shape;1139;p52"/>
            <p:cNvCxnSpPr/>
            <p:nvPr/>
          </p:nvCxnSpPr>
          <p:spPr>
            <a:xfrm>
              <a:off x="133191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0" name="Google Shape;1140;p52"/>
            <p:cNvCxnSpPr/>
            <p:nvPr/>
          </p:nvCxnSpPr>
          <p:spPr>
            <a:xfrm>
              <a:off x="197961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1" name="Google Shape;1141;p52"/>
            <p:cNvCxnSpPr/>
            <p:nvPr/>
          </p:nvCxnSpPr>
          <p:spPr>
            <a:xfrm>
              <a:off x="262731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2" name="Google Shape;1142;p52"/>
            <p:cNvCxnSpPr/>
            <p:nvPr/>
          </p:nvCxnSpPr>
          <p:spPr>
            <a:xfrm>
              <a:off x="3276600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3" name="Google Shape;1143;p52"/>
            <p:cNvCxnSpPr/>
            <p:nvPr/>
          </p:nvCxnSpPr>
          <p:spPr>
            <a:xfrm>
              <a:off x="3924300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4" name="Google Shape;1144;p52"/>
            <p:cNvCxnSpPr/>
            <p:nvPr/>
          </p:nvCxnSpPr>
          <p:spPr>
            <a:xfrm>
              <a:off x="450056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5" name="Google Shape;1145;p52"/>
            <p:cNvCxnSpPr/>
            <p:nvPr/>
          </p:nvCxnSpPr>
          <p:spPr>
            <a:xfrm>
              <a:off x="514826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6" name="Google Shape;1146;p52"/>
            <p:cNvCxnSpPr/>
            <p:nvPr/>
          </p:nvCxnSpPr>
          <p:spPr>
            <a:xfrm>
              <a:off x="579596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7" name="Google Shape;1147;p52"/>
            <p:cNvCxnSpPr/>
            <p:nvPr/>
          </p:nvCxnSpPr>
          <p:spPr>
            <a:xfrm>
              <a:off x="644366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8" name="Google Shape;1148;p52"/>
            <p:cNvCxnSpPr/>
            <p:nvPr/>
          </p:nvCxnSpPr>
          <p:spPr>
            <a:xfrm>
              <a:off x="7092950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9" name="Google Shape;1149;p52"/>
            <p:cNvCxnSpPr/>
            <p:nvPr/>
          </p:nvCxnSpPr>
          <p:spPr>
            <a:xfrm>
              <a:off x="7740650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50" name="Google Shape;1150;p52"/>
            <p:cNvSpPr txBox="1"/>
            <p:nvPr/>
          </p:nvSpPr>
          <p:spPr>
            <a:xfrm>
              <a:off x="827087" y="515778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i6</a:t>
              </a:r>
              <a:endParaRPr/>
            </a:p>
          </p:txBody>
        </p:sp>
        <p:sp>
          <p:nvSpPr>
            <p:cNvPr id="1151" name="Google Shape;1151;p52"/>
            <p:cNvSpPr txBox="1"/>
            <p:nvPr/>
          </p:nvSpPr>
          <p:spPr>
            <a:xfrm>
              <a:off x="2124075" y="515778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2"/>
            <p:cNvSpPr txBox="1"/>
            <p:nvPr/>
          </p:nvSpPr>
          <p:spPr>
            <a:xfrm>
              <a:off x="5292725" y="515778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153" name="Google Shape;1153;p52"/>
            <p:cNvSpPr txBox="1"/>
            <p:nvPr/>
          </p:nvSpPr>
          <p:spPr>
            <a:xfrm>
              <a:off x="5940425" y="5157787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154" name="Google Shape;1154;p52"/>
            <p:cNvSpPr txBox="1"/>
            <p:nvPr/>
          </p:nvSpPr>
          <p:spPr>
            <a:xfrm>
              <a:off x="6588125" y="5157787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155" name="Google Shape;1155;p52"/>
            <p:cNvSpPr txBox="1"/>
            <p:nvPr/>
          </p:nvSpPr>
          <p:spPr>
            <a:xfrm>
              <a:off x="7092950" y="5157787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156" name="Google Shape;1156;p52"/>
            <p:cNvSpPr txBox="1"/>
            <p:nvPr/>
          </p:nvSpPr>
          <p:spPr>
            <a:xfrm>
              <a:off x="7812087" y="5157787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3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2. feladat c. kérdés</a:t>
            </a:r>
            <a:endParaRPr/>
          </a:p>
        </p:txBody>
      </p:sp>
      <p:sp>
        <p:nvSpPr>
          <p:cNvPr id="1162" name="Google Shape;1162;p53"/>
          <p:cNvSpPr txBox="1"/>
          <p:nvPr/>
        </p:nvSpPr>
        <p:spPr>
          <a:xfrm>
            <a:off x="457200" y="908050"/>
            <a:ext cx="81470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Forwarding</a:t>
            </a:r>
            <a:endParaRPr/>
          </a:p>
        </p:txBody>
      </p:sp>
      <p:sp>
        <p:nvSpPr>
          <p:cNvPr id="1163" name="Google Shape;1163;p53"/>
          <p:cNvSpPr txBox="1"/>
          <p:nvPr/>
        </p:nvSpPr>
        <p:spPr>
          <a:xfrm>
            <a:off x="684212" y="1628775"/>
            <a:ext cx="7704137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4" name="Google Shape;1164;p53"/>
          <p:cNvCxnSpPr/>
          <p:nvPr/>
        </p:nvCxnSpPr>
        <p:spPr>
          <a:xfrm>
            <a:off x="13319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5" name="Google Shape;1165;p53"/>
          <p:cNvCxnSpPr/>
          <p:nvPr/>
        </p:nvCxnSpPr>
        <p:spPr>
          <a:xfrm>
            <a:off x="19796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6" name="Google Shape;1166;p53"/>
          <p:cNvCxnSpPr/>
          <p:nvPr/>
        </p:nvCxnSpPr>
        <p:spPr>
          <a:xfrm>
            <a:off x="26273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7" name="Google Shape;1167;p53"/>
          <p:cNvCxnSpPr/>
          <p:nvPr/>
        </p:nvCxnSpPr>
        <p:spPr>
          <a:xfrm>
            <a:off x="327660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8" name="Google Shape;1168;p53"/>
          <p:cNvCxnSpPr/>
          <p:nvPr/>
        </p:nvCxnSpPr>
        <p:spPr>
          <a:xfrm>
            <a:off x="392430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9" name="Google Shape;1169;p53"/>
          <p:cNvCxnSpPr/>
          <p:nvPr/>
        </p:nvCxnSpPr>
        <p:spPr>
          <a:xfrm>
            <a:off x="45005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0" name="Google Shape;1170;p53"/>
          <p:cNvCxnSpPr/>
          <p:nvPr/>
        </p:nvCxnSpPr>
        <p:spPr>
          <a:xfrm>
            <a:off x="51482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1" name="Google Shape;1171;p53"/>
          <p:cNvCxnSpPr/>
          <p:nvPr/>
        </p:nvCxnSpPr>
        <p:spPr>
          <a:xfrm>
            <a:off x="57959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2" name="Google Shape;1172;p53"/>
          <p:cNvCxnSpPr/>
          <p:nvPr/>
        </p:nvCxnSpPr>
        <p:spPr>
          <a:xfrm>
            <a:off x="64436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3" name="Google Shape;1173;p53"/>
          <p:cNvCxnSpPr/>
          <p:nvPr/>
        </p:nvCxnSpPr>
        <p:spPr>
          <a:xfrm>
            <a:off x="709295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4" name="Google Shape;1174;p53"/>
          <p:cNvCxnSpPr/>
          <p:nvPr/>
        </p:nvCxnSpPr>
        <p:spPr>
          <a:xfrm>
            <a:off x="774065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75" name="Google Shape;1175;p53"/>
          <p:cNvSpPr txBox="1"/>
          <p:nvPr/>
        </p:nvSpPr>
        <p:spPr>
          <a:xfrm>
            <a:off x="21240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53"/>
          <p:cNvSpPr txBox="1"/>
          <p:nvPr/>
        </p:nvSpPr>
        <p:spPr>
          <a:xfrm>
            <a:off x="1403350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7" name="Google Shape;1177;p53"/>
          <p:cNvSpPr txBox="1"/>
          <p:nvPr/>
        </p:nvSpPr>
        <p:spPr>
          <a:xfrm>
            <a:off x="6084887" y="177323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grpSp>
        <p:nvGrpSpPr>
          <p:cNvPr id="1178" name="Google Shape;1178;p53"/>
          <p:cNvGrpSpPr/>
          <p:nvPr/>
        </p:nvGrpSpPr>
        <p:grpSpPr>
          <a:xfrm>
            <a:off x="684212" y="2133600"/>
            <a:ext cx="7704137" cy="504825"/>
            <a:chOff x="684212" y="2133600"/>
            <a:chExt cx="7704137" cy="504825"/>
          </a:xfrm>
        </p:grpSpPr>
        <p:sp>
          <p:nvSpPr>
            <p:cNvPr id="1179" name="Google Shape;1179;p53"/>
            <p:cNvSpPr txBox="1"/>
            <p:nvPr/>
          </p:nvSpPr>
          <p:spPr>
            <a:xfrm>
              <a:off x="684212" y="2133600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0" name="Google Shape;1180;p53"/>
            <p:cNvCxnSpPr/>
            <p:nvPr/>
          </p:nvCxnSpPr>
          <p:spPr>
            <a:xfrm>
              <a:off x="13319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1" name="Google Shape;1181;p53"/>
            <p:cNvCxnSpPr/>
            <p:nvPr/>
          </p:nvCxnSpPr>
          <p:spPr>
            <a:xfrm>
              <a:off x="19796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2" name="Google Shape;1182;p53"/>
            <p:cNvCxnSpPr/>
            <p:nvPr/>
          </p:nvCxnSpPr>
          <p:spPr>
            <a:xfrm>
              <a:off x="26273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3" name="Google Shape;1183;p53"/>
            <p:cNvCxnSpPr/>
            <p:nvPr/>
          </p:nvCxnSpPr>
          <p:spPr>
            <a:xfrm>
              <a:off x="327660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4" name="Google Shape;1184;p53"/>
            <p:cNvCxnSpPr/>
            <p:nvPr/>
          </p:nvCxnSpPr>
          <p:spPr>
            <a:xfrm>
              <a:off x="392430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5" name="Google Shape;1185;p53"/>
            <p:cNvCxnSpPr/>
            <p:nvPr/>
          </p:nvCxnSpPr>
          <p:spPr>
            <a:xfrm>
              <a:off x="45005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6" name="Google Shape;1186;p53"/>
            <p:cNvCxnSpPr/>
            <p:nvPr/>
          </p:nvCxnSpPr>
          <p:spPr>
            <a:xfrm>
              <a:off x="51482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7" name="Google Shape;1187;p53"/>
            <p:cNvCxnSpPr/>
            <p:nvPr/>
          </p:nvCxnSpPr>
          <p:spPr>
            <a:xfrm>
              <a:off x="57959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8" name="Google Shape;1188;p53"/>
            <p:cNvCxnSpPr/>
            <p:nvPr/>
          </p:nvCxnSpPr>
          <p:spPr>
            <a:xfrm>
              <a:off x="64436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9" name="Google Shape;1189;p53"/>
            <p:cNvCxnSpPr/>
            <p:nvPr/>
          </p:nvCxnSpPr>
          <p:spPr>
            <a:xfrm>
              <a:off x="709295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0" name="Google Shape;1190;p53"/>
            <p:cNvCxnSpPr/>
            <p:nvPr/>
          </p:nvCxnSpPr>
          <p:spPr>
            <a:xfrm>
              <a:off x="774065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91" name="Google Shape;1191;p53"/>
            <p:cNvSpPr txBox="1"/>
            <p:nvPr/>
          </p:nvSpPr>
          <p:spPr>
            <a:xfrm>
              <a:off x="827087" y="22780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/>
            </a:p>
          </p:txBody>
        </p:sp>
        <p:sp>
          <p:nvSpPr>
            <p:cNvPr id="1192" name="Google Shape;1192;p53"/>
            <p:cNvSpPr txBox="1"/>
            <p:nvPr/>
          </p:nvSpPr>
          <p:spPr>
            <a:xfrm>
              <a:off x="2124075" y="22780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3"/>
            <p:cNvSpPr txBox="1"/>
            <p:nvPr/>
          </p:nvSpPr>
          <p:spPr>
            <a:xfrm>
              <a:off x="1476375" y="227647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194" name="Google Shape;1194;p53"/>
            <p:cNvSpPr txBox="1"/>
            <p:nvPr/>
          </p:nvSpPr>
          <p:spPr>
            <a:xfrm>
              <a:off x="2124075" y="2276475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195" name="Google Shape;1195;p53"/>
            <p:cNvSpPr txBox="1"/>
            <p:nvPr/>
          </p:nvSpPr>
          <p:spPr>
            <a:xfrm>
              <a:off x="2771775" y="2276475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196" name="Google Shape;1196;p53"/>
            <p:cNvSpPr txBox="1"/>
            <p:nvPr/>
          </p:nvSpPr>
          <p:spPr>
            <a:xfrm>
              <a:off x="3348037" y="2276475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197" name="Google Shape;1197;p53"/>
            <p:cNvSpPr txBox="1"/>
            <p:nvPr/>
          </p:nvSpPr>
          <p:spPr>
            <a:xfrm>
              <a:off x="3995737" y="227647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sp>
        <p:nvSpPr>
          <p:cNvPr id="1198" name="Google Shape;1198;p53"/>
          <p:cNvSpPr txBox="1"/>
          <p:nvPr/>
        </p:nvSpPr>
        <p:spPr>
          <a:xfrm>
            <a:off x="2195512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99" name="Google Shape;1199;p53"/>
          <p:cNvSpPr txBox="1"/>
          <p:nvPr/>
        </p:nvSpPr>
        <p:spPr>
          <a:xfrm>
            <a:off x="2916237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00" name="Google Shape;1200;p53"/>
          <p:cNvSpPr txBox="1"/>
          <p:nvPr/>
        </p:nvSpPr>
        <p:spPr>
          <a:xfrm>
            <a:off x="34194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01" name="Google Shape;1201;p53"/>
          <p:cNvSpPr txBox="1"/>
          <p:nvPr/>
        </p:nvSpPr>
        <p:spPr>
          <a:xfrm>
            <a:off x="40671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02" name="Google Shape;1202;p53"/>
          <p:cNvSpPr txBox="1"/>
          <p:nvPr/>
        </p:nvSpPr>
        <p:spPr>
          <a:xfrm>
            <a:off x="4643437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3" name="Google Shape;1203;p53"/>
          <p:cNvSpPr txBox="1"/>
          <p:nvPr/>
        </p:nvSpPr>
        <p:spPr>
          <a:xfrm>
            <a:off x="529272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204" name="Google Shape;1204;p53"/>
          <p:cNvSpPr txBox="1"/>
          <p:nvPr/>
        </p:nvSpPr>
        <p:spPr>
          <a:xfrm>
            <a:off x="658812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205" name="Google Shape;1205;p53"/>
          <p:cNvSpPr txBox="1"/>
          <p:nvPr/>
        </p:nvSpPr>
        <p:spPr>
          <a:xfrm>
            <a:off x="7308850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206" name="Google Shape;1206;p53"/>
          <p:cNvSpPr txBox="1"/>
          <p:nvPr/>
        </p:nvSpPr>
        <p:spPr>
          <a:xfrm>
            <a:off x="7885112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grpSp>
        <p:nvGrpSpPr>
          <p:cNvPr id="1207" name="Google Shape;1207;p53"/>
          <p:cNvGrpSpPr/>
          <p:nvPr/>
        </p:nvGrpSpPr>
        <p:grpSpPr>
          <a:xfrm>
            <a:off x="684212" y="3141662"/>
            <a:ext cx="7704137" cy="504825"/>
            <a:chOff x="611187" y="3860800"/>
            <a:chExt cx="7704137" cy="504825"/>
          </a:xfrm>
        </p:grpSpPr>
        <p:sp>
          <p:nvSpPr>
            <p:cNvPr id="1208" name="Google Shape;1208;p53"/>
            <p:cNvSpPr txBox="1"/>
            <p:nvPr/>
          </p:nvSpPr>
          <p:spPr>
            <a:xfrm>
              <a:off x="3995737" y="40052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209" name="Google Shape;1209;p53"/>
            <p:cNvSpPr txBox="1"/>
            <p:nvPr/>
          </p:nvSpPr>
          <p:spPr>
            <a:xfrm>
              <a:off x="611187" y="3860800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0" name="Google Shape;1210;p53"/>
            <p:cNvCxnSpPr/>
            <p:nvPr/>
          </p:nvCxnSpPr>
          <p:spPr>
            <a:xfrm>
              <a:off x="125888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1" name="Google Shape;1211;p53"/>
            <p:cNvCxnSpPr/>
            <p:nvPr/>
          </p:nvCxnSpPr>
          <p:spPr>
            <a:xfrm>
              <a:off x="190658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2" name="Google Shape;1212;p53"/>
            <p:cNvCxnSpPr/>
            <p:nvPr/>
          </p:nvCxnSpPr>
          <p:spPr>
            <a:xfrm>
              <a:off x="255428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3" name="Google Shape;1213;p53"/>
            <p:cNvCxnSpPr/>
            <p:nvPr/>
          </p:nvCxnSpPr>
          <p:spPr>
            <a:xfrm>
              <a:off x="3203575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4" name="Google Shape;1214;p53"/>
            <p:cNvCxnSpPr/>
            <p:nvPr/>
          </p:nvCxnSpPr>
          <p:spPr>
            <a:xfrm>
              <a:off x="3851275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5" name="Google Shape;1215;p53"/>
            <p:cNvCxnSpPr/>
            <p:nvPr/>
          </p:nvCxnSpPr>
          <p:spPr>
            <a:xfrm>
              <a:off x="442753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6" name="Google Shape;1216;p53"/>
            <p:cNvCxnSpPr/>
            <p:nvPr/>
          </p:nvCxnSpPr>
          <p:spPr>
            <a:xfrm>
              <a:off x="507523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7" name="Google Shape;1217;p53"/>
            <p:cNvCxnSpPr/>
            <p:nvPr/>
          </p:nvCxnSpPr>
          <p:spPr>
            <a:xfrm>
              <a:off x="572293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8" name="Google Shape;1218;p53"/>
            <p:cNvCxnSpPr/>
            <p:nvPr/>
          </p:nvCxnSpPr>
          <p:spPr>
            <a:xfrm>
              <a:off x="6370637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9" name="Google Shape;1219;p53"/>
            <p:cNvCxnSpPr/>
            <p:nvPr/>
          </p:nvCxnSpPr>
          <p:spPr>
            <a:xfrm>
              <a:off x="7019925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0" name="Google Shape;1220;p53"/>
            <p:cNvCxnSpPr/>
            <p:nvPr/>
          </p:nvCxnSpPr>
          <p:spPr>
            <a:xfrm>
              <a:off x="7667625" y="38608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21" name="Google Shape;1221;p53"/>
            <p:cNvSpPr txBox="1"/>
            <p:nvPr/>
          </p:nvSpPr>
          <p:spPr>
            <a:xfrm>
              <a:off x="754062" y="40052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i3</a:t>
              </a:r>
              <a:endParaRPr/>
            </a:p>
          </p:txBody>
        </p:sp>
        <p:sp>
          <p:nvSpPr>
            <p:cNvPr id="1222" name="Google Shape;1222;p53"/>
            <p:cNvSpPr txBox="1"/>
            <p:nvPr/>
          </p:nvSpPr>
          <p:spPr>
            <a:xfrm>
              <a:off x="2051050" y="40052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3"/>
            <p:cNvSpPr txBox="1"/>
            <p:nvPr/>
          </p:nvSpPr>
          <p:spPr>
            <a:xfrm>
              <a:off x="2700337" y="40052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224" name="Google Shape;1224;p53"/>
            <p:cNvSpPr txBox="1"/>
            <p:nvPr/>
          </p:nvSpPr>
          <p:spPr>
            <a:xfrm>
              <a:off x="3419475" y="4005262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225" name="Google Shape;1225;p53"/>
            <p:cNvSpPr txBox="1"/>
            <p:nvPr/>
          </p:nvSpPr>
          <p:spPr>
            <a:xfrm>
              <a:off x="4572000" y="4005262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226" name="Google Shape;1226;p53"/>
            <p:cNvSpPr txBox="1"/>
            <p:nvPr/>
          </p:nvSpPr>
          <p:spPr>
            <a:xfrm>
              <a:off x="5076825" y="4005262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227" name="Google Shape;1227;p53"/>
            <p:cNvSpPr txBox="1"/>
            <p:nvPr/>
          </p:nvSpPr>
          <p:spPr>
            <a:xfrm>
              <a:off x="5867400" y="4005262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1228" name="Google Shape;1228;p53"/>
          <p:cNvGrpSpPr/>
          <p:nvPr/>
        </p:nvGrpSpPr>
        <p:grpSpPr>
          <a:xfrm>
            <a:off x="684212" y="2636837"/>
            <a:ext cx="7704137" cy="504825"/>
            <a:chOff x="611187" y="3500437"/>
            <a:chExt cx="7704137" cy="504825"/>
          </a:xfrm>
        </p:grpSpPr>
        <p:sp>
          <p:nvSpPr>
            <p:cNvPr id="1229" name="Google Shape;1229;p53"/>
            <p:cNvSpPr txBox="1"/>
            <p:nvPr/>
          </p:nvSpPr>
          <p:spPr>
            <a:xfrm>
              <a:off x="611187" y="3500437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0" name="Google Shape;1230;p53"/>
            <p:cNvCxnSpPr/>
            <p:nvPr/>
          </p:nvCxnSpPr>
          <p:spPr>
            <a:xfrm>
              <a:off x="125888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1" name="Google Shape;1231;p53"/>
            <p:cNvCxnSpPr/>
            <p:nvPr/>
          </p:nvCxnSpPr>
          <p:spPr>
            <a:xfrm>
              <a:off x="190658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2" name="Google Shape;1232;p53"/>
            <p:cNvCxnSpPr/>
            <p:nvPr/>
          </p:nvCxnSpPr>
          <p:spPr>
            <a:xfrm>
              <a:off x="255428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3" name="Google Shape;1233;p53"/>
            <p:cNvCxnSpPr/>
            <p:nvPr/>
          </p:nvCxnSpPr>
          <p:spPr>
            <a:xfrm>
              <a:off x="3203575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4" name="Google Shape;1234;p53"/>
            <p:cNvCxnSpPr/>
            <p:nvPr/>
          </p:nvCxnSpPr>
          <p:spPr>
            <a:xfrm>
              <a:off x="3851275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5" name="Google Shape;1235;p53"/>
            <p:cNvCxnSpPr/>
            <p:nvPr/>
          </p:nvCxnSpPr>
          <p:spPr>
            <a:xfrm>
              <a:off x="442753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6" name="Google Shape;1236;p53"/>
            <p:cNvCxnSpPr/>
            <p:nvPr/>
          </p:nvCxnSpPr>
          <p:spPr>
            <a:xfrm>
              <a:off x="507523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7" name="Google Shape;1237;p53"/>
            <p:cNvCxnSpPr/>
            <p:nvPr/>
          </p:nvCxnSpPr>
          <p:spPr>
            <a:xfrm>
              <a:off x="572293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8" name="Google Shape;1238;p53"/>
            <p:cNvCxnSpPr/>
            <p:nvPr/>
          </p:nvCxnSpPr>
          <p:spPr>
            <a:xfrm>
              <a:off x="6370637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9" name="Google Shape;1239;p53"/>
            <p:cNvCxnSpPr/>
            <p:nvPr/>
          </p:nvCxnSpPr>
          <p:spPr>
            <a:xfrm>
              <a:off x="7019925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0" name="Google Shape;1240;p53"/>
            <p:cNvCxnSpPr/>
            <p:nvPr/>
          </p:nvCxnSpPr>
          <p:spPr>
            <a:xfrm>
              <a:off x="7667625" y="35004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41" name="Google Shape;1241;p53"/>
            <p:cNvSpPr txBox="1"/>
            <p:nvPr/>
          </p:nvSpPr>
          <p:spPr>
            <a:xfrm>
              <a:off x="754062" y="364490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i2</a:t>
              </a:r>
              <a:endParaRPr/>
            </a:p>
          </p:txBody>
        </p:sp>
        <p:sp>
          <p:nvSpPr>
            <p:cNvPr id="1242" name="Google Shape;1242;p53"/>
            <p:cNvSpPr txBox="1"/>
            <p:nvPr/>
          </p:nvSpPr>
          <p:spPr>
            <a:xfrm>
              <a:off x="2051050" y="364490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3"/>
            <p:cNvSpPr txBox="1"/>
            <p:nvPr/>
          </p:nvSpPr>
          <p:spPr>
            <a:xfrm>
              <a:off x="2051050" y="3644900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244" name="Google Shape;1244;p53"/>
            <p:cNvSpPr txBox="1"/>
            <p:nvPr/>
          </p:nvSpPr>
          <p:spPr>
            <a:xfrm>
              <a:off x="2700337" y="3644900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245" name="Google Shape;1245;p53"/>
            <p:cNvSpPr txBox="1"/>
            <p:nvPr/>
          </p:nvSpPr>
          <p:spPr>
            <a:xfrm>
              <a:off x="3348037" y="3644900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246" name="Google Shape;1246;p53"/>
            <p:cNvSpPr txBox="1"/>
            <p:nvPr/>
          </p:nvSpPr>
          <p:spPr>
            <a:xfrm>
              <a:off x="3851275" y="3644900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247" name="Google Shape;1247;p53"/>
            <p:cNvSpPr txBox="1"/>
            <p:nvPr/>
          </p:nvSpPr>
          <p:spPr>
            <a:xfrm>
              <a:off x="4500562" y="3644900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1248" name="Google Shape;1248;p53"/>
          <p:cNvGrpSpPr/>
          <p:nvPr/>
        </p:nvGrpSpPr>
        <p:grpSpPr>
          <a:xfrm>
            <a:off x="684212" y="4149725"/>
            <a:ext cx="7704137" cy="504825"/>
            <a:chOff x="611187" y="4437062"/>
            <a:chExt cx="7704137" cy="504825"/>
          </a:xfrm>
        </p:grpSpPr>
        <p:sp>
          <p:nvSpPr>
            <p:cNvPr id="1249" name="Google Shape;1249;p53"/>
            <p:cNvSpPr txBox="1"/>
            <p:nvPr/>
          </p:nvSpPr>
          <p:spPr>
            <a:xfrm>
              <a:off x="611187" y="4437062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0" name="Google Shape;1250;p53"/>
            <p:cNvCxnSpPr/>
            <p:nvPr/>
          </p:nvCxnSpPr>
          <p:spPr>
            <a:xfrm>
              <a:off x="125888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1" name="Google Shape;1251;p53"/>
            <p:cNvCxnSpPr/>
            <p:nvPr/>
          </p:nvCxnSpPr>
          <p:spPr>
            <a:xfrm>
              <a:off x="190658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2" name="Google Shape;1252;p53"/>
            <p:cNvCxnSpPr/>
            <p:nvPr/>
          </p:nvCxnSpPr>
          <p:spPr>
            <a:xfrm>
              <a:off x="255428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3" name="Google Shape;1253;p53"/>
            <p:cNvCxnSpPr/>
            <p:nvPr/>
          </p:nvCxnSpPr>
          <p:spPr>
            <a:xfrm>
              <a:off x="3203575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4" name="Google Shape;1254;p53"/>
            <p:cNvCxnSpPr/>
            <p:nvPr/>
          </p:nvCxnSpPr>
          <p:spPr>
            <a:xfrm>
              <a:off x="3851275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5" name="Google Shape;1255;p53"/>
            <p:cNvCxnSpPr/>
            <p:nvPr/>
          </p:nvCxnSpPr>
          <p:spPr>
            <a:xfrm>
              <a:off x="442753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6" name="Google Shape;1256;p53"/>
            <p:cNvCxnSpPr/>
            <p:nvPr/>
          </p:nvCxnSpPr>
          <p:spPr>
            <a:xfrm>
              <a:off x="507523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7" name="Google Shape;1257;p53"/>
            <p:cNvCxnSpPr/>
            <p:nvPr/>
          </p:nvCxnSpPr>
          <p:spPr>
            <a:xfrm>
              <a:off x="572293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8" name="Google Shape;1258;p53"/>
            <p:cNvCxnSpPr/>
            <p:nvPr/>
          </p:nvCxnSpPr>
          <p:spPr>
            <a:xfrm>
              <a:off x="6370637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9" name="Google Shape;1259;p53"/>
            <p:cNvCxnSpPr/>
            <p:nvPr/>
          </p:nvCxnSpPr>
          <p:spPr>
            <a:xfrm>
              <a:off x="7019925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0" name="Google Shape;1260;p53"/>
            <p:cNvCxnSpPr/>
            <p:nvPr/>
          </p:nvCxnSpPr>
          <p:spPr>
            <a:xfrm>
              <a:off x="7667625" y="44370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61" name="Google Shape;1261;p53"/>
            <p:cNvSpPr txBox="1"/>
            <p:nvPr/>
          </p:nvSpPr>
          <p:spPr>
            <a:xfrm>
              <a:off x="754062" y="45815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i5</a:t>
              </a:r>
              <a:endParaRPr/>
            </a:p>
          </p:txBody>
        </p:sp>
        <p:sp>
          <p:nvSpPr>
            <p:cNvPr id="1262" name="Google Shape;1262;p53"/>
            <p:cNvSpPr txBox="1"/>
            <p:nvPr/>
          </p:nvSpPr>
          <p:spPr>
            <a:xfrm>
              <a:off x="2051050" y="45815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3"/>
            <p:cNvSpPr txBox="1"/>
            <p:nvPr/>
          </p:nvSpPr>
          <p:spPr>
            <a:xfrm>
              <a:off x="4643437" y="45815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264" name="Google Shape;1264;p53"/>
            <p:cNvSpPr txBox="1"/>
            <p:nvPr/>
          </p:nvSpPr>
          <p:spPr>
            <a:xfrm>
              <a:off x="5292725" y="4581525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265" name="Google Shape;1265;p53"/>
            <p:cNvSpPr txBox="1"/>
            <p:nvPr/>
          </p:nvSpPr>
          <p:spPr>
            <a:xfrm>
              <a:off x="5867400" y="4581525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266" name="Google Shape;1266;p53"/>
            <p:cNvSpPr txBox="1"/>
            <p:nvPr/>
          </p:nvSpPr>
          <p:spPr>
            <a:xfrm>
              <a:off x="6443662" y="4581525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267" name="Google Shape;1267;p53"/>
            <p:cNvSpPr txBox="1"/>
            <p:nvPr/>
          </p:nvSpPr>
          <p:spPr>
            <a:xfrm>
              <a:off x="7092950" y="45815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1268" name="Google Shape;1268;p53"/>
          <p:cNvGrpSpPr/>
          <p:nvPr/>
        </p:nvGrpSpPr>
        <p:grpSpPr>
          <a:xfrm>
            <a:off x="684212" y="3644900"/>
            <a:ext cx="7704137" cy="504825"/>
            <a:chOff x="611187" y="4005262"/>
            <a:chExt cx="7704137" cy="504825"/>
          </a:xfrm>
        </p:grpSpPr>
        <p:sp>
          <p:nvSpPr>
            <p:cNvPr id="1269" name="Google Shape;1269;p53"/>
            <p:cNvSpPr txBox="1"/>
            <p:nvPr/>
          </p:nvSpPr>
          <p:spPr>
            <a:xfrm>
              <a:off x="611187" y="4005262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0" name="Google Shape;1270;p53"/>
            <p:cNvCxnSpPr/>
            <p:nvPr/>
          </p:nvCxnSpPr>
          <p:spPr>
            <a:xfrm>
              <a:off x="125888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1" name="Google Shape;1271;p53"/>
            <p:cNvCxnSpPr/>
            <p:nvPr/>
          </p:nvCxnSpPr>
          <p:spPr>
            <a:xfrm>
              <a:off x="190658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2" name="Google Shape;1272;p53"/>
            <p:cNvCxnSpPr/>
            <p:nvPr/>
          </p:nvCxnSpPr>
          <p:spPr>
            <a:xfrm>
              <a:off x="255428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3" name="Google Shape;1273;p53"/>
            <p:cNvCxnSpPr/>
            <p:nvPr/>
          </p:nvCxnSpPr>
          <p:spPr>
            <a:xfrm>
              <a:off x="3203575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4" name="Google Shape;1274;p53"/>
            <p:cNvCxnSpPr/>
            <p:nvPr/>
          </p:nvCxnSpPr>
          <p:spPr>
            <a:xfrm>
              <a:off x="3851275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5" name="Google Shape;1275;p53"/>
            <p:cNvCxnSpPr/>
            <p:nvPr/>
          </p:nvCxnSpPr>
          <p:spPr>
            <a:xfrm>
              <a:off x="442753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6" name="Google Shape;1276;p53"/>
            <p:cNvCxnSpPr/>
            <p:nvPr/>
          </p:nvCxnSpPr>
          <p:spPr>
            <a:xfrm>
              <a:off x="507523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7" name="Google Shape;1277;p53"/>
            <p:cNvCxnSpPr/>
            <p:nvPr/>
          </p:nvCxnSpPr>
          <p:spPr>
            <a:xfrm>
              <a:off x="572293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8" name="Google Shape;1278;p53"/>
            <p:cNvCxnSpPr/>
            <p:nvPr/>
          </p:nvCxnSpPr>
          <p:spPr>
            <a:xfrm>
              <a:off x="6370637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9" name="Google Shape;1279;p53"/>
            <p:cNvCxnSpPr/>
            <p:nvPr/>
          </p:nvCxnSpPr>
          <p:spPr>
            <a:xfrm>
              <a:off x="7019925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0" name="Google Shape;1280;p53"/>
            <p:cNvCxnSpPr/>
            <p:nvPr/>
          </p:nvCxnSpPr>
          <p:spPr>
            <a:xfrm>
              <a:off x="7667625" y="40052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81" name="Google Shape;1281;p53"/>
            <p:cNvSpPr txBox="1"/>
            <p:nvPr/>
          </p:nvSpPr>
          <p:spPr>
            <a:xfrm>
              <a:off x="754062" y="41497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</a:t>
              </a:r>
              <a:endParaRPr/>
            </a:p>
          </p:txBody>
        </p:sp>
        <p:sp>
          <p:nvSpPr>
            <p:cNvPr id="1282" name="Google Shape;1282;p53"/>
            <p:cNvSpPr txBox="1"/>
            <p:nvPr/>
          </p:nvSpPr>
          <p:spPr>
            <a:xfrm>
              <a:off x="2051050" y="41497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3"/>
            <p:cNvSpPr txBox="1"/>
            <p:nvPr/>
          </p:nvSpPr>
          <p:spPr>
            <a:xfrm>
              <a:off x="3348037" y="41497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284" name="Google Shape;1284;p53"/>
            <p:cNvSpPr txBox="1"/>
            <p:nvPr/>
          </p:nvSpPr>
          <p:spPr>
            <a:xfrm>
              <a:off x="4643437" y="4149725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285" name="Google Shape;1285;p53"/>
            <p:cNvSpPr txBox="1"/>
            <p:nvPr/>
          </p:nvSpPr>
          <p:spPr>
            <a:xfrm>
              <a:off x="5219700" y="4149725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286" name="Google Shape;1286;p53"/>
            <p:cNvSpPr txBox="1"/>
            <p:nvPr/>
          </p:nvSpPr>
          <p:spPr>
            <a:xfrm>
              <a:off x="5795962" y="4149725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287" name="Google Shape;1287;p53"/>
            <p:cNvSpPr txBox="1"/>
            <p:nvPr/>
          </p:nvSpPr>
          <p:spPr>
            <a:xfrm>
              <a:off x="6516687" y="414972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1288" name="Google Shape;1288;p53"/>
            <p:cNvSpPr txBox="1"/>
            <p:nvPr/>
          </p:nvSpPr>
          <p:spPr>
            <a:xfrm>
              <a:off x="3995737" y="414972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684212" y="4652962"/>
            <a:ext cx="7704137" cy="504825"/>
            <a:chOff x="684212" y="5013325"/>
            <a:chExt cx="7704137" cy="504825"/>
          </a:xfrm>
        </p:grpSpPr>
        <p:sp>
          <p:nvSpPr>
            <p:cNvPr id="1290" name="Google Shape;1290;p53"/>
            <p:cNvSpPr txBox="1"/>
            <p:nvPr/>
          </p:nvSpPr>
          <p:spPr>
            <a:xfrm>
              <a:off x="684212" y="5013325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1" name="Google Shape;1291;p53"/>
            <p:cNvCxnSpPr/>
            <p:nvPr/>
          </p:nvCxnSpPr>
          <p:spPr>
            <a:xfrm>
              <a:off x="133191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2" name="Google Shape;1292;p53"/>
            <p:cNvCxnSpPr/>
            <p:nvPr/>
          </p:nvCxnSpPr>
          <p:spPr>
            <a:xfrm>
              <a:off x="197961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3" name="Google Shape;1293;p53"/>
            <p:cNvCxnSpPr/>
            <p:nvPr/>
          </p:nvCxnSpPr>
          <p:spPr>
            <a:xfrm>
              <a:off x="262731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4" name="Google Shape;1294;p53"/>
            <p:cNvCxnSpPr/>
            <p:nvPr/>
          </p:nvCxnSpPr>
          <p:spPr>
            <a:xfrm>
              <a:off x="3276600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5" name="Google Shape;1295;p53"/>
            <p:cNvCxnSpPr/>
            <p:nvPr/>
          </p:nvCxnSpPr>
          <p:spPr>
            <a:xfrm>
              <a:off x="3924300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6" name="Google Shape;1296;p53"/>
            <p:cNvCxnSpPr/>
            <p:nvPr/>
          </p:nvCxnSpPr>
          <p:spPr>
            <a:xfrm>
              <a:off x="450056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7" name="Google Shape;1297;p53"/>
            <p:cNvCxnSpPr/>
            <p:nvPr/>
          </p:nvCxnSpPr>
          <p:spPr>
            <a:xfrm>
              <a:off x="514826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8" name="Google Shape;1298;p53"/>
            <p:cNvCxnSpPr/>
            <p:nvPr/>
          </p:nvCxnSpPr>
          <p:spPr>
            <a:xfrm>
              <a:off x="579596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9" name="Google Shape;1299;p53"/>
            <p:cNvCxnSpPr/>
            <p:nvPr/>
          </p:nvCxnSpPr>
          <p:spPr>
            <a:xfrm>
              <a:off x="6443662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0" name="Google Shape;1300;p53"/>
            <p:cNvCxnSpPr/>
            <p:nvPr/>
          </p:nvCxnSpPr>
          <p:spPr>
            <a:xfrm>
              <a:off x="7092950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1" name="Google Shape;1301;p53"/>
            <p:cNvCxnSpPr/>
            <p:nvPr/>
          </p:nvCxnSpPr>
          <p:spPr>
            <a:xfrm>
              <a:off x="7740650" y="50133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2" name="Google Shape;1302;p53"/>
            <p:cNvSpPr txBox="1"/>
            <p:nvPr/>
          </p:nvSpPr>
          <p:spPr>
            <a:xfrm>
              <a:off x="827087" y="515778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i6</a:t>
              </a:r>
              <a:endParaRPr/>
            </a:p>
          </p:txBody>
        </p:sp>
        <p:sp>
          <p:nvSpPr>
            <p:cNvPr id="1303" name="Google Shape;1303;p53"/>
            <p:cNvSpPr txBox="1"/>
            <p:nvPr/>
          </p:nvSpPr>
          <p:spPr>
            <a:xfrm>
              <a:off x="2124075" y="515778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3"/>
            <p:cNvSpPr txBox="1"/>
            <p:nvPr/>
          </p:nvSpPr>
          <p:spPr>
            <a:xfrm>
              <a:off x="5292725" y="5157787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305" name="Google Shape;1305;p53"/>
            <p:cNvSpPr txBox="1"/>
            <p:nvPr/>
          </p:nvSpPr>
          <p:spPr>
            <a:xfrm>
              <a:off x="5940425" y="5157787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306" name="Google Shape;1306;p53"/>
            <p:cNvSpPr txBox="1"/>
            <p:nvPr/>
          </p:nvSpPr>
          <p:spPr>
            <a:xfrm>
              <a:off x="6588125" y="5157787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307" name="Google Shape;1307;p53"/>
            <p:cNvSpPr txBox="1"/>
            <p:nvPr/>
          </p:nvSpPr>
          <p:spPr>
            <a:xfrm>
              <a:off x="7092950" y="5157787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308" name="Google Shape;1308;p53"/>
            <p:cNvSpPr txBox="1"/>
            <p:nvPr/>
          </p:nvSpPr>
          <p:spPr>
            <a:xfrm>
              <a:off x="7812087" y="5157787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cxnSp>
        <p:nvCxnSpPr>
          <p:cNvPr id="1309" name="Google Shape;1309;p53"/>
          <p:cNvCxnSpPr/>
          <p:nvPr/>
        </p:nvCxnSpPr>
        <p:spPr>
          <a:xfrm>
            <a:off x="4427537" y="3068637"/>
            <a:ext cx="215900" cy="215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0" name="Google Shape;1310;p53"/>
          <p:cNvCxnSpPr/>
          <p:nvPr/>
        </p:nvCxnSpPr>
        <p:spPr>
          <a:xfrm>
            <a:off x="5724525" y="4005262"/>
            <a:ext cx="215900" cy="215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2. feladat d. kérdés</a:t>
            </a:r>
            <a:endParaRPr/>
          </a:p>
        </p:txBody>
      </p:sp>
      <p:sp>
        <p:nvSpPr>
          <p:cNvPr id="1316" name="Google Shape;1316;p54"/>
          <p:cNvSpPr txBox="1"/>
          <p:nvPr/>
        </p:nvSpPr>
        <p:spPr>
          <a:xfrm>
            <a:off x="539750" y="1196975"/>
            <a:ext cx="8208962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Végrehajtás pipeline-nal és anélkül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Pipeline: 11 egységnyi idő (feltöltéssel/kiürüléssel együtt)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Nélküle: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Összesen 26 egységnyi idő</a:t>
            </a:r>
            <a:endParaRPr/>
          </a:p>
        </p:txBody>
      </p:sp>
      <p:graphicFrame>
        <p:nvGraphicFramePr>
          <p:cNvPr id="1317" name="Google Shape;1317;p54"/>
          <p:cNvGraphicFramePr/>
          <p:nvPr/>
        </p:nvGraphicFramePr>
        <p:xfrm>
          <a:off x="2555875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720725"/>
                <a:gridCol w="1223950"/>
              </a:tblGrid>
              <a:tr h="3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i6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5"/>
          <p:cNvSpPr txBox="1"/>
          <p:nvPr/>
        </p:nvSpPr>
        <p:spPr>
          <a:xfrm>
            <a:off x="457200" y="274637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2. feladat e. kérdés</a:t>
            </a:r>
            <a:endParaRPr/>
          </a:p>
        </p:txBody>
      </p:sp>
      <p:sp>
        <p:nvSpPr>
          <p:cNvPr id="1323" name="Google Shape;1323;p55"/>
          <p:cNvSpPr txBox="1"/>
          <p:nvPr/>
        </p:nvSpPr>
        <p:spPr>
          <a:xfrm>
            <a:off x="323850" y="981075"/>
            <a:ext cx="8280400" cy="27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Gyorsítás átrendezéssel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55"/>
          <p:cNvSpPr txBox="1"/>
          <p:nvPr/>
        </p:nvSpPr>
        <p:spPr>
          <a:xfrm>
            <a:off x="323850" y="1484312"/>
            <a:ext cx="38163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Eredeti sorrend: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R5 ← MEM [R3+24]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R6 ← MEM [R4+16]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R7 ← R6 + R5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R8 ← R6 – R5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R5 ← R7 * R8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R4 ← R4 + 4 </a:t>
            </a:r>
            <a:endParaRPr/>
          </a:p>
        </p:txBody>
      </p:sp>
      <p:sp>
        <p:nvSpPr>
          <p:cNvPr id="1325" name="Google Shape;1325;p55"/>
          <p:cNvSpPr txBox="1"/>
          <p:nvPr/>
        </p:nvSpPr>
        <p:spPr>
          <a:xfrm>
            <a:off x="3924300" y="1557337"/>
            <a:ext cx="4608512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Átrendezve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i1: R5 ← MEM [R3+24]</a:t>
            </a:r>
            <a:b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i2: R6 ← MEM [R4+16]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i3: R4 ← R4 + 4 </a:t>
            </a:r>
            <a:b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i4: R7 ← R6 + R5 </a:t>
            </a:r>
            <a:b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i5: R8 ← R6 – R5</a:t>
            </a:r>
            <a:b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i6: R5 ← R7 * R8 </a:t>
            </a:r>
            <a:endParaRPr/>
          </a:p>
        </p:txBody>
      </p:sp>
      <p:sp>
        <p:nvSpPr>
          <p:cNvPr id="1326" name="Google Shape;1326;p55"/>
          <p:cNvSpPr txBox="1"/>
          <p:nvPr/>
        </p:nvSpPr>
        <p:spPr>
          <a:xfrm>
            <a:off x="350837" y="3657600"/>
            <a:ext cx="8569325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Ezzel felszámoltuk az –eredeti jelöléssel- i3: RAW(i1), RAW(i2) és az i4: RAW(i1),RAW(i2) függés miatti várakozást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Mivel a feldolgozási várakozást az adat függés miatti okozta, az is megszűnik, így várakozás nélkül 10 egységnyi idő alatt végrehajtható a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0"/>
          <p:cNvCxnSpPr/>
          <p:nvPr/>
        </p:nvCxnSpPr>
        <p:spPr>
          <a:xfrm>
            <a:off x="2916237" y="69373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" name="Google Shape;130;p20"/>
          <p:cNvSpPr txBox="1"/>
          <p:nvPr/>
        </p:nvSpPr>
        <p:spPr>
          <a:xfrm>
            <a:off x="534987" y="1239837"/>
            <a:ext cx="82597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Lapméret 4kB (12 bittel címezhető), egyszintes laptábla 8 bites bejegyzésekkel.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Laptábla mérete: 4096 bejegyzés x 8 bit = 4096 bájt</a:t>
            </a:r>
            <a:endParaRPr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2124075" y="217487"/>
            <a:ext cx="5976937" cy="420688"/>
            <a:chOff x="2124075" y="217487"/>
            <a:chExt cx="5976937" cy="420688"/>
          </a:xfrm>
        </p:grpSpPr>
        <p:grpSp>
          <p:nvGrpSpPr>
            <p:cNvPr id="132" name="Google Shape;132;p20"/>
            <p:cNvGrpSpPr/>
            <p:nvPr/>
          </p:nvGrpSpPr>
          <p:grpSpPr>
            <a:xfrm>
              <a:off x="2124075" y="333375"/>
              <a:ext cx="2736849" cy="304800"/>
              <a:chOff x="2124075" y="981075"/>
              <a:chExt cx="2736849" cy="304800"/>
            </a:xfrm>
          </p:grpSpPr>
          <p:sp>
            <p:nvSpPr>
              <p:cNvPr id="133" name="Google Shape;133;p20"/>
              <p:cNvSpPr txBox="1"/>
              <p:nvPr/>
            </p:nvSpPr>
            <p:spPr>
              <a:xfrm>
                <a:off x="2124075" y="981075"/>
                <a:ext cx="2735262" cy="287337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0"/>
              <p:cNvSpPr txBox="1"/>
              <p:nvPr/>
            </p:nvSpPr>
            <p:spPr>
              <a:xfrm>
                <a:off x="2124075" y="981075"/>
                <a:ext cx="360362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/>
              </a:p>
            </p:txBody>
          </p:sp>
          <p:sp>
            <p:nvSpPr>
              <p:cNvPr id="135" name="Google Shape;135;p20"/>
              <p:cNvSpPr txBox="1"/>
              <p:nvPr/>
            </p:nvSpPr>
            <p:spPr>
              <a:xfrm>
                <a:off x="4500562" y="981075"/>
                <a:ext cx="360362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36" name="Google Shape;136;p20"/>
              <p:cNvSpPr txBox="1"/>
              <p:nvPr/>
            </p:nvSpPr>
            <p:spPr>
              <a:xfrm>
                <a:off x="2916237" y="981075"/>
                <a:ext cx="288925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  <p:sp>
            <p:nvSpPr>
              <p:cNvPr id="137" name="Google Shape;137;p20"/>
              <p:cNvSpPr txBox="1"/>
              <p:nvPr/>
            </p:nvSpPr>
            <p:spPr>
              <a:xfrm>
                <a:off x="2555875" y="981075"/>
                <a:ext cx="287337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12</a:t>
                </a:r>
                <a:endParaRPr/>
              </a:p>
            </p:txBody>
          </p:sp>
          <p:cxnSp>
            <p:nvCxnSpPr>
              <p:cNvPr id="138" name="Google Shape;138;p20"/>
              <p:cNvCxnSpPr/>
              <p:nvPr/>
            </p:nvCxnSpPr>
            <p:spPr>
              <a:xfrm>
                <a:off x="2916237" y="981075"/>
                <a:ext cx="0" cy="2873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39" name="Google Shape;139;p20"/>
            <p:cNvSpPr txBox="1"/>
            <p:nvPr/>
          </p:nvSpPr>
          <p:spPr>
            <a:xfrm>
              <a:off x="5076825" y="217487"/>
              <a:ext cx="30241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fizikai cím (16 bit)</a:t>
              </a:r>
              <a:endParaRPr/>
            </a:p>
          </p:txBody>
        </p:sp>
      </p:grpSp>
      <p:sp>
        <p:nvSpPr>
          <p:cNvPr id="140" name="Google Shape;140;p20"/>
          <p:cNvSpPr txBox="1"/>
          <p:nvPr/>
        </p:nvSpPr>
        <p:spPr>
          <a:xfrm>
            <a:off x="1063625" y="693737"/>
            <a:ext cx="3833812" cy="3603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054100" y="712787"/>
            <a:ext cx="574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311650" y="712787"/>
            <a:ext cx="576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>
            <a:off x="2917825" y="612775"/>
            <a:ext cx="0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/>
        </p:nvSpPr>
        <p:spPr>
          <a:xfrm>
            <a:off x="5181600" y="684212"/>
            <a:ext cx="2314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virtuális cím (24 bit)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611187" y="1852612"/>
            <a:ext cx="59769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Fizikai tár mérete: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lapok száma =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=16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55650" y="2143125"/>
            <a:ext cx="8012112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A00000 = 1010 0000 0000 0000 0000 0000, a 15-ös keretben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A03FFF = 1010 0000 0011 1111 1111 1111</a:t>
            </a:r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2700337" y="3122612"/>
            <a:ext cx="2519362" cy="3092450"/>
            <a:chOff x="2700337" y="3141662"/>
            <a:chExt cx="2519362" cy="3092450"/>
          </a:xfrm>
        </p:grpSpPr>
        <p:sp>
          <p:nvSpPr>
            <p:cNvPr id="148" name="Google Shape;148;p20"/>
            <p:cNvSpPr txBox="1"/>
            <p:nvPr/>
          </p:nvSpPr>
          <p:spPr>
            <a:xfrm>
              <a:off x="3059112" y="3141662"/>
              <a:ext cx="2160587" cy="28797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2700337" y="4365625"/>
              <a:ext cx="3603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A00</a:t>
              </a:r>
              <a:endParaRPr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2700337" y="4652962"/>
              <a:ext cx="3603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A01</a:t>
              </a:r>
              <a:endParaRPr/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2700337" y="4941887"/>
              <a:ext cx="3603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A02</a:t>
              </a:r>
              <a:endParaRPr/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2700337" y="5229225"/>
              <a:ext cx="3603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A03</a:t>
              </a:r>
              <a:endParaRPr/>
            </a:p>
          </p:txBody>
        </p:sp>
        <p:cxnSp>
          <p:nvCxnSpPr>
            <p:cNvPr id="153" name="Google Shape;153;p20"/>
            <p:cNvCxnSpPr/>
            <p:nvPr/>
          </p:nvCxnSpPr>
          <p:spPr>
            <a:xfrm>
              <a:off x="3348037" y="3141662"/>
              <a:ext cx="0" cy="28797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20"/>
            <p:cNvCxnSpPr/>
            <p:nvPr/>
          </p:nvCxnSpPr>
          <p:spPr>
            <a:xfrm>
              <a:off x="3059112" y="4292600"/>
              <a:ext cx="21605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3059112" y="4581525"/>
              <a:ext cx="21605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20"/>
            <p:cNvCxnSpPr/>
            <p:nvPr/>
          </p:nvCxnSpPr>
          <p:spPr>
            <a:xfrm>
              <a:off x="3059112" y="4868862"/>
              <a:ext cx="21605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3059112" y="5157787"/>
              <a:ext cx="21605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3059112" y="5445125"/>
              <a:ext cx="21605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9" name="Google Shape;159;p20"/>
            <p:cNvSpPr txBox="1"/>
            <p:nvPr/>
          </p:nvSpPr>
          <p:spPr>
            <a:xfrm>
              <a:off x="3132137" y="6021387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4067175" y="6021387"/>
              <a:ext cx="3603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cím</a:t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3132137" y="4292600"/>
              <a:ext cx="14287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132137" y="4941887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3132137" y="4652962"/>
              <a:ext cx="14287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132137" y="5157787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3708400" y="4365625"/>
              <a:ext cx="93503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0000 1111</a:t>
              </a: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3708400" y="4941887"/>
              <a:ext cx="93503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0000 0011</a:t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635375" y="4652962"/>
              <a:ext cx="93503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xxxx xxxx</a:t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635375" y="5229225"/>
              <a:ext cx="93503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xxxx xxxx</a:t>
              </a:r>
              <a:endParaRPr/>
            </a:p>
          </p:txBody>
        </p:sp>
      </p:grpSp>
      <p:sp>
        <p:nvSpPr>
          <p:cNvPr id="169" name="Google Shape;169;p20"/>
          <p:cNvSpPr txBox="1"/>
          <p:nvPr/>
        </p:nvSpPr>
        <p:spPr>
          <a:xfrm>
            <a:off x="611187" y="6308725"/>
            <a:ext cx="71294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 találat esetén 0, TLB hiba esetén 1 (címfordításhoz!!)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0" y="0"/>
            <a:ext cx="2016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3381375" y="70485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(eltolás)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1530350" y="692150"/>
            <a:ext cx="1123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(lapszám)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286375" y="4562475"/>
            <a:ext cx="1200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szektorszám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5334000" y="5114925"/>
            <a:ext cx="1200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szektorszám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6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2. feladat e. kérdés</a:t>
            </a:r>
            <a:endParaRPr/>
          </a:p>
        </p:txBody>
      </p:sp>
      <p:sp>
        <p:nvSpPr>
          <p:cNvPr id="1332" name="Google Shape;1332;p56"/>
          <p:cNvSpPr txBox="1"/>
          <p:nvPr/>
        </p:nvSpPr>
        <p:spPr>
          <a:xfrm>
            <a:off x="457200" y="908050"/>
            <a:ext cx="81470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ütemezés, forwardinggal</a:t>
            </a:r>
            <a:endParaRPr/>
          </a:p>
        </p:txBody>
      </p:sp>
      <p:sp>
        <p:nvSpPr>
          <p:cNvPr id="1333" name="Google Shape;1333;p56"/>
          <p:cNvSpPr txBox="1"/>
          <p:nvPr/>
        </p:nvSpPr>
        <p:spPr>
          <a:xfrm>
            <a:off x="684212" y="1628775"/>
            <a:ext cx="7704137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4" name="Google Shape;1334;p56"/>
          <p:cNvCxnSpPr/>
          <p:nvPr/>
        </p:nvCxnSpPr>
        <p:spPr>
          <a:xfrm>
            <a:off x="13319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5" name="Google Shape;1335;p56"/>
          <p:cNvCxnSpPr/>
          <p:nvPr/>
        </p:nvCxnSpPr>
        <p:spPr>
          <a:xfrm>
            <a:off x="19796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6" name="Google Shape;1336;p56"/>
          <p:cNvCxnSpPr/>
          <p:nvPr/>
        </p:nvCxnSpPr>
        <p:spPr>
          <a:xfrm>
            <a:off x="262731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7" name="Google Shape;1337;p56"/>
          <p:cNvCxnSpPr/>
          <p:nvPr/>
        </p:nvCxnSpPr>
        <p:spPr>
          <a:xfrm>
            <a:off x="327660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8" name="Google Shape;1338;p56"/>
          <p:cNvCxnSpPr/>
          <p:nvPr/>
        </p:nvCxnSpPr>
        <p:spPr>
          <a:xfrm>
            <a:off x="392430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9" name="Google Shape;1339;p56"/>
          <p:cNvCxnSpPr/>
          <p:nvPr/>
        </p:nvCxnSpPr>
        <p:spPr>
          <a:xfrm>
            <a:off x="45005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0" name="Google Shape;1340;p56"/>
          <p:cNvCxnSpPr/>
          <p:nvPr/>
        </p:nvCxnSpPr>
        <p:spPr>
          <a:xfrm>
            <a:off x="51482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1" name="Google Shape;1341;p56"/>
          <p:cNvCxnSpPr/>
          <p:nvPr/>
        </p:nvCxnSpPr>
        <p:spPr>
          <a:xfrm>
            <a:off x="57959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2" name="Google Shape;1342;p56"/>
          <p:cNvCxnSpPr/>
          <p:nvPr/>
        </p:nvCxnSpPr>
        <p:spPr>
          <a:xfrm>
            <a:off x="6443662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3" name="Google Shape;1343;p56"/>
          <p:cNvCxnSpPr/>
          <p:nvPr/>
        </p:nvCxnSpPr>
        <p:spPr>
          <a:xfrm>
            <a:off x="709295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4" name="Google Shape;1344;p56"/>
          <p:cNvCxnSpPr/>
          <p:nvPr/>
        </p:nvCxnSpPr>
        <p:spPr>
          <a:xfrm>
            <a:off x="7740650" y="162877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45" name="Google Shape;1345;p56"/>
          <p:cNvSpPr txBox="1"/>
          <p:nvPr/>
        </p:nvSpPr>
        <p:spPr>
          <a:xfrm>
            <a:off x="21240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56"/>
          <p:cNvSpPr txBox="1"/>
          <p:nvPr/>
        </p:nvSpPr>
        <p:spPr>
          <a:xfrm>
            <a:off x="1403350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7" name="Google Shape;1347;p56"/>
          <p:cNvSpPr txBox="1"/>
          <p:nvPr/>
        </p:nvSpPr>
        <p:spPr>
          <a:xfrm>
            <a:off x="6084887" y="1773237"/>
            <a:ext cx="2159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grpSp>
        <p:nvGrpSpPr>
          <p:cNvPr id="1348" name="Google Shape;1348;p56"/>
          <p:cNvGrpSpPr/>
          <p:nvPr/>
        </p:nvGrpSpPr>
        <p:grpSpPr>
          <a:xfrm>
            <a:off x="684212" y="2133600"/>
            <a:ext cx="7704137" cy="504825"/>
            <a:chOff x="684212" y="2133600"/>
            <a:chExt cx="7704137" cy="504825"/>
          </a:xfrm>
        </p:grpSpPr>
        <p:sp>
          <p:nvSpPr>
            <p:cNvPr id="1349" name="Google Shape;1349;p56"/>
            <p:cNvSpPr txBox="1"/>
            <p:nvPr/>
          </p:nvSpPr>
          <p:spPr>
            <a:xfrm>
              <a:off x="684212" y="2133600"/>
              <a:ext cx="7704137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0" name="Google Shape;1350;p56"/>
            <p:cNvCxnSpPr/>
            <p:nvPr/>
          </p:nvCxnSpPr>
          <p:spPr>
            <a:xfrm>
              <a:off x="13319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1" name="Google Shape;1351;p56"/>
            <p:cNvCxnSpPr/>
            <p:nvPr/>
          </p:nvCxnSpPr>
          <p:spPr>
            <a:xfrm>
              <a:off x="19796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2" name="Google Shape;1352;p56"/>
            <p:cNvCxnSpPr/>
            <p:nvPr/>
          </p:nvCxnSpPr>
          <p:spPr>
            <a:xfrm>
              <a:off x="262731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3" name="Google Shape;1353;p56"/>
            <p:cNvCxnSpPr/>
            <p:nvPr/>
          </p:nvCxnSpPr>
          <p:spPr>
            <a:xfrm>
              <a:off x="327660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4" name="Google Shape;1354;p56"/>
            <p:cNvCxnSpPr/>
            <p:nvPr/>
          </p:nvCxnSpPr>
          <p:spPr>
            <a:xfrm>
              <a:off x="392430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5" name="Google Shape;1355;p56"/>
            <p:cNvCxnSpPr/>
            <p:nvPr/>
          </p:nvCxnSpPr>
          <p:spPr>
            <a:xfrm>
              <a:off x="45005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6" name="Google Shape;1356;p56"/>
            <p:cNvCxnSpPr/>
            <p:nvPr/>
          </p:nvCxnSpPr>
          <p:spPr>
            <a:xfrm>
              <a:off x="51482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7" name="Google Shape;1357;p56"/>
            <p:cNvCxnSpPr/>
            <p:nvPr/>
          </p:nvCxnSpPr>
          <p:spPr>
            <a:xfrm>
              <a:off x="57959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8" name="Google Shape;1358;p56"/>
            <p:cNvCxnSpPr/>
            <p:nvPr/>
          </p:nvCxnSpPr>
          <p:spPr>
            <a:xfrm>
              <a:off x="6443662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9" name="Google Shape;1359;p56"/>
            <p:cNvCxnSpPr/>
            <p:nvPr/>
          </p:nvCxnSpPr>
          <p:spPr>
            <a:xfrm>
              <a:off x="709295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0" name="Google Shape;1360;p56"/>
            <p:cNvCxnSpPr/>
            <p:nvPr/>
          </p:nvCxnSpPr>
          <p:spPr>
            <a:xfrm>
              <a:off x="7740650" y="21336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1" name="Google Shape;1361;p56"/>
            <p:cNvSpPr txBox="1"/>
            <p:nvPr/>
          </p:nvSpPr>
          <p:spPr>
            <a:xfrm>
              <a:off x="827087" y="22780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/>
            </a:p>
          </p:txBody>
        </p:sp>
        <p:sp>
          <p:nvSpPr>
            <p:cNvPr id="1362" name="Google Shape;1362;p56"/>
            <p:cNvSpPr txBox="1"/>
            <p:nvPr/>
          </p:nvSpPr>
          <p:spPr>
            <a:xfrm>
              <a:off x="2124075" y="2278062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6"/>
            <p:cNvSpPr txBox="1"/>
            <p:nvPr/>
          </p:nvSpPr>
          <p:spPr>
            <a:xfrm>
              <a:off x="1476375" y="2276475"/>
              <a:ext cx="2889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364" name="Google Shape;1364;p56"/>
            <p:cNvSpPr txBox="1"/>
            <p:nvPr/>
          </p:nvSpPr>
          <p:spPr>
            <a:xfrm>
              <a:off x="2124075" y="2276475"/>
              <a:ext cx="28733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365" name="Google Shape;1365;p56"/>
            <p:cNvSpPr txBox="1"/>
            <p:nvPr/>
          </p:nvSpPr>
          <p:spPr>
            <a:xfrm>
              <a:off x="2771775" y="2276475"/>
              <a:ext cx="36036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366" name="Google Shape;1366;p56"/>
            <p:cNvSpPr txBox="1"/>
            <p:nvPr/>
          </p:nvSpPr>
          <p:spPr>
            <a:xfrm>
              <a:off x="3348037" y="2276475"/>
              <a:ext cx="5746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367" name="Google Shape;1367;p56"/>
            <p:cNvSpPr txBox="1"/>
            <p:nvPr/>
          </p:nvSpPr>
          <p:spPr>
            <a:xfrm>
              <a:off x="3995737" y="2276475"/>
              <a:ext cx="431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sp>
        <p:nvSpPr>
          <p:cNvPr id="1368" name="Google Shape;1368;p56"/>
          <p:cNvSpPr txBox="1"/>
          <p:nvPr/>
        </p:nvSpPr>
        <p:spPr>
          <a:xfrm>
            <a:off x="2195512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69" name="Google Shape;1369;p56"/>
          <p:cNvSpPr txBox="1"/>
          <p:nvPr/>
        </p:nvSpPr>
        <p:spPr>
          <a:xfrm>
            <a:off x="2916237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70" name="Google Shape;1370;p56"/>
          <p:cNvSpPr txBox="1"/>
          <p:nvPr/>
        </p:nvSpPr>
        <p:spPr>
          <a:xfrm>
            <a:off x="34194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71" name="Google Shape;1371;p56"/>
          <p:cNvSpPr txBox="1"/>
          <p:nvPr/>
        </p:nvSpPr>
        <p:spPr>
          <a:xfrm>
            <a:off x="406717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372" name="Google Shape;1372;p56"/>
          <p:cNvSpPr txBox="1"/>
          <p:nvPr/>
        </p:nvSpPr>
        <p:spPr>
          <a:xfrm>
            <a:off x="4643437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73" name="Google Shape;1373;p56"/>
          <p:cNvSpPr txBox="1"/>
          <p:nvPr/>
        </p:nvSpPr>
        <p:spPr>
          <a:xfrm>
            <a:off x="529272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374" name="Google Shape;1374;p56"/>
          <p:cNvSpPr txBox="1"/>
          <p:nvPr/>
        </p:nvSpPr>
        <p:spPr>
          <a:xfrm>
            <a:off x="6588125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375" name="Google Shape;1375;p56"/>
          <p:cNvSpPr txBox="1"/>
          <p:nvPr/>
        </p:nvSpPr>
        <p:spPr>
          <a:xfrm>
            <a:off x="7308850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376" name="Google Shape;1376;p56"/>
          <p:cNvSpPr txBox="1"/>
          <p:nvPr/>
        </p:nvSpPr>
        <p:spPr>
          <a:xfrm>
            <a:off x="7885112" y="177323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377" name="Google Shape;1377;p56"/>
          <p:cNvSpPr txBox="1"/>
          <p:nvPr/>
        </p:nvSpPr>
        <p:spPr>
          <a:xfrm>
            <a:off x="684212" y="3141662"/>
            <a:ext cx="7704137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8" name="Google Shape;1378;p56"/>
          <p:cNvCxnSpPr/>
          <p:nvPr/>
        </p:nvCxnSpPr>
        <p:spPr>
          <a:xfrm>
            <a:off x="1331912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9" name="Google Shape;1379;p56"/>
          <p:cNvCxnSpPr/>
          <p:nvPr/>
        </p:nvCxnSpPr>
        <p:spPr>
          <a:xfrm>
            <a:off x="1979612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0" name="Google Shape;1380;p56"/>
          <p:cNvCxnSpPr/>
          <p:nvPr/>
        </p:nvCxnSpPr>
        <p:spPr>
          <a:xfrm>
            <a:off x="2627312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1" name="Google Shape;1381;p56"/>
          <p:cNvCxnSpPr/>
          <p:nvPr/>
        </p:nvCxnSpPr>
        <p:spPr>
          <a:xfrm>
            <a:off x="3276600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2" name="Google Shape;1382;p56"/>
          <p:cNvCxnSpPr/>
          <p:nvPr/>
        </p:nvCxnSpPr>
        <p:spPr>
          <a:xfrm>
            <a:off x="3924300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3" name="Google Shape;1383;p56"/>
          <p:cNvCxnSpPr/>
          <p:nvPr/>
        </p:nvCxnSpPr>
        <p:spPr>
          <a:xfrm>
            <a:off x="4500562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4" name="Google Shape;1384;p56"/>
          <p:cNvCxnSpPr/>
          <p:nvPr/>
        </p:nvCxnSpPr>
        <p:spPr>
          <a:xfrm>
            <a:off x="5148262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5" name="Google Shape;1385;p56"/>
          <p:cNvCxnSpPr/>
          <p:nvPr/>
        </p:nvCxnSpPr>
        <p:spPr>
          <a:xfrm>
            <a:off x="5795962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6" name="Google Shape;1386;p56"/>
          <p:cNvCxnSpPr/>
          <p:nvPr/>
        </p:nvCxnSpPr>
        <p:spPr>
          <a:xfrm>
            <a:off x="6443662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7" name="Google Shape;1387;p56"/>
          <p:cNvCxnSpPr/>
          <p:nvPr/>
        </p:nvCxnSpPr>
        <p:spPr>
          <a:xfrm>
            <a:off x="7092950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8" name="Google Shape;1388;p56"/>
          <p:cNvCxnSpPr/>
          <p:nvPr/>
        </p:nvCxnSpPr>
        <p:spPr>
          <a:xfrm>
            <a:off x="7740650" y="31416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9" name="Google Shape;1389;p56"/>
          <p:cNvSpPr txBox="1"/>
          <p:nvPr/>
        </p:nvSpPr>
        <p:spPr>
          <a:xfrm>
            <a:off x="827087" y="3286125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</a:t>
            </a:r>
            <a:endParaRPr/>
          </a:p>
        </p:txBody>
      </p:sp>
      <p:sp>
        <p:nvSpPr>
          <p:cNvPr id="1390" name="Google Shape;1390;p56"/>
          <p:cNvSpPr txBox="1"/>
          <p:nvPr/>
        </p:nvSpPr>
        <p:spPr>
          <a:xfrm>
            <a:off x="2124075" y="3286125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56"/>
          <p:cNvSpPr txBox="1"/>
          <p:nvPr/>
        </p:nvSpPr>
        <p:spPr>
          <a:xfrm>
            <a:off x="2773362" y="3286125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1392" name="Google Shape;1392;p56"/>
          <p:cNvSpPr txBox="1"/>
          <p:nvPr/>
        </p:nvSpPr>
        <p:spPr>
          <a:xfrm>
            <a:off x="3492500" y="3286125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1393" name="Google Shape;1393;p56"/>
          <p:cNvSpPr txBox="1"/>
          <p:nvPr/>
        </p:nvSpPr>
        <p:spPr>
          <a:xfrm>
            <a:off x="3995737" y="3284537"/>
            <a:ext cx="3603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1394" name="Google Shape;1394;p56"/>
          <p:cNvSpPr txBox="1"/>
          <p:nvPr/>
        </p:nvSpPr>
        <p:spPr>
          <a:xfrm>
            <a:off x="4572000" y="3284537"/>
            <a:ext cx="574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1395" name="Google Shape;1395;p56"/>
          <p:cNvSpPr txBox="1"/>
          <p:nvPr/>
        </p:nvSpPr>
        <p:spPr>
          <a:xfrm>
            <a:off x="5219700" y="3213100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1396" name="Google Shape;1396;p56"/>
          <p:cNvSpPr txBox="1"/>
          <p:nvPr/>
        </p:nvSpPr>
        <p:spPr>
          <a:xfrm>
            <a:off x="684212" y="2636837"/>
            <a:ext cx="7704137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7" name="Google Shape;1397;p56"/>
          <p:cNvCxnSpPr/>
          <p:nvPr/>
        </p:nvCxnSpPr>
        <p:spPr>
          <a:xfrm>
            <a:off x="1331912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8" name="Google Shape;1398;p56"/>
          <p:cNvCxnSpPr/>
          <p:nvPr/>
        </p:nvCxnSpPr>
        <p:spPr>
          <a:xfrm>
            <a:off x="1979612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9" name="Google Shape;1399;p56"/>
          <p:cNvCxnSpPr/>
          <p:nvPr/>
        </p:nvCxnSpPr>
        <p:spPr>
          <a:xfrm>
            <a:off x="2627312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0" name="Google Shape;1400;p56"/>
          <p:cNvCxnSpPr/>
          <p:nvPr/>
        </p:nvCxnSpPr>
        <p:spPr>
          <a:xfrm>
            <a:off x="3276600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1" name="Google Shape;1401;p56"/>
          <p:cNvCxnSpPr/>
          <p:nvPr/>
        </p:nvCxnSpPr>
        <p:spPr>
          <a:xfrm>
            <a:off x="3924300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2" name="Google Shape;1402;p56"/>
          <p:cNvCxnSpPr/>
          <p:nvPr/>
        </p:nvCxnSpPr>
        <p:spPr>
          <a:xfrm>
            <a:off x="4500562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3" name="Google Shape;1403;p56"/>
          <p:cNvCxnSpPr/>
          <p:nvPr/>
        </p:nvCxnSpPr>
        <p:spPr>
          <a:xfrm>
            <a:off x="5148262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4" name="Google Shape;1404;p56"/>
          <p:cNvCxnSpPr/>
          <p:nvPr/>
        </p:nvCxnSpPr>
        <p:spPr>
          <a:xfrm>
            <a:off x="5795962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5" name="Google Shape;1405;p56"/>
          <p:cNvCxnSpPr/>
          <p:nvPr/>
        </p:nvCxnSpPr>
        <p:spPr>
          <a:xfrm>
            <a:off x="6443662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6" name="Google Shape;1406;p56"/>
          <p:cNvCxnSpPr/>
          <p:nvPr/>
        </p:nvCxnSpPr>
        <p:spPr>
          <a:xfrm>
            <a:off x="7092950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7" name="Google Shape;1407;p56"/>
          <p:cNvCxnSpPr/>
          <p:nvPr/>
        </p:nvCxnSpPr>
        <p:spPr>
          <a:xfrm>
            <a:off x="7740650" y="263683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8" name="Google Shape;1408;p56"/>
          <p:cNvSpPr txBox="1"/>
          <p:nvPr/>
        </p:nvSpPr>
        <p:spPr>
          <a:xfrm>
            <a:off x="827087" y="2781300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endParaRPr/>
          </a:p>
        </p:txBody>
      </p:sp>
      <p:sp>
        <p:nvSpPr>
          <p:cNvPr id="1409" name="Google Shape;1409;p56"/>
          <p:cNvSpPr txBox="1"/>
          <p:nvPr/>
        </p:nvSpPr>
        <p:spPr>
          <a:xfrm>
            <a:off x="2124075" y="2781300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56"/>
          <p:cNvSpPr txBox="1"/>
          <p:nvPr/>
        </p:nvSpPr>
        <p:spPr>
          <a:xfrm>
            <a:off x="2124075" y="2781300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1411" name="Google Shape;1411;p56"/>
          <p:cNvSpPr txBox="1"/>
          <p:nvPr/>
        </p:nvSpPr>
        <p:spPr>
          <a:xfrm>
            <a:off x="2773362" y="2781300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1412" name="Google Shape;1412;p56"/>
          <p:cNvSpPr txBox="1"/>
          <p:nvPr/>
        </p:nvSpPr>
        <p:spPr>
          <a:xfrm>
            <a:off x="3421062" y="2781300"/>
            <a:ext cx="3603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1413" name="Google Shape;1413;p56"/>
          <p:cNvSpPr txBox="1"/>
          <p:nvPr/>
        </p:nvSpPr>
        <p:spPr>
          <a:xfrm>
            <a:off x="3924300" y="2781300"/>
            <a:ext cx="574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1414" name="Google Shape;1414;p56"/>
          <p:cNvSpPr txBox="1"/>
          <p:nvPr/>
        </p:nvSpPr>
        <p:spPr>
          <a:xfrm>
            <a:off x="4573587" y="2781300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1415" name="Google Shape;1415;p56"/>
          <p:cNvSpPr txBox="1"/>
          <p:nvPr/>
        </p:nvSpPr>
        <p:spPr>
          <a:xfrm>
            <a:off x="684212" y="4149725"/>
            <a:ext cx="7704137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6" name="Google Shape;1416;p56"/>
          <p:cNvCxnSpPr/>
          <p:nvPr/>
        </p:nvCxnSpPr>
        <p:spPr>
          <a:xfrm>
            <a:off x="1331912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7" name="Google Shape;1417;p56"/>
          <p:cNvCxnSpPr/>
          <p:nvPr/>
        </p:nvCxnSpPr>
        <p:spPr>
          <a:xfrm>
            <a:off x="1979612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8" name="Google Shape;1418;p56"/>
          <p:cNvCxnSpPr/>
          <p:nvPr/>
        </p:nvCxnSpPr>
        <p:spPr>
          <a:xfrm>
            <a:off x="2627312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9" name="Google Shape;1419;p56"/>
          <p:cNvCxnSpPr/>
          <p:nvPr/>
        </p:nvCxnSpPr>
        <p:spPr>
          <a:xfrm>
            <a:off x="3276600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0" name="Google Shape;1420;p56"/>
          <p:cNvCxnSpPr/>
          <p:nvPr/>
        </p:nvCxnSpPr>
        <p:spPr>
          <a:xfrm>
            <a:off x="3924300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1" name="Google Shape;1421;p56"/>
          <p:cNvCxnSpPr/>
          <p:nvPr/>
        </p:nvCxnSpPr>
        <p:spPr>
          <a:xfrm>
            <a:off x="4500562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2" name="Google Shape;1422;p56"/>
          <p:cNvCxnSpPr/>
          <p:nvPr/>
        </p:nvCxnSpPr>
        <p:spPr>
          <a:xfrm>
            <a:off x="5148262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3" name="Google Shape;1423;p56"/>
          <p:cNvCxnSpPr/>
          <p:nvPr/>
        </p:nvCxnSpPr>
        <p:spPr>
          <a:xfrm>
            <a:off x="5795962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4" name="Google Shape;1424;p56"/>
          <p:cNvCxnSpPr/>
          <p:nvPr/>
        </p:nvCxnSpPr>
        <p:spPr>
          <a:xfrm>
            <a:off x="6443662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5" name="Google Shape;1425;p56"/>
          <p:cNvCxnSpPr/>
          <p:nvPr/>
        </p:nvCxnSpPr>
        <p:spPr>
          <a:xfrm>
            <a:off x="7092950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26" name="Google Shape;1426;p56"/>
          <p:cNvCxnSpPr/>
          <p:nvPr/>
        </p:nvCxnSpPr>
        <p:spPr>
          <a:xfrm>
            <a:off x="7740650" y="4149725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7" name="Google Shape;1427;p56"/>
          <p:cNvSpPr txBox="1"/>
          <p:nvPr/>
        </p:nvSpPr>
        <p:spPr>
          <a:xfrm>
            <a:off x="827087" y="429418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</a:t>
            </a:r>
            <a:endParaRPr/>
          </a:p>
        </p:txBody>
      </p:sp>
      <p:sp>
        <p:nvSpPr>
          <p:cNvPr id="1428" name="Google Shape;1428;p56"/>
          <p:cNvSpPr txBox="1"/>
          <p:nvPr/>
        </p:nvSpPr>
        <p:spPr>
          <a:xfrm>
            <a:off x="2124075" y="4294187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56"/>
          <p:cNvSpPr txBox="1"/>
          <p:nvPr/>
        </p:nvSpPr>
        <p:spPr>
          <a:xfrm>
            <a:off x="4067175" y="4292600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1430" name="Google Shape;1430;p56"/>
          <p:cNvSpPr txBox="1"/>
          <p:nvPr/>
        </p:nvSpPr>
        <p:spPr>
          <a:xfrm>
            <a:off x="4643437" y="4292600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1431" name="Google Shape;1431;p56"/>
          <p:cNvSpPr txBox="1"/>
          <p:nvPr/>
        </p:nvSpPr>
        <p:spPr>
          <a:xfrm>
            <a:off x="5292725" y="4292600"/>
            <a:ext cx="3603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1432" name="Google Shape;1432;p56"/>
          <p:cNvSpPr txBox="1"/>
          <p:nvPr/>
        </p:nvSpPr>
        <p:spPr>
          <a:xfrm>
            <a:off x="5867400" y="4292600"/>
            <a:ext cx="574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1433" name="Google Shape;1433;p56"/>
          <p:cNvSpPr txBox="1"/>
          <p:nvPr/>
        </p:nvSpPr>
        <p:spPr>
          <a:xfrm>
            <a:off x="6516687" y="4292600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1434" name="Google Shape;1434;p56"/>
          <p:cNvSpPr txBox="1"/>
          <p:nvPr/>
        </p:nvSpPr>
        <p:spPr>
          <a:xfrm>
            <a:off x="684212" y="3644900"/>
            <a:ext cx="7704137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5" name="Google Shape;1435;p56"/>
          <p:cNvCxnSpPr/>
          <p:nvPr/>
        </p:nvCxnSpPr>
        <p:spPr>
          <a:xfrm>
            <a:off x="1331912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6" name="Google Shape;1436;p56"/>
          <p:cNvCxnSpPr/>
          <p:nvPr/>
        </p:nvCxnSpPr>
        <p:spPr>
          <a:xfrm>
            <a:off x="1979612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7" name="Google Shape;1437;p56"/>
          <p:cNvCxnSpPr/>
          <p:nvPr/>
        </p:nvCxnSpPr>
        <p:spPr>
          <a:xfrm>
            <a:off x="2627312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8" name="Google Shape;1438;p56"/>
          <p:cNvCxnSpPr/>
          <p:nvPr/>
        </p:nvCxnSpPr>
        <p:spPr>
          <a:xfrm>
            <a:off x="3276600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39" name="Google Shape;1439;p56"/>
          <p:cNvCxnSpPr/>
          <p:nvPr/>
        </p:nvCxnSpPr>
        <p:spPr>
          <a:xfrm>
            <a:off x="3924300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0" name="Google Shape;1440;p56"/>
          <p:cNvCxnSpPr/>
          <p:nvPr/>
        </p:nvCxnSpPr>
        <p:spPr>
          <a:xfrm>
            <a:off x="4500562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1" name="Google Shape;1441;p56"/>
          <p:cNvCxnSpPr/>
          <p:nvPr/>
        </p:nvCxnSpPr>
        <p:spPr>
          <a:xfrm>
            <a:off x="5148262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2" name="Google Shape;1442;p56"/>
          <p:cNvCxnSpPr/>
          <p:nvPr/>
        </p:nvCxnSpPr>
        <p:spPr>
          <a:xfrm>
            <a:off x="5795962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3" name="Google Shape;1443;p56"/>
          <p:cNvCxnSpPr/>
          <p:nvPr/>
        </p:nvCxnSpPr>
        <p:spPr>
          <a:xfrm>
            <a:off x="6443662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4" name="Google Shape;1444;p56"/>
          <p:cNvCxnSpPr/>
          <p:nvPr/>
        </p:nvCxnSpPr>
        <p:spPr>
          <a:xfrm>
            <a:off x="7092950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45" name="Google Shape;1445;p56"/>
          <p:cNvCxnSpPr/>
          <p:nvPr/>
        </p:nvCxnSpPr>
        <p:spPr>
          <a:xfrm>
            <a:off x="7740650" y="36449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6" name="Google Shape;1446;p56"/>
          <p:cNvSpPr txBox="1"/>
          <p:nvPr/>
        </p:nvSpPr>
        <p:spPr>
          <a:xfrm>
            <a:off x="827087" y="3789362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</a:t>
            </a:r>
            <a:endParaRPr/>
          </a:p>
        </p:txBody>
      </p:sp>
      <p:sp>
        <p:nvSpPr>
          <p:cNvPr id="1447" name="Google Shape;1447;p56"/>
          <p:cNvSpPr txBox="1"/>
          <p:nvPr/>
        </p:nvSpPr>
        <p:spPr>
          <a:xfrm>
            <a:off x="2124075" y="3789362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56"/>
          <p:cNvSpPr txBox="1"/>
          <p:nvPr/>
        </p:nvSpPr>
        <p:spPr>
          <a:xfrm>
            <a:off x="3421062" y="3789362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1449" name="Google Shape;1449;p56"/>
          <p:cNvSpPr txBox="1"/>
          <p:nvPr/>
        </p:nvSpPr>
        <p:spPr>
          <a:xfrm>
            <a:off x="4067175" y="3789362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1450" name="Google Shape;1450;p56"/>
          <p:cNvSpPr txBox="1"/>
          <p:nvPr/>
        </p:nvSpPr>
        <p:spPr>
          <a:xfrm>
            <a:off x="4643437" y="3789362"/>
            <a:ext cx="3603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1451" name="Google Shape;1451;p56"/>
          <p:cNvSpPr txBox="1"/>
          <p:nvPr/>
        </p:nvSpPr>
        <p:spPr>
          <a:xfrm>
            <a:off x="5219700" y="3789362"/>
            <a:ext cx="574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1452" name="Google Shape;1452;p56"/>
          <p:cNvSpPr txBox="1"/>
          <p:nvPr/>
        </p:nvSpPr>
        <p:spPr>
          <a:xfrm>
            <a:off x="5940425" y="3789362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1453" name="Google Shape;1453;p56"/>
          <p:cNvSpPr txBox="1"/>
          <p:nvPr/>
        </p:nvSpPr>
        <p:spPr>
          <a:xfrm>
            <a:off x="684212" y="4652962"/>
            <a:ext cx="7704137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4" name="Google Shape;1454;p56"/>
          <p:cNvCxnSpPr/>
          <p:nvPr/>
        </p:nvCxnSpPr>
        <p:spPr>
          <a:xfrm>
            <a:off x="1331912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5" name="Google Shape;1455;p56"/>
          <p:cNvCxnSpPr/>
          <p:nvPr/>
        </p:nvCxnSpPr>
        <p:spPr>
          <a:xfrm>
            <a:off x="1979612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6" name="Google Shape;1456;p56"/>
          <p:cNvCxnSpPr/>
          <p:nvPr/>
        </p:nvCxnSpPr>
        <p:spPr>
          <a:xfrm>
            <a:off x="2627312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7" name="Google Shape;1457;p56"/>
          <p:cNvCxnSpPr/>
          <p:nvPr/>
        </p:nvCxnSpPr>
        <p:spPr>
          <a:xfrm>
            <a:off x="3276600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8" name="Google Shape;1458;p56"/>
          <p:cNvCxnSpPr/>
          <p:nvPr/>
        </p:nvCxnSpPr>
        <p:spPr>
          <a:xfrm>
            <a:off x="3924300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9" name="Google Shape;1459;p56"/>
          <p:cNvCxnSpPr/>
          <p:nvPr/>
        </p:nvCxnSpPr>
        <p:spPr>
          <a:xfrm>
            <a:off x="4500562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0" name="Google Shape;1460;p56"/>
          <p:cNvCxnSpPr/>
          <p:nvPr/>
        </p:nvCxnSpPr>
        <p:spPr>
          <a:xfrm>
            <a:off x="5148262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1" name="Google Shape;1461;p56"/>
          <p:cNvCxnSpPr/>
          <p:nvPr/>
        </p:nvCxnSpPr>
        <p:spPr>
          <a:xfrm>
            <a:off x="5795962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2" name="Google Shape;1462;p56"/>
          <p:cNvCxnSpPr/>
          <p:nvPr/>
        </p:nvCxnSpPr>
        <p:spPr>
          <a:xfrm>
            <a:off x="6443662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3" name="Google Shape;1463;p56"/>
          <p:cNvCxnSpPr/>
          <p:nvPr/>
        </p:nvCxnSpPr>
        <p:spPr>
          <a:xfrm>
            <a:off x="7092950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4" name="Google Shape;1464;p56"/>
          <p:cNvCxnSpPr/>
          <p:nvPr/>
        </p:nvCxnSpPr>
        <p:spPr>
          <a:xfrm>
            <a:off x="7740650" y="465296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5" name="Google Shape;1465;p56"/>
          <p:cNvSpPr txBox="1"/>
          <p:nvPr/>
        </p:nvSpPr>
        <p:spPr>
          <a:xfrm>
            <a:off x="827087" y="4797425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</a:t>
            </a:r>
            <a:endParaRPr/>
          </a:p>
        </p:txBody>
      </p:sp>
      <p:sp>
        <p:nvSpPr>
          <p:cNvPr id="1466" name="Google Shape;1466;p56"/>
          <p:cNvSpPr txBox="1"/>
          <p:nvPr/>
        </p:nvSpPr>
        <p:spPr>
          <a:xfrm>
            <a:off x="2124075" y="4797425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56"/>
          <p:cNvSpPr txBox="1"/>
          <p:nvPr/>
        </p:nvSpPr>
        <p:spPr>
          <a:xfrm>
            <a:off x="4716462" y="4797425"/>
            <a:ext cx="2889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1468" name="Google Shape;1468;p56"/>
          <p:cNvSpPr txBox="1"/>
          <p:nvPr/>
        </p:nvSpPr>
        <p:spPr>
          <a:xfrm>
            <a:off x="5292725" y="4797425"/>
            <a:ext cx="2873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1469" name="Google Shape;1469;p56"/>
          <p:cNvSpPr txBox="1"/>
          <p:nvPr/>
        </p:nvSpPr>
        <p:spPr>
          <a:xfrm>
            <a:off x="5940425" y="4797425"/>
            <a:ext cx="3603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1470" name="Google Shape;1470;p56"/>
          <p:cNvSpPr txBox="1"/>
          <p:nvPr/>
        </p:nvSpPr>
        <p:spPr>
          <a:xfrm>
            <a:off x="6516687" y="4797425"/>
            <a:ext cx="574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1471" name="Google Shape;1471;p56"/>
          <p:cNvSpPr txBox="1"/>
          <p:nvPr/>
        </p:nvSpPr>
        <p:spPr>
          <a:xfrm>
            <a:off x="7164387" y="4797425"/>
            <a:ext cx="431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cxnSp>
        <p:nvCxnSpPr>
          <p:cNvPr id="1472" name="Google Shape;1472;p56"/>
          <p:cNvCxnSpPr/>
          <p:nvPr/>
        </p:nvCxnSpPr>
        <p:spPr>
          <a:xfrm>
            <a:off x="5003800" y="3573462"/>
            <a:ext cx="215900" cy="215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73" name="Google Shape;1473;p56"/>
          <p:cNvCxnSpPr/>
          <p:nvPr/>
        </p:nvCxnSpPr>
        <p:spPr>
          <a:xfrm>
            <a:off x="5724525" y="4581525"/>
            <a:ext cx="215900" cy="215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57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3. feladat</a:t>
            </a:r>
            <a:endParaRPr/>
          </a:p>
        </p:txBody>
      </p:sp>
      <p:sp>
        <p:nvSpPr>
          <p:cNvPr id="1479" name="Google Shape;1479;p57"/>
          <p:cNvSpPr txBox="1"/>
          <p:nvPr/>
        </p:nvSpPr>
        <p:spPr>
          <a:xfrm>
            <a:off x="395287" y="692150"/>
            <a:ext cx="822960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Adott a következő utasítás sorozat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D0 ← D1 * D2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D3 ← D0 + D5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MEM [R0 + 4] ← D3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MEM [R0 +12] ← D0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D0~D5 regiszterek lebegőpontos számot, R0 egész számot tárol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lebegőpontos összeadás 4 időegységet, a szorzás 7 egységet, a többi művelet 1 időegységet késleltet. Az iterációs idő mindig 1 egység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58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3. feladat</a:t>
            </a:r>
            <a:endParaRPr/>
          </a:p>
        </p:txBody>
      </p:sp>
      <p:sp>
        <p:nvSpPr>
          <p:cNvPr id="1485" name="Google Shape;1485;p58"/>
          <p:cNvSpPr txBox="1"/>
          <p:nvPr/>
        </p:nvSpPr>
        <p:spPr>
          <a:xfrm>
            <a:off x="395287" y="6921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pipeline szerkezete</a:t>
            </a:r>
            <a:endParaRPr/>
          </a:p>
        </p:txBody>
      </p:sp>
      <p:sp>
        <p:nvSpPr>
          <p:cNvPr id="1486" name="Google Shape;1486;p58"/>
          <p:cNvSpPr txBox="1"/>
          <p:nvPr/>
        </p:nvSpPr>
        <p:spPr>
          <a:xfrm>
            <a:off x="179387" y="2492375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1487" name="Google Shape;1487;p58"/>
          <p:cNvSpPr txBox="1"/>
          <p:nvPr/>
        </p:nvSpPr>
        <p:spPr>
          <a:xfrm>
            <a:off x="1692275" y="2565400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</p:txBody>
      </p:sp>
      <p:sp>
        <p:nvSpPr>
          <p:cNvPr id="1488" name="Google Shape;1488;p58"/>
          <p:cNvSpPr txBox="1"/>
          <p:nvPr/>
        </p:nvSpPr>
        <p:spPr>
          <a:xfrm>
            <a:off x="3563937" y="1412875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1489" name="Google Shape;1489;p58"/>
          <p:cNvSpPr txBox="1"/>
          <p:nvPr/>
        </p:nvSpPr>
        <p:spPr>
          <a:xfrm>
            <a:off x="6659562" y="2565400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1490" name="Google Shape;1490;p58"/>
          <p:cNvSpPr txBox="1"/>
          <p:nvPr/>
        </p:nvSpPr>
        <p:spPr>
          <a:xfrm>
            <a:off x="8062912" y="2565400"/>
            <a:ext cx="1081087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cxnSp>
        <p:nvCxnSpPr>
          <p:cNvPr id="1491" name="Google Shape;1491;p58"/>
          <p:cNvCxnSpPr/>
          <p:nvPr/>
        </p:nvCxnSpPr>
        <p:spPr>
          <a:xfrm>
            <a:off x="1258887" y="2997200"/>
            <a:ext cx="43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92" name="Google Shape;1492;p58"/>
          <p:cNvCxnSpPr/>
          <p:nvPr/>
        </p:nvCxnSpPr>
        <p:spPr>
          <a:xfrm flipH="1" rot="10800000">
            <a:off x="2771775" y="1844675"/>
            <a:ext cx="792162" cy="11525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93" name="Google Shape;1493;p58"/>
          <p:cNvCxnSpPr/>
          <p:nvPr/>
        </p:nvCxnSpPr>
        <p:spPr>
          <a:xfrm>
            <a:off x="6372225" y="3068637"/>
            <a:ext cx="2873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94" name="Google Shape;1494;p58"/>
          <p:cNvCxnSpPr/>
          <p:nvPr/>
        </p:nvCxnSpPr>
        <p:spPr>
          <a:xfrm>
            <a:off x="7740650" y="3068637"/>
            <a:ext cx="36036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5" name="Google Shape;1495;p58"/>
          <p:cNvSpPr txBox="1"/>
          <p:nvPr/>
        </p:nvSpPr>
        <p:spPr>
          <a:xfrm>
            <a:off x="3132137" y="2852737"/>
            <a:ext cx="647700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</a:t>
            </a:r>
            <a:endParaRPr/>
          </a:p>
        </p:txBody>
      </p:sp>
      <p:sp>
        <p:nvSpPr>
          <p:cNvPr id="1496" name="Google Shape;1496;p58"/>
          <p:cNvSpPr txBox="1"/>
          <p:nvPr/>
        </p:nvSpPr>
        <p:spPr>
          <a:xfrm>
            <a:off x="3995737" y="2852737"/>
            <a:ext cx="647700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/>
          </a:p>
        </p:txBody>
      </p:sp>
      <p:sp>
        <p:nvSpPr>
          <p:cNvPr id="1497" name="Google Shape;1497;p58"/>
          <p:cNvSpPr txBox="1"/>
          <p:nvPr/>
        </p:nvSpPr>
        <p:spPr>
          <a:xfrm>
            <a:off x="4860925" y="2852737"/>
            <a:ext cx="647700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  <p:sp>
        <p:nvSpPr>
          <p:cNvPr id="1498" name="Google Shape;1498;p58"/>
          <p:cNvSpPr txBox="1"/>
          <p:nvPr/>
        </p:nvSpPr>
        <p:spPr>
          <a:xfrm>
            <a:off x="5724525" y="2852737"/>
            <a:ext cx="647700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  <p:sp>
        <p:nvSpPr>
          <p:cNvPr id="1499" name="Google Shape;1499;p58"/>
          <p:cNvSpPr txBox="1"/>
          <p:nvPr/>
        </p:nvSpPr>
        <p:spPr>
          <a:xfrm>
            <a:off x="2989262" y="3573462"/>
            <a:ext cx="431800" cy="43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M0</a:t>
            </a:r>
            <a:endParaRPr/>
          </a:p>
        </p:txBody>
      </p:sp>
      <p:sp>
        <p:nvSpPr>
          <p:cNvPr id="1500" name="Google Shape;1500;p58"/>
          <p:cNvSpPr txBox="1"/>
          <p:nvPr/>
        </p:nvSpPr>
        <p:spPr>
          <a:xfrm>
            <a:off x="3492500" y="3573462"/>
            <a:ext cx="431800" cy="43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</a:t>
            </a:r>
            <a:endParaRPr/>
          </a:p>
        </p:txBody>
      </p:sp>
      <p:sp>
        <p:nvSpPr>
          <p:cNvPr id="1501" name="Google Shape;1501;p58"/>
          <p:cNvSpPr txBox="1"/>
          <p:nvPr/>
        </p:nvSpPr>
        <p:spPr>
          <a:xfrm>
            <a:off x="3997325" y="3573462"/>
            <a:ext cx="431800" cy="43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M2</a:t>
            </a:r>
            <a:endParaRPr/>
          </a:p>
        </p:txBody>
      </p:sp>
      <p:sp>
        <p:nvSpPr>
          <p:cNvPr id="1502" name="Google Shape;1502;p58"/>
          <p:cNvSpPr txBox="1"/>
          <p:nvPr/>
        </p:nvSpPr>
        <p:spPr>
          <a:xfrm>
            <a:off x="4573587" y="3573462"/>
            <a:ext cx="431800" cy="43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</a:t>
            </a:r>
            <a:endParaRPr/>
          </a:p>
        </p:txBody>
      </p:sp>
      <p:sp>
        <p:nvSpPr>
          <p:cNvPr id="1503" name="Google Shape;1503;p58"/>
          <p:cNvSpPr txBox="1"/>
          <p:nvPr/>
        </p:nvSpPr>
        <p:spPr>
          <a:xfrm>
            <a:off x="5076825" y="3573462"/>
            <a:ext cx="431800" cy="43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M4</a:t>
            </a:r>
            <a:endParaRPr/>
          </a:p>
        </p:txBody>
      </p:sp>
      <p:sp>
        <p:nvSpPr>
          <p:cNvPr id="1504" name="Google Shape;1504;p58"/>
          <p:cNvSpPr txBox="1"/>
          <p:nvPr/>
        </p:nvSpPr>
        <p:spPr>
          <a:xfrm>
            <a:off x="5581650" y="3573462"/>
            <a:ext cx="431800" cy="43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M5</a:t>
            </a:r>
            <a:endParaRPr/>
          </a:p>
        </p:txBody>
      </p:sp>
      <p:sp>
        <p:nvSpPr>
          <p:cNvPr id="1505" name="Google Shape;1505;p58"/>
          <p:cNvSpPr txBox="1"/>
          <p:nvPr/>
        </p:nvSpPr>
        <p:spPr>
          <a:xfrm>
            <a:off x="6084887" y="3573462"/>
            <a:ext cx="431800" cy="43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M6</a:t>
            </a:r>
            <a:endParaRPr/>
          </a:p>
        </p:txBody>
      </p:sp>
      <p:cxnSp>
        <p:nvCxnSpPr>
          <p:cNvPr id="1506" name="Google Shape;1506;p58"/>
          <p:cNvCxnSpPr/>
          <p:nvPr/>
        </p:nvCxnSpPr>
        <p:spPr>
          <a:xfrm>
            <a:off x="2771775" y="3068637"/>
            <a:ext cx="36036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7" name="Google Shape;1507;p58"/>
          <p:cNvCxnSpPr/>
          <p:nvPr/>
        </p:nvCxnSpPr>
        <p:spPr>
          <a:xfrm>
            <a:off x="2771775" y="3284537"/>
            <a:ext cx="215900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8" name="Google Shape;1508;p58"/>
          <p:cNvCxnSpPr/>
          <p:nvPr/>
        </p:nvCxnSpPr>
        <p:spPr>
          <a:xfrm>
            <a:off x="4643437" y="1844675"/>
            <a:ext cx="1584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9" name="Google Shape;1509;p58"/>
          <p:cNvCxnSpPr/>
          <p:nvPr/>
        </p:nvCxnSpPr>
        <p:spPr>
          <a:xfrm>
            <a:off x="6227762" y="1844675"/>
            <a:ext cx="431800" cy="10080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0" name="Google Shape;1510;p58"/>
          <p:cNvCxnSpPr/>
          <p:nvPr/>
        </p:nvCxnSpPr>
        <p:spPr>
          <a:xfrm flipH="1" rot="10800000">
            <a:off x="6516687" y="3357562"/>
            <a:ext cx="142875" cy="43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1" name="Google Shape;1511;p58"/>
          <p:cNvCxnSpPr/>
          <p:nvPr/>
        </p:nvCxnSpPr>
        <p:spPr>
          <a:xfrm>
            <a:off x="3419475" y="3789362"/>
            <a:ext cx="730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2" name="Google Shape;1512;p58"/>
          <p:cNvCxnSpPr/>
          <p:nvPr/>
        </p:nvCxnSpPr>
        <p:spPr>
          <a:xfrm>
            <a:off x="3924300" y="3789362"/>
            <a:ext cx="714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3" name="Google Shape;1513;p58"/>
          <p:cNvCxnSpPr/>
          <p:nvPr/>
        </p:nvCxnSpPr>
        <p:spPr>
          <a:xfrm>
            <a:off x="4427537" y="3789362"/>
            <a:ext cx="14446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4" name="Google Shape;1514;p58"/>
          <p:cNvCxnSpPr/>
          <p:nvPr/>
        </p:nvCxnSpPr>
        <p:spPr>
          <a:xfrm>
            <a:off x="5003800" y="3789362"/>
            <a:ext cx="730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5" name="Google Shape;1515;p58"/>
          <p:cNvCxnSpPr/>
          <p:nvPr/>
        </p:nvCxnSpPr>
        <p:spPr>
          <a:xfrm>
            <a:off x="5508625" y="3789362"/>
            <a:ext cx="714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6" name="Google Shape;1516;p58"/>
          <p:cNvCxnSpPr/>
          <p:nvPr/>
        </p:nvCxnSpPr>
        <p:spPr>
          <a:xfrm>
            <a:off x="6011862" y="3789362"/>
            <a:ext cx="730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7" name="Google Shape;1517;p58"/>
          <p:cNvSpPr txBox="1"/>
          <p:nvPr/>
        </p:nvSpPr>
        <p:spPr>
          <a:xfrm>
            <a:off x="611187" y="4652962"/>
            <a:ext cx="67691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M0~M6: lebegőpontos szorzás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S0~S3: lebegőpontos összeadás</a:t>
            </a:r>
            <a:endParaRPr/>
          </a:p>
        </p:txBody>
      </p:sp>
      <p:cxnSp>
        <p:nvCxnSpPr>
          <p:cNvPr id="1518" name="Google Shape;1518;p58"/>
          <p:cNvCxnSpPr/>
          <p:nvPr/>
        </p:nvCxnSpPr>
        <p:spPr>
          <a:xfrm>
            <a:off x="3759200" y="3076575"/>
            <a:ext cx="24606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9" name="Google Shape;1519;p58"/>
          <p:cNvCxnSpPr/>
          <p:nvPr/>
        </p:nvCxnSpPr>
        <p:spPr>
          <a:xfrm>
            <a:off x="4598987" y="3073400"/>
            <a:ext cx="24606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20" name="Google Shape;1520;p58"/>
          <p:cNvCxnSpPr/>
          <p:nvPr/>
        </p:nvCxnSpPr>
        <p:spPr>
          <a:xfrm>
            <a:off x="5484812" y="3089275"/>
            <a:ext cx="24606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9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3. feladat a. kérdés</a:t>
            </a:r>
            <a:endParaRPr/>
          </a:p>
        </p:txBody>
      </p:sp>
      <p:sp>
        <p:nvSpPr>
          <p:cNvPr id="1526" name="Google Shape;1526;p59"/>
          <p:cNvSpPr txBox="1"/>
          <p:nvPr/>
        </p:nvSpPr>
        <p:spPr>
          <a:xfrm>
            <a:off x="457200" y="908050"/>
            <a:ext cx="8147050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 egymásra hatások. Megadás formája: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függő: függés típusa(amitől függ)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Típusok: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RAW: read after write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WAR: write after 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WAW: write after write</a:t>
            </a:r>
            <a:endParaRPr/>
          </a:p>
        </p:txBody>
      </p:sp>
      <p:sp>
        <p:nvSpPr>
          <p:cNvPr id="1527" name="Google Shape;1527;p59"/>
          <p:cNvSpPr txBox="1"/>
          <p:nvPr/>
        </p:nvSpPr>
        <p:spPr>
          <a:xfrm>
            <a:off x="611187" y="4365625"/>
            <a:ext cx="331311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D0 ← D1 * D2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D3 ← D0 + D5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MEM [R0 + 4] ← D3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MEM [R0 +12] ← D0</a:t>
            </a:r>
            <a:endParaRPr/>
          </a:p>
        </p:txBody>
      </p:sp>
      <p:sp>
        <p:nvSpPr>
          <p:cNvPr id="1528" name="Google Shape;1528;p59"/>
          <p:cNvSpPr txBox="1"/>
          <p:nvPr/>
        </p:nvSpPr>
        <p:spPr>
          <a:xfrm>
            <a:off x="4500562" y="4221162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-</a:t>
            </a:r>
            <a:endParaRPr/>
          </a:p>
        </p:txBody>
      </p:sp>
      <p:sp>
        <p:nvSpPr>
          <p:cNvPr id="1529" name="Google Shape;1529;p59"/>
          <p:cNvSpPr txBox="1"/>
          <p:nvPr/>
        </p:nvSpPr>
        <p:spPr>
          <a:xfrm>
            <a:off x="4500562" y="4508500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RAW(i1)</a:t>
            </a:r>
            <a:endParaRPr/>
          </a:p>
        </p:txBody>
      </p:sp>
      <p:sp>
        <p:nvSpPr>
          <p:cNvPr id="1530" name="Google Shape;1530;p59"/>
          <p:cNvSpPr txBox="1"/>
          <p:nvPr/>
        </p:nvSpPr>
        <p:spPr>
          <a:xfrm>
            <a:off x="4500562" y="4797425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RAW(i2)</a:t>
            </a:r>
            <a:endParaRPr/>
          </a:p>
        </p:txBody>
      </p:sp>
      <p:sp>
        <p:nvSpPr>
          <p:cNvPr id="1531" name="Google Shape;1531;p59"/>
          <p:cNvSpPr txBox="1"/>
          <p:nvPr/>
        </p:nvSpPr>
        <p:spPr>
          <a:xfrm>
            <a:off x="4500562" y="5157787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RAW(i1)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0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3. feladat b. kérdés</a:t>
            </a:r>
            <a:endParaRPr/>
          </a:p>
        </p:txBody>
      </p:sp>
      <p:sp>
        <p:nvSpPr>
          <p:cNvPr id="1537" name="Google Shape;1537;p60"/>
          <p:cNvSpPr txBox="1"/>
          <p:nvPr/>
        </p:nvSpPr>
        <p:spPr>
          <a:xfrm>
            <a:off x="457200" y="908050"/>
            <a:ext cx="81470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Ütemezés</a:t>
            </a:r>
            <a:endParaRPr/>
          </a:p>
        </p:txBody>
      </p:sp>
      <p:sp>
        <p:nvSpPr>
          <p:cNvPr id="1538" name="Google Shape;1538;p60"/>
          <p:cNvSpPr txBox="1"/>
          <p:nvPr/>
        </p:nvSpPr>
        <p:spPr>
          <a:xfrm>
            <a:off x="0" y="1484312"/>
            <a:ext cx="9144000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9" name="Google Shape;1539;p60"/>
          <p:cNvCxnSpPr/>
          <p:nvPr/>
        </p:nvCxnSpPr>
        <p:spPr>
          <a:xfrm>
            <a:off x="50482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0" name="Google Shape;1540;p60"/>
          <p:cNvCxnSpPr/>
          <p:nvPr/>
        </p:nvCxnSpPr>
        <p:spPr>
          <a:xfrm>
            <a:off x="1008062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1" name="Google Shape;1541;p60"/>
          <p:cNvCxnSpPr/>
          <p:nvPr/>
        </p:nvCxnSpPr>
        <p:spPr>
          <a:xfrm>
            <a:off x="158432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2" name="Google Shape;1542;p60"/>
          <p:cNvCxnSpPr/>
          <p:nvPr/>
        </p:nvCxnSpPr>
        <p:spPr>
          <a:xfrm>
            <a:off x="208915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3" name="Google Shape;1543;p60"/>
          <p:cNvCxnSpPr/>
          <p:nvPr/>
        </p:nvCxnSpPr>
        <p:spPr>
          <a:xfrm>
            <a:off x="2592387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4" name="Google Shape;1544;p60"/>
          <p:cNvCxnSpPr/>
          <p:nvPr/>
        </p:nvCxnSpPr>
        <p:spPr>
          <a:xfrm>
            <a:off x="3097212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5" name="Google Shape;1545;p60"/>
          <p:cNvCxnSpPr/>
          <p:nvPr/>
        </p:nvCxnSpPr>
        <p:spPr>
          <a:xfrm>
            <a:off x="360045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6" name="Google Shape;1546;p60"/>
          <p:cNvCxnSpPr/>
          <p:nvPr/>
        </p:nvCxnSpPr>
        <p:spPr>
          <a:xfrm>
            <a:off x="410527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7" name="Google Shape;1547;p60"/>
          <p:cNvCxnSpPr/>
          <p:nvPr/>
        </p:nvCxnSpPr>
        <p:spPr>
          <a:xfrm>
            <a:off x="4608512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8" name="Google Shape;1548;p60"/>
          <p:cNvCxnSpPr/>
          <p:nvPr/>
        </p:nvCxnSpPr>
        <p:spPr>
          <a:xfrm>
            <a:off x="5113337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9" name="Google Shape;1549;p60"/>
          <p:cNvCxnSpPr/>
          <p:nvPr/>
        </p:nvCxnSpPr>
        <p:spPr>
          <a:xfrm>
            <a:off x="561657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0" name="Google Shape;1550;p60"/>
          <p:cNvSpPr txBox="1"/>
          <p:nvPr/>
        </p:nvSpPr>
        <p:spPr>
          <a:xfrm>
            <a:off x="61118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551" name="Google Shape;1551;p60"/>
          <p:cNvCxnSpPr/>
          <p:nvPr/>
        </p:nvCxnSpPr>
        <p:spPr>
          <a:xfrm>
            <a:off x="612140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2" name="Google Shape;1552;p60"/>
          <p:cNvCxnSpPr/>
          <p:nvPr/>
        </p:nvCxnSpPr>
        <p:spPr>
          <a:xfrm>
            <a:off x="6624637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3" name="Google Shape;1553;p60"/>
          <p:cNvCxnSpPr/>
          <p:nvPr/>
        </p:nvCxnSpPr>
        <p:spPr>
          <a:xfrm>
            <a:off x="7129462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4" name="Google Shape;1554;p60"/>
          <p:cNvCxnSpPr/>
          <p:nvPr/>
        </p:nvCxnSpPr>
        <p:spPr>
          <a:xfrm>
            <a:off x="763270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5" name="Google Shape;1555;p60"/>
          <p:cNvCxnSpPr/>
          <p:nvPr/>
        </p:nvCxnSpPr>
        <p:spPr>
          <a:xfrm>
            <a:off x="813752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56" name="Google Shape;1556;p60"/>
          <p:cNvCxnSpPr/>
          <p:nvPr/>
        </p:nvCxnSpPr>
        <p:spPr>
          <a:xfrm>
            <a:off x="860425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7" name="Google Shape;1557;p60"/>
          <p:cNvSpPr txBox="1"/>
          <p:nvPr/>
        </p:nvSpPr>
        <p:spPr>
          <a:xfrm>
            <a:off x="111601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58" name="Google Shape;1558;p60"/>
          <p:cNvSpPr txBox="1"/>
          <p:nvPr/>
        </p:nvSpPr>
        <p:spPr>
          <a:xfrm>
            <a:off x="1692275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59" name="Google Shape;1559;p60"/>
          <p:cNvSpPr txBox="1"/>
          <p:nvPr/>
        </p:nvSpPr>
        <p:spPr>
          <a:xfrm>
            <a:off x="219551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60" name="Google Shape;1560;p60"/>
          <p:cNvSpPr txBox="1"/>
          <p:nvPr/>
        </p:nvSpPr>
        <p:spPr>
          <a:xfrm>
            <a:off x="270033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61" name="Google Shape;1561;p60"/>
          <p:cNvSpPr txBox="1"/>
          <p:nvPr/>
        </p:nvSpPr>
        <p:spPr>
          <a:xfrm>
            <a:off x="3203575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562" name="Google Shape;1562;p60"/>
          <p:cNvSpPr txBox="1"/>
          <p:nvPr/>
        </p:nvSpPr>
        <p:spPr>
          <a:xfrm>
            <a:off x="3708400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563" name="Google Shape;1563;p60"/>
          <p:cNvSpPr txBox="1"/>
          <p:nvPr/>
        </p:nvSpPr>
        <p:spPr>
          <a:xfrm>
            <a:off x="421163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564" name="Google Shape;1564;p60"/>
          <p:cNvSpPr txBox="1"/>
          <p:nvPr/>
        </p:nvSpPr>
        <p:spPr>
          <a:xfrm>
            <a:off x="471646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565" name="Google Shape;1565;p60"/>
          <p:cNvSpPr txBox="1"/>
          <p:nvPr/>
        </p:nvSpPr>
        <p:spPr>
          <a:xfrm>
            <a:off x="5219700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566" name="Google Shape;1566;p60"/>
          <p:cNvSpPr txBox="1"/>
          <p:nvPr/>
        </p:nvSpPr>
        <p:spPr>
          <a:xfrm>
            <a:off x="5724525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567" name="Google Shape;1567;p60"/>
          <p:cNvSpPr txBox="1"/>
          <p:nvPr/>
        </p:nvSpPr>
        <p:spPr>
          <a:xfrm>
            <a:off x="622776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568" name="Google Shape;1568;p60"/>
          <p:cNvSpPr txBox="1"/>
          <p:nvPr/>
        </p:nvSpPr>
        <p:spPr>
          <a:xfrm>
            <a:off x="665956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1569" name="Google Shape;1569;p60"/>
          <p:cNvSpPr txBox="1"/>
          <p:nvPr/>
        </p:nvSpPr>
        <p:spPr>
          <a:xfrm>
            <a:off x="7235825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570" name="Google Shape;1570;p60"/>
          <p:cNvSpPr txBox="1"/>
          <p:nvPr/>
        </p:nvSpPr>
        <p:spPr>
          <a:xfrm>
            <a:off x="7740650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571" name="Google Shape;1571;p60"/>
          <p:cNvSpPr txBox="1"/>
          <p:nvPr/>
        </p:nvSpPr>
        <p:spPr>
          <a:xfrm>
            <a:off x="824388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572" name="Google Shape;1572;p60"/>
          <p:cNvSpPr txBox="1"/>
          <p:nvPr/>
        </p:nvSpPr>
        <p:spPr>
          <a:xfrm>
            <a:off x="867568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grpSp>
        <p:nvGrpSpPr>
          <p:cNvPr id="1573" name="Google Shape;1573;p60"/>
          <p:cNvGrpSpPr/>
          <p:nvPr/>
        </p:nvGrpSpPr>
        <p:grpSpPr>
          <a:xfrm>
            <a:off x="0" y="1989137"/>
            <a:ext cx="9144000" cy="504825"/>
            <a:chOff x="0" y="2349500"/>
            <a:chExt cx="9144000" cy="504825"/>
          </a:xfrm>
        </p:grpSpPr>
        <p:sp>
          <p:nvSpPr>
            <p:cNvPr id="1574" name="Google Shape;1574;p60"/>
            <p:cNvSpPr txBox="1"/>
            <p:nvPr/>
          </p:nvSpPr>
          <p:spPr>
            <a:xfrm>
              <a:off x="179387" y="24923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/>
            </a:p>
          </p:txBody>
        </p:sp>
        <p:sp>
          <p:nvSpPr>
            <p:cNvPr id="1575" name="Google Shape;1575;p60"/>
            <p:cNvSpPr txBox="1"/>
            <p:nvPr/>
          </p:nvSpPr>
          <p:spPr>
            <a:xfrm>
              <a:off x="611187" y="24923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576" name="Google Shape;1576;p60"/>
            <p:cNvSpPr txBox="1"/>
            <p:nvPr/>
          </p:nvSpPr>
          <p:spPr>
            <a:xfrm>
              <a:off x="1116012" y="2492375"/>
              <a:ext cx="287337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577" name="Google Shape;1577;p60"/>
            <p:cNvSpPr txBox="1"/>
            <p:nvPr/>
          </p:nvSpPr>
          <p:spPr>
            <a:xfrm>
              <a:off x="1692275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M0</a:t>
              </a:r>
              <a:endParaRPr/>
            </a:p>
          </p:txBody>
        </p:sp>
        <p:sp>
          <p:nvSpPr>
            <p:cNvPr id="1578" name="Google Shape;1578;p60"/>
            <p:cNvSpPr txBox="1"/>
            <p:nvPr/>
          </p:nvSpPr>
          <p:spPr>
            <a:xfrm>
              <a:off x="5148262" y="2492375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579" name="Google Shape;1579;p60"/>
            <p:cNvSpPr txBox="1"/>
            <p:nvPr/>
          </p:nvSpPr>
          <p:spPr>
            <a:xfrm>
              <a:off x="5651500" y="2492375"/>
              <a:ext cx="4318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1580" name="Google Shape;1580;p60"/>
            <p:cNvSpPr txBox="1"/>
            <p:nvPr/>
          </p:nvSpPr>
          <p:spPr>
            <a:xfrm>
              <a:off x="0" y="2349500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1" name="Google Shape;1581;p60"/>
            <p:cNvCxnSpPr/>
            <p:nvPr/>
          </p:nvCxnSpPr>
          <p:spPr>
            <a:xfrm>
              <a:off x="5048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2" name="Google Shape;1582;p60"/>
            <p:cNvCxnSpPr/>
            <p:nvPr/>
          </p:nvCxnSpPr>
          <p:spPr>
            <a:xfrm>
              <a:off x="100806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3" name="Google Shape;1583;p60"/>
            <p:cNvCxnSpPr/>
            <p:nvPr/>
          </p:nvCxnSpPr>
          <p:spPr>
            <a:xfrm>
              <a:off x="15843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4" name="Google Shape;1584;p60"/>
            <p:cNvCxnSpPr/>
            <p:nvPr/>
          </p:nvCxnSpPr>
          <p:spPr>
            <a:xfrm>
              <a:off x="20891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5" name="Google Shape;1585;p60"/>
            <p:cNvCxnSpPr/>
            <p:nvPr/>
          </p:nvCxnSpPr>
          <p:spPr>
            <a:xfrm>
              <a:off x="259238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6" name="Google Shape;1586;p60"/>
            <p:cNvCxnSpPr/>
            <p:nvPr/>
          </p:nvCxnSpPr>
          <p:spPr>
            <a:xfrm>
              <a:off x="309721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7" name="Google Shape;1587;p60"/>
            <p:cNvCxnSpPr/>
            <p:nvPr/>
          </p:nvCxnSpPr>
          <p:spPr>
            <a:xfrm>
              <a:off x="36004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8" name="Google Shape;1588;p60"/>
            <p:cNvCxnSpPr/>
            <p:nvPr/>
          </p:nvCxnSpPr>
          <p:spPr>
            <a:xfrm>
              <a:off x="410527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9" name="Google Shape;1589;p60"/>
            <p:cNvCxnSpPr/>
            <p:nvPr/>
          </p:nvCxnSpPr>
          <p:spPr>
            <a:xfrm>
              <a:off x="460851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0" name="Google Shape;1590;p60"/>
            <p:cNvCxnSpPr/>
            <p:nvPr/>
          </p:nvCxnSpPr>
          <p:spPr>
            <a:xfrm>
              <a:off x="511333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1" name="Google Shape;1591;p60"/>
            <p:cNvCxnSpPr/>
            <p:nvPr/>
          </p:nvCxnSpPr>
          <p:spPr>
            <a:xfrm>
              <a:off x="561657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2" name="Google Shape;1592;p60"/>
            <p:cNvCxnSpPr/>
            <p:nvPr/>
          </p:nvCxnSpPr>
          <p:spPr>
            <a:xfrm>
              <a:off x="612140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3" name="Google Shape;1593;p60"/>
            <p:cNvCxnSpPr/>
            <p:nvPr/>
          </p:nvCxnSpPr>
          <p:spPr>
            <a:xfrm>
              <a:off x="662463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4" name="Google Shape;1594;p60"/>
            <p:cNvCxnSpPr/>
            <p:nvPr/>
          </p:nvCxnSpPr>
          <p:spPr>
            <a:xfrm>
              <a:off x="712946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5" name="Google Shape;1595;p60"/>
            <p:cNvCxnSpPr/>
            <p:nvPr/>
          </p:nvCxnSpPr>
          <p:spPr>
            <a:xfrm>
              <a:off x="763270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6" name="Google Shape;1596;p60"/>
            <p:cNvCxnSpPr/>
            <p:nvPr/>
          </p:nvCxnSpPr>
          <p:spPr>
            <a:xfrm>
              <a:off x="81375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7" name="Google Shape;1597;p60"/>
            <p:cNvCxnSpPr/>
            <p:nvPr/>
          </p:nvCxnSpPr>
          <p:spPr>
            <a:xfrm>
              <a:off x="86042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98" name="Google Shape;1598;p60"/>
            <p:cNvSpPr txBox="1"/>
            <p:nvPr/>
          </p:nvSpPr>
          <p:spPr>
            <a:xfrm>
              <a:off x="2195512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/>
            </a:p>
          </p:txBody>
        </p:sp>
        <p:sp>
          <p:nvSpPr>
            <p:cNvPr id="1599" name="Google Shape;1599;p60"/>
            <p:cNvSpPr txBox="1"/>
            <p:nvPr/>
          </p:nvSpPr>
          <p:spPr>
            <a:xfrm>
              <a:off x="2700337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/>
            </a:p>
          </p:txBody>
        </p:sp>
        <p:sp>
          <p:nvSpPr>
            <p:cNvPr id="1600" name="Google Shape;1600;p60"/>
            <p:cNvSpPr txBox="1"/>
            <p:nvPr/>
          </p:nvSpPr>
          <p:spPr>
            <a:xfrm>
              <a:off x="3203575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  <a:endParaRPr/>
            </a:p>
          </p:txBody>
        </p:sp>
        <p:sp>
          <p:nvSpPr>
            <p:cNvPr id="1601" name="Google Shape;1601;p60"/>
            <p:cNvSpPr txBox="1"/>
            <p:nvPr/>
          </p:nvSpPr>
          <p:spPr>
            <a:xfrm>
              <a:off x="3708400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  <a:endParaRPr/>
            </a:p>
          </p:txBody>
        </p:sp>
        <p:sp>
          <p:nvSpPr>
            <p:cNvPr id="1602" name="Google Shape;1602;p60"/>
            <p:cNvSpPr txBox="1"/>
            <p:nvPr/>
          </p:nvSpPr>
          <p:spPr>
            <a:xfrm>
              <a:off x="4211637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M5</a:t>
              </a:r>
              <a:endParaRPr/>
            </a:p>
          </p:txBody>
        </p:sp>
        <p:sp>
          <p:nvSpPr>
            <p:cNvPr id="1603" name="Google Shape;1603;p60"/>
            <p:cNvSpPr txBox="1"/>
            <p:nvPr/>
          </p:nvSpPr>
          <p:spPr>
            <a:xfrm>
              <a:off x="4716462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M6</a:t>
              </a:r>
              <a:endParaRPr/>
            </a:p>
          </p:txBody>
        </p:sp>
      </p:grpSp>
      <p:grpSp>
        <p:nvGrpSpPr>
          <p:cNvPr id="1604" name="Google Shape;1604;p60"/>
          <p:cNvGrpSpPr/>
          <p:nvPr/>
        </p:nvGrpSpPr>
        <p:grpSpPr>
          <a:xfrm>
            <a:off x="0" y="2492375"/>
            <a:ext cx="9144000" cy="504825"/>
            <a:chOff x="0" y="2781300"/>
            <a:chExt cx="9144000" cy="504825"/>
          </a:xfrm>
        </p:grpSpPr>
        <p:sp>
          <p:nvSpPr>
            <p:cNvPr id="1605" name="Google Shape;1605;p60"/>
            <p:cNvSpPr txBox="1"/>
            <p:nvPr/>
          </p:nvSpPr>
          <p:spPr>
            <a:xfrm>
              <a:off x="226853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606" name="Google Shape;1606;p60"/>
            <p:cNvSpPr txBox="1"/>
            <p:nvPr/>
          </p:nvSpPr>
          <p:spPr>
            <a:xfrm>
              <a:off x="0" y="2781300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7" name="Google Shape;1607;p60"/>
            <p:cNvCxnSpPr/>
            <p:nvPr/>
          </p:nvCxnSpPr>
          <p:spPr>
            <a:xfrm>
              <a:off x="50482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8" name="Google Shape;1608;p60"/>
            <p:cNvCxnSpPr/>
            <p:nvPr/>
          </p:nvCxnSpPr>
          <p:spPr>
            <a:xfrm>
              <a:off x="1008062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9" name="Google Shape;1609;p60"/>
            <p:cNvCxnSpPr/>
            <p:nvPr/>
          </p:nvCxnSpPr>
          <p:spPr>
            <a:xfrm>
              <a:off x="158432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0" name="Google Shape;1610;p60"/>
            <p:cNvCxnSpPr/>
            <p:nvPr/>
          </p:nvCxnSpPr>
          <p:spPr>
            <a:xfrm>
              <a:off x="208915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1" name="Google Shape;1611;p60"/>
            <p:cNvCxnSpPr/>
            <p:nvPr/>
          </p:nvCxnSpPr>
          <p:spPr>
            <a:xfrm>
              <a:off x="2592387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2" name="Google Shape;1612;p60"/>
            <p:cNvCxnSpPr/>
            <p:nvPr/>
          </p:nvCxnSpPr>
          <p:spPr>
            <a:xfrm>
              <a:off x="3097212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3" name="Google Shape;1613;p60"/>
            <p:cNvCxnSpPr/>
            <p:nvPr/>
          </p:nvCxnSpPr>
          <p:spPr>
            <a:xfrm>
              <a:off x="360045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4" name="Google Shape;1614;p60"/>
            <p:cNvCxnSpPr/>
            <p:nvPr/>
          </p:nvCxnSpPr>
          <p:spPr>
            <a:xfrm>
              <a:off x="410527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5" name="Google Shape;1615;p60"/>
            <p:cNvCxnSpPr/>
            <p:nvPr/>
          </p:nvCxnSpPr>
          <p:spPr>
            <a:xfrm>
              <a:off x="4608512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6" name="Google Shape;1616;p60"/>
            <p:cNvCxnSpPr/>
            <p:nvPr/>
          </p:nvCxnSpPr>
          <p:spPr>
            <a:xfrm>
              <a:off x="5113337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7" name="Google Shape;1617;p60"/>
            <p:cNvCxnSpPr/>
            <p:nvPr/>
          </p:nvCxnSpPr>
          <p:spPr>
            <a:xfrm>
              <a:off x="561657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8" name="Google Shape;1618;p60"/>
            <p:cNvCxnSpPr/>
            <p:nvPr/>
          </p:nvCxnSpPr>
          <p:spPr>
            <a:xfrm>
              <a:off x="612140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9" name="Google Shape;1619;p60"/>
            <p:cNvCxnSpPr/>
            <p:nvPr/>
          </p:nvCxnSpPr>
          <p:spPr>
            <a:xfrm>
              <a:off x="6624637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0" name="Google Shape;1620;p60"/>
            <p:cNvCxnSpPr/>
            <p:nvPr/>
          </p:nvCxnSpPr>
          <p:spPr>
            <a:xfrm>
              <a:off x="7129462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1" name="Google Shape;1621;p60"/>
            <p:cNvCxnSpPr/>
            <p:nvPr/>
          </p:nvCxnSpPr>
          <p:spPr>
            <a:xfrm>
              <a:off x="763270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2" name="Google Shape;1622;p60"/>
            <p:cNvCxnSpPr/>
            <p:nvPr/>
          </p:nvCxnSpPr>
          <p:spPr>
            <a:xfrm>
              <a:off x="813752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3" name="Google Shape;1623;p60"/>
            <p:cNvCxnSpPr/>
            <p:nvPr/>
          </p:nvCxnSpPr>
          <p:spPr>
            <a:xfrm>
              <a:off x="860425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24" name="Google Shape;1624;p60"/>
            <p:cNvSpPr txBox="1"/>
            <p:nvPr/>
          </p:nvSpPr>
          <p:spPr>
            <a:xfrm>
              <a:off x="17938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i2</a:t>
              </a:r>
              <a:endParaRPr/>
            </a:p>
          </p:txBody>
        </p:sp>
        <p:sp>
          <p:nvSpPr>
            <p:cNvPr id="1625" name="Google Shape;1625;p60"/>
            <p:cNvSpPr txBox="1"/>
            <p:nvPr/>
          </p:nvSpPr>
          <p:spPr>
            <a:xfrm>
              <a:off x="1116012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626" name="Google Shape;1626;p60"/>
            <p:cNvSpPr txBox="1"/>
            <p:nvPr/>
          </p:nvSpPr>
          <p:spPr>
            <a:xfrm>
              <a:off x="1692275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627" name="Google Shape;1627;p60"/>
            <p:cNvSpPr txBox="1"/>
            <p:nvPr/>
          </p:nvSpPr>
          <p:spPr>
            <a:xfrm>
              <a:off x="270033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628" name="Google Shape;1628;p60"/>
            <p:cNvSpPr txBox="1"/>
            <p:nvPr/>
          </p:nvSpPr>
          <p:spPr>
            <a:xfrm>
              <a:off x="3203575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629" name="Google Shape;1629;p60"/>
            <p:cNvSpPr txBox="1"/>
            <p:nvPr/>
          </p:nvSpPr>
          <p:spPr>
            <a:xfrm>
              <a:off x="3708400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630" name="Google Shape;1630;p60"/>
            <p:cNvSpPr txBox="1"/>
            <p:nvPr/>
          </p:nvSpPr>
          <p:spPr>
            <a:xfrm>
              <a:off x="421163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631" name="Google Shape;1631;p60"/>
            <p:cNvSpPr txBox="1"/>
            <p:nvPr/>
          </p:nvSpPr>
          <p:spPr>
            <a:xfrm>
              <a:off x="4716462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632" name="Google Shape;1632;p60"/>
            <p:cNvSpPr txBox="1"/>
            <p:nvPr/>
          </p:nvSpPr>
          <p:spPr>
            <a:xfrm>
              <a:off x="5219700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S0</a:t>
              </a:r>
              <a:endParaRPr/>
            </a:p>
          </p:txBody>
        </p:sp>
        <p:sp>
          <p:nvSpPr>
            <p:cNvPr id="1633" name="Google Shape;1633;p60"/>
            <p:cNvSpPr txBox="1"/>
            <p:nvPr/>
          </p:nvSpPr>
          <p:spPr>
            <a:xfrm>
              <a:off x="5724525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  <p:sp>
          <p:nvSpPr>
            <p:cNvPr id="1634" name="Google Shape;1634;p60"/>
            <p:cNvSpPr txBox="1"/>
            <p:nvPr/>
          </p:nvSpPr>
          <p:spPr>
            <a:xfrm>
              <a:off x="6227762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sp>
          <p:nvSpPr>
            <p:cNvPr id="1635" name="Google Shape;1635;p60"/>
            <p:cNvSpPr txBox="1"/>
            <p:nvPr/>
          </p:nvSpPr>
          <p:spPr>
            <a:xfrm>
              <a:off x="673258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endParaRPr/>
            </a:p>
          </p:txBody>
        </p:sp>
        <p:sp>
          <p:nvSpPr>
            <p:cNvPr id="1636" name="Google Shape;1636;p60"/>
            <p:cNvSpPr txBox="1"/>
            <p:nvPr/>
          </p:nvSpPr>
          <p:spPr>
            <a:xfrm>
              <a:off x="7164387" y="2924175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637" name="Google Shape;1637;p60"/>
            <p:cNvSpPr txBox="1"/>
            <p:nvPr/>
          </p:nvSpPr>
          <p:spPr>
            <a:xfrm>
              <a:off x="7740650" y="29241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1638" name="Google Shape;1638;p60"/>
          <p:cNvGrpSpPr/>
          <p:nvPr/>
        </p:nvGrpSpPr>
        <p:grpSpPr>
          <a:xfrm>
            <a:off x="0" y="2997200"/>
            <a:ext cx="9144000" cy="504825"/>
            <a:chOff x="0" y="4149725"/>
            <a:chExt cx="9144000" cy="504825"/>
          </a:xfrm>
        </p:grpSpPr>
        <p:sp>
          <p:nvSpPr>
            <p:cNvPr id="1639" name="Google Shape;1639;p60"/>
            <p:cNvSpPr txBox="1"/>
            <p:nvPr/>
          </p:nvSpPr>
          <p:spPr>
            <a:xfrm>
              <a:off x="2700337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640" name="Google Shape;1640;p60"/>
            <p:cNvSpPr txBox="1"/>
            <p:nvPr/>
          </p:nvSpPr>
          <p:spPr>
            <a:xfrm>
              <a:off x="0" y="4149725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1" name="Google Shape;1641;p60"/>
            <p:cNvCxnSpPr/>
            <p:nvPr/>
          </p:nvCxnSpPr>
          <p:spPr>
            <a:xfrm>
              <a:off x="504825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2" name="Google Shape;1642;p60"/>
            <p:cNvCxnSpPr/>
            <p:nvPr/>
          </p:nvCxnSpPr>
          <p:spPr>
            <a:xfrm>
              <a:off x="1008062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3" name="Google Shape;1643;p60"/>
            <p:cNvCxnSpPr/>
            <p:nvPr/>
          </p:nvCxnSpPr>
          <p:spPr>
            <a:xfrm>
              <a:off x="1584325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4" name="Google Shape;1644;p60"/>
            <p:cNvCxnSpPr/>
            <p:nvPr/>
          </p:nvCxnSpPr>
          <p:spPr>
            <a:xfrm>
              <a:off x="2089150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5" name="Google Shape;1645;p60"/>
            <p:cNvCxnSpPr/>
            <p:nvPr/>
          </p:nvCxnSpPr>
          <p:spPr>
            <a:xfrm>
              <a:off x="2592387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6" name="Google Shape;1646;p60"/>
            <p:cNvCxnSpPr/>
            <p:nvPr/>
          </p:nvCxnSpPr>
          <p:spPr>
            <a:xfrm>
              <a:off x="3097212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7" name="Google Shape;1647;p60"/>
            <p:cNvCxnSpPr/>
            <p:nvPr/>
          </p:nvCxnSpPr>
          <p:spPr>
            <a:xfrm>
              <a:off x="3600450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8" name="Google Shape;1648;p60"/>
            <p:cNvCxnSpPr/>
            <p:nvPr/>
          </p:nvCxnSpPr>
          <p:spPr>
            <a:xfrm>
              <a:off x="4105275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9" name="Google Shape;1649;p60"/>
            <p:cNvCxnSpPr/>
            <p:nvPr/>
          </p:nvCxnSpPr>
          <p:spPr>
            <a:xfrm>
              <a:off x="4608512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0" name="Google Shape;1650;p60"/>
            <p:cNvCxnSpPr/>
            <p:nvPr/>
          </p:nvCxnSpPr>
          <p:spPr>
            <a:xfrm>
              <a:off x="5113337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1" name="Google Shape;1651;p60"/>
            <p:cNvCxnSpPr/>
            <p:nvPr/>
          </p:nvCxnSpPr>
          <p:spPr>
            <a:xfrm>
              <a:off x="5616575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2" name="Google Shape;1652;p60"/>
            <p:cNvCxnSpPr/>
            <p:nvPr/>
          </p:nvCxnSpPr>
          <p:spPr>
            <a:xfrm>
              <a:off x="6121400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3" name="Google Shape;1653;p60"/>
            <p:cNvCxnSpPr/>
            <p:nvPr/>
          </p:nvCxnSpPr>
          <p:spPr>
            <a:xfrm>
              <a:off x="6624637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4" name="Google Shape;1654;p60"/>
            <p:cNvCxnSpPr/>
            <p:nvPr/>
          </p:nvCxnSpPr>
          <p:spPr>
            <a:xfrm>
              <a:off x="7129462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5" name="Google Shape;1655;p60"/>
            <p:cNvCxnSpPr/>
            <p:nvPr/>
          </p:nvCxnSpPr>
          <p:spPr>
            <a:xfrm>
              <a:off x="7632700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6" name="Google Shape;1656;p60"/>
            <p:cNvCxnSpPr/>
            <p:nvPr/>
          </p:nvCxnSpPr>
          <p:spPr>
            <a:xfrm>
              <a:off x="8137525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7" name="Google Shape;1657;p60"/>
            <p:cNvCxnSpPr/>
            <p:nvPr/>
          </p:nvCxnSpPr>
          <p:spPr>
            <a:xfrm>
              <a:off x="8604250" y="41497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58" name="Google Shape;1658;p60"/>
            <p:cNvSpPr txBox="1"/>
            <p:nvPr/>
          </p:nvSpPr>
          <p:spPr>
            <a:xfrm>
              <a:off x="179387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i3</a:t>
              </a:r>
              <a:endParaRPr/>
            </a:p>
          </p:txBody>
        </p:sp>
        <p:sp>
          <p:nvSpPr>
            <p:cNvPr id="1659" name="Google Shape;1659;p60"/>
            <p:cNvSpPr txBox="1"/>
            <p:nvPr/>
          </p:nvSpPr>
          <p:spPr>
            <a:xfrm>
              <a:off x="1692275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660" name="Google Shape;1660;p60"/>
            <p:cNvSpPr txBox="1"/>
            <p:nvPr/>
          </p:nvSpPr>
          <p:spPr>
            <a:xfrm>
              <a:off x="5219700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661" name="Google Shape;1661;p60"/>
            <p:cNvSpPr txBox="1"/>
            <p:nvPr/>
          </p:nvSpPr>
          <p:spPr>
            <a:xfrm>
              <a:off x="3203575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662" name="Google Shape;1662;p60"/>
            <p:cNvSpPr txBox="1"/>
            <p:nvPr/>
          </p:nvSpPr>
          <p:spPr>
            <a:xfrm>
              <a:off x="3708400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663" name="Google Shape;1663;p60"/>
            <p:cNvSpPr txBox="1"/>
            <p:nvPr/>
          </p:nvSpPr>
          <p:spPr>
            <a:xfrm>
              <a:off x="6227762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664" name="Google Shape;1664;p60"/>
            <p:cNvSpPr txBox="1"/>
            <p:nvPr/>
          </p:nvSpPr>
          <p:spPr>
            <a:xfrm>
              <a:off x="6732587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665" name="Google Shape;1665;p60"/>
            <p:cNvSpPr txBox="1"/>
            <p:nvPr/>
          </p:nvSpPr>
          <p:spPr>
            <a:xfrm>
              <a:off x="7235825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666" name="Google Shape;1666;p60"/>
            <p:cNvSpPr txBox="1"/>
            <p:nvPr/>
          </p:nvSpPr>
          <p:spPr>
            <a:xfrm>
              <a:off x="5724525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667" name="Google Shape;1667;p60"/>
            <p:cNvSpPr txBox="1"/>
            <p:nvPr/>
          </p:nvSpPr>
          <p:spPr>
            <a:xfrm>
              <a:off x="7667625" y="4292600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668" name="Google Shape;1668;p60"/>
            <p:cNvSpPr txBox="1"/>
            <p:nvPr/>
          </p:nvSpPr>
          <p:spPr>
            <a:xfrm>
              <a:off x="8172450" y="4292600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1669" name="Google Shape;1669;p60"/>
            <p:cNvSpPr txBox="1"/>
            <p:nvPr/>
          </p:nvSpPr>
          <p:spPr>
            <a:xfrm>
              <a:off x="4211637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670" name="Google Shape;1670;p60"/>
            <p:cNvSpPr txBox="1"/>
            <p:nvPr/>
          </p:nvSpPr>
          <p:spPr>
            <a:xfrm>
              <a:off x="4716462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671" name="Google Shape;1671;p60"/>
            <p:cNvSpPr txBox="1"/>
            <p:nvPr/>
          </p:nvSpPr>
          <p:spPr>
            <a:xfrm>
              <a:off x="2195512" y="42926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</p:grpSp>
      <p:grpSp>
        <p:nvGrpSpPr>
          <p:cNvPr id="1672" name="Google Shape;1672;p60"/>
          <p:cNvGrpSpPr/>
          <p:nvPr/>
        </p:nvGrpSpPr>
        <p:grpSpPr>
          <a:xfrm>
            <a:off x="0" y="3500437"/>
            <a:ext cx="9144000" cy="504825"/>
            <a:chOff x="0" y="3716337"/>
            <a:chExt cx="9144000" cy="504825"/>
          </a:xfrm>
        </p:grpSpPr>
        <p:sp>
          <p:nvSpPr>
            <p:cNvPr id="1673" name="Google Shape;1673;p60"/>
            <p:cNvSpPr txBox="1"/>
            <p:nvPr/>
          </p:nvSpPr>
          <p:spPr>
            <a:xfrm>
              <a:off x="0" y="3716337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4" name="Google Shape;1674;p60"/>
            <p:cNvCxnSpPr/>
            <p:nvPr/>
          </p:nvCxnSpPr>
          <p:spPr>
            <a:xfrm>
              <a:off x="504825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5" name="Google Shape;1675;p60"/>
            <p:cNvCxnSpPr/>
            <p:nvPr/>
          </p:nvCxnSpPr>
          <p:spPr>
            <a:xfrm>
              <a:off x="1008062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6" name="Google Shape;1676;p60"/>
            <p:cNvCxnSpPr/>
            <p:nvPr/>
          </p:nvCxnSpPr>
          <p:spPr>
            <a:xfrm>
              <a:off x="1584325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7" name="Google Shape;1677;p60"/>
            <p:cNvCxnSpPr/>
            <p:nvPr/>
          </p:nvCxnSpPr>
          <p:spPr>
            <a:xfrm>
              <a:off x="2089150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8" name="Google Shape;1678;p60"/>
            <p:cNvCxnSpPr/>
            <p:nvPr/>
          </p:nvCxnSpPr>
          <p:spPr>
            <a:xfrm>
              <a:off x="2592387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9" name="Google Shape;1679;p60"/>
            <p:cNvCxnSpPr/>
            <p:nvPr/>
          </p:nvCxnSpPr>
          <p:spPr>
            <a:xfrm>
              <a:off x="3097212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0" name="Google Shape;1680;p60"/>
            <p:cNvCxnSpPr/>
            <p:nvPr/>
          </p:nvCxnSpPr>
          <p:spPr>
            <a:xfrm>
              <a:off x="3600450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1" name="Google Shape;1681;p60"/>
            <p:cNvCxnSpPr/>
            <p:nvPr/>
          </p:nvCxnSpPr>
          <p:spPr>
            <a:xfrm>
              <a:off x="4105275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2" name="Google Shape;1682;p60"/>
            <p:cNvCxnSpPr/>
            <p:nvPr/>
          </p:nvCxnSpPr>
          <p:spPr>
            <a:xfrm>
              <a:off x="4608512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3" name="Google Shape;1683;p60"/>
            <p:cNvCxnSpPr/>
            <p:nvPr/>
          </p:nvCxnSpPr>
          <p:spPr>
            <a:xfrm>
              <a:off x="5113337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4" name="Google Shape;1684;p60"/>
            <p:cNvCxnSpPr/>
            <p:nvPr/>
          </p:nvCxnSpPr>
          <p:spPr>
            <a:xfrm>
              <a:off x="5616575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5" name="Google Shape;1685;p60"/>
            <p:cNvCxnSpPr/>
            <p:nvPr/>
          </p:nvCxnSpPr>
          <p:spPr>
            <a:xfrm>
              <a:off x="6121400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6" name="Google Shape;1686;p60"/>
            <p:cNvCxnSpPr/>
            <p:nvPr/>
          </p:nvCxnSpPr>
          <p:spPr>
            <a:xfrm>
              <a:off x="6624637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7" name="Google Shape;1687;p60"/>
            <p:cNvCxnSpPr/>
            <p:nvPr/>
          </p:nvCxnSpPr>
          <p:spPr>
            <a:xfrm>
              <a:off x="7129462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8" name="Google Shape;1688;p60"/>
            <p:cNvCxnSpPr/>
            <p:nvPr/>
          </p:nvCxnSpPr>
          <p:spPr>
            <a:xfrm>
              <a:off x="7632700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9" name="Google Shape;1689;p60"/>
            <p:cNvCxnSpPr/>
            <p:nvPr/>
          </p:nvCxnSpPr>
          <p:spPr>
            <a:xfrm>
              <a:off x="8137525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0" name="Google Shape;1690;p60"/>
            <p:cNvCxnSpPr/>
            <p:nvPr/>
          </p:nvCxnSpPr>
          <p:spPr>
            <a:xfrm>
              <a:off x="8604250" y="371633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91" name="Google Shape;1691;p60"/>
            <p:cNvSpPr txBox="1"/>
            <p:nvPr/>
          </p:nvSpPr>
          <p:spPr>
            <a:xfrm>
              <a:off x="179387" y="385921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</a:t>
              </a:r>
              <a:endParaRPr/>
            </a:p>
          </p:txBody>
        </p:sp>
        <p:sp>
          <p:nvSpPr>
            <p:cNvPr id="1692" name="Google Shape;1692;p60"/>
            <p:cNvSpPr txBox="1"/>
            <p:nvPr/>
          </p:nvSpPr>
          <p:spPr>
            <a:xfrm>
              <a:off x="5219700" y="38608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693" name="Google Shape;1693;p60"/>
            <p:cNvSpPr txBox="1"/>
            <p:nvPr/>
          </p:nvSpPr>
          <p:spPr>
            <a:xfrm>
              <a:off x="5651500" y="38608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694" name="Google Shape;1694;p60"/>
            <p:cNvSpPr txBox="1"/>
            <p:nvPr/>
          </p:nvSpPr>
          <p:spPr>
            <a:xfrm>
              <a:off x="7235825" y="385921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695" name="Google Shape;1695;p60"/>
            <p:cNvSpPr txBox="1"/>
            <p:nvPr/>
          </p:nvSpPr>
          <p:spPr>
            <a:xfrm>
              <a:off x="7740650" y="38608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696" name="Google Shape;1696;p60"/>
            <p:cNvSpPr txBox="1"/>
            <p:nvPr/>
          </p:nvSpPr>
          <p:spPr>
            <a:xfrm>
              <a:off x="8172450" y="3860800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697" name="Google Shape;1697;p60"/>
            <p:cNvSpPr txBox="1"/>
            <p:nvPr/>
          </p:nvSpPr>
          <p:spPr>
            <a:xfrm>
              <a:off x="8783637" y="3860800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1698" name="Google Shape;1698;p60"/>
            <p:cNvSpPr txBox="1"/>
            <p:nvPr/>
          </p:nvSpPr>
          <p:spPr>
            <a:xfrm>
              <a:off x="6227762" y="38608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699" name="Google Shape;1699;p60"/>
            <p:cNvSpPr txBox="1"/>
            <p:nvPr/>
          </p:nvSpPr>
          <p:spPr>
            <a:xfrm>
              <a:off x="6732587" y="37893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</p:grpSp>
      <p:sp>
        <p:nvSpPr>
          <p:cNvPr id="1700" name="Google Shape;1700;p60"/>
          <p:cNvSpPr txBox="1"/>
          <p:nvPr/>
        </p:nvSpPr>
        <p:spPr>
          <a:xfrm>
            <a:off x="179387" y="4292600"/>
            <a:ext cx="8497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EX helyett az ID-ben is lehet várakoztatni!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61"/>
          <p:cNvSpPr txBox="1"/>
          <p:nvPr/>
        </p:nvSpPr>
        <p:spPr>
          <a:xfrm>
            <a:off x="457200" y="274637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3. feladat c. kérdés</a:t>
            </a:r>
            <a:endParaRPr/>
          </a:p>
        </p:txBody>
      </p:sp>
      <p:sp>
        <p:nvSpPr>
          <p:cNvPr id="1706" name="Google Shape;1706;p61"/>
          <p:cNvSpPr txBox="1"/>
          <p:nvPr/>
        </p:nvSpPr>
        <p:spPr>
          <a:xfrm>
            <a:off x="323850" y="981075"/>
            <a:ext cx="8280400" cy="27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Gyorsítás átrendezéssel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61"/>
          <p:cNvSpPr txBox="1"/>
          <p:nvPr/>
        </p:nvSpPr>
        <p:spPr>
          <a:xfrm>
            <a:off x="395287" y="1484312"/>
            <a:ext cx="3455987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Eredeti sorrend: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D0 ← D1 * D2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D3 ← D0 + D5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MEM [R0 + 4] ← D3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MEM [R0 +12] ← D0</a:t>
            </a:r>
            <a:endParaRPr/>
          </a:p>
        </p:txBody>
      </p:sp>
      <p:sp>
        <p:nvSpPr>
          <p:cNvPr id="1708" name="Google Shape;1708;p61"/>
          <p:cNvSpPr txBox="1"/>
          <p:nvPr/>
        </p:nvSpPr>
        <p:spPr>
          <a:xfrm>
            <a:off x="3924300" y="1341437"/>
            <a:ext cx="42481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Átrendezve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i1: D0 ← D1 * D2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i2: D3 ← D0 + D5</a:t>
            </a:r>
            <a:b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i3: MEM [R0 +12] ← D0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i4: MEM [R0 + 4] ← D3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61"/>
          <p:cNvSpPr txBox="1"/>
          <p:nvPr/>
        </p:nvSpPr>
        <p:spPr>
          <a:xfrm>
            <a:off x="395287" y="3141662"/>
            <a:ext cx="8569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Távolabbra került a D3 miatti adatfüggésben érintett i2 és i3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62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3. feladat d. kérdés</a:t>
            </a:r>
            <a:endParaRPr/>
          </a:p>
        </p:txBody>
      </p:sp>
      <p:sp>
        <p:nvSpPr>
          <p:cNvPr id="1715" name="Google Shape;1715;p62"/>
          <p:cNvSpPr txBox="1"/>
          <p:nvPr/>
        </p:nvSpPr>
        <p:spPr>
          <a:xfrm>
            <a:off x="457200" y="908050"/>
            <a:ext cx="81470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Ütemezés átrendezés után</a:t>
            </a:r>
            <a:endParaRPr/>
          </a:p>
        </p:txBody>
      </p:sp>
      <p:sp>
        <p:nvSpPr>
          <p:cNvPr id="1716" name="Google Shape;1716;p62"/>
          <p:cNvSpPr txBox="1"/>
          <p:nvPr/>
        </p:nvSpPr>
        <p:spPr>
          <a:xfrm>
            <a:off x="0" y="1484312"/>
            <a:ext cx="9144000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7" name="Google Shape;1717;p62"/>
          <p:cNvCxnSpPr/>
          <p:nvPr/>
        </p:nvCxnSpPr>
        <p:spPr>
          <a:xfrm>
            <a:off x="50482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8" name="Google Shape;1718;p62"/>
          <p:cNvCxnSpPr/>
          <p:nvPr/>
        </p:nvCxnSpPr>
        <p:spPr>
          <a:xfrm>
            <a:off x="1008062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9" name="Google Shape;1719;p62"/>
          <p:cNvCxnSpPr/>
          <p:nvPr/>
        </p:nvCxnSpPr>
        <p:spPr>
          <a:xfrm>
            <a:off x="158432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0" name="Google Shape;1720;p62"/>
          <p:cNvCxnSpPr/>
          <p:nvPr/>
        </p:nvCxnSpPr>
        <p:spPr>
          <a:xfrm>
            <a:off x="208915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1" name="Google Shape;1721;p62"/>
          <p:cNvCxnSpPr/>
          <p:nvPr/>
        </p:nvCxnSpPr>
        <p:spPr>
          <a:xfrm>
            <a:off x="2592387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2" name="Google Shape;1722;p62"/>
          <p:cNvCxnSpPr/>
          <p:nvPr/>
        </p:nvCxnSpPr>
        <p:spPr>
          <a:xfrm>
            <a:off x="3097212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3" name="Google Shape;1723;p62"/>
          <p:cNvCxnSpPr/>
          <p:nvPr/>
        </p:nvCxnSpPr>
        <p:spPr>
          <a:xfrm>
            <a:off x="360045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4" name="Google Shape;1724;p62"/>
          <p:cNvCxnSpPr/>
          <p:nvPr/>
        </p:nvCxnSpPr>
        <p:spPr>
          <a:xfrm>
            <a:off x="410527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5" name="Google Shape;1725;p62"/>
          <p:cNvCxnSpPr/>
          <p:nvPr/>
        </p:nvCxnSpPr>
        <p:spPr>
          <a:xfrm>
            <a:off x="4608512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6" name="Google Shape;1726;p62"/>
          <p:cNvCxnSpPr/>
          <p:nvPr/>
        </p:nvCxnSpPr>
        <p:spPr>
          <a:xfrm>
            <a:off x="5113337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27" name="Google Shape;1727;p62"/>
          <p:cNvCxnSpPr/>
          <p:nvPr/>
        </p:nvCxnSpPr>
        <p:spPr>
          <a:xfrm>
            <a:off x="561657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8" name="Google Shape;1728;p62"/>
          <p:cNvSpPr txBox="1"/>
          <p:nvPr/>
        </p:nvSpPr>
        <p:spPr>
          <a:xfrm>
            <a:off x="61118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729" name="Google Shape;1729;p62"/>
          <p:cNvCxnSpPr/>
          <p:nvPr/>
        </p:nvCxnSpPr>
        <p:spPr>
          <a:xfrm>
            <a:off x="612140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0" name="Google Shape;1730;p62"/>
          <p:cNvCxnSpPr/>
          <p:nvPr/>
        </p:nvCxnSpPr>
        <p:spPr>
          <a:xfrm>
            <a:off x="6624637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1" name="Google Shape;1731;p62"/>
          <p:cNvCxnSpPr/>
          <p:nvPr/>
        </p:nvCxnSpPr>
        <p:spPr>
          <a:xfrm>
            <a:off x="7129462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2" name="Google Shape;1732;p62"/>
          <p:cNvCxnSpPr/>
          <p:nvPr/>
        </p:nvCxnSpPr>
        <p:spPr>
          <a:xfrm>
            <a:off x="763270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3" name="Google Shape;1733;p62"/>
          <p:cNvCxnSpPr/>
          <p:nvPr/>
        </p:nvCxnSpPr>
        <p:spPr>
          <a:xfrm>
            <a:off x="8137525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4" name="Google Shape;1734;p62"/>
          <p:cNvCxnSpPr/>
          <p:nvPr/>
        </p:nvCxnSpPr>
        <p:spPr>
          <a:xfrm>
            <a:off x="8604250" y="14843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5" name="Google Shape;1735;p62"/>
          <p:cNvSpPr txBox="1"/>
          <p:nvPr/>
        </p:nvSpPr>
        <p:spPr>
          <a:xfrm>
            <a:off x="111601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36" name="Google Shape;1736;p62"/>
          <p:cNvSpPr txBox="1"/>
          <p:nvPr/>
        </p:nvSpPr>
        <p:spPr>
          <a:xfrm>
            <a:off x="1692275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737" name="Google Shape;1737;p62"/>
          <p:cNvSpPr txBox="1"/>
          <p:nvPr/>
        </p:nvSpPr>
        <p:spPr>
          <a:xfrm>
            <a:off x="219551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38" name="Google Shape;1738;p62"/>
          <p:cNvSpPr txBox="1"/>
          <p:nvPr/>
        </p:nvSpPr>
        <p:spPr>
          <a:xfrm>
            <a:off x="270033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39" name="Google Shape;1739;p62"/>
          <p:cNvSpPr txBox="1"/>
          <p:nvPr/>
        </p:nvSpPr>
        <p:spPr>
          <a:xfrm>
            <a:off x="3203575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40" name="Google Shape;1740;p62"/>
          <p:cNvSpPr txBox="1"/>
          <p:nvPr/>
        </p:nvSpPr>
        <p:spPr>
          <a:xfrm>
            <a:off x="3708400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741" name="Google Shape;1741;p62"/>
          <p:cNvSpPr txBox="1"/>
          <p:nvPr/>
        </p:nvSpPr>
        <p:spPr>
          <a:xfrm>
            <a:off x="421163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42" name="Google Shape;1742;p62"/>
          <p:cNvSpPr txBox="1"/>
          <p:nvPr/>
        </p:nvSpPr>
        <p:spPr>
          <a:xfrm>
            <a:off x="471646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743" name="Google Shape;1743;p62"/>
          <p:cNvSpPr txBox="1"/>
          <p:nvPr/>
        </p:nvSpPr>
        <p:spPr>
          <a:xfrm>
            <a:off x="5219700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744" name="Google Shape;1744;p62"/>
          <p:cNvSpPr txBox="1"/>
          <p:nvPr/>
        </p:nvSpPr>
        <p:spPr>
          <a:xfrm>
            <a:off x="5724525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745" name="Google Shape;1745;p62"/>
          <p:cNvSpPr txBox="1"/>
          <p:nvPr/>
        </p:nvSpPr>
        <p:spPr>
          <a:xfrm>
            <a:off x="622776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746" name="Google Shape;1746;p62"/>
          <p:cNvSpPr txBox="1"/>
          <p:nvPr/>
        </p:nvSpPr>
        <p:spPr>
          <a:xfrm>
            <a:off x="6659562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1747" name="Google Shape;1747;p62"/>
          <p:cNvSpPr txBox="1"/>
          <p:nvPr/>
        </p:nvSpPr>
        <p:spPr>
          <a:xfrm>
            <a:off x="7235825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748" name="Google Shape;1748;p62"/>
          <p:cNvSpPr txBox="1"/>
          <p:nvPr/>
        </p:nvSpPr>
        <p:spPr>
          <a:xfrm>
            <a:off x="7740650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749" name="Google Shape;1749;p62"/>
          <p:cNvSpPr txBox="1"/>
          <p:nvPr/>
        </p:nvSpPr>
        <p:spPr>
          <a:xfrm>
            <a:off x="824388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750" name="Google Shape;1750;p62"/>
          <p:cNvSpPr txBox="1"/>
          <p:nvPr/>
        </p:nvSpPr>
        <p:spPr>
          <a:xfrm>
            <a:off x="8675687" y="1628775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grpSp>
        <p:nvGrpSpPr>
          <p:cNvPr id="1751" name="Google Shape;1751;p62"/>
          <p:cNvGrpSpPr/>
          <p:nvPr/>
        </p:nvGrpSpPr>
        <p:grpSpPr>
          <a:xfrm>
            <a:off x="0" y="1989137"/>
            <a:ext cx="9144000" cy="504825"/>
            <a:chOff x="0" y="2349500"/>
            <a:chExt cx="9144000" cy="504825"/>
          </a:xfrm>
        </p:grpSpPr>
        <p:sp>
          <p:nvSpPr>
            <p:cNvPr id="1752" name="Google Shape;1752;p62"/>
            <p:cNvSpPr txBox="1"/>
            <p:nvPr/>
          </p:nvSpPr>
          <p:spPr>
            <a:xfrm>
              <a:off x="179387" y="24923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/>
            </a:p>
          </p:txBody>
        </p:sp>
        <p:sp>
          <p:nvSpPr>
            <p:cNvPr id="1753" name="Google Shape;1753;p62"/>
            <p:cNvSpPr txBox="1"/>
            <p:nvPr/>
          </p:nvSpPr>
          <p:spPr>
            <a:xfrm>
              <a:off x="611187" y="24923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754" name="Google Shape;1754;p62"/>
            <p:cNvSpPr txBox="1"/>
            <p:nvPr/>
          </p:nvSpPr>
          <p:spPr>
            <a:xfrm>
              <a:off x="1116012" y="2492375"/>
              <a:ext cx="287337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755" name="Google Shape;1755;p62"/>
            <p:cNvSpPr txBox="1"/>
            <p:nvPr/>
          </p:nvSpPr>
          <p:spPr>
            <a:xfrm>
              <a:off x="1692275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M0</a:t>
              </a:r>
              <a:endParaRPr/>
            </a:p>
          </p:txBody>
        </p:sp>
        <p:sp>
          <p:nvSpPr>
            <p:cNvPr id="1756" name="Google Shape;1756;p62"/>
            <p:cNvSpPr txBox="1"/>
            <p:nvPr/>
          </p:nvSpPr>
          <p:spPr>
            <a:xfrm>
              <a:off x="5148262" y="2492375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757" name="Google Shape;1757;p62"/>
            <p:cNvSpPr txBox="1"/>
            <p:nvPr/>
          </p:nvSpPr>
          <p:spPr>
            <a:xfrm>
              <a:off x="5651500" y="2492375"/>
              <a:ext cx="4318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1758" name="Google Shape;1758;p62"/>
            <p:cNvSpPr txBox="1"/>
            <p:nvPr/>
          </p:nvSpPr>
          <p:spPr>
            <a:xfrm>
              <a:off x="0" y="2349500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9" name="Google Shape;1759;p62"/>
            <p:cNvCxnSpPr/>
            <p:nvPr/>
          </p:nvCxnSpPr>
          <p:spPr>
            <a:xfrm>
              <a:off x="5048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0" name="Google Shape;1760;p62"/>
            <p:cNvCxnSpPr/>
            <p:nvPr/>
          </p:nvCxnSpPr>
          <p:spPr>
            <a:xfrm>
              <a:off x="100806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1" name="Google Shape;1761;p62"/>
            <p:cNvCxnSpPr/>
            <p:nvPr/>
          </p:nvCxnSpPr>
          <p:spPr>
            <a:xfrm>
              <a:off x="15843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2" name="Google Shape;1762;p62"/>
            <p:cNvCxnSpPr/>
            <p:nvPr/>
          </p:nvCxnSpPr>
          <p:spPr>
            <a:xfrm>
              <a:off x="20891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3" name="Google Shape;1763;p62"/>
            <p:cNvCxnSpPr/>
            <p:nvPr/>
          </p:nvCxnSpPr>
          <p:spPr>
            <a:xfrm>
              <a:off x="259238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4" name="Google Shape;1764;p62"/>
            <p:cNvCxnSpPr/>
            <p:nvPr/>
          </p:nvCxnSpPr>
          <p:spPr>
            <a:xfrm>
              <a:off x="309721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5" name="Google Shape;1765;p62"/>
            <p:cNvCxnSpPr/>
            <p:nvPr/>
          </p:nvCxnSpPr>
          <p:spPr>
            <a:xfrm>
              <a:off x="36004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6" name="Google Shape;1766;p62"/>
            <p:cNvCxnSpPr/>
            <p:nvPr/>
          </p:nvCxnSpPr>
          <p:spPr>
            <a:xfrm>
              <a:off x="410527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7" name="Google Shape;1767;p62"/>
            <p:cNvCxnSpPr/>
            <p:nvPr/>
          </p:nvCxnSpPr>
          <p:spPr>
            <a:xfrm>
              <a:off x="460851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8" name="Google Shape;1768;p62"/>
            <p:cNvCxnSpPr/>
            <p:nvPr/>
          </p:nvCxnSpPr>
          <p:spPr>
            <a:xfrm>
              <a:off x="511333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9" name="Google Shape;1769;p62"/>
            <p:cNvCxnSpPr/>
            <p:nvPr/>
          </p:nvCxnSpPr>
          <p:spPr>
            <a:xfrm>
              <a:off x="561657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0" name="Google Shape;1770;p62"/>
            <p:cNvCxnSpPr/>
            <p:nvPr/>
          </p:nvCxnSpPr>
          <p:spPr>
            <a:xfrm>
              <a:off x="612140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1" name="Google Shape;1771;p62"/>
            <p:cNvCxnSpPr/>
            <p:nvPr/>
          </p:nvCxnSpPr>
          <p:spPr>
            <a:xfrm>
              <a:off x="662463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2" name="Google Shape;1772;p62"/>
            <p:cNvCxnSpPr/>
            <p:nvPr/>
          </p:nvCxnSpPr>
          <p:spPr>
            <a:xfrm>
              <a:off x="712946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3" name="Google Shape;1773;p62"/>
            <p:cNvCxnSpPr/>
            <p:nvPr/>
          </p:nvCxnSpPr>
          <p:spPr>
            <a:xfrm>
              <a:off x="763270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4" name="Google Shape;1774;p62"/>
            <p:cNvCxnSpPr/>
            <p:nvPr/>
          </p:nvCxnSpPr>
          <p:spPr>
            <a:xfrm>
              <a:off x="81375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5" name="Google Shape;1775;p62"/>
            <p:cNvCxnSpPr/>
            <p:nvPr/>
          </p:nvCxnSpPr>
          <p:spPr>
            <a:xfrm>
              <a:off x="86042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76" name="Google Shape;1776;p62"/>
            <p:cNvSpPr txBox="1"/>
            <p:nvPr/>
          </p:nvSpPr>
          <p:spPr>
            <a:xfrm>
              <a:off x="2195512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/>
            </a:p>
          </p:txBody>
        </p:sp>
        <p:sp>
          <p:nvSpPr>
            <p:cNvPr id="1777" name="Google Shape;1777;p62"/>
            <p:cNvSpPr txBox="1"/>
            <p:nvPr/>
          </p:nvSpPr>
          <p:spPr>
            <a:xfrm>
              <a:off x="2700337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/>
            </a:p>
          </p:txBody>
        </p:sp>
        <p:sp>
          <p:nvSpPr>
            <p:cNvPr id="1778" name="Google Shape;1778;p62"/>
            <p:cNvSpPr txBox="1"/>
            <p:nvPr/>
          </p:nvSpPr>
          <p:spPr>
            <a:xfrm>
              <a:off x="3203575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  <a:endParaRPr/>
            </a:p>
          </p:txBody>
        </p:sp>
        <p:sp>
          <p:nvSpPr>
            <p:cNvPr id="1779" name="Google Shape;1779;p62"/>
            <p:cNvSpPr txBox="1"/>
            <p:nvPr/>
          </p:nvSpPr>
          <p:spPr>
            <a:xfrm>
              <a:off x="3708400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  <a:endParaRPr/>
            </a:p>
          </p:txBody>
        </p:sp>
        <p:sp>
          <p:nvSpPr>
            <p:cNvPr id="1780" name="Google Shape;1780;p62"/>
            <p:cNvSpPr txBox="1"/>
            <p:nvPr/>
          </p:nvSpPr>
          <p:spPr>
            <a:xfrm>
              <a:off x="4211637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M5</a:t>
              </a:r>
              <a:endParaRPr/>
            </a:p>
          </p:txBody>
        </p:sp>
        <p:sp>
          <p:nvSpPr>
            <p:cNvPr id="1781" name="Google Shape;1781;p62"/>
            <p:cNvSpPr txBox="1"/>
            <p:nvPr/>
          </p:nvSpPr>
          <p:spPr>
            <a:xfrm>
              <a:off x="4716462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M6</a:t>
              </a:r>
              <a:endParaRPr/>
            </a:p>
          </p:txBody>
        </p:sp>
      </p:grpSp>
      <p:grpSp>
        <p:nvGrpSpPr>
          <p:cNvPr id="1782" name="Google Shape;1782;p62"/>
          <p:cNvGrpSpPr/>
          <p:nvPr/>
        </p:nvGrpSpPr>
        <p:grpSpPr>
          <a:xfrm>
            <a:off x="0" y="2492375"/>
            <a:ext cx="9144000" cy="504825"/>
            <a:chOff x="0" y="2781300"/>
            <a:chExt cx="9144000" cy="504825"/>
          </a:xfrm>
        </p:grpSpPr>
        <p:sp>
          <p:nvSpPr>
            <p:cNvPr id="1783" name="Google Shape;1783;p62"/>
            <p:cNvSpPr txBox="1"/>
            <p:nvPr/>
          </p:nvSpPr>
          <p:spPr>
            <a:xfrm>
              <a:off x="226853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784" name="Google Shape;1784;p62"/>
            <p:cNvSpPr txBox="1"/>
            <p:nvPr/>
          </p:nvSpPr>
          <p:spPr>
            <a:xfrm>
              <a:off x="0" y="2781300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5" name="Google Shape;1785;p62"/>
            <p:cNvCxnSpPr/>
            <p:nvPr/>
          </p:nvCxnSpPr>
          <p:spPr>
            <a:xfrm>
              <a:off x="50482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6" name="Google Shape;1786;p62"/>
            <p:cNvCxnSpPr/>
            <p:nvPr/>
          </p:nvCxnSpPr>
          <p:spPr>
            <a:xfrm>
              <a:off x="1008062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7" name="Google Shape;1787;p62"/>
            <p:cNvCxnSpPr/>
            <p:nvPr/>
          </p:nvCxnSpPr>
          <p:spPr>
            <a:xfrm>
              <a:off x="158432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8" name="Google Shape;1788;p62"/>
            <p:cNvCxnSpPr/>
            <p:nvPr/>
          </p:nvCxnSpPr>
          <p:spPr>
            <a:xfrm>
              <a:off x="208915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9" name="Google Shape;1789;p62"/>
            <p:cNvCxnSpPr/>
            <p:nvPr/>
          </p:nvCxnSpPr>
          <p:spPr>
            <a:xfrm>
              <a:off x="2592387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0" name="Google Shape;1790;p62"/>
            <p:cNvCxnSpPr/>
            <p:nvPr/>
          </p:nvCxnSpPr>
          <p:spPr>
            <a:xfrm>
              <a:off x="3097212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1" name="Google Shape;1791;p62"/>
            <p:cNvCxnSpPr/>
            <p:nvPr/>
          </p:nvCxnSpPr>
          <p:spPr>
            <a:xfrm>
              <a:off x="360045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2" name="Google Shape;1792;p62"/>
            <p:cNvCxnSpPr/>
            <p:nvPr/>
          </p:nvCxnSpPr>
          <p:spPr>
            <a:xfrm>
              <a:off x="410527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3" name="Google Shape;1793;p62"/>
            <p:cNvCxnSpPr/>
            <p:nvPr/>
          </p:nvCxnSpPr>
          <p:spPr>
            <a:xfrm>
              <a:off x="4608512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4" name="Google Shape;1794;p62"/>
            <p:cNvCxnSpPr/>
            <p:nvPr/>
          </p:nvCxnSpPr>
          <p:spPr>
            <a:xfrm>
              <a:off x="5113337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5" name="Google Shape;1795;p62"/>
            <p:cNvCxnSpPr/>
            <p:nvPr/>
          </p:nvCxnSpPr>
          <p:spPr>
            <a:xfrm>
              <a:off x="561657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6" name="Google Shape;1796;p62"/>
            <p:cNvCxnSpPr/>
            <p:nvPr/>
          </p:nvCxnSpPr>
          <p:spPr>
            <a:xfrm>
              <a:off x="612140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7" name="Google Shape;1797;p62"/>
            <p:cNvCxnSpPr/>
            <p:nvPr/>
          </p:nvCxnSpPr>
          <p:spPr>
            <a:xfrm>
              <a:off x="6624637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8" name="Google Shape;1798;p62"/>
            <p:cNvCxnSpPr/>
            <p:nvPr/>
          </p:nvCxnSpPr>
          <p:spPr>
            <a:xfrm>
              <a:off x="7129462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9" name="Google Shape;1799;p62"/>
            <p:cNvCxnSpPr/>
            <p:nvPr/>
          </p:nvCxnSpPr>
          <p:spPr>
            <a:xfrm>
              <a:off x="763270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0" name="Google Shape;1800;p62"/>
            <p:cNvCxnSpPr/>
            <p:nvPr/>
          </p:nvCxnSpPr>
          <p:spPr>
            <a:xfrm>
              <a:off x="8137525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1" name="Google Shape;1801;p62"/>
            <p:cNvCxnSpPr/>
            <p:nvPr/>
          </p:nvCxnSpPr>
          <p:spPr>
            <a:xfrm>
              <a:off x="8604250" y="27813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02" name="Google Shape;1802;p62"/>
            <p:cNvSpPr txBox="1"/>
            <p:nvPr/>
          </p:nvSpPr>
          <p:spPr>
            <a:xfrm>
              <a:off x="17938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i2</a:t>
              </a:r>
              <a:endParaRPr/>
            </a:p>
          </p:txBody>
        </p:sp>
        <p:sp>
          <p:nvSpPr>
            <p:cNvPr id="1803" name="Google Shape;1803;p62"/>
            <p:cNvSpPr txBox="1"/>
            <p:nvPr/>
          </p:nvSpPr>
          <p:spPr>
            <a:xfrm>
              <a:off x="1116012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804" name="Google Shape;1804;p62"/>
            <p:cNvSpPr txBox="1"/>
            <p:nvPr/>
          </p:nvSpPr>
          <p:spPr>
            <a:xfrm>
              <a:off x="1692275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805" name="Google Shape;1805;p62"/>
            <p:cNvSpPr txBox="1"/>
            <p:nvPr/>
          </p:nvSpPr>
          <p:spPr>
            <a:xfrm>
              <a:off x="270033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806" name="Google Shape;1806;p62"/>
            <p:cNvSpPr txBox="1"/>
            <p:nvPr/>
          </p:nvSpPr>
          <p:spPr>
            <a:xfrm>
              <a:off x="3203575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807" name="Google Shape;1807;p62"/>
            <p:cNvSpPr txBox="1"/>
            <p:nvPr/>
          </p:nvSpPr>
          <p:spPr>
            <a:xfrm>
              <a:off x="3708400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808" name="Google Shape;1808;p62"/>
            <p:cNvSpPr txBox="1"/>
            <p:nvPr/>
          </p:nvSpPr>
          <p:spPr>
            <a:xfrm>
              <a:off x="421163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809" name="Google Shape;1809;p62"/>
            <p:cNvSpPr txBox="1"/>
            <p:nvPr/>
          </p:nvSpPr>
          <p:spPr>
            <a:xfrm>
              <a:off x="4716462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810" name="Google Shape;1810;p62"/>
            <p:cNvSpPr txBox="1"/>
            <p:nvPr/>
          </p:nvSpPr>
          <p:spPr>
            <a:xfrm>
              <a:off x="5219700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S0</a:t>
              </a:r>
              <a:endParaRPr/>
            </a:p>
          </p:txBody>
        </p:sp>
        <p:sp>
          <p:nvSpPr>
            <p:cNvPr id="1811" name="Google Shape;1811;p62"/>
            <p:cNvSpPr txBox="1"/>
            <p:nvPr/>
          </p:nvSpPr>
          <p:spPr>
            <a:xfrm>
              <a:off x="5724525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  <p:sp>
          <p:nvSpPr>
            <p:cNvPr id="1812" name="Google Shape;1812;p62"/>
            <p:cNvSpPr txBox="1"/>
            <p:nvPr/>
          </p:nvSpPr>
          <p:spPr>
            <a:xfrm>
              <a:off x="6227762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sp>
          <p:nvSpPr>
            <p:cNvPr id="1813" name="Google Shape;1813;p62"/>
            <p:cNvSpPr txBox="1"/>
            <p:nvPr/>
          </p:nvSpPr>
          <p:spPr>
            <a:xfrm>
              <a:off x="6732587" y="29241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endParaRPr/>
            </a:p>
          </p:txBody>
        </p:sp>
        <p:sp>
          <p:nvSpPr>
            <p:cNvPr id="1814" name="Google Shape;1814;p62"/>
            <p:cNvSpPr txBox="1"/>
            <p:nvPr/>
          </p:nvSpPr>
          <p:spPr>
            <a:xfrm>
              <a:off x="7164387" y="2924175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815" name="Google Shape;1815;p62"/>
            <p:cNvSpPr txBox="1"/>
            <p:nvPr/>
          </p:nvSpPr>
          <p:spPr>
            <a:xfrm>
              <a:off x="7740650" y="29241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grpSp>
        <p:nvGrpSpPr>
          <p:cNvPr id="1816" name="Google Shape;1816;p62"/>
          <p:cNvGrpSpPr/>
          <p:nvPr/>
        </p:nvGrpSpPr>
        <p:grpSpPr>
          <a:xfrm>
            <a:off x="0" y="2997200"/>
            <a:ext cx="9144000" cy="504825"/>
            <a:chOff x="0" y="3573462"/>
            <a:chExt cx="9144000" cy="504825"/>
          </a:xfrm>
        </p:grpSpPr>
        <p:sp>
          <p:nvSpPr>
            <p:cNvPr id="1817" name="Google Shape;1817;p62"/>
            <p:cNvSpPr txBox="1"/>
            <p:nvPr/>
          </p:nvSpPr>
          <p:spPr>
            <a:xfrm>
              <a:off x="2700337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818" name="Google Shape;1818;p62"/>
            <p:cNvSpPr txBox="1"/>
            <p:nvPr/>
          </p:nvSpPr>
          <p:spPr>
            <a:xfrm>
              <a:off x="0" y="3573462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9" name="Google Shape;1819;p62"/>
            <p:cNvCxnSpPr/>
            <p:nvPr/>
          </p:nvCxnSpPr>
          <p:spPr>
            <a:xfrm>
              <a:off x="504825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0" name="Google Shape;1820;p62"/>
            <p:cNvCxnSpPr/>
            <p:nvPr/>
          </p:nvCxnSpPr>
          <p:spPr>
            <a:xfrm>
              <a:off x="1008062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1" name="Google Shape;1821;p62"/>
            <p:cNvCxnSpPr/>
            <p:nvPr/>
          </p:nvCxnSpPr>
          <p:spPr>
            <a:xfrm>
              <a:off x="1584325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2" name="Google Shape;1822;p62"/>
            <p:cNvCxnSpPr/>
            <p:nvPr/>
          </p:nvCxnSpPr>
          <p:spPr>
            <a:xfrm>
              <a:off x="2089150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3" name="Google Shape;1823;p62"/>
            <p:cNvCxnSpPr/>
            <p:nvPr/>
          </p:nvCxnSpPr>
          <p:spPr>
            <a:xfrm>
              <a:off x="2592387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4" name="Google Shape;1824;p62"/>
            <p:cNvCxnSpPr/>
            <p:nvPr/>
          </p:nvCxnSpPr>
          <p:spPr>
            <a:xfrm>
              <a:off x="3097212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5" name="Google Shape;1825;p62"/>
            <p:cNvCxnSpPr/>
            <p:nvPr/>
          </p:nvCxnSpPr>
          <p:spPr>
            <a:xfrm>
              <a:off x="3600450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6" name="Google Shape;1826;p62"/>
            <p:cNvCxnSpPr/>
            <p:nvPr/>
          </p:nvCxnSpPr>
          <p:spPr>
            <a:xfrm>
              <a:off x="4105275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7" name="Google Shape;1827;p62"/>
            <p:cNvCxnSpPr/>
            <p:nvPr/>
          </p:nvCxnSpPr>
          <p:spPr>
            <a:xfrm>
              <a:off x="4608512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8" name="Google Shape;1828;p62"/>
            <p:cNvCxnSpPr/>
            <p:nvPr/>
          </p:nvCxnSpPr>
          <p:spPr>
            <a:xfrm>
              <a:off x="5113337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9" name="Google Shape;1829;p62"/>
            <p:cNvCxnSpPr/>
            <p:nvPr/>
          </p:nvCxnSpPr>
          <p:spPr>
            <a:xfrm>
              <a:off x="5616575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0" name="Google Shape;1830;p62"/>
            <p:cNvCxnSpPr/>
            <p:nvPr/>
          </p:nvCxnSpPr>
          <p:spPr>
            <a:xfrm>
              <a:off x="6121400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1" name="Google Shape;1831;p62"/>
            <p:cNvCxnSpPr/>
            <p:nvPr/>
          </p:nvCxnSpPr>
          <p:spPr>
            <a:xfrm>
              <a:off x="6624637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2" name="Google Shape;1832;p62"/>
            <p:cNvCxnSpPr/>
            <p:nvPr/>
          </p:nvCxnSpPr>
          <p:spPr>
            <a:xfrm>
              <a:off x="7129462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3" name="Google Shape;1833;p62"/>
            <p:cNvCxnSpPr/>
            <p:nvPr/>
          </p:nvCxnSpPr>
          <p:spPr>
            <a:xfrm>
              <a:off x="7632700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4" name="Google Shape;1834;p62"/>
            <p:cNvCxnSpPr/>
            <p:nvPr/>
          </p:nvCxnSpPr>
          <p:spPr>
            <a:xfrm>
              <a:off x="8137525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5" name="Google Shape;1835;p62"/>
            <p:cNvCxnSpPr/>
            <p:nvPr/>
          </p:nvCxnSpPr>
          <p:spPr>
            <a:xfrm>
              <a:off x="8604250" y="35734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36" name="Google Shape;1836;p62"/>
            <p:cNvSpPr txBox="1"/>
            <p:nvPr/>
          </p:nvSpPr>
          <p:spPr>
            <a:xfrm>
              <a:off x="179387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i3</a:t>
              </a:r>
              <a:endParaRPr/>
            </a:p>
          </p:txBody>
        </p:sp>
        <p:sp>
          <p:nvSpPr>
            <p:cNvPr id="1837" name="Google Shape;1837;p62"/>
            <p:cNvSpPr txBox="1"/>
            <p:nvPr/>
          </p:nvSpPr>
          <p:spPr>
            <a:xfrm>
              <a:off x="1692275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838" name="Google Shape;1838;p62"/>
            <p:cNvSpPr txBox="1"/>
            <p:nvPr/>
          </p:nvSpPr>
          <p:spPr>
            <a:xfrm>
              <a:off x="5219700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839" name="Google Shape;1839;p62"/>
            <p:cNvSpPr txBox="1"/>
            <p:nvPr/>
          </p:nvSpPr>
          <p:spPr>
            <a:xfrm>
              <a:off x="3203575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840" name="Google Shape;1840;p62"/>
            <p:cNvSpPr txBox="1"/>
            <p:nvPr/>
          </p:nvSpPr>
          <p:spPr>
            <a:xfrm>
              <a:off x="3708400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841" name="Google Shape;1841;p62"/>
            <p:cNvSpPr txBox="1"/>
            <p:nvPr/>
          </p:nvSpPr>
          <p:spPr>
            <a:xfrm>
              <a:off x="5724525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842" name="Google Shape;1842;p62"/>
            <p:cNvSpPr txBox="1"/>
            <p:nvPr/>
          </p:nvSpPr>
          <p:spPr>
            <a:xfrm>
              <a:off x="6156325" y="3716337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843" name="Google Shape;1843;p62"/>
            <p:cNvSpPr txBox="1"/>
            <p:nvPr/>
          </p:nvSpPr>
          <p:spPr>
            <a:xfrm>
              <a:off x="6659562" y="3716337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1844" name="Google Shape;1844;p62"/>
            <p:cNvSpPr txBox="1"/>
            <p:nvPr/>
          </p:nvSpPr>
          <p:spPr>
            <a:xfrm>
              <a:off x="4211637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845" name="Google Shape;1845;p62"/>
            <p:cNvSpPr txBox="1"/>
            <p:nvPr/>
          </p:nvSpPr>
          <p:spPr>
            <a:xfrm>
              <a:off x="4716462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846" name="Google Shape;1846;p62"/>
            <p:cNvSpPr txBox="1"/>
            <p:nvPr/>
          </p:nvSpPr>
          <p:spPr>
            <a:xfrm>
              <a:off x="2195512" y="37163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</p:grpSp>
      <p:grpSp>
        <p:nvGrpSpPr>
          <p:cNvPr id="1847" name="Google Shape;1847;p62"/>
          <p:cNvGrpSpPr/>
          <p:nvPr/>
        </p:nvGrpSpPr>
        <p:grpSpPr>
          <a:xfrm>
            <a:off x="0" y="3500437"/>
            <a:ext cx="9144000" cy="504825"/>
            <a:chOff x="0" y="4941887"/>
            <a:chExt cx="9144000" cy="504825"/>
          </a:xfrm>
        </p:grpSpPr>
        <p:sp>
          <p:nvSpPr>
            <p:cNvPr id="1848" name="Google Shape;1848;p62"/>
            <p:cNvSpPr txBox="1"/>
            <p:nvPr/>
          </p:nvSpPr>
          <p:spPr>
            <a:xfrm>
              <a:off x="6732587" y="50847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849" name="Google Shape;1849;p62"/>
            <p:cNvSpPr txBox="1"/>
            <p:nvPr/>
          </p:nvSpPr>
          <p:spPr>
            <a:xfrm>
              <a:off x="7235825" y="50847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850" name="Google Shape;1850;p62"/>
            <p:cNvSpPr txBox="1"/>
            <p:nvPr/>
          </p:nvSpPr>
          <p:spPr>
            <a:xfrm>
              <a:off x="0" y="4941887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1" name="Google Shape;1851;p62"/>
            <p:cNvCxnSpPr/>
            <p:nvPr/>
          </p:nvCxnSpPr>
          <p:spPr>
            <a:xfrm>
              <a:off x="504825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2" name="Google Shape;1852;p62"/>
            <p:cNvCxnSpPr/>
            <p:nvPr/>
          </p:nvCxnSpPr>
          <p:spPr>
            <a:xfrm>
              <a:off x="1008062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3" name="Google Shape;1853;p62"/>
            <p:cNvCxnSpPr/>
            <p:nvPr/>
          </p:nvCxnSpPr>
          <p:spPr>
            <a:xfrm>
              <a:off x="1584325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4" name="Google Shape;1854;p62"/>
            <p:cNvCxnSpPr/>
            <p:nvPr/>
          </p:nvCxnSpPr>
          <p:spPr>
            <a:xfrm>
              <a:off x="2089150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5" name="Google Shape;1855;p62"/>
            <p:cNvCxnSpPr/>
            <p:nvPr/>
          </p:nvCxnSpPr>
          <p:spPr>
            <a:xfrm>
              <a:off x="2592387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6" name="Google Shape;1856;p62"/>
            <p:cNvCxnSpPr/>
            <p:nvPr/>
          </p:nvCxnSpPr>
          <p:spPr>
            <a:xfrm>
              <a:off x="3097212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7" name="Google Shape;1857;p62"/>
            <p:cNvCxnSpPr/>
            <p:nvPr/>
          </p:nvCxnSpPr>
          <p:spPr>
            <a:xfrm>
              <a:off x="3600450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8" name="Google Shape;1858;p62"/>
            <p:cNvCxnSpPr/>
            <p:nvPr/>
          </p:nvCxnSpPr>
          <p:spPr>
            <a:xfrm>
              <a:off x="4105275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9" name="Google Shape;1859;p62"/>
            <p:cNvCxnSpPr/>
            <p:nvPr/>
          </p:nvCxnSpPr>
          <p:spPr>
            <a:xfrm>
              <a:off x="4608512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0" name="Google Shape;1860;p62"/>
            <p:cNvCxnSpPr/>
            <p:nvPr/>
          </p:nvCxnSpPr>
          <p:spPr>
            <a:xfrm>
              <a:off x="5113337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1" name="Google Shape;1861;p62"/>
            <p:cNvCxnSpPr/>
            <p:nvPr/>
          </p:nvCxnSpPr>
          <p:spPr>
            <a:xfrm>
              <a:off x="5616575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2" name="Google Shape;1862;p62"/>
            <p:cNvCxnSpPr/>
            <p:nvPr/>
          </p:nvCxnSpPr>
          <p:spPr>
            <a:xfrm>
              <a:off x="6121400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3" name="Google Shape;1863;p62"/>
            <p:cNvCxnSpPr/>
            <p:nvPr/>
          </p:nvCxnSpPr>
          <p:spPr>
            <a:xfrm>
              <a:off x="6624637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4" name="Google Shape;1864;p62"/>
            <p:cNvCxnSpPr/>
            <p:nvPr/>
          </p:nvCxnSpPr>
          <p:spPr>
            <a:xfrm>
              <a:off x="7164387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5" name="Google Shape;1865;p62"/>
            <p:cNvCxnSpPr/>
            <p:nvPr/>
          </p:nvCxnSpPr>
          <p:spPr>
            <a:xfrm>
              <a:off x="7632700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6" name="Google Shape;1866;p62"/>
            <p:cNvCxnSpPr/>
            <p:nvPr/>
          </p:nvCxnSpPr>
          <p:spPr>
            <a:xfrm>
              <a:off x="8137525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7" name="Google Shape;1867;p62"/>
            <p:cNvCxnSpPr/>
            <p:nvPr/>
          </p:nvCxnSpPr>
          <p:spPr>
            <a:xfrm>
              <a:off x="8604250" y="49418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68" name="Google Shape;1868;p62"/>
            <p:cNvSpPr txBox="1"/>
            <p:nvPr/>
          </p:nvSpPr>
          <p:spPr>
            <a:xfrm>
              <a:off x="179387" y="50847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</a:t>
              </a:r>
              <a:endParaRPr/>
            </a:p>
          </p:txBody>
        </p:sp>
        <p:sp>
          <p:nvSpPr>
            <p:cNvPr id="1869" name="Google Shape;1869;p62"/>
            <p:cNvSpPr txBox="1"/>
            <p:nvPr/>
          </p:nvSpPr>
          <p:spPr>
            <a:xfrm>
              <a:off x="5219700" y="508635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870" name="Google Shape;1870;p62"/>
            <p:cNvSpPr txBox="1"/>
            <p:nvPr/>
          </p:nvSpPr>
          <p:spPr>
            <a:xfrm>
              <a:off x="5651500" y="508635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871" name="Google Shape;1871;p62"/>
            <p:cNvSpPr txBox="1"/>
            <p:nvPr/>
          </p:nvSpPr>
          <p:spPr>
            <a:xfrm>
              <a:off x="6227762" y="50847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872" name="Google Shape;1872;p62"/>
            <p:cNvSpPr txBox="1"/>
            <p:nvPr/>
          </p:nvSpPr>
          <p:spPr>
            <a:xfrm>
              <a:off x="7667625" y="5084762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873" name="Google Shape;1873;p62"/>
            <p:cNvSpPr txBox="1"/>
            <p:nvPr/>
          </p:nvSpPr>
          <p:spPr>
            <a:xfrm>
              <a:off x="8172450" y="5084762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sp>
        <p:nvSpPr>
          <p:cNvPr id="1874" name="Google Shape;1874;p62"/>
          <p:cNvSpPr txBox="1"/>
          <p:nvPr/>
        </p:nvSpPr>
        <p:spPr>
          <a:xfrm>
            <a:off x="0" y="4581525"/>
            <a:ext cx="9144000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szüksége van i1 eredményére (D0 értéke), adat függés miatt várakozik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i2 foglalja az ID egységet, feldolgozási függés miatt várakozik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szüksége van i2 eredményére ( D3 értéke), adat függés miatt, azután i2 foglalja a MEM egységet, feldolgozási függés miatt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3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4. feladat</a:t>
            </a:r>
            <a:endParaRPr/>
          </a:p>
        </p:txBody>
      </p:sp>
      <p:sp>
        <p:nvSpPr>
          <p:cNvPr id="1880" name="Google Shape;1880;p63"/>
          <p:cNvSpPr txBox="1"/>
          <p:nvPr/>
        </p:nvSpPr>
        <p:spPr>
          <a:xfrm>
            <a:off x="395287" y="692150"/>
            <a:ext cx="822960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Adott a következő utasítás sorozat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D2 ← D0 * D1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MEM [R0 + 0] ← D2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D2 ← D0 + D1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MEM [R0 +8] ← D2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D0~D2 regiszterek lebegőpontos számot, R0 egész számot tárol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lebegőpontos összeadás 4 időegységet, a szorzás 7 egységet, a többi művelet 1 időegységet késleltet. Az iterációs idő mindig 1 egység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64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4. feladat a. kérdés</a:t>
            </a:r>
            <a:endParaRPr/>
          </a:p>
        </p:txBody>
      </p:sp>
      <p:sp>
        <p:nvSpPr>
          <p:cNvPr id="1886" name="Google Shape;1886;p64"/>
          <p:cNvSpPr txBox="1"/>
          <p:nvPr/>
        </p:nvSpPr>
        <p:spPr>
          <a:xfrm>
            <a:off x="457200" y="908050"/>
            <a:ext cx="8147050" cy="244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 egymásra hatások. Megadás formája: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függő: függés típusa(amitől függ)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Típusok: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RAW: read after write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WAR: write after 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WAW: write after write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64"/>
          <p:cNvSpPr txBox="1"/>
          <p:nvPr/>
        </p:nvSpPr>
        <p:spPr>
          <a:xfrm>
            <a:off x="611187" y="3716337"/>
            <a:ext cx="352901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D2 ← D0 * D1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MEM [R0 + 0] ← D2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D2 ← D0 + D1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MEM [R0 +8] ← D2</a:t>
            </a:r>
            <a:endParaRPr/>
          </a:p>
        </p:txBody>
      </p:sp>
      <p:sp>
        <p:nvSpPr>
          <p:cNvPr id="1888" name="Google Shape;1888;p64"/>
          <p:cNvSpPr txBox="1"/>
          <p:nvPr/>
        </p:nvSpPr>
        <p:spPr>
          <a:xfrm>
            <a:off x="4500562" y="3644900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-</a:t>
            </a:r>
            <a:endParaRPr/>
          </a:p>
        </p:txBody>
      </p:sp>
      <p:sp>
        <p:nvSpPr>
          <p:cNvPr id="1889" name="Google Shape;1889;p64"/>
          <p:cNvSpPr txBox="1"/>
          <p:nvPr/>
        </p:nvSpPr>
        <p:spPr>
          <a:xfrm>
            <a:off x="4500562" y="3933825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RAW(i1)</a:t>
            </a:r>
            <a:endParaRPr/>
          </a:p>
        </p:txBody>
      </p:sp>
      <p:sp>
        <p:nvSpPr>
          <p:cNvPr id="1890" name="Google Shape;1890;p64"/>
          <p:cNvSpPr txBox="1"/>
          <p:nvPr/>
        </p:nvSpPr>
        <p:spPr>
          <a:xfrm>
            <a:off x="4500562" y="4292600"/>
            <a:ext cx="2951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WAW(i1),WAR(i2) </a:t>
            </a:r>
            <a:endParaRPr/>
          </a:p>
        </p:txBody>
      </p:sp>
      <p:sp>
        <p:nvSpPr>
          <p:cNvPr id="1891" name="Google Shape;1891;p64"/>
          <p:cNvSpPr txBox="1"/>
          <p:nvPr/>
        </p:nvSpPr>
        <p:spPr>
          <a:xfrm>
            <a:off x="4500562" y="4652962"/>
            <a:ext cx="187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RAW(i3)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65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 4. feladat b. kérdés</a:t>
            </a:r>
            <a:endParaRPr/>
          </a:p>
        </p:txBody>
      </p:sp>
      <p:sp>
        <p:nvSpPr>
          <p:cNvPr id="1897" name="Google Shape;1897;p65"/>
          <p:cNvSpPr txBox="1"/>
          <p:nvPr/>
        </p:nvSpPr>
        <p:spPr>
          <a:xfrm>
            <a:off x="457200" y="908050"/>
            <a:ext cx="8218487" cy="144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Ütemezés: i3 WB állapota nem előzheti meg i1 WB állapotát, mert ez hibás értéket adna D2-ben. Ezért </a:t>
            </a:r>
            <a:endParaRPr/>
          </a:p>
        </p:txBody>
      </p:sp>
      <p:sp>
        <p:nvSpPr>
          <p:cNvPr id="1898" name="Google Shape;1898;p65"/>
          <p:cNvSpPr txBox="1"/>
          <p:nvPr/>
        </p:nvSpPr>
        <p:spPr>
          <a:xfrm>
            <a:off x="0" y="2781300"/>
            <a:ext cx="9144000" cy="5048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9" name="Google Shape;1899;p65"/>
          <p:cNvCxnSpPr/>
          <p:nvPr/>
        </p:nvCxnSpPr>
        <p:spPr>
          <a:xfrm>
            <a:off x="504825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0" name="Google Shape;1900;p65"/>
          <p:cNvCxnSpPr/>
          <p:nvPr/>
        </p:nvCxnSpPr>
        <p:spPr>
          <a:xfrm>
            <a:off x="1008062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1" name="Google Shape;1901;p65"/>
          <p:cNvCxnSpPr/>
          <p:nvPr/>
        </p:nvCxnSpPr>
        <p:spPr>
          <a:xfrm>
            <a:off x="1584325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2" name="Google Shape;1902;p65"/>
          <p:cNvCxnSpPr/>
          <p:nvPr/>
        </p:nvCxnSpPr>
        <p:spPr>
          <a:xfrm>
            <a:off x="2089150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3" name="Google Shape;1903;p65"/>
          <p:cNvCxnSpPr/>
          <p:nvPr/>
        </p:nvCxnSpPr>
        <p:spPr>
          <a:xfrm>
            <a:off x="2592387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4" name="Google Shape;1904;p65"/>
          <p:cNvCxnSpPr/>
          <p:nvPr/>
        </p:nvCxnSpPr>
        <p:spPr>
          <a:xfrm>
            <a:off x="3097212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5" name="Google Shape;1905;p65"/>
          <p:cNvCxnSpPr/>
          <p:nvPr/>
        </p:nvCxnSpPr>
        <p:spPr>
          <a:xfrm>
            <a:off x="3600450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6" name="Google Shape;1906;p65"/>
          <p:cNvCxnSpPr/>
          <p:nvPr/>
        </p:nvCxnSpPr>
        <p:spPr>
          <a:xfrm>
            <a:off x="4105275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7" name="Google Shape;1907;p65"/>
          <p:cNvCxnSpPr/>
          <p:nvPr/>
        </p:nvCxnSpPr>
        <p:spPr>
          <a:xfrm>
            <a:off x="4608512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8" name="Google Shape;1908;p65"/>
          <p:cNvCxnSpPr/>
          <p:nvPr/>
        </p:nvCxnSpPr>
        <p:spPr>
          <a:xfrm>
            <a:off x="5113337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9" name="Google Shape;1909;p65"/>
          <p:cNvCxnSpPr/>
          <p:nvPr/>
        </p:nvCxnSpPr>
        <p:spPr>
          <a:xfrm>
            <a:off x="5616575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10" name="Google Shape;1910;p65"/>
          <p:cNvSpPr txBox="1"/>
          <p:nvPr/>
        </p:nvSpPr>
        <p:spPr>
          <a:xfrm>
            <a:off x="611187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911" name="Google Shape;1911;p65"/>
          <p:cNvCxnSpPr/>
          <p:nvPr/>
        </p:nvCxnSpPr>
        <p:spPr>
          <a:xfrm>
            <a:off x="6121400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2" name="Google Shape;1912;p65"/>
          <p:cNvCxnSpPr/>
          <p:nvPr/>
        </p:nvCxnSpPr>
        <p:spPr>
          <a:xfrm>
            <a:off x="6624637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3" name="Google Shape;1913;p65"/>
          <p:cNvCxnSpPr/>
          <p:nvPr/>
        </p:nvCxnSpPr>
        <p:spPr>
          <a:xfrm>
            <a:off x="7129462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4" name="Google Shape;1914;p65"/>
          <p:cNvCxnSpPr/>
          <p:nvPr/>
        </p:nvCxnSpPr>
        <p:spPr>
          <a:xfrm>
            <a:off x="7632700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5" name="Google Shape;1915;p65"/>
          <p:cNvCxnSpPr/>
          <p:nvPr/>
        </p:nvCxnSpPr>
        <p:spPr>
          <a:xfrm>
            <a:off x="8137525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6" name="Google Shape;1916;p65"/>
          <p:cNvCxnSpPr/>
          <p:nvPr/>
        </p:nvCxnSpPr>
        <p:spPr>
          <a:xfrm>
            <a:off x="8604250" y="278130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17" name="Google Shape;1917;p65"/>
          <p:cNvSpPr txBox="1"/>
          <p:nvPr/>
        </p:nvSpPr>
        <p:spPr>
          <a:xfrm>
            <a:off x="1116012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18" name="Google Shape;1918;p65"/>
          <p:cNvSpPr txBox="1"/>
          <p:nvPr/>
        </p:nvSpPr>
        <p:spPr>
          <a:xfrm>
            <a:off x="1692275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19" name="Google Shape;1919;p65"/>
          <p:cNvSpPr txBox="1"/>
          <p:nvPr/>
        </p:nvSpPr>
        <p:spPr>
          <a:xfrm>
            <a:off x="2195512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20" name="Google Shape;1920;p65"/>
          <p:cNvSpPr txBox="1"/>
          <p:nvPr/>
        </p:nvSpPr>
        <p:spPr>
          <a:xfrm>
            <a:off x="2700337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921" name="Google Shape;1921;p65"/>
          <p:cNvSpPr txBox="1"/>
          <p:nvPr/>
        </p:nvSpPr>
        <p:spPr>
          <a:xfrm>
            <a:off x="3203575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22" name="Google Shape;1922;p65"/>
          <p:cNvSpPr txBox="1"/>
          <p:nvPr/>
        </p:nvSpPr>
        <p:spPr>
          <a:xfrm>
            <a:off x="3708400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23" name="Google Shape;1923;p65"/>
          <p:cNvSpPr txBox="1"/>
          <p:nvPr/>
        </p:nvSpPr>
        <p:spPr>
          <a:xfrm>
            <a:off x="4211637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924" name="Google Shape;1924;p65"/>
          <p:cNvSpPr txBox="1"/>
          <p:nvPr/>
        </p:nvSpPr>
        <p:spPr>
          <a:xfrm>
            <a:off x="4716462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925" name="Google Shape;1925;p65"/>
          <p:cNvSpPr txBox="1"/>
          <p:nvPr/>
        </p:nvSpPr>
        <p:spPr>
          <a:xfrm>
            <a:off x="5219700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926" name="Google Shape;1926;p65"/>
          <p:cNvSpPr txBox="1"/>
          <p:nvPr/>
        </p:nvSpPr>
        <p:spPr>
          <a:xfrm>
            <a:off x="5724525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927" name="Google Shape;1927;p65"/>
          <p:cNvSpPr txBox="1"/>
          <p:nvPr/>
        </p:nvSpPr>
        <p:spPr>
          <a:xfrm>
            <a:off x="6227762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928" name="Google Shape;1928;p65"/>
          <p:cNvSpPr txBox="1"/>
          <p:nvPr/>
        </p:nvSpPr>
        <p:spPr>
          <a:xfrm>
            <a:off x="6659562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1929" name="Google Shape;1929;p65"/>
          <p:cNvSpPr txBox="1"/>
          <p:nvPr/>
        </p:nvSpPr>
        <p:spPr>
          <a:xfrm>
            <a:off x="7235825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930" name="Google Shape;1930;p65"/>
          <p:cNvSpPr txBox="1"/>
          <p:nvPr/>
        </p:nvSpPr>
        <p:spPr>
          <a:xfrm>
            <a:off x="7740650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931" name="Google Shape;1931;p65"/>
          <p:cNvSpPr txBox="1"/>
          <p:nvPr/>
        </p:nvSpPr>
        <p:spPr>
          <a:xfrm>
            <a:off x="8243887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932" name="Google Shape;1932;p65"/>
          <p:cNvSpPr txBox="1"/>
          <p:nvPr/>
        </p:nvSpPr>
        <p:spPr>
          <a:xfrm>
            <a:off x="8675687" y="2925762"/>
            <a:ext cx="2889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grpSp>
        <p:nvGrpSpPr>
          <p:cNvPr id="1933" name="Google Shape;1933;p65"/>
          <p:cNvGrpSpPr/>
          <p:nvPr/>
        </p:nvGrpSpPr>
        <p:grpSpPr>
          <a:xfrm>
            <a:off x="0" y="3286125"/>
            <a:ext cx="9144000" cy="504825"/>
            <a:chOff x="0" y="2349500"/>
            <a:chExt cx="9144000" cy="504825"/>
          </a:xfrm>
        </p:grpSpPr>
        <p:sp>
          <p:nvSpPr>
            <p:cNvPr id="1934" name="Google Shape;1934;p65"/>
            <p:cNvSpPr txBox="1"/>
            <p:nvPr/>
          </p:nvSpPr>
          <p:spPr>
            <a:xfrm>
              <a:off x="179387" y="24923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/>
            </a:p>
          </p:txBody>
        </p:sp>
        <p:sp>
          <p:nvSpPr>
            <p:cNvPr id="1935" name="Google Shape;1935;p65"/>
            <p:cNvSpPr txBox="1"/>
            <p:nvPr/>
          </p:nvSpPr>
          <p:spPr>
            <a:xfrm>
              <a:off x="611187" y="249237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936" name="Google Shape;1936;p65"/>
            <p:cNvSpPr txBox="1"/>
            <p:nvPr/>
          </p:nvSpPr>
          <p:spPr>
            <a:xfrm>
              <a:off x="1116012" y="2492375"/>
              <a:ext cx="287337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937" name="Google Shape;1937;p65"/>
            <p:cNvSpPr txBox="1"/>
            <p:nvPr/>
          </p:nvSpPr>
          <p:spPr>
            <a:xfrm>
              <a:off x="1692275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M0</a:t>
              </a:r>
              <a:endParaRPr/>
            </a:p>
          </p:txBody>
        </p:sp>
        <p:sp>
          <p:nvSpPr>
            <p:cNvPr id="1938" name="Google Shape;1938;p65"/>
            <p:cNvSpPr txBox="1"/>
            <p:nvPr/>
          </p:nvSpPr>
          <p:spPr>
            <a:xfrm>
              <a:off x="5148262" y="2492375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939" name="Google Shape;1939;p65"/>
            <p:cNvSpPr txBox="1"/>
            <p:nvPr/>
          </p:nvSpPr>
          <p:spPr>
            <a:xfrm>
              <a:off x="5651500" y="2492375"/>
              <a:ext cx="4318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1940" name="Google Shape;1940;p65"/>
            <p:cNvSpPr txBox="1"/>
            <p:nvPr/>
          </p:nvSpPr>
          <p:spPr>
            <a:xfrm>
              <a:off x="0" y="2349500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1" name="Google Shape;1941;p65"/>
            <p:cNvCxnSpPr/>
            <p:nvPr/>
          </p:nvCxnSpPr>
          <p:spPr>
            <a:xfrm>
              <a:off x="5048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2" name="Google Shape;1942;p65"/>
            <p:cNvCxnSpPr/>
            <p:nvPr/>
          </p:nvCxnSpPr>
          <p:spPr>
            <a:xfrm>
              <a:off x="100806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3" name="Google Shape;1943;p65"/>
            <p:cNvCxnSpPr/>
            <p:nvPr/>
          </p:nvCxnSpPr>
          <p:spPr>
            <a:xfrm>
              <a:off x="15843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4" name="Google Shape;1944;p65"/>
            <p:cNvCxnSpPr/>
            <p:nvPr/>
          </p:nvCxnSpPr>
          <p:spPr>
            <a:xfrm>
              <a:off x="20891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5" name="Google Shape;1945;p65"/>
            <p:cNvCxnSpPr/>
            <p:nvPr/>
          </p:nvCxnSpPr>
          <p:spPr>
            <a:xfrm>
              <a:off x="259238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6" name="Google Shape;1946;p65"/>
            <p:cNvCxnSpPr/>
            <p:nvPr/>
          </p:nvCxnSpPr>
          <p:spPr>
            <a:xfrm>
              <a:off x="309721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7" name="Google Shape;1947;p65"/>
            <p:cNvCxnSpPr/>
            <p:nvPr/>
          </p:nvCxnSpPr>
          <p:spPr>
            <a:xfrm>
              <a:off x="36004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8" name="Google Shape;1948;p65"/>
            <p:cNvCxnSpPr/>
            <p:nvPr/>
          </p:nvCxnSpPr>
          <p:spPr>
            <a:xfrm>
              <a:off x="410527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9" name="Google Shape;1949;p65"/>
            <p:cNvCxnSpPr/>
            <p:nvPr/>
          </p:nvCxnSpPr>
          <p:spPr>
            <a:xfrm>
              <a:off x="460851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0" name="Google Shape;1950;p65"/>
            <p:cNvCxnSpPr/>
            <p:nvPr/>
          </p:nvCxnSpPr>
          <p:spPr>
            <a:xfrm>
              <a:off x="511333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1" name="Google Shape;1951;p65"/>
            <p:cNvCxnSpPr/>
            <p:nvPr/>
          </p:nvCxnSpPr>
          <p:spPr>
            <a:xfrm>
              <a:off x="561657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2" name="Google Shape;1952;p65"/>
            <p:cNvCxnSpPr/>
            <p:nvPr/>
          </p:nvCxnSpPr>
          <p:spPr>
            <a:xfrm>
              <a:off x="612140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3" name="Google Shape;1953;p65"/>
            <p:cNvCxnSpPr/>
            <p:nvPr/>
          </p:nvCxnSpPr>
          <p:spPr>
            <a:xfrm>
              <a:off x="6624637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4" name="Google Shape;1954;p65"/>
            <p:cNvCxnSpPr/>
            <p:nvPr/>
          </p:nvCxnSpPr>
          <p:spPr>
            <a:xfrm>
              <a:off x="7129462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5" name="Google Shape;1955;p65"/>
            <p:cNvCxnSpPr/>
            <p:nvPr/>
          </p:nvCxnSpPr>
          <p:spPr>
            <a:xfrm>
              <a:off x="763270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6" name="Google Shape;1956;p65"/>
            <p:cNvCxnSpPr/>
            <p:nvPr/>
          </p:nvCxnSpPr>
          <p:spPr>
            <a:xfrm>
              <a:off x="8137525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7" name="Google Shape;1957;p65"/>
            <p:cNvCxnSpPr/>
            <p:nvPr/>
          </p:nvCxnSpPr>
          <p:spPr>
            <a:xfrm>
              <a:off x="8604250" y="2349500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58" name="Google Shape;1958;p65"/>
            <p:cNvSpPr txBox="1"/>
            <p:nvPr/>
          </p:nvSpPr>
          <p:spPr>
            <a:xfrm>
              <a:off x="2195512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/>
            </a:p>
          </p:txBody>
        </p:sp>
        <p:sp>
          <p:nvSpPr>
            <p:cNvPr id="1959" name="Google Shape;1959;p65"/>
            <p:cNvSpPr txBox="1"/>
            <p:nvPr/>
          </p:nvSpPr>
          <p:spPr>
            <a:xfrm>
              <a:off x="2700337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/>
            </a:p>
          </p:txBody>
        </p:sp>
        <p:sp>
          <p:nvSpPr>
            <p:cNvPr id="1960" name="Google Shape;1960;p65"/>
            <p:cNvSpPr txBox="1"/>
            <p:nvPr/>
          </p:nvSpPr>
          <p:spPr>
            <a:xfrm>
              <a:off x="3203575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  <a:endParaRPr/>
            </a:p>
          </p:txBody>
        </p:sp>
        <p:sp>
          <p:nvSpPr>
            <p:cNvPr id="1961" name="Google Shape;1961;p65"/>
            <p:cNvSpPr txBox="1"/>
            <p:nvPr/>
          </p:nvSpPr>
          <p:spPr>
            <a:xfrm>
              <a:off x="3708400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  <a:endParaRPr/>
            </a:p>
          </p:txBody>
        </p:sp>
        <p:sp>
          <p:nvSpPr>
            <p:cNvPr id="1962" name="Google Shape;1962;p65"/>
            <p:cNvSpPr txBox="1"/>
            <p:nvPr/>
          </p:nvSpPr>
          <p:spPr>
            <a:xfrm>
              <a:off x="4211637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M5</a:t>
              </a:r>
              <a:endParaRPr/>
            </a:p>
          </p:txBody>
        </p:sp>
        <p:sp>
          <p:nvSpPr>
            <p:cNvPr id="1963" name="Google Shape;1963;p65"/>
            <p:cNvSpPr txBox="1"/>
            <p:nvPr/>
          </p:nvSpPr>
          <p:spPr>
            <a:xfrm>
              <a:off x="4716462" y="249237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M6</a:t>
              </a:r>
              <a:endParaRPr/>
            </a:p>
          </p:txBody>
        </p:sp>
      </p:grpSp>
      <p:grpSp>
        <p:nvGrpSpPr>
          <p:cNvPr id="1964" name="Google Shape;1964;p65"/>
          <p:cNvGrpSpPr/>
          <p:nvPr/>
        </p:nvGrpSpPr>
        <p:grpSpPr>
          <a:xfrm>
            <a:off x="0" y="3789362"/>
            <a:ext cx="9144000" cy="504825"/>
            <a:chOff x="0" y="3789362"/>
            <a:chExt cx="9144000" cy="504825"/>
          </a:xfrm>
        </p:grpSpPr>
        <p:sp>
          <p:nvSpPr>
            <p:cNvPr id="1965" name="Google Shape;1965;p65"/>
            <p:cNvSpPr txBox="1"/>
            <p:nvPr/>
          </p:nvSpPr>
          <p:spPr>
            <a:xfrm>
              <a:off x="2195512" y="3933825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1966" name="Google Shape;1966;p65"/>
            <p:cNvSpPr txBox="1"/>
            <p:nvPr/>
          </p:nvSpPr>
          <p:spPr>
            <a:xfrm>
              <a:off x="0" y="3789362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7" name="Google Shape;1967;p65"/>
            <p:cNvCxnSpPr/>
            <p:nvPr/>
          </p:nvCxnSpPr>
          <p:spPr>
            <a:xfrm>
              <a:off x="504825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8" name="Google Shape;1968;p65"/>
            <p:cNvCxnSpPr/>
            <p:nvPr/>
          </p:nvCxnSpPr>
          <p:spPr>
            <a:xfrm>
              <a:off x="1008062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9" name="Google Shape;1969;p65"/>
            <p:cNvCxnSpPr/>
            <p:nvPr/>
          </p:nvCxnSpPr>
          <p:spPr>
            <a:xfrm>
              <a:off x="1584325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0" name="Google Shape;1970;p65"/>
            <p:cNvCxnSpPr/>
            <p:nvPr/>
          </p:nvCxnSpPr>
          <p:spPr>
            <a:xfrm>
              <a:off x="2089150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1" name="Google Shape;1971;p65"/>
            <p:cNvCxnSpPr/>
            <p:nvPr/>
          </p:nvCxnSpPr>
          <p:spPr>
            <a:xfrm>
              <a:off x="2592387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2" name="Google Shape;1972;p65"/>
            <p:cNvCxnSpPr/>
            <p:nvPr/>
          </p:nvCxnSpPr>
          <p:spPr>
            <a:xfrm>
              <a:off x="3097212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3" name="Google Shape;1973;p65"/>
            <p:cNvCxnSpPr/>
            <p:nvPr/>
          </p:nvCxnSpPr>
          <p:spPr>
            <a:xfrm>
              <a:off x="3600450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4" name="Google Shape;1974;p65"/>
            <p:cNvCxnSpPr/>
            <p:nvPr/>
          </p:nvCxnSpPr>
          <p:spPr>
            <a:xfrm>
              <a:off x="4105275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5" name="Google Shape;1975;p65"/>
            <p:cNvCxnSpPr/>
            <p:nvPr/>
          </p:nvCxnSpPr>
          <p:spPr>
            <a:xfrm>
              <a:off x="4608512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6" name="Google Shape;1976;p65"/>
            <p:cNvCxnSpPr/>
            <p:nvPr/>
          </p:nvCxnSpPr>
          <p:spPr>
            <a:xfrm>
              <a:off x="5113337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7" name="Google Shape;1977;p65"/>
            <p:cNvCxnSpPr/>
            <p:nvPr/>
          </p:nvCxnSpPr>
          <p:spPr>
            <a:xfrm>
              <a:off x="5616575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8" name="Google Shape;1978;p65"/>
            <p:cNvCxnSpPr/>
            <p:nvPr/>
          </p:nvCxnSpPr>
          <p:spPr>
            <a:xfrm>
              <a:off x="6121400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9" name="Google Shape;1979;p65"/>
            <p:cNvCxnSpPr/>
            <p:nvPr/>
          </p:nvCxnSpPr>
          <p:spPr>
            <a:xfrm>
              <a:off x="6624637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0" name="Google Shape;1980;p65"/>
            <p:cNvCxnSpPr/>
            <p:nvPr/>
          </p:nvCxnSpPr>
          <p:spPr>
            <a:xfrm>
              <a:off x="7129462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1" name="Google Shape;1981;p65"/>
            <p:cNvCxnSpPr/>
            <p:nvPr/>
          </p:nvCxnSpPr>
          <p:spPr>
            <a:xfrm>
              <a:off x="7632700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2" name="Google Shape;1982;p65"/>
            <p:cNvCxnSpPr/>
            <p:nvPr/>
          </p:nvCxnSpPr>
          <p:spPr>
            <a:xfrm>
              <a:off x="8137525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3" name="Google Shape;1983;p65"/>
            <p:cNvCxnSpPr/>
            <p:nvPr/>
          </p:nvCxnSpPr>
          <p:spPr>
            <a:xfrm>
              <a:off x="8604250" y="3789362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84" name="Google Shape;1984;p65"/>
            <p:cNvSpPr txBox="1"/>
            <p:nvPr/>
          </p:nvSpPr>
          <p:spPr>
            <a:xfrm>
              <a:off x="179387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i2</a:t>
              </a:r>
              <a:endParaRPr/>
            </a:p>
          </p:txBody>
        </p:sp>
        <p:sp>
          <p:nvSpPr>
            <p:cNvPr id="1985" name="Google Shape;1985;p65"/>
            <p:cNvSpPr txBox="1"/>
            <p:nvPr/>
          </p:nvSpPr>
          <p:spPr>
            <a:xfrm>
              <a:off x="1116012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1986" name="Google Shape;1986;p65"/>
            <p:cNvSpPr txBox="1"/>
            <p:nvPr/>
          </p:nvSpPr>
          <p:spPr>
            <a:xfrm>
              <a:off x="1692275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1987" name="Google Shape;1987;p65"/>
            <p:cNvSpPr txBox="1"/>
            <p:nvPr/>
          </p:nvSpPr>
          <p:spPr>
            <a:xfrm>
              <a:off x="2700337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988" name="Google Shape;1988;p65"/>
            <p:cNvSpPr txBox="1"/>
            <p:nvPr/>
          </p:nvSpPr>
          <p:spPr>
            <a:xfrm>
              <a:off x="3203575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989" name="Google Shape;1989;p65"/>
            <p:cNvSpPr txBox="1"/>
            <p:nvPr/>
          </p:nvSpPr>
          <p:spPr>
            <a:xfrm>
              <a:off x="3708400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990" name="Google Shape;1990;p65"/>
            <p:cNvSpPr txBox="1"/>
            <p:nvPr/>
          </p:nvSpPr>
          <p:spPr>
            <a:xfrm>
              <a:off x="4211637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991" name="Google Shape;1991;p65"/>
            <p:cNvSpPr txBox="1"/>
            <p:nvPr/>
          </p:nvSpPr>
          <p:spPr>
            <a:xfrm>
              <a:off x="4716462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</a:t>
              </a:r>
              <a:endParaRPr/>
            </a:p>
          </p:txBody>
        </p:sp>
        <p:sp>
          <p:nvSpPr>
            <p:cNvPr id="1992" name="Google Shape;1992;p65"/>
            <p:cNvSpPr txBox="1"/>
            <p:nvPr/>
          </p:nvSpPr>
          <p:spPr>
            <a:xfrm>
              <a:off x="5219700" y="393223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1993" name="Google Shape;1993;p65"/>
            <p:cNvSpPr txBox="1"/>
            <p:nvPr/>
          </p:nvSpPr>
          <p:spPr>
            <a:xfrm>
              <a:off x="5651500" y="3933825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1994" name="Google Shape;1994;p65"/>
            <p:cNvSpPr txBox="1"/>
            <p:nvPr/>
          </p:nvSpPr>
          <p:spPr>
            <a:xfrm>
              <a:off x="6156325" y="3933825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</p:grpSp>
      <p:sp>
        <p:nvSpPr>
          <p:cNvPr id="1995" name="Google Shape;1995;p65"/>
          <p:cNvSpPr txBox="1"/>
          <p:nvPr/>
        </p:nvSpPr>
        <p:spPr>
          <a:xfrm>
            <a:off x="179387" y="5661025"/>
            <a:ext cx="8497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STORE műveleteket EX helyett az ID-ben is lehet várakoztatni!</a:t>
            </a:r>
            <a:endParaRPr/>
          </a:p>
        </p:txBody>
      </p:sp>
      <p:grpSp>
        <p:nvGrpSpPr>
          <p:cNvPr id="1996" name="Google Shape;1996;p65"/>
          <p:cNvGrpSpPr/>
          <p:nvPr/>
        </p:nvGrpSpPr>
        <p:grpSpPr>
          <a:xfrm>
            <a:off x="0" y="4294187"/>
            <a:ext cx="9144000" cy="504825"/>
            <a:chOff x="0" y="4294187"/>
            <a:chExt cx="9144000" cy="504825"/>
          </a:xfrm>
        </p:grpSpPr>
        <p:sp>
          <p:nvSpPr>
            <p:cNvPr id="1997" name="Google Shape;1997;p65"/>
            <p:cNvSpPr txBox="1"/>
            <p:nvPr/>
          </p:nvSpPr>
          <p:spPr>
            <a:xfrm>
              <a:off x="2700337" y="44370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S0</a:t>
              </a:r>
              <a:endParaRPr/>
            </a:p>
          </p:txBody>
        </p:sp>
        <p:sp>
          <p:nvSpPr>
            <p:cNvPr id="1998" name="Google Shape;1998;p65"/>
            <p:cNvSpPr txBox="1"/>
            <p:nvPr/>
          </p:nvSpPr>
          <p:spPr>
            <a:xfrm>
              <a:off x="0" y="4294187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9" name="Google Shape;1999;p65"/>
            <p:cNvCxnSpPr/>
            <p:nvPr/>
          </p:nvCxnSpPr>
          <p:spPr>
            <a:xfrm>
              <a:off x="504825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0" name="Google Shape;2000;p65"/>
            <p:cNvCxnSpPr/>
            <p:nvPr/>
          </p:nvCxnSpPr>
          <p:spPr>
            <a:xfrm>
              <a:off x="1008062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1" name="Google Shape;2001;p65"/>
            <p:cNvCxnSpPr/>
            <p:nvPr/>
          </p:nvCxnSpPr>
          <p:spPr>
            <a:xfrm>
              <a:off x="1584325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2" name="Google Shape;2002;p65"/>
            <p:cNvCxnSpPr/>
            <p:nvPr/>
          </p:nvCxnSpPr>
          <p:spPr>
            <a:xfrm>
              <a:off x="2089150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3" name="Google Shape;2003;p65"/>
            <p:cNvCxnSpPr/>
            <p:nvPr/>
          </p:nvCxnSpPr>
          <p:spPr>
            <a:xfrm>
              <a:off x="2592387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4" name="Google Shape;2004;p65"/>
            <p:cNvCxnSpPr/>
            <p:nvPr/>
          </p:nvCxnSpPr>
          <p:spPr>
            <a:xfrm>
              <a:off x="3097212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5" name="Google Shape;2005;p65"/>
            <p:cNvCxnSpPr/>
            <p:nvPr/>
          </p:nvCxnSpPr>
          <p:spPr>
            <a:xfrm>
              <a:off x="3600450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6" name="Google Shape;2006;p65"/>
            <p:cNvCxnSpPr/>
            <p:nvPr/>
          </p:nvCxnSpPr>
          <p:spPr>
            <a:xfrm>
              <a:off x="4105275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7" name="Google Shape;2007;p65"/>
            <p:cNvCxnSpPr/>
            <p:nvPr/>
          </p:nvCxnSpPr>
          <p:spPr>
            <a:xfrm>
              <a:off x="4608512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8" name="Google Shape;2008;p65"/>
            <p:cNvCxnSpPr/>
            <p:nvPr/>
          </p:nvCxnSpPr>
          <p:spPr>
            <a:xfrm>
              <a:off x="5113337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9" name="Google Shape;2009;p65"/>
            <p:cNvCxnSpPr/>
            <p:nvPr/>
          </p:nvCxnSpPr>
          <p:spPr>
            <a:xfrm>
              <a:off x="5616575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0" name="Google Shape;2010;p65"/>
            <p:cNvCxnSpPr/>
            <p:nvPr/>
          </p:nvCxnSpPr>
          <p:spPr>
            <a:xfrm>
              <a:off x="6121400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1" name="Google Shape;2011;p65"/>
            <p:cNvCxnSpPr/>
            <p:nvPr/>
          </p:nvCxnSpPr>
          <p:spPr>
            <a:xfrm>
              <a:off x="6624637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2" name="Google Shape;2012;p65"/>
            <p:cNvCxnSpPr/>
            <p:nvPr/>
          </p:nvCxnSpPr>
          <p:spPr>
            <a:xfrm>
              <a:off x="7129462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3" name="Google Shape;2013;p65"/>
            <p:cNvCxnSpPr/>
            <p:nvPr/>
          </p:nvCxnSpPr>
          <p:spPr>
            <a:xfrm>
              <a:off x="7632700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4" name="Google Shape;2014;p65"/>
            <p:cNvCxnSpPr/>
            <p:nvPr/>
          </p:nvCxnSpPr>
          <p:spPr>
            <a:xfrm>
              <a:off x="8137525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5" name="Google Shape;2015;p65"/>
            <p:cNvCxnSpPr/>
            <p:nvPr/>
          </p:nvCxnSpPr>
          <p:spPr>
            <a:xfrm>
              <a:off x="8604250" y="4294187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16" name="Google Shape;2016;p65"/>
            <p:cNvSpPr txBox="1"/>
            <p:nvPr/>
          </p:nvSpPr>
          <p:spPr>
            <a:xfrm>
              <a:off x="179387" y="44370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i3</a:t>
              </a:r>
              <a:endParaRPr/>
            </a:p>
          </p:txBody>
        </p:sp>
        <p:sp>
          <p:nvSpPr>
            <p:cNvPr id="2017" name="Google Shape;2017;p65"/>
            <p:cNvSpPr txBox="1"/>
            <p:nvPr/>
          </p:nvSpPr>
          <p:spPr>
            <a:xfrm>
              <a:off x="1692275" y="44370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2018" name="Google Shape;2018;p65"/>
            <p:cNvSpPr txBox="1"/>
            <p:nvPr/>
          </p:nvSpPr>
          <p:spPr>
            <a:xfrm>
              <a:off x="2195512" y="44370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2019" name="Google Shape;2019;p65"/>
            <p:cNvSpPr txBox="1"/>
            <p:nvPr/>
          </p:nvSpPr>
          <p:spPr>
            <a:xfrm>
              <a:off x="3203575" y="44370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  <p:sp>
          <p:nvSpPr>
            <p:cNvPr id="2020" name="Google Shape;2020;p65"/>
            <p:cNvSpPr txBox="1"/>
            <p:nvPr/>
          </p:nvSpPr>
          <p:spPr>
            <a:xfrm>
              <a:off x="3708400" y="44370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sp>
          <p:nvSpPr>
            <p:cNvPr id="2021" name="Google Shape;2021;p65"/>
            <p:cNvSpPr txBox="1"/>
            <p:nvPr/>
          </p:nvSpPr>
          <p:spPr>
            <a:xfrm>
              <a:off x="6156325" y="4437062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2022" name="Google Shape;2022;p65"/>
            <p:cNvSpPr txBox="1"/>
            <p:nvPr/>
          </p:nvSpPr>
          <p:spPr>
            <a:xfrm>
              <a:off x="6659562" y="4437062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2023" name="Google Shape;2023;p65"/>
            <p:cNvSpPr txBox="1"/>
            <p:nvPr/>
          </p:nvSpPr>
          <p:spPr>
            <a:xfrm>
              <a:off x="4211637" y="4437062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endParaRPr/>
            </a:p>
          </p:txBody>
        </p:sp>
        <p:sp>
          <p:nvSpPr>
            <p:cNvPr id="2024" name="Google Shape;2024;p65"/>
            <p:cNvSpPr txBox="1"/>
            <p:nvPr/>
          </p:nvSpPr>
          <p:spPr>
            <a:xfrm>
              <a:off x="4643437" y="4437062"/>
              <a:ext cx="43338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A*/F*</a:t>
              </a:r>
              <a:endParaRPr/>
            </a:p>
          </p:txBody>
        </p:sp>
        <p:sp>
          <p:nvSpPr>
            <p:cNvPr id="2025" name="Google Shape;2025;p65"/>
            <p:cNvSpPr txBox="1"/>
            <p:nvPr/>
          </p:nvSpPr>
          <p:spPr>
            <a:xfrm>
              <a:off x="5148262" y="4437062"/>
              <a:ext cx="43338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A*/F*</a:t>
              </a:r>
              <a:endParaRPr/>
            </a:p>
          </p:txBody>
        </p:sp>
        <p:sp>
          <p:nvSpPr>
            <p:cNvPr id="2026" name="Google Shape;2026;p65"/>
            <p:cNvSpPr txBox="1"/>
            <p:nvPr/>
          </p:nvSpPr>
          <p:spPr>
            <a:xfrm>
              <a:off x="5651500" y="4437062"/>
              <a:ext cx="43338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A*/F*</a:t>
              </a:r>
              <a:endParaRPr/>
            </a:p>
          </p:txBody>
        </p:sp>
      </p:grpSp>
      <p:grpSp>
        <p:nvGrpSpPr>
          <p:cNvPr id="2027" name="Google Shape;2027;p65"/>
          <p:cNvGrpSpPr/>
          <p:nvPr/>
        </p:nvGrpSpPr>
        <p:grpSpPr>
          <a:xfrm>
            <a:off x="0" y="4797425"/>
            <a:ext cx="9144000" cy="504825"/>
            <a:chOff x="0" y="4797425"/>
            <a:chExt cx="9144000" cy="504825"/>
          </a:xfrm>
        </p:grpSpPr>
        <p:sp>
          <p:nvSpPr>
            <p:cNvPr id="2028" name="Google Shape;2028;p65"/>
            <p:cNvSpPr txBox="1"/>
            <p:nvPr/>
          </p:nvSpPr>
          <p:spPr>
            <a:xfrm>
              <a:off x="3708400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2029" name="Google Shape;2029;p65"/>
            <p:cNvSpPr txBox="1"/>
            <p:nvPr/>
          </p:nvSpPr>
          <p:spPr>
            <a:xfrm>
              <a:off x="4211637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2030" name="Google Shape;2030;p65"/>
            <p:cNvSpPr txBox="1"/>
            <p:nvPr/>
          </p:nvSpPr>
          <p:spPr>
            <a:xfrm>
              <a:off x="5724525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</a:t>
              </a:r>
              <a:endParaRPr/>
            </a:p>
          </p:txBody>
        </p:sp>
        <p:sp>
          <p:nvSpPr>
            <p:cNvPr id="2031" name="Google Shape;2031;p65"/>
            <p:cNvSpPr txBox="1"/>
            <p:nvPr/>
          </p:nvSpPr>
          <p:spPr>
            <a:xfrm>
              <a:off x="0" y="4797425"/>
              <a:ext cx="9144000" cy="50482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2" name="Google Shape;2032;p65"/>
            <p:cNvCxnSpPr/>
            <p:nvPr/>
          </p:nvCxnSpPr>
          <p:spPr>
            <a:xfrm>
              <a:off x="504825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3" name="Google Shape;2033;p65"/>
            <p:cNvCxnSpPr/>
            <p:nvPr/>
          </p:nvCxnSpPr>
          <p:spPr>
            <a:xfrm>
              <a:off x="1008062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4" name="Google Shape;2034;p65"/>
            <p:cNvCxnSpPr/>
            <p:nvPr/>
          </p:nvCxnSpPr>
          <p:spPr>
            <a:xfrm>
              <a:off x="1584325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5" name="Google Shape;2035;p65"/>
            <p:cNvCxnSpPr/>
            <p:nvPr/>
          </p:nvCxnSpPr>
          <p:spPr>
            <a:xfrm>
              <a:off x="2089150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6" name="Google Shape;2036;p65"/>
            <p:cNvCxnSpPr/>
            <p:nvPr/>
          </p:nvCxnSpPr>
          <p:spPr>
            <a:xfrm>
              <a:off x="2592387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7" name="Google Shape;2037;p65"/>
            <p:cNvCxnSpPr/>
            <p:nvPr/>
          </p:nvCxnSpPr>
          <p:spPr>
            <a:xfrm>
              <a:off x="3097212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8" name="Google Shape;2038;p65"/>
            <p:cNvCxnSpPr/>
            <p:nvPr/>
          </p:nvCxnSpPr>
          <p:spPr>
            <a:xfrm>
              <a:off x="3600450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9" name="Google Shape;2039;p65"/>
            <p:cNvCxnSpPr/>
            <p:nvPr/>
          </p:nvCxnSpPr>
          <p:spPr>
            <a:xfrm>
              <a:off x="4105275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0" name="Google Shape;2040;p65"/>
            <p:cNvCxnSpPr/>
            <p:nvPr/>
          </p:nvCxnSpPr>
          <p:spPr>
            <a:xfrm>
              <a:off x="4608512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1" name="Google Shape;2041;p65"/>
            <p:cNvCxnSpPr/>
            <p:nvPr/>
          </p:nvCxnSpPr>
          <p:spPr>
            <a:xfrm>
              <a:off x="5113337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2" name="Google Shape;2042;p65"/>
            <p:cNvCxnSpPr/>
            <p:nvPr/>
          </p:nvCxnSpPr>
          <p:spPr>
            <a:xfrm>
              <a:off x="5616575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3" name="Google Shape;2043;p65"/>
            <p:cNvCxnSpPr/>
            <p:nvPr/>
          </p:nvCxnSpPr>
          <p:spPr>
            <a:xfrm>
              <a:off x="6121400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4" name="Google Shape;2044;p65"/>
            <p:cNvCxnSpPr/>
            <p:nvPr/>
          </p:nvCxnSpPr>
          <p:spPr>
            <a:xfrm>
              <a:off x="6624637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5" name="Google Shape;2045;p65"/>
            <p:cNvCxnSpPr/>
            <p:nvPr/>
          </p:nvCxnSpPr>
          <p:spPr>
            <a:xfrm>
              <a:off x="7129462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6" name="Google Shape;2046;p65"/>
            <p:cNvCxnSpPr/>
            <p:nvPr/>
          </p:nvCxnSpPr>
          <p:spPr>
            <a:xfrm>
              <a:off x="7632700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7" name="Google Shape;2047;p65"/>
            <p:cNvCxnSpPr/>
            <p:nvPr/>
          </p:nvCxnSpPr>
          <p:spPr>
            <a:xfrm>
              <a:off x="8137525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8" name="Google Shape;2048;p65"/>
            <p:cNvCxnSpPr/>
            <p:nvPr/>
          </p:nvCxnSpPr>
          <p:spPr>
            <a:xfrm>
              <a:off x="8604250" y="4797425"/>
              <a:ext cx="0" cy="504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49" name="Google Shape;2049;p65"/>
            <p:cNvSpPr txBox="1"/>
            <p:nvPr/>
          </p:nvSpPr>
          <p:spPr>
            <a:xfrm>
              <a:off x="179387" y="4940300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</a:t>
              </a:r>
              <a:endParaRPr/>
            </a:p>
          </p:txBody>
        </p:sp>
        <p:sp>
          <p:nvSpPr>
            <p:cNvPr id="2050" name="Google Shape;2050;p65"/>
            <p:cNvSpPr txBox="1"/>
            <p:nvPr/>
          </p:nvSpPr>
          <p:spPr>
            <a:xfrm>
              <a:off x="2195512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</a:t>
              </a:r>
              <a:endParaRPr/>
            </a:p>
          </p:txBody>
        </p:sp>
        <p:sp>
          <p:nvSpPr>
            <p:cNvPr id="2051" name="Google Shape;2051;p65"/>
            <p:cNvSpPr txBox="1"/>
            <p:nvPr/>
          </p:nvSpPr>
          <p:spPr>
            <a:xfrm>
              <a:off x="2700337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</p:txBody>
        </p:sp>
        <p:sp>
          <p:nvSpPr>
            <p:cNvPr id="2052" name="Google Shape;2052;p65"/>
            <p:cNvSpPr txBox="1"/>
            <p:nvPr/>
          </p:nvSpPr>
          <p:spPr>
            <a:xfrm>
              <a:off x="6659562" y="4941887"/>
              <a:ext cx="4318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</p:txBody>
        </p:sp>
        <p:sp>
          <p:nvSpPr>
            <p:cNvPr id="2053" name="Google Shape;2053;p65"/>
            <p:cNvSpPr txBox="1"/>
            <p:nvPr/>
          </p:nvSpPr>
          <p:spPr>
            <a:xfrm>
              <a:off x="7164387" y="4941887"/>
              <a:ext cx="360362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WB</a:t>
              </a:r>
              <a:endParaRPr/>
            </a:p>
          </p:txBody>
        </p:sp>
        <p:sp>
          <p:nvSpPr>
            <p:cNvPr id="2054" name="Google Shape;2054;p65"/>
            <p:cNvSpPr txBox="1"/>
            <p:nvPr/>
          </p:nvSpPr>
          <p:spPr>
            <a:xfrm>
              <a:off x="4716462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2055" name="Google Shape;2055;p65"/>
            <p:cNvSpPr txBox="1"/>
            <p:nvPr/>
          </p:nvSpPr>
          <p:spPr>
            <a:xfrm>
              <a:off x="5219700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2056" name="Google Shape;2056;p65"/>
            <p:cNvSpPr txBox="1"/>
            <p:nvPr/>
          </p:nvSpPr>
          <p:spPr>
            <a:xfrm>
              <a:off x="3203575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  <p:sp>
          <p:nvSpPr>
            <p:cNvPr id="2057" name="Google Shape;2057;p65"/>
            <p:cNvSpPr txBox="1"/>
            <p:nvPr/>
          </p:nvSpPr>
          <p:spPr>
            <a:xfrm>
              <a:off x="6227762" y="4941887"/>
              <a:ext cx="288925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F*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1"/>
          <p:cNvGrpSpPr/>
          <p:nvPr/>
        </p:nvGrpSpPr>
        <p:grpSpPr>
          <a:xfrm>
            <a:off x="2916237" y="333375"/>
            <a:ext cx="5616575" cy="358775"/>
            <a:chOff x="2916237" y="333375"/>
            <a:chExt cx="5616575" cy="358775"/>
          </a:xfrm>
        </p:grpSpPr>
        <p:sp>
          <p:nvSpPr>
            <p:cNvPr id="180" name="Google Shape;180;p21"/>
            <p:cNvSpPr txBox="1"/>
            <p:nvPr/>
          </p:nvSpPr>
          <p:spPr>
            <a:xfrm>
              <a:off x="2916237" y="333375"/>
              <a:ext cx="3384550" cy="3587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6156325" y="404812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2916237" y="404812"/>
              <a:ext cx="2889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3924300" y="404812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3635375" y="404812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cxnSp>
          <p:nvCxnSpPr>
            <p:cNvPr id="185" name="Google Shape;185;p21"/>
            <p:cNvCxnSpPr/>
            <p:nvPr/>
          </p:nvCxnSpPr>
          <p:spPr>
            <a:xfrm>
              <a:off x="3851275" y="333375"/>
              <a:ext cx="0" cy="35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6" name="Google Shape;186;p21"/>
            <p:cNvSpPr txBox="1"/>
            <p:nvPr/>
          </p:nvSpPr>
          <p:spPr>
            <a:xfrm>
              <a:off x="6516687" y="404812"/>
              <a:ext cx="20161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fizikai cím (13 bit)</a:t>
              </a:r>
              <a:endParaRPr/>
            </a:p>
          </p:txBody>
        </p:sp>
      </p:grpSp>
      <p:sp>
        <p:nvSpPr>
          <p:cNvPr id="187" name="Google Shape;187;p21"/>
          <p:cNvSpPr txBox="1"/>
          <p:nvPr/>
        </p:nvSpPr>
        <p:spPr>
          <a:xfrm>
            <a:off x="250825" y="1484312"/>
            <a:ext cx="87137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szintű hierarchikus laptábla, a méret azonos minden szinten, a bejegyzés 16 bites.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250825" y="1844675"/>
            <a:ext cx="7750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Lapon belüli eltolás: 10 bit, mert a lapméret 1 kB.</a:t>
            </a:r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250825" y="2205037"/>
            <a:ext cx="8424862" cy="1076325"/>
            <a:chOff x="250825" y="2205037"/>
            <a:chExt cx="8424862" cy="1076325"/>
          </a:xfrm>
        </p:grpSpPr>
        <p:sp>
          <p:nvSpPr>
            <p:cNvPr id="190" name="Google Shape;190;p21"/>
            <p:cNvSpPr txBox="1"/>
            <p:nvPr/>
          </p:nvSpPr>
          <p:spPr>
            <a:xfrm>
              <a:off x="250825" y="2205037"/>
              <a:ext cx="842486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Mivel a laptáblák azonos méretűek, minden szintet 2 bit címez. 10+2+2+2=16</a:t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2051050" y="2636837"/>
              <a:ext cx="4176712" cy="3603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21"/>
            <p:cNvCxnSpPr/>
            <p:nvPr/>
          </p:nvCxnSpPr>
          <p:spPr>
            <a:xfrm>
              <a:off x="2411412" y="2636837"/>
              <a:ext cx="0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2771775" y="2636837"/>
              <a:ext cx="0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21"/>
            <p:cNvCxnSpPr/>
            <p:nvPr/>
          </p:nvCxnSpPr>
          <p:spPr>
            <a:xfrm>
              <a:off x="3132137" y="2636837"/>
              <a:ext cx="0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5" name="Google Shape;195;p21"/>
            <p:cNvSpPr txBox="1"/>
            <p:nvPr/>
          </p:nvSpPr>
          <p:spPr>
            <a:xfrm>
              <a:off x="2124075" y="3068637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2484437" y="3068637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2843212" y="3068637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4140200" y="3068637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99" name="Google Shape;199;p21"/>
          <p:cNvSpPr txBox="1"/>
          <p:nvPr/>
        </p:nvSpPr>
        <p:spPr>
          <a:xfrm>
            <a:off x="547687" y="3219450"/>
            <a:ext cx="81375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Első szint 4 bejegyzés x 16 bit = 8 bájt. Mindegyik megcímez 4 darab második szintű táblát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525462" y="3724275"/>
            <a:ext cx="81375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Második szint 4 x 4 = 16 bejegyzés x 16 bit = 32 bájt. Mindegyik megcímez 4 darab harmadik szintű táblát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506412" y="4333875"/>
            <a:ext cx="8137525" cy="1328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Harmadik szint 16 x 4 = 64 bejegyzés x 16 bit = 128 bájt.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Összesen tehát 128 + 32 + 8 = 168 bájt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Optimális esetben minden szinten egyetlen bejegyzés van a memóriában: 3 * 8 = 24byte. Egyszintű laptábla esetén: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=64 bejegyzés, 128 byte.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563562" y="5632450"/>
            <a:ext cx="79930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Fizikai memória mérete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bájt, egy lap mérete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bájt,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vagyis 8 lap fér a fizikai memóriába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107950" y="0"/>
            <a:ext cx="16557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feladat</a:t>
            </a:r>
            <a:endParaRPr/>
          </a:p>
        </p:txBody>
      </p:sp>
      <p:grpSp>
        <p:nvGrpSpPr>
          <p:cNvPr id="204" name="Google Shape;204;p21"/>
          <p:cNvGrpSpPr/>
          <p:nvPr/>
        </p:nvGrpSpPr>
        <p:grpSpPr>
          <a:xfrm>
            <a:off x="2124075" y="692150"/>
            <a:ext cx="6480175" cy="576262"/>
            <a:chOff x="2124075" y="692150"/>
            <a:chExt cx="6480175" cy="576262"/>
          </a:xfrm>
        </p:grpSpPr>
        <p:sp>
          <p:nvSpPr>
            <p:cNvPr id="205" name="Google Shape;205;p21"/>
            <p:cNvSpPr txBox="1"/>
            <p:nvPr/>
          </p:nvSpPr>
          <p:spPr>
            <a:xfrm>
              <a:off x="2124075" y="908050"/>
              <a:ext cx="4176712" cy="3603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6156325" y="981075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2124075" y="981075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cxnSp>
          <p:nvCxnSpPr>
            <p:cNvPr id="208" name="Google Shape;208;p21"/>
            <p:cNvCxnSpPr/>
            <p:nvPr/>
          </p:nvCxnSpPr>
          <p:spPr>
            <a:xfrm>
              <a:off x="3851275" y="692150"/>
              <a:ext cx="0" cy="5762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9" name="Google Shape;209;p21"/>
            <p:cNvSpPr txBox="1"/>
            <p:nvPr/>
          </p:nvSpPr>
          <p:spPr>
            <a:xfrm>
              <a:off x="6588125" y="981075"/>
              <a:ext cx="20161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virtuális cím (16 bit)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feladatok 2</a:t>
            </a:r>
            <a:endParaRPr/>
          </a:p>
        </p:txBody>
      </p:sp>
      <p:sp>
        <p:nvSpPr>
          <p:cNvPr id="2063" name="Google Shape;2063;p6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67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Pipe-2</a:t>
            </a:r>
            <a:endParaRPr/>
          </a:p>
        </p:txBody>
      </p:sp>
      <p:sp>
        <p:nvSpPr>
          <p:cNvPr id="2069" name="Google Shape;2069;p67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adott az alábbi utasítás sorozat: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D1←MEM [R0+0]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D1←D0 * D1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D4←D2 / D1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D2←MEM [R1+0]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D3←D0 +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D4←D4 – D3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MEM [R1]←D4</a:t>
            </a:r>
            <a:endParaRPr/>
          </a:p>
        </p:txBody>
      </p:sp>
      <p:sp>
        <p:nvSpPr>
          <p:cNvPr id="2070" name="Google Shape;2070;p67"/>
          <p:cNvSpPr txBox="1"/>
          <p:nvPr/>
        </p:nvSpPr>
        <p:spPr>
          <a:xfrm>
            <a:off x="441325" y="4322762"/>
            <a:ext cx="73644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Azonosítsuk a WAW és WAR adat függőségeket!</a:t>
            </a:r>
            <a:endParaRPr/>
          </a:p>
        </p:txBody>
      </p:sp>
      <p:sp>
        <p:nvSpPr>
          <p:cNvPr id="2071" name="Google Shape;2071;p67"/>
          <p:cNvSpPr txBox="1"/>
          <p:nvPr/>
        </p:nvSpPr>
        <p:spPr>
          <a:xfrm>
            <a:off x="4356100" y="1989137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i2: WAW(i1)</a:t>
            </a:r>
            <a:endParaRPr/>
          </a:p>
        </p:txBody>
      </p:sp>
      <p:sp>
        <p:nvSpPr>
          <p:cNvPr id="2072" name="Google Shape;2072;p67"/>
          <p:cNvSpPr txBox="1"/>
          <p:nvPr/>
        </p:nvSpPr>
        <p:spPr>
          <a:xfrm>
            <a:off x="4360862" y="2708275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i4: WAR(i3)</a:t>
            </a:r>
            <a:endParaRPr/>
          </a:p>
        </p:txBody>
      </p:sp>
      <p:sp>
        <p:nvSpPr>
          <p:cNvPr id="2073" name="Google Shape;2073;p67"/>
          <p:cNvSpPr txBox="1"/>
          <p:nvPr/>
        </p:nvSpPr>
        <p:spPr>
          <a:xfrm>
            <a:off x="4405312" y="3506787"/>
            <a:ext cx="39084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i6: WAW(i3), </a:t>
            </a: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RAW(i3),RAW(i5)</a:t>
            </a:r>
            <a:endParaRPr/>
          </a:p>
        </p:txBody>
      </p:sp>
      <p:sp>
        <p:nvSpPr>
          <p:cNvPr id="2074" name="Google Shape;2074;p67"/>
          <p:cNvSpPr txBox="1"/>
          <p:nvPr/>
        </p:nvSpPr>
        <p:spPr>
          <a:xfrm>
            <a:off x="4357687" y="2343150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i3: RAW(i1)</a:t>
            </a:r>
            <a:endParaRPr/>
          </a:p>
        </p:txBody>
      </p:sp>
      <p:sp>
        <p:nvSpPr>
          <p:cNvPr id="2075" name="Google Shape;2075;p67"/>
          <p:cNvSpPr txBox="1"/>
          <p:nvPr/>
        </p:nvSpPr>
        <p:spPr>
          <a:xfrm>
            <a:off x="4386262" y="3095625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i5: RAW(i4)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68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Pipe-2</a:t>
            </a:r>
            <a:endParaRPr/>
          </a:p>
        </p:txBody>
      </p:sp>
      <p:sp>
        <p:nvSpPr>
          <p:cNvPr id="2081" name="Google Shape;2081;p68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adott az alábbi utasítás sorozat: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D1←MEM [R0+0]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D1←D0 * D1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D4←D2 / D1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D2←MEM [R1+0]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D3←D0 +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D4←D4 – D3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MEM [R1]←D4</a:t>
            </a:r>
            <a:endParaRPr/>
          </a:p>
        </p:txBody>
      </p:sp>
      <p:sp>
        <p:nvSpPr>
          <p:cNvPr id="2082" name="Google Shape;2082;p68"/>
          <p:cNvSpPr txBox="1"/>
          <p:nvPr/>
        </p:nvSpPr>
        <p:spPr>
          <a:xfrm>
            <a:off x="393700" y="3370262"/>
            <a:ext cx="8469312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Szüntesse meg a WAW és WAR adat-egymásrahatásokat regiszter átnevezés segítségével! A regiszter átnevezést végezze el minden utasításra szisztematikusan! A lebegőpontos fizikai regisztereket jelölje T0, T1, T2, . . ., az egész típusú fizikai regisztereket U0, U1, U2, . . .. A regiszterleképző tábla tartalma kezdetben:</a:t>
            </a:r>
            <a:endParaRPr/>
          </a:p>
        </p:txBody>
      </p:sp>
      <p:sp>
        <p:nvSpPr>
          <p:cNvPr id="2083" name="Google Shape;2083;p68"/>
          <p:cNvSpPr txBox="1"/>
          <p:nvPr/>
        </p:nvSpPr>
        <p:spPr>
          <a:xfrm>
            <a:off x="2898775" y="1646237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i2: WAW(i1)</a:t>
            </a:r>
            <a:endParaRPr/>
          </a:p>
        </p:txBody>
      </p:sp>
      <p:sp>
        <p:nvSpPr>
          <p:cNvPr id="2084" name="Google Shape;2084;p68"/>
          <p:cNvSpPr txBox="1"/>
          <p:nvPr/>
        </p:nvSpPr>
        <p:spPr>
          <a:xfrm>
            <a:off x="2894012" y="2136775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i4: WAR(i3)</a:t>
            </a:r>
            <a:endParaRPr/>
          </a:p>
        </p:txBody>
      </p:sp>
      <p:sp>
        <p:nvSpPr>
          <p:cNvPr id="2085" name="Google Shape;2085;p68"/>
          <p:cNvSpPr txBox="1"/>
          <p:nvPr/>
        </p:nvSpPr>
        <p:spPr>
          <a:xfrm>
            <a:off x="2871787" y="2735262"/>
            <a:ext cx="39084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i6: WAW(i3), </a:t>
            </a: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RAW(i3),RAW(i5)</a:t>
            </a:r>
            <a:endParaRPr/>
          </a:p>
        </p:txBody>
      </p:sp>
      <p:sp>
        <p:nvSpPr>
          <p:cNvPr id="2086" name="Google Shape;2086;p68"/>
          <p:cNvSpPr txBox="1"/>
          <p:nvPr/>
        </p:nvSpPr>
        <p:spPr>
          <a:xfrm>
            <a:off x="2909887" y="1876425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i3: RAW(i1)</a:t>
            </a:r>
            <a:endParaRPr/>
          </a:p>
        </p:txBody>
      </p:sp>
      <p:sp>
        <p:nvSpPr>
          <p:cNvPr id="2087" name="Google Shape;2087;p68"/>
          <p:cNvSpPr txBox="1"/>
          <p:nvPr/>
        </p:nvSpPr>
        <p:spPr>
          <a:xfrm>
            <a:off x="2871787" y="2438400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i5: RAW(i4)</a:t>
            </a:r>
            <a:endParaRPr/>
          </a:p>
        </p:txBody>
      </p:sp>
      <p:graphicFrame>
        <p:nvGraphicFramePr>
          <p:cNvPr id="2088" name="Google Shape;2088;p68"/>
          <p:cNvGraphicFramePr/>
          <p:nvPr/>
        </p:nvGraphicFramePr>
        <p:xfrm>
          <a:off x="6105525" y="503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749300"/>
                <a:gridCol w="927100"/>
              </a:tblGrid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Logikai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Fizikai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69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Pipe-2</a:t>
            </a:r>
            <a:endParaRPr/>
          </a:p>
        </p:txBody>
      </p:sp>
      <p:sp>
        <p:nvSpPr>
          <p:cNvPr id="2094" name="Google Shape;2094;p69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adott az alábbi utasítás sorozat: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 D1←MEM [R0+0]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 D1←D0 * D1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 D4←D2 / D1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 D2←MEM [R1+0]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 D3←D0 +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 D4←D4 – D3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 MEM [R1]←D4</a:t>
            </a:r>
            <a:endParaRPr/>
          </a:p>
        </p:txBody>
      </p:sp>
      <p:sp>
        <p:nvSpPr>
          <p:cNvPr id="2095" name="Google Shape;2095;p69"/>
          <p:cNvSpPr txBox="1"/>
          <p:nvPr/>
        </p:nvSpPr>
        <p:spPr>
          <a:xfrm>
            <a:off x="2898775" y="1570037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i2: WAW(i1)</a:t>
            </a:r>
            <a:endParaRPr/>
          </a:p>
        </p:txBody>
      </p:sp>
      <p:sp>
        <p:nvSpPr>
          <p:cNvPr id="2096" name="Google Shape;2096;p69"/>
          <p:cNvSpPr txBox="1"/>
          <p:nvPr/>
        </p:nvSpPr>
        <p:spPr>
          <a:xfrm>
            <a:off x="2894012" y="2136775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i4: WAR(i3)</a:t>
            </a:r>
            <a:endParaRPr/>
          </a:p>
        </p:txBody>
      </p:sp>
      <p:sp>
        <p:nvSpPr>
          <p:cNvPr id="2097" name="Google Shape;2097;p69"/>
          <p:cNvSpPr txBox="1"/>
          <p:nvPr/>
        </p:nvSpPr>
        <p:spPr>
          <a:xfrm>
            <a:off x="2871787" y="2735262"/>
            <a:ext cx="3432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i6: WAW(i3), </a:t>
            </a: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RAW(i3),RAW(i5)</a:t>
            </a:r>
            <a:endParaRPr/>
          </a:p>
        </p:txBody>
      </p:sp>
      <p:sp>
        <p:nvSpPr>
          <p:cNvPr id="2098" name="Google Shape;2098;p69"/>
          <p:cNvSpPr txBox="1"/>
          <p:nvPr/>
        </p:nvSpPr>
        <p:spPr>
          <a:xfrm>
            <a:off x="2909887" y="1876425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i3: RAW(i1)</a:t>
            </a:r>
            <a:endParaRPr/>
          </a:p>
        </p:txBody>
      </p:sp>
      <p:sp>
        <p:nvSpPr>
          <p:cNvPr id="2099" name="Google Shape;2099;p69"/>
          <p:cNvSpPr txBox="1"/>
          <p:nvPr/>
        </p:nvSpPr>
        <p:spPr>
          <a:xfrm>
            <a:off x="2871787" y="2438400"/>
            <a:ext cx="1584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0C0C0"/>
                </a:solidFill>
                <a:latin typeface="Arial"/>
                <a:ea typeface="Arial"/>
                <a:cs typeface="Arial"/>
                <a:sym typeface="Arial"/>
              </a:rPr>
              <a:t>i5: RAW(i4)</a:t>
            </a:r>
            <a:endParaRPr/>
          </a:p>
        </p:txBody>
      </p:sp>
      <p:graphicFrame>
        <p:nvGraphicFramePr>
          <p:cNvPr id="2100" name="Google Shape;2100;p69"/>
          <p:cNvGraphicFramePr/>
          <p:nvPr/>
        </p:nvGraphicFramePr>
        <p:xfrm>
          <a:off x="713105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749300"/>
                <a:gridCol w="927100"/>
              </a:tblGrid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Logikai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Fizikai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1" name="Google Shape;2101;p69"/>
          <p:cNvSpPr txBox="1"/>
          <p:nvPr/>
        </p:nvSpPr>
        <p:spPr>
          <a:xfrm>
            <a:off x="714375" y="1428750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T12</a:t>
            </a:r>
            <a:endParaRPr/>
          </a:p>
        </p:txBody>
      </p:sp>
      <p:sp>
        <p:nvSpPr>
          <p:cNvPr id="2102" name="Google Shape;2102;p69"/>
          <p:cNvSpPr txBox="1"/>
          <p:nvPr/>
        </p:nvSpPr>
        <p:spPr>
          <a:xfrm>
            <a:off x="1816100" y="1692275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T12</a:t>
            </a:r>
            <a:endParaRPr/>
          </a:p>
        </p:txBody>
      </p:sp>
      <p:sp>
        <p:nvSpPr>
          <p:cNvPr id="2103" name="Google Shape;2103;p69"/>
          <p:cNvSpPr txBox="1"/>
          <p:nvPr/>
        </p:nvSpPr>
        <p:spPr>
          <a:xfrm>
            <a:off x="2044700" y="1428750"/>
            <a:ext cx="2952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U7</a:t>
            </a:r>
            <a:endParaRPr/>
          </a:p>
        </p:txBody>
      </p:sp>
      <p:sp>
        <p:nvSpPr>
          <p:cNvPr id="2104" name="Google Shape;2104;p69"/>
          <p:cNvSpPr txBox="1"/>
          <p:nvPr/>
        </p:nvSpPr>
        <p:spPr>
          <a:xfrm>
            <a:off x="714375" y="1704975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T13</a:t>
            </a:r>
            <a:endParaRPr/>
          </a:p>
        </p:txBody>
      </p:sp>
      <p:sp>
        <p:nvSpPr>
          <p:cNvPr id="2105" name="Google Shape;2105;p69"/>
          <p:cNvSpPr txBox="1"/>
          <p:nvPr/>
        </p:nvSpPr>
        <p:spPr>
          <a:xfrm>
            <a:off x="1362075" y="1685925"/>
            <a:ext cx="31432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T6</a:t>
            </a:r>
            <a:endParaRPr/>
          </a:p>
        </p:txBody>
      </p:sp>
      <p:sp>
        <p:nvSpPr>
          <p:cNvPr id="2106" name="Google Shape;2106;p69"/>
          <p:cNvSpPr txBox="1"/>
          <p:nvPr/>
        </p:nvSpPr>
        <p:spPr>
          <a:xfrm>
            <a:off x="733425" y="1962150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T14</a:t>
            </a:r>
            <a:endParaRPr/>
          </a:p>
        </p:txBody>
      </p:sp>
      <p:sp>
        <p:nvSpPr>
          <p:cNvPr id="2107" name="Google Shape;2107;p69"/>
          <p:cNvSpPr txBox="1"/>
          <p:nvPr/>
        </p:nvSpPr>
        <p:spPr>
          <a:xfrm>
            <a:off x="1387475" y="1981200"/>
            <a:ext cx="2952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T8</a:t>
            </a:r>
            <a:endParaRPr/>
          </a:p>
        </p:txBody>
      </p:sp>
      <p:sp>
        <p:nvSpPr>
          <p:cNvPr id="2108" name="Google Shape;2108;p69"/>
          <p:cNvSpPr txBox="1"/>
          <p:nvPr/>
        </p:nvSpPr>
        <p:spPr>
          <a:xfrm>
            <a:off x="1819275" y="1962150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T13</a:t>
            </a:r>
            <a:endParaRPr/>
          </a:p>
        </p:txBody>
      </p:sp>
      <p:sp>
        <p:nvSpPr>
          <p:cNvPr id="2109" name="Google Shape;2109;p69"/>
          <p:cNvSpPr txBox="1"/>
          <p:nvPr/>
        </p:nvSpPr>
        <p:spPr>
          <a:xfrm>
            <a:off x="749300" y="2235200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T15</a:t>
            </a:r>
            <a:endParaRPr/>
          </a:p>
        </p:txBody>
      </p:sp>
      <p:sp>
        <p:nvSpPr>
          <p:cNvPr id="2110" name="Google Shape;2110;p69"/>
          <p:cNvSpPr txBox="1"/>
          <p:nvPr/>
        </p:nvSpPr>
        <p:spPr>
          <a:xfrm>
            <a:off x="2019300" y="2247900"/>
            <a:ext cx="304800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U3</a:t>
            </a:r>
            <a:endParaRPr/>
          </a:p>
        </p:txBody>
      </p:sp>
      <p:sp>
        <p:nvSpPr>
          <p:cNvPr id="2111" name="Google Shape;2111;p69"/>
          <p:cNvSpPr txBox="1"/>
          <p:nvPr/>
        </p:nvSpPr>
        <p:spPr>
          <a:xfrm>
            <a:off x="733425" y="2524125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T16</a:t>
            </a:r>
            <a:endParaRPr/>
          </a:p>
        </p:txBody>
      </p:sp>
      <p:sp>
        <p:nvSpPr>
          <p:cNvPr id="2112" name="Google Shape;2112;p69"/>
          <p:cNvSpPr txBox="1"/>
          <p:nvPr/>
        </p:nvSpPr>
        <p:spPr>
          <a:xfrm>
            <a:off x="1381125" y="2524125"/>
            <a:ext cx="2952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T6</a:t>
            </a:r>
            <a:endParaRPr/>
          </a:p>
        </p:txBody>
      </p:sp>
      <p:sp>
        <p:nvSpPr>
          <p:cNvPr id="2113" name="Google Shape;2113;p69"/>
          <p:cNvSpPr txBox="1"/>
          <p:nvPr/>
        </p:nvSpPr>
        <p:spPr>
          <a:xfrm>
            <a:off x="1911350" y="2520950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T15</a:t>
            </a:r>
            <a:endParaRPr/>
          </a:p>
        </p:txBody>
      </p:sp>
      <p:sp>
        <p:nvSpPr>
          <p:cNvPr id="2114" name="Google Shape;2114;p69"/>
          <p:cNvSpPr txBox="1"/>
          <p:nvPr/>
        </p:nvSpPr>
        <p:spPr>
          <a:xfrm>
            <a:off x="730250" y="2816225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T17</a:t>
            </a:r>
            <a:endParaRPr/>
          </a:p>
        </p:txBody>
      </p:sp>
      <p:sp>
        <p:nvSpPr>
          <p:cNvPr id="2115" name="Google Shape;2115;p69"/>
          <p:cNvSpPr txBox="1"/>
          <p:nvPr/>
        </p:nvSpPr>
        <p:spPr>
          <a:xfrm>
            <a:off x="1377950" y="2800350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T14</a:t>
            </a:r>
            <a:endParaRPr/>
          </a:p>
        </p:txBody>
      </p:sp>
      <p:sp>
        <p:nvSpPr>
          <p:cNvPr id="2116" name="Google Shape;2116;p69"/>
          <p:cNvSpPr txBox="1"/>
          <p:nvPr/>
        </p:nvSpPr>
        <p:spPr>
          <a:xfrm>
            <a:off x="1901825" y="2797175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T16</a:t>
            </a:r>
            <a:endParaRPr/>
          </a:p>
        </p:txBody>
      </p:sp>
      <p:sp>
        <p:nvSpPr>
          <p:cNvPr id="2117" name="Google Shape;2117;p69"/>
          <p:cNvSpPr txBox="1"/>
          <p:nvPr/>
        </p:nvSpPr>
        <p:spPr>
          <a:xfrm>
            <a:off x="1482725" y="3101975"/>
            <a:ext cx="3333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U3</a:t>
            </a:r>
            <a:endParaRPr/>
          </a:p>
        </p:txBody>
      </p:sp>
      <p:sp>
        <p:nvSpPr>
          <p:cNvPr id="2118" name="Google Shape;2118;p69"/>
          <p:cNvSpPr txBox="1"/>
          <p:nvPr/>
        </p:nvSpPr>
        <p:spPr>
          <a:xfrm>
            <a:off x="2089150" y="3095625"/>
            <a:ext cx="4095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T17</a:t>
            </a:r>
            <a:endParaRPr/>
          </a:p>
        </p:txBody>
      </p:sp>
      <p:graphicFrame>
        <p:nvGraphicFramePr>
          <p:cNvPr id="2119" name="Google Shape;2119;p69"/>
          <p:cNvGraphicFramePr/>
          <p:nvPr/>
        </p:nvGraphicFramePr>
        <p:xfrm>
          <a:off x="9398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77850"/>
                <a:gridCol w="676275"/>
                <a:gridCol w="677850"/>
                <a:gridCol w="677850"/>
                <a:gridCol w="676275"/>
                <a:gridCol w="677850"/>
                <a:gridCol w="677850"/>
                <a:gridCol w="676275"/>
                <a:gridCol w="677850"/>
              </a:tblGrid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Kezd.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lt1"/>
        </a:solidFill>
      </p:bgPr>
    </p:bg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70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Pipe-2</a:t>
            </a:r>
            <a:endParaRPr/>
          </a:p>
        </p:txBody>
      </p:sp>
      <p:sp>
        <p:nvSpPr>
          <p:cNvPr id="2125" name="Google Shape;2125;p70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adott az alábbi utasítás sorozat: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D2←MEM [R0+0]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D2←D0 *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D8←D4 /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D4←MEM [R1+0]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D6←D0 + D4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D8←D8 – D6</a:t>
            </a:r>
            <a:endParaRPr b="0" i="0" sz="24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MEM [R1]←D8</a:t>
            </a:r>
            <a:endParaRPr/>
          </a:p>
        </p:txBody>
      </p:sp>
      <p:sp>
        <p:nvSpPr>
          <p:cNvPr id="2126" name="Google Shape;2126;p70"/>
          <p:cNvSpPr txBox="1"/>
          <p:nvPr/>
        </p:nvSpPr>
        <p:spPr>
          <a:xfrm>
            <a:off x="250825" y="5084762"/>
            <a:ext cx="82819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Regiszter átnevezéssel szüntessük meg a WAW és WAR függőségeket!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Használjuk a T0,T1…Tn jelölést, és minden utasítás esetén nevezzünk át!</a:t>
            </a:r>
            <a:endParaRPr/>
          </a:p>
        </p:txBody>
      </p:sp>
      <p:graphicFrame>
        <p:nvGraphicFramePr>
          <p:cNvPr id="2127" name="Google Shape;2127;p70"/>
          <p:cNvGraphicFramePr/>
          <p:nvPr/>
        </p:nvGraphicFramePr>
        <p:xfrm>
          <a:off x="622776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49275"/>
                <a:gridCol w="638175"/>
                <a:gridCol w="72865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8" name="Google Shape;2128;p70"/>
          <p:cNvSpPr txBox="1"/>
          <p:nvPr/>
        </p:nvSpPr>
        <p:spPr>
          <a:xfrm>
            <a:off x="493712" y="1643062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endParaRPr/>
          </a:p>
        </p:txBody>
      </p:sp>
      <p:sp>
        <p:nvSpPr>
          <p:cNvPr id="2129" name="Google Shape;2129;p70"/>
          <p:cNvSpPr txBox="1"/>
          <p:nvPr/>
        </p:nvSpPr>
        <p:spPr>
          <a:xfrm>
            <a:off x="1827212" y="1973262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endParaRPr/>
          </a:p>
        </p:txBody>
      </p:sp>
      <p:sp>
        <p:nvSpPr>
          <p:cNvPr id="2130" name="Google Shape;2130;p70"/>
          <p:cNvSpPr txBox="1"/>
          <p:nvPr/>
        </p:nvSpPr>
        <p:spPr>
          <a:xfrm>
            <a:off x="6327775" y="1603375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</a:t>
            </a:r>
            <a:endParaRPr/>
          </a:p>
        </p:txBody>
      </p:sp>
      <p:sp>
        <p:nvSpPr>
          <p:cNvPr id="2131" name="Google Shape;2131;p70"/>
          <p:cNvSpPr txBox="1"/>
          <p:nvPr/>
        </p:nvSpPr>
        <p:spPr>
          <a:xfrm>
            <a:off x="6975475" y="1603375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endParaRPr/>
          </a:p>
        </p:txBody>
      </p:sp>
      <p:sp>
        <p:nvSpPr>
          <p:cNvPr id="2132" name="Google Shape;2132;p70"/>
          <p:cNvSpPr txBox="1"/>
          <p:nvPr/>
        </p:nvSpPr>
        <p:spPr>
          <a:xfrm>
            <a:off x="7675562" y="1609725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  <p:sp>
        <p:nvSpPr>
          <p:cNvPr id="2133" name="Google Shape;2133;p70"/>
          <p:cNvSpPr txBox="1"/>
          <p:nvPr/>
        </p:nvSpPr>
        <p:spPr>
          <a:xfrm>
            <a:off x="449262" y="2000250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  <p:sp>
        <p:nvSpPr>
          <p:cNvPr id="2134" name="Google Shape;2134;p70"/>
          <p:cNvSpPr txBox="1"/>
          <p:nvPr/>
        </p:nvSpPr>
        <p:spPr>
          <a:xfrm>
            <a:off x="1790700" y="2354262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  <p:sp>
        <p:nvSpPr>
          <p:cNvPr id="2135" name="Google Shape;2135;p70"/>
          <p:cNvSpPr txBox="1"/>
          <p:nvPr/>
        </p:nvSpPr>
        <p:spPr>
          <a:xfrm>
            <a:off x="6337300" y="2060575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D8</a:t>
            </a:r>
            <a:endParaRPr/>
          </a:p>
        </p:txBody>
      </p:sp>
      <p:sp>
        <p:nvSpPr>
          <p:cNvPr id="2136" name="Google Shape;2136;p70"/>
          <p:cNvSpPr txBox="1"/>
          <p:nvPr/>
        </p:nvSpPr>
        <p:spPr>
          <a:xfrm>
            <a:off x="6950075" y="2060575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/>
          </a:p>
        </p:txBody>
      </p:sp>
      <p:sp>
        <p:nvSpPr>
          <p:cNvPr id="2137" name="Google Shape;2137;p70"/>
          <p:cNvSpPr txBox="1"/>
          <p:nvPr/>
        </p:nvSpPr>
        <p:spPr>
          <a:xfrm>
            <a:off x="436562" y="2370137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/>
          </a:p>
        </p:txBody>
      </p:sp>
      <p:sp>
        <p:nvSpPr>
          <p:cNvPr id="2138" name="Google Shape;2138;p70"/>
          <p:cNvSpPr txBox="1"/>
          <p:nvPr/>
        </p:nvSpPr>
        <p:spPr>
          <a:xfrm>
            <a:off x="6329362" y="2517775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D4</a:t>
            </a:r>
            <a:endParaRPr/>
          </a:p>
        </p:txBody>
      </p:sp>
      <p:sp>
        <p:nvSpPr>
          <p:cNvPr id="2139" name="Google Shape;2139;p70"/>
          <p:cNvSpPr txBox="1"/>
          <p:nvPr/>
        </p:nvSpPr>
        <p:spPr>
          <a:xfrm>
            <a:off x="6967537" y="2517775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/>
          </a:p>
        </p:txBody>
      </p:sp>
      <p:sp>
        <p:nvSpPr>
          <p:cNvPr id="2140" name="Google Shape;2140;p70"/>
          <p:cNvSpPr txBox="1"/>
          <p:nvPr/>
        </p:nvSpPr>
        <p:spPr>
          <a:xfrm>
            <a:off x="436562" y="2741612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/>
          </a:p>
        </p:txBody>
      </p:sp>
      <p:sp>
        <p:nvSpPr>
          <p:cNvPr id="2141" name="Google Shape;2141;p70"/>
          <p:cNvSpPr txBox="1"/>
          <p:nvPr/>
        </p:nvSpPr>
        <p:spPr>
          <a:xfrm>
            <a:off x="1885950" y="3103562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/>
          </a:p>
        </p:txBody>
      </p:sp>
      <p:sp>
        <p:nvSpPr>
          <p:cNvPr id="2142" name="Google Shape;2142;p70"/>
          <p:cNvSpPr txBox="1"/>
          <p:nvPr/>
        </p:nvSpPr>
        <p:spPr>
          <a:xfrm>
            <a:off x="438150" y="3094037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T4</a:t>
            </a:r>
            <a:endParaRPr/>
          </a:p>
        </p:txBody>
      </p:sp>
      <p:sp>
        <p:nvSpPr>
          <p:cNvPr id="2143" name="Google Shape;2143;p70"/>
          <p:cNvSpPr txBox="1"/>
          <p:nvPr/>
        </p:nvSpPr>
        <p:spPr>
          <a:xfrm>
            <a:off x="6346825" y="2957512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D6</a:t>
            </a:r>
            <a:endParaRPr/>
          </a:p>
        </p:txBody>
      </p:sp>
      <p:sp>
        <p:nvSpPr>
          <p:cNvPr id="2144" name="Google Shape;2144;p70"/>
          <p:cNvSpPr txBox="1"/>
          <p:nvPr/>
        </p:nvSpPr>
        <p:spPr>
          <a:xfrm>
            <a:off x="6975475" y="2967037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T4</a:t>
            </a:r>
            <a:endParaRPr/>
          </a:p>
        </p:txBody>
      </p:sp>
      <p:sp>
        <p:nvSpPr>
          <p:cNvPr id="2145" name="Google Shape;2145;p70"/>
          <p:cNvSpPr txBox="1"/>
          <p:nvPr/>
        </p:nvSpPr>
        <p:spPr>
          <a:xfrm>
            <a:off x="1885950" y="3468687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T4</a:t>
            </a:r>
            <a:endParaRPr/>
          </a:p>
        </p:txBody>
      </p:sp>
      <p:sp>
        <p:nvSpPr>
          <p:cNvPr id="2146" name="Google Shape;2146;p70"/>
          <p:cNvSpPr txBox="1"/>
          <p:nvPr/>
        </p:nvSpPr>
        <p:spPr>
          <a:xfrm>
            <a:off x="428625" y="3473450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T5</a:t>
            </a:r>
            <a:endParaRPr/>
          </a:p>
        </p:txBody>
      </p:sp>
      <p:sp>
        <p:nvSpPr>
          <p:cNvPr id="2147" name="Google Shape;2147;p70"/>
          <p:cNvSpPr txBox="1"/>
          <p:nvPr/>
        </p:nvSpPr>
        <p:spPr>
          <a:xfrm>
            <a:off x="1135062" y="3459162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/>
          </a:p>
        </p:txBody>
      </p:sp>
      <p:sp>
        <p:nvSpPr>
          <p:cNvPr id="2148" name="Google Shape;2148;p70"/>
          <p:cNvSpPr txBox="1"/>
          <p:nvPr/>
        </p:nvSpPr>
        <p:spPr>
          <a:xfrm>
            <a:off x="7631112" y="2060575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T5</a:t>
            </a:r>
            <a:endParaRPr/>
          </a:p>
        </p:txBody>
      </p:sp>
      <p:sp>
        <p:nvSpPr>
          <p:cNvPr id="2149" name="Google Shape;2149;p70"/>
          <p:cNvSpPr txBox="1"/>
          <p:nvPr/>
        </p:nvSpPr>
        <p:spPr>
          <a:xfrm>
            <a:off x="2543175" y="3843337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71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Pipe-2</a:t>
            </a:r>
            <a:endParaRPr/>
          </a:p>
        </p:txBody>
      </p:sp>
      <p:sp>
        <p:nvSpPr>
          <p:cNvPr id="2155" name="Google Shape;2155;p71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adott az alábbi utasítás sorozat: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D1←D2 – D3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D4←D1 +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D5←D4 + D1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D0 ←D2 / D5 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D1←MEM [R0 + 0]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D4←D1 +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D5←D4 + D1</a:t>
            </a:r>
            <a:endParaRPr/>
          </a:p>
        </p:txBody>
      </p:sp>
      <p:sp>
        <p:nvSpPr>
          <p:cNvPr id="2156" name="Google Shape;2156;p71"/>
          <p:cNvSpPr txBox="1"/>
          <p:nvPr/>
        </p:nvSpPr>
        <p:spPr>
          <a:xfrm>
            <a:off x="250825" y="5084762"/>
            <a:ext cx="73644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Azonosítsuk a WAW és WAR adat függőségeket!</a:t>
            </a:r>
            <a:endParaRPr/>
          </a:p>
        </p:txBody>
      </p:sp>
      <p:sp>
        <p:nvSpPr>
          <p:cNvPr id="2157" name="Google Shape;2157;p71"/>
          <p:cNvSpPr txBox="1"/>
          <p:nvPr/>
        </p:nvSpPr>
        <p:spPr>
          <a:xfrm>
            <a:off x="4318000" y="3084512"/>
            <a:ext cx="354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i5: WAW(i1),WAR(i3),WAR(i2) </a:t>
            </a:r>
            <a:endParaRPr/>
          </a:p>
        </p:txBody>
      </p:sp>
      <p:sp>
        <p:nvSpPr>
          <p:cNvPr id="2158" name="Google Shape;2158;p71"/>
          <p:cNvSpPr txBox="1"/>
          <p:nvPr/>
        </p:nvSpPr>
        <p:spPr>
          <a:xfrm>
            <a:off x="4310062" y="3440112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i6: WAW(i2), WAR(i3)</a:t>
            </a:r>
            <a:endParaRPr/>
          </a:p>
        </p:txBody>
      </p:sp>
      <p:sp>
        <p:nvSpPr>
          <p:cNvPr id="2159" name="Google Shape;2159;p71"/>
          <p:cNvSpPr txBox="1"/>
          <p:nvPr/>
        </p:nvSpPr>
        <p:spPr>
          <a:xfrm>
            <a:off x="4310062" y="3781425"/>
            <a:ext cx="2374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i7: WAW(i3),WAR(i4)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72"/>
          <p:cNvSpPr txBox="1"/>
          <p:nvPr/>
        </p:nvSpPr>
        <p:spPr>
          <a:xfrm>
            <a:off x="285750" y="0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Pipe-2</a:t>
            </a:r>
            <a:endParaRPr/>
          </a:p>
        </p:txBody>
      </p:sp>
      <p:sp>
        <p:nvSpPr>
          <p:cNvPr id="2165" name="Google Shape;2165;p72"/>
          <p:cNvSpPr txBox="1"/>
          <p:nvPr/>
        </p:nvSpPr>
        <p:spPr>
          <a:xfrm>
            <a:off x="382587" y="519112"/>
            <a:ext cx="59420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adott az alábbi utasítás sorozat: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D1←D2 – D3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D4←D1 +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D5←D4 + D1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D0 ←D2 / D5 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D1←MEM [R0 + 0]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D4←D1 + D2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D5←D4 + D1</a:t>
            </a:r>
            <a:endParaRPr/>
          </a:p>
        </p:txBody>
      </p:sp>
      <p:sp>
        <p:nvSpPr>
          <p:cNvPr id="2166" name="Google Shape;2166;p72"/>
          <p:cNvSpPr txBox="1"/>
          <p:nvPr/>
        </p:nvSpPr>
        <p:spPr>
          <a:xfrm>
            <a:off x="288925" y="3878262"/>
            <a:ext cx="82819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Regiszter átnevezéssel szüntessük meg a WAW és WAR függőségeket!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Használjuk a T0,T1…Tn jelölést, és minden utasítás esetén nevezzünk át!</a:t>
            </a:r>
            <a:endParaRPr/>
          </a:p>
        </p:txBody>
      </p:sp>
      <p:sp>
        <p:nvSpPr>
          <p:cNvPr id="2167" name="Google Shape;2167;p72"/>
          <p:cNvSpPr txBox="1"/>
          <p:nvPr/>
        </p:nvSpPr>
        <p:spPr>
          <a:xfrm>
            <a:off x="309562" y="1289050"/>
            <a:ext cx="5334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T11</a:t>
            </a:r>
            <a:endParaRPr/>
          </a:p>
        </p:txBody>
      </p:sp>
      <p:sp>
        <p:nvSpPr>
          <p:cNvPr id="2168" name="Google Shape;2168;p72"/>
          <p:cNvSpPr txBox="1"/>
          <p:nvPr/>
        </p:nvSpPr>
        <p:spPr>
          <a:xfrm>
            <a:off x="1023937" y="1655762"/>
            <a:ext cx="5842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T11</a:t>
            </a:r>
            <a:endParaRPr/>
          </a:p>
        </p:txBody>
      </p:sp>
      <p:sp>
        <p:nvSpPr>
          <p:cNvPr id="2169" name="Google Shape;2169;p72"/>
          <p:cNvSpPr txBox="1"/>
          <p:nvPr/>
        </p:nvSpPr>
        <p:spPr>
          <a:xfrm>
            <a:off x="214312" y="1657350"/>
            <a:ext cx="6223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T12</a:t>
            </a:r>
            <a:endParaRPr/>
          </a:p>
        </p:txBody>
      </p:sp>
      <p:sp>
        <p:nvSpPr>
          <p:cNvPr id="2170" name="Google Shape;2170;p72"/>
          <p:cNvSpPr txBox="1"/>
          <p:nvPr/>
        </p:nvSpPr>
        <p:spPr>
          <a:xfrm>
            <a:off x="1041400" y="2030412"/>
            <a:ext cx="609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T12</a:t>
            </a:r>
            <a:endParaRPr/>
          </a:p>
        </p:txBody>
      </p:sp>
      <p:sp>
        <p:nvSpPr>
          <p:cNvPr id="2171" name="Google Shape;2171;p72"/>
          <p:cNvSpPr txBox="1"/>
          <p:nvPr/>
        </p:nvSpPr>
        <p:spPr>
          <a:xfrm>
            <a:off x="265112" y="2027237"/>
            <a:ext cx="6096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T13</a:t>
            </a:r>
            <a:endParaRPr/>
          </a:p>
        </p:txBody>
      </p:sp>
      <p:sp>
        <p:nvSpPr>
          <p:cNvPr id="2172" name="Google Shape;2172;p72"/>
          <p:cNvSpPr txBox="1"/>
          <p:nvPr/>
        </p:nvSpPr>
        <p:spPr>
          <a:xfrm>
            <a:off x="328612" y="2395537"/>
            <a:ext cx="5334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T14</a:t>
            </a:r>
            <a:endParaRPr/>
          </a:p>
        </p:txBody>
      </p:sp>
      <p:sp>
        <p:nvSpPr>
          <p:cNvPr id="2173" name="Google Shape;2173;p72"/>
          <p:cNvSpPr txBox="1"/>
          <p:nvPr/>
        </p:nvSpPr>
        <p:spPr>
          <a:xfrm>
            <a:off x="292100" y="2725737"/>
            <a:ext cx="5461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T15</a:t>
            </a:r>
            <a:endParaRPr/>
          </a:p>
        </p:txBody>
      </p:sp>
      <p:sp>
        <p:nvSpPr>
          <p:cNvPr id="2174" name="Google Shape;2174;p72"/>
          <p:cNvSpPr txBox="1"/>
          <p:nvPr/>
        </p:nvSpPr>
        <p:spPr>
          <a:xfrm>
            <a:off x="1079500" y="3103562"/>
            <a:ext cx="5334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T15</a:t>
            </a:r>
            <a:endParaRPr/>
          </a:p>
        </p:txBody>
      </p:sp>
      <p:sp>
        <p:nvSpPr>
          <p:cNvPr id="2175" name="Google Shape;2175;p72"/>
          <p:cNvSpPr txBox="1"/>
          <p:nvPr/>
        </p:nvSpPr>
        <p:spPr>
          <a:xfrm>
            <a:off x="247650" y="3113087"/>
            <a:ext cx="5715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T16</a:t>
            </a:r>
            <a:endParaRPr/>
          </a:p>
        </p:txBody>
      </p:sp>
      <p:sp>
        <p:nvSpPr>
          <p:cNvPr id="2176" name="Google Shape;2176;p72"/>
          <p:cNvSpPr txBox="1"/>
          <p:nvPr/>
        </p:nvSpPr>
        <p:spPr>
          <a:xfrm>
            <a:off x="1101725" y="3536950"/>
            <a:ext cx="558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T16</a:t>
            </a:r>
            <a:endParaRPr/>
          </a:p>
        </p:txBody>
      </p:sp>
      <p:sp>
        <p:nvSpPr>
          <p:cNvPr id="2177" name="Google Shape;2177;p72"/>
          <p:cNvSpPr txBox="1"/>
          <p:nvPr/>
        </p:nvSpPr>
        <p:spPr>
          <a:xfrm>
            <a:off x="1903412" y="2389187"/>
            <a:ext cx="5842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T13</a:t>
            </a:r>
            <a:endParaRPr/>
          </a:p>
        </p:txBody>
      </p:sp>
      <p:sp>
        <p:nvSpPr>
          <p:cNvPr id="2178" name="Google Shape;2178;p72"/>
          <p:cNvSpPr txBox="1"/>
          <p:nvPr/>
        </p:nvSpPr>
        <p:spPr>
          <a:xfrm>
            <a:off x="173037" y="3492500"/>
            <a:ext cx="6604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T17</a:t>
            </a:r>
            <a:endParaRPr/>
          </a:p>
        </p:txBody>
      </p:sp>
      <p:sp>
        <p:nvSpPr>
          <p:cNvPr id="2179" name="Google Shape;2179;p72"/>
          <p:cNvSpPr txBox="1"/>
          <p:nvPr/>
        </p:nvSpPr>
        <p:spPr>
          <a:xfrm>
            <a:off x="1844675" y="3500437"/>
            <a:ext cx="5715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T15</a:t>
            </a:r>
            <a:endParaRPr/>
          </a:p>
        </p:txBody>
      </p:sp>
      <p:sp>
        <p:nvSpPr>
          <p:cNvPr id="2180" name="Google Shape;2180;p72"/>
          <p:cNvSpPr txBox="1"/>
          <p:nvPr/>
        </p:nvSpPr>
        <p:spPr>
          <a:xfrm>
            <a:off x="1878012" y="2014537"/>
            <a:ext cx="5969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T11</a:t>
            </a:r>
            <a:endParaRPr/>
          </a:p>
        </p:txBody>
      </p:sp>
      <p:graphicFrame>
        <p:nvGraphicFramePr>
          <p:cNvPr id="2181" name="Google Shape;2181;p72"/>
          <p:cNvGraphicFramePr/>
          <p:nvPr/>
        </p:nvGraphicFramePr>
        <p:xfrm>
          <a:off x="65405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1117600"/>
                <a:gridCol w="12446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Logikai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Fizikai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D0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D2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D3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T9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D5</a:t>
                      </a:r>
                      <a:endParaRPr/>
                    </a:p>
                  </a:txBody>
                  <a:tcPr marT="0" marB="0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2" name="Google Shape;2182;p72"/>
          <p:cNvSpPr txBox="1"/>
          <p:nvPr/>
        </p:nvSpPr>
        <p:spPr>
          <a:xfrm>
            <a:off x="1884362" y="1301750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  <p:sp>
        <p:nvSpPr>
          <p:cNvPr id="2183" name="Google Shape;2183;p72"/>
          <p:cNvSpPr txBox="1"/>
          <p:nvPr/>
        </p:nvSpPr>
        <p:spPr>
          <a:xfrm>
            <a:off x="1185862" y="1301750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T8</a:t>
            </a:r>
            <a:endParaRPr/>
          </a:p>
        </p:txBody>
      </p:sp>
      <p:sp>
        <p:nvSpPr>
          <p:cNvPr id="2184" name="Google Shape;2184;p72"/>
          <p:cNvSpPr txBox="1"/>
          <p:nvPr/>
        </p:nvSpPr>
        <p:spPr>
          <a:xfrm>
            <a:off x="1871662" y="1657350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T8</a:t>
            </a:r>
            <a:endParaRPr/>
          </a:p>
        </p:txBody>
      </p:sp>
      <p:sp>
        <p:nvSpPr>
          <p:cNvPr id="2185" name="Google Shape;2185;p72"/>
          <p:cNvSpPr txBox="1"/>
          <p:nvPr/>
        </p:nvSpPr>
        <p:spPr>
          <a:xfrm>
            <a:off x="1255712" y="2389187"/>
            <a:ext cx="3937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T8</a:t>
            </a:r>
            <a:endParaRPr/>
          </a:p>
        </p:txBody>
      </p:sp>
      <p:sp>
        <p:nvSpPr>
          <p:cNvPr id="2186" name="Google Shape;2186;p72"/>
          <p:cNvSpPr txBox="1"/>
          <p:nvPr/>
        </p:nvSpPr>
        <p:spPr>
          <a:xfrm>
            <a:off x="2030412" y="2770187"/>
            <a:ext cx="4953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U4</a:t>
            </a:r>
            <a:endParaRPr/>
          </a:p>
        </p:txBody>
      </p:sp>
      <p:sp>
        <p:nvSpPr>
          <p:cNvPr id="2187" name="Google Shape;2187;p72"/>
          <p:cNvSpPr txBox="1"/>
          <p:nvPr/>
        </p:nvSpPr>
        <p:spPr>
          <a:xfrm>
            <a:off x="1878012" y="3125787"/>
            <a:ext cx="43180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T8</a:t>
            </a:r>
            <a:endParaRPr/>
          </a:p>
        </p:txBody>
      </p:sp>
      <p:graphicFrame>
        <p:nvGraphicFramePr>
          <p:cNvPr id="2188" name="Google Shape;2188;p72"/>
          <p:cNvGraphicFramePr/>
          <p:nvPr/>
        </p:nvGraphicFramePr>
        <p:xfrm>
          <a:off x="6540500" y="20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1130300"/>
                <a:gridCol w="12446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9" name="Google Shape;2189;p72"/>
          <p:cNvGraphicFramePr/>
          <p:nvPr/>
        </p:nvGraphicFramePr>
        <p:xfrm>
          <a:off x="6527800" y="23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1130300"/>
                <a:gridCol w="12446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0" name="Google Shape;2190;p72"/>
          <p:cNvGraphicFramePr/>
          <p:nvPr/>
        </p:nvGraphicFramePr>
        <p:xfrm>
          <a:off x="6527800" y="257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1130300"/>
                <a:gridCol w="12446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1" name="Google Shape;2191;p72"/>
          <p:cNvGraphicFramePr/>
          <p:nvPr/>
        </p:nvGraphicFramePr>
        <p:xfrm>
          <a:off x="65278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1130300"/>
                <a:gridCol w="12446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2" name="Google Shape;2192;p72"/>
          <p:cNvGraphicFramePr/>
          <p:nvPr/>
        </p:nvGraphicFramePr>
        <p:xfrm>
          <a:off x="6527800" y="31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1130300"/>
                <a:gridCol w="12446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3" name="Google Shape;2193;p72"/>
          <p:cNvGraphicFramePr/>
          <p:nvPr/>
        </p:nvGraphicFramePr>
        <p:xfrm>
          <a:off x="6527800" y="337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1130300"/>
                <a:gridCol w="12446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4" name="Google Shape;2194;p72"/>
          <p:cNvGraphicFramePr/>
          <p:nvPr/>
        </p:nvGraphicFramePr>
        <p:xfrm>
          <a:off x="6527800" y="36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1130300"/>
                <a:gridCol w="12446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5" name="Google Shape;2195;p72"/>
          <p:cNvGraphicFramePr/>
          <p:nvPr/>
        </p:nvGraphicFramePr>
        <p:xfrm>
          <a:off x="1155700" y="461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77850"/>
                <a:gridCol w="676275"/>
                <a:gridCol w="677850"/>
                <a:gridCol w="677850"/>
                <a:gridCol w="676275"/>
                <a:gridCol w="677850"/>
                <a:gridCol w="677850"/>
                <a:gridCol w="676275"/>
                <a:gridCol w="677850"/>
              </a:tblGrid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Kezd.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T17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Elágazásbecslés</a:t>
            </a:r>
            <a:endParaRPr/>
          </a:p>
        </p:txBody>
      </p:sp>
      <p:sp>
        <p:nvSpPr>
          <p:cNvPr id="2201" name="Google Shape;2201;p7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74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07" name="Google Shape;2207;p74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ugrást követ, 2 bites az állapotgép tehát a PHT 8 bites.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Feltételes ugrások címei, (T) ha teljesült, (N) ha nem</a:t>
            </a:r>
            <a:endParaRPr/>
          </a:p>
        </p:txBody>
      </p:sp>
      <p:graphicFrame>
        <p:nvGraphicFramePr>
          <p:cNvPr id="2208" name="Google Shape;2208;p74"/>
          <p:cNvGraphicFramePr/>
          <p:nvPr/>
        </p:nvGraphicFramePr>
        <p:xfrm>
          <a:off x="374650" y="2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9" name="Google Shape;2209;p74"/>
          <p:cNvSpPr/>
          <p:nvPr/>
        </p:nvSpPr>
        <p:spPr>
          <a:xfrm>
            <a:off x="2046287" y="5210175"/>
            <a:ext cx="668337" cy="668337"/>
          </a:xfrm>
          <a:prstGeom prst="ellipse">
            <a:avLst/>
          </a:prstGeom>
          <a:solidFill>
            <a:srgbClr val="FF66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/>
          </a:p>
        </p:txBody>
      </p:sp>
      <p:sp>
        <p:nvSpPr>
          <p:cNvPr id="2210" name="Google Shape;2210;p74"/>
          <p:cNvSpPr/>
          <p:nvPr/>
        </p:nvSpPr>
        <p:spPr>
          <a:xfrm>
            <a:off x="3322637" y="5194300"/>
            <a:ext cx="668337" cy="668337"/>
          </a:xfrm>
          <a:prstGeom prst="ellipse">
            <a:avLst/>
          </a:prstGeom>
          <a:solidFill>
            <a:srgbClr val="FF66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211" name="Google Shape;2211;p74"/>
          <p:cNvSpPr/>
          <p:nvPr/>
        </p:nvSpPr>
        <p:spPr>
          <a:xfrm>
            <a:off x="4729162" y="5164137"/>
            <a:ext cx="668337" cy="668337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212" name="Google Shape;2212;p74"/>
          <p:cNvSpPr/>
          <p:nvPr/>
        </p:nvSpPr>
        <p:spPr>
          <a:xfrm>
            <a:off x="5992812" y="5165725"/>
            <a:ext cx="668337" cy="668337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cxnSp>
        <p:nvCxnSpPr>
          <p:cNvPr id="2213" name="Google Shape;2213;p74"/>
          <p:cNvCxnSpPr/>
          <p:nvPr/>
        </p:nvCxnSpPr>
        <p:spPr>
          <a:xfrm>
            <a:off x="2598737" y="5805487"/>
            <a:ext cx="84137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4" name="Google Shape;2214;p74"/>
          <p:cNvCxnSpPr/>
          <p:nvPr/>
        </p:nvCxnSpPr>
        <p:spPr>
          <a:xfrm>
            <a:off x="3889375" y="5776912"/>
            <a:ext cx="973137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5" name="Google Shape;2215;p74"/>
          <p:cNvCxnSpPr/>
          <p:nvPr/>
        </p:nvCxnSpPr>
        <p:spPr>
          <a:xfrm>
            <a:off x="5240337" y="5776912"/>
            <a:ext cx="898525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6" name="Google Shape;2216;p74"/>
          <p:cNvCxnSpPr/>
          <p:nvPr/>
        </p:nvCxnSpPr>
        <p:spPr>
          <a:xfrm rot="10800000">
            <a:off x="5268912" y="5254625"/>
            <a:ext cx="798512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7" name="Google Shape;2217;p74"/>
          <p:cNvCxnSpPr/>
          <p:nvPr/>
        </p:nvCxnSpPr>
        <p:spPr>
          <a:xfrm rot="10800000">
            <a:off x="3744912" y="5210175"/>
            <a:ext cx="107315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8" name="Google Shape;2218;p74"/>
          <p:cNvCxnSpPr/>
          <p:nvPr/>
        </p:nvCxnSpPr>
        <p:spPr>
          <a:xfrm rot="10800000">
            <a:off x="2497137" y="5240337"/>
            <a:ext cx="957262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19" name="Google Shape;2219;p74"/>
          <p:cNvSpPr txBox="1"/>
          <p:nvPr/>
        </p:nvSpPr>
        <p:spPr>
          <a:xfrm>
            <a:off x="3657600" y="6154737"/>
            <a:ext cx="14811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ugrott</a:t>
            </a:r>
            <a:endParaRPr/>
          </a:p>
        </p:txBody>
      </p:sp>
      <p:sp>
        <p:nvSpPr>
          <p:cNvPr id="2220" name="Google Shape;2220;p74"/>
          <p:cNvSpPr txBox="1"/>
          <p:nvPr/>
        </p:nvSpPr>
        <p:spPr>
          <a:xfrm>
            <a:off x="3700462" y="4483100"/>
            <a:ext cx="14811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nem ugrott</a:t>
            </a:r>
            <a:endParaRPr/>
          </a:p>
        </p:txBody>
      </p:sp>
      <p:sp>
        <p:nvSpPr>
          <p:cNvPr id="2221" name="Google Shape;2221;p74"/>
          <p:cNvSpPr txBox="1"/>
          <p:nvPr/>
        </p:nvSpPr>
        <p:spPr>
          <a:xfrm>
            <a:off x="7010400" y="5122862"/>
            <a:ext cx="1958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Ugrik</a:t>
            </a:r>
            <a:endParaRPr/>
          </a:p>
        </p:txBody>
      </p:sp>
      <p:sp>
        <p:nvSpPr>
          <p:cNvPr id="2222" name="Google Shape;2222;p74"/>
          <p:cNvSpPr txBox="1"/>
          <p:nvPr/>
        </p:nvSpPr>
        <p:spPr>
          <a:xfrm>
            <a:off x="231775" y="5181600"/>
            <a:ext cx="156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Nem ugrik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75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28" name="Google Shape;2228;p75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29" name="Google Shape;2229;p75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22"/>
          <p:cNvCxnSpPr/>
          <p:nvPr/>
        </p:nvCxnSpPr>
        <p:spPr>
          <a:xfrm>
            <a:off x="1835150" y="333375"/>
            <a:ext cx="0" cy="3587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3563937" y="333375"/>
            <a:ext cx="0" cy="3587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1476375" y="333375"/>
            <a:ext cx="0" cy="3587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1619250" y="333375"/>
            <a:ext cx="0" cy="3587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3203575" y="333375"/>
            <a:ext cx="0" cy="3587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3348037" y="333375"/>
            <a:ext cx="0" cy="3587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20" name="Google Shape;220;p22"/>
          <p:cNvGrpSpPr/>
          <p:nvPr/>
        </p:nvGrpSpPr>
        <p:grpSpPr>
          <a:xfrm>
            <a:off x="1258887" y="404812"/>
            <a:ext cx="3313113" cy="4029075"/>
            <a:chOff x="1258887" y="404812"/>
            <a:chExt cx="3313113" cy="4029075"/>
          </a:xfrm>
        </p:grpSpPr>
        <p:sp>
          <p:nvSpPr>
            <p:cNvPr id="221" name="Google Shape;221;p22"/>
            <p:cNvSpPr txBox="1"/>
            <p:nvPr/>
          </p:nvSpPr>
          <p:spPr>
            <a:xfrm>
              <a:off x="1258887" y="404812"/>
              <a:ext cx="15843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1001000000000000</a:t>
              </a: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2987675" y="404812"/>
              <a:ext cx="15843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1001111111111111</a:t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987675" y="1268412"/>
              <a:ext cx="647700" cy="647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411412" y="2205037"/>
              <a:ext cx="647700" cy="647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908175" y="3141662"/>
              <a:ext cx="647700" cy="647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22"/>
            <p:cNvCxnSpPr/>
            <p:nvPr/>
          </p:nvCxnSpPr>
          <p:spPr>
            <a:xfrm flipH="1">
              <a:off x="1619250" y="3716337"/>
              <a:ext cx="360362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" name="Google Shape;227;p22"/>
            <p:cNvCxnSpPr/>
            <p:nvPr/>
          </p:nvCxnSpPr>
          <p:spPr>
            <a:xfrm>
              <a:off x="2124075" y="3789362"/>
              <a:ext cx="0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8" name="Google Shape;228;p22"/>
            <p:cNvCxnSpPr/>
            <p:nvPr/>
          </p:nvCxnSpPr>
          <p:spPr>
            <a:xfrm>
              <a:off x="2339975" y="3789362"/>
              <a:ext cx="215900" cy="2873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9" name="Google Shape;229;p22"/>
            <p:cNvCxnSpPr/>
            <p:nvPr/>
          </p:nvCxnSpPr>
          <p:spPr>
            <a:xfrm>
              <a:off x="2484437" y="3573462"/>
              <a:ext cx="431800" cy="2873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0" name="Google Shape;230;p22"/>
            <p:cNvCxnSpPr/>
            <p:nvPr/>
          </p:nvCxnSpPr>
          <p:spPr>
            <a:xfrm flipH="1">
              <a:off x="2916237" y="1844675"/>
              <a:ext cx="215900" cy="43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1" name="Google Shape;231;p22"/>
            <p:cNvCxnSpPr/>
            <p:nvPr/>
          </p:nvCxnSpPr>
          <p:spPr>
            <a:xfrm flipH="1">
              <a:off x="2411412" y="2852737"/>
              <a:ext cx="144462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2" name="Google Shape;232;p22"/>
            <p:cNvSpPr txBox="1"/>
            <p:nvPr/>
          </p:nvSpPr>
          <p:spPr>
            <a:xfrm>
              <a:off x="2484437" y="1484312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1979612" y="2420937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1403350" y="4149725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/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2555875" y="4076700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2987675" y="3789362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979612" y="4221162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419475" y="2492375"/>
            <a:ext cx="2232025" cy="1511300"/>
            <a:chOff x="3419475" y="2492375"/>
            <a:chExt cx="2232025" cy="1511300"/>
          </a:xfrm>
        </p:grpSpPr>
        <p:cxnSp>
          <p:nvCxnSpPr>
            <p:cNvPr id="239" name="Google Shape;239;p22"/>
            <p:cNvCxnSpPr/>
            <p:nvPr/>
          </p:nvCxnSpPr>
          <p:spPr>
            <a:xfrm flipH="1" rot="10800000">
              <a:off x="4572000" y="2563812"/>
              <a:ext cx="1079500" cy="792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40" name="Google Shape;240;p22"/>
            <p:cNvGrpSpPr/>
            <p:nvPr/>
          </p:nvGrpSpPr>
          <p:grpSpPr>
            <a:xfrm>
              <a:off x="3419475" y="2492375"/>
              <a:ext cx="1512887" cy="1511300"/>
              <a:chOff x="3419475" y="2492375"/>
              <a:chExt cx="1512887" cy="1511300"/>
            </a:xfrm>
          </p:grpSpPr>
          <p:sp>
            <p:nvSpPr>
              <p:cNvPr id="241" name="Google Shape;241;p22"/>
              <p:cNvSpPr txBox="1"/>
              <p:nvPr/>
            </p:nvSpPr>
            <p:spPr>
              <a:xfrm>
                <a:off x="3708400" y="2492375"/>
                <a:ext cx="1223962" cy="1511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2" name="Google Shape;242;p22"/>
              <p:cNvCxnSpPr/>
              <p:nvPr/>
            </p:nvCxnSpPr>
            <p:spPr>
              <a:xfrm>
                <a:off x="3708400" y="2851150"/>
                <a:ext cx="122396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22"/>
              <p:cNvCxnSpPr/>
              <p:nvPr/>
            </p:nvCxnSpPr>
            <p:spPr>
              <a:xfrm>
                <a:off x="3708400" y="3211512"/>
                <a:ext cx="122396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22"/>
              <p:cNvCxnSpPr/>
              <p:nvPr/>
            </p:nvCxnSpPr>
            <p:spPr>
              <a:xfrm>
                <a:off x="3708400" y="3571875"/>
                <a:ext cx="122396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22"/>
              <p:cNvSpPr txBox="1"/>
              <p:nvPr/>
            </p:nvSpPr>
            <p:spPr>
              <a:xfrm>
                <a:off x="3419475" y="3355975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cxnSp>
            <p:nvCxnSpPr>
              <p:cNvPr id="246" name="Google Shape;246;p22"/>
              <p:cNvCxnSpPr/>
              <p:nvPr/>
            </p:nvCxnSpPr>
            <p:spPr>
              <a:xfrm>
                <a:off x="3995737" y="2492375"/>
                <a:ext cx="0" cy="15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7" name="Google Shape;247;p22"/>
              <p:cNvSpPr txBox="1"/>
              <p:nvPr/>
            </p:nvSpPr>
            <p:spPr>
              <a:xfrm>
                <a:off x="3779837" y="3284537"/>
                <a:ext cx="144462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</p:grpSp>
      </p:grpSp>
      <p:cxnSp>
        <p:nvCxnSpPr>
          <p:cNvPr id="248" name="Google Shape;248;p22"/>
          <p:cNvCxnSpPr/>
          <p:nvPr/>
        </p:nvCxnSpPr>
        <p:spPr>
          <a:xfrm flipH="1" rot="10800000">
            <a:off x="6732587" y="2565400"/>
            <a:ext cx="792162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9" name="Google Shape;249;p22"/>
          <p:cNvSpPr txBox="1"/>
          <p:nvPr/>
        </p:nvSpPr>
        <p:spPr>
          <a:xfrm>
            <a:off x="5651500" y="2636837"/>
            <a:ext cx="1223962" cy="15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2"/>
          <p:cNvCxnSpPr/>
          <p:nvPr/>
        </p:nvCxnSpPr>
        <p:spPr>
          <a:xfrm>
            <a:off x="5651500" y="2995612"/>
            <a:ext cx="1223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22"/>
          <p:cNvCxnSpPr/>
          <p:nvPr/>
        </p:nvCxnSpPr>
        <p:spPr>
          <a:xfrm>
            <a:off x="5651500" y="3355975"/>
            <a:ext cx="1223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" name="Google Shape;252;p22"/>
          <p:cNvCxnSpPr/>
          <p:nvPr/>
        </p:nvCxnSpPr>
        <p:spPr>
          <a:xfrm>
            <a:off x="5651500" y="3716337"/>
            <a:ext cx="12239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3" name="Google Shape;253;p22"/>
          <p:cNvSpPr txBox="1"/>
          <p:nvPr/>
        </p:nvSpPr>
        <p:spPr>
          <a:xfrm>
            <a:off x="5364162" y="3068637"/>
            <a:ext cx="2159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cxnSp>
        <p:nvCxnSpPr>
          <p:cNvPr id="254" name="Google Shape;254;p22"/>
          <p:cNvCxnSpPr/>
          <p:nvPr/>
        </p:nvCxnSpPr>
        <p:spPr>
          <a:xfrm>
            <a:off x="5938837" y="2636837"/>
            <a:ext cx="0" cy="151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5" name="Google Shape;255;p22"/>
          <p:cNvSpPr txBox="1"/>
          <p:nvPr/>
        </p:nvSpPr>
        <p:spPr>
          <a:xfrm>
            <a:off x="5724525" y="3141662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256" name="Google Shape;256;p22"/>
          <p:cNvGrpSpPr/>
          <p:nvPr/>
        </p:nvGrpSpPr>
        <p:grpSpPr>
          <a:xfrm>
            <a:off x="7235825" y="2565400"/>
            <a:ext cx="1512887" cy="1511300"/>
            <a:chOff x="7235825" y="2565400"/>
            <a:chExt cx="1512887" cy="1511300"/>
          </a:xfrm>
        </p:grpSpPr>
        <p:cxnSp>
          <p:nvCxnSpPr>
            <p:cNvPr id="257" name="Google Shape;257;p22"/>
            <p:cNvCxnSpPr/>
            <p:nvPr/>
          </p:nvCxnSpPr>
          <p:spPr>
            <a:xfrm>
              <a:off x="7524750" y="2924175"/>
              <a:ext cx="12239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" name="Google Shape;258;p22"/>
            <p:cNvCxnSpPr/>
            <p:nvPr/>
          </p:nvCxnSpPr>
          <p:spPr>
            <a:xfrm>
              <a:off x="7524750" y="3284537"/>
              <a:ext cx="12239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" name="Google Shape;259;p22"/>
            <p:cNvCxnSpPr/>
            <p:nvPr/>
          </p:nvCxnSpPr>
          <p:spPr>
            <a:xfrm>
              <a:off x="7524750" y="3644900"/>
              <a:ext cx="12239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60" name="Google Shape;260;p22"/>
            <p:cNvGrpSpPr/>
            <p:nvPr/>
          </p:nvGrpSpPr>
          <p:grpSpPr>
            <a:xfrm>
              <a:off x="7235825" y="2565400"/>
              <a:ext cx="1512887" cy="1511300"/>
              <a:chOff x="7235825" y="2565400"/>
              <a:chExt cx="1512887" cy="1511300"/>
            </a:xfrm>
          </p:grpSpPr>
          <p:sp>
            <p:nvSpPr>
              <p:cNvPr id="261" name="Google Shape;261;p22"/>
              <p:cNvSpPr txBox="1"/>
              <p:nvPr/>
            </p:nvSpPr>
            <p:spPr>
              <a:xfrm>
                <a:off x="7524750" y="2565400"/>
                <a:ext cx="1223962" cy="1511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" name="Google Shape;262;p22"/>
              <p:cNvCxnSpPr/>
              <p:nvPr/>
            </p:nvCxnSpPr>
            <p:spPr>
              <a:xfrm>
                <a:off x="7812087" y="2565400"/>
                <a:ext cx="0" cy="151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22"/>
              <p:cNvSpPr txBox="1"/>
              <p:nvPr/>
            </p:nvSpPr>
            <p:spPr>
              <a:xfrm>
                <a:off x="7596187" y="2636837"/>
                <a:ext cx="144462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64" name="Google Shape;264;p22"/>
              <p:cNvSpPr txBox="1"/>
              <p:nvPr/>
            </p:nvSpPr>
            <p:spPr>
              <a:xfrm>
                <a:off x="7596187" y="2997200"/>
                <a:ext cx="144462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65" name="Google Shape;265;p22"/>
              <p:cNvSpPr txBox="1"/>
              <p:nvPr/>
            </p:nvSpPr>
            <p:spPr>
              <a:xfrm>
                <a:off x="7596187" y="3357562"/>
                <a:ext cx="144462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66" name="Google Shape;266;p22"/>
              <p:cNvSpPr txBox="1"/>
              <p:nvPr/>
            </p:nvSpPr>
            <p:spPr>
              <a:xfrm>
                <a:off x="7596187" y="3789362"/>
                <a:ext cx="144462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67" name="Google Shape;267;p22"/>
              <p:cNvSpPr txBox="1"/>
              <p:nvPr/>
            </p:nvSpPr>
            <p:spPr>
              <a:xfrm>
                <a:off x="7956550" y="2636837"/>
                <a:ext cx="6477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0x0007</a:t>
                </a:r>
                <a:endParaRPr/>
              </a:p>
            </p:txBody>
          </p:sp>
          <p:sp>
            <p:nvSpPr>
              <p:cNvPr id="268" name="Google Shape;268;p22"/>
              <p:cNvSpPr txBox="1"/>
              <p:nvPr/>
            </p:nvSpPr>
            <p:spPr>
              <a:xfrm>
                <a:off x="7885112" y="3357562"/>
                <a:ext cx="792162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0x0003</a:t>
                </a:r>
                <a:endParaRPr/>
              </a:p>
            </p:txBody>
          </p:sp>
          <p:sp>
            <p:nvSpPr>
              <p:cNvPr id="269" name="Google Shape;269;p22"/>
              <p:cNvSpPr txBox="1"/>
              <p:nvPr/>
            </p:nvSpPr>
            <p:spPr>
              <a:xfrm>
                <a:off x="7235825" y="2708275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</a:t>
                </a:r>
                <a:endParaRPr/>
              </a:p>
            </p:txBody>
          </p:sp>
          <p:sp>
            <p:nvSpPr>
              <p:cNvPr id="270" name="Google Shape;270;p22"/>
              <p:cNvSpPr txBox="1"/>
              <p:nvPr/>
            </p:nvSpPr>
            <p:spPr>
              <a:xfrm>
                <a:off x="7235825" y="2997200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/>
              </a:p>
            </p:txBody>
          </p:sp>
          <p:sp>
            <p:nvSpPr>
              <p:cNvPr id="271" name="Google Shape;271;p22"/>
              <p:cNvSpPr txBox="1"/>
              <p:nvPr/>
            </p:nvSpPr>
            <p:spPr>
              <a:xfrm>
                <a:off x="7235825" y="3357562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272" name="Google Shape;272;p22"/>
              <p:cNvSpPr txBox="1"/>
              <p:nvPr/>
            </p:nvSpPr>
            <p:spPr>
              <a:xfrm>
                <a:off x="7235825" y="3716337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</p:grpSp>
      </p:grpSp>
      <p:sp>
        <p:nvSpPr>
          <p:cNvPr id="273" name="Google Shape;273;p22"/>
          <p:cNvSpPr txBox="1"/>
          <p:nvPr/>
        </p:nvSpPr>
        <p:spPr>
          <a:xfrm>
            <a:off x="684212" y="4941887"/>
            <a:ext cx="71294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g) TLB találat esetén 0, TLB hiba esetén 3 (címfordításhoz!!)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76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Branch</a:t>
            </a:r>
            <a:endParaRPr/>
          </a:p>
        </p:txBody>
      </p:sp>
      <p:sp>
        <p:nvSpPr>
          <p:cNvPr id="2235" name="Google Shape;2235;p76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36" name="Google Shape;2236;p76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77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42" name="Google Shape;2242;p77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43" name="Google Shape;2243;p77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78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49" name="Google Shape;2249;p78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50" name="Google Shape;2250;p78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79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56" name="Google Shape;2256;p79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57" name="Google Shape;2257;p79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80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63" name="Google Shape;2263;p80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64" name="Google Shape;2264;p80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81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70" name="Google Shape;2270;p81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71" name="Google Shape;2271;p81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82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77" name="Google Shape;2277;p82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78" name="Google Shape;2278;p82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83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84" name="Google Shape;2284;p83"/>
          <p:cNvSpPr txBox="1"/>
          <p:nvPr/>
        </p:nvSpPr>
        <p:spPr>
          <a:xfrm>
            <a:off x="395287" y="836612"/>
            <a:ext cx="8291512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85" name="Google Shape;2285;p83"/>
          <p:cNvGraphicFramePr/>
          <p:nvPr/>
        </p:nvGraphicFramePr>
        <p:xfrm>
          <a:off x="393700" y="19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381000"/>
                <a:gridCol w="482600"/>
                <a:gridCol w="8509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84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91" name="Google Shape;2291;p84"/>
          <p:cNvSpPr txBox="1"/>
          <p:nvPr/>
        </p:nvSpPr>
        <p:spPr>
          <a:xfrm>
            <a:off x="395287" y="836612"/>
            <a:ext cx="8291512" cy="550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 PHT-ket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Ugrás esetén a BHR-be a 1 lép be, nem ugrásnál 0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BHR 2 bit, 4 értéket tud tárolni, mindegyikhez tartozik egy 2 bites állapotgép, vagyis a PHT 4*2=8 bites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92" name="Google Shape;2292;p84"/>
          <p:cNvGraphicFramePr/>
          <p:nvPr/>
        </p:nvGraphicFramePr>
        <p:xfrm>
          <a:off x="346075" y="42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85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298" name="Google Shape;2298;p85"/>
          <p:cNvSpPr txBox="1"/>
          <p:nvPr/>
        </p:nvSpPr>
        <p:spPr>
          <a:xfrm>
            <a:off x="395287" y="836612"/>
            <a:ext cx="829151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PHT-ket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299" name="Google Shape;2299;p85"/>
          <p:cNvGraphicFramePr/>
          <p:nvPr/>
        </p:nvGraphicFramePr>
        <p:xfrm>
          <a:off x="37465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/>
        </p:nvSpPr>
        <p:spPr>
          <a:xfrm>
            <a:off x="2916237" y="333375"/>
            <a:ext cx="3384550" cy="358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6156325" y="404812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3924300" y="404812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81" name="Google Shape;281;p23"/>
          <p:cNvCxnSpPr/>
          <p:nvPr/>
        </p:nvCxnSpPr>
        <p:spPr>
          <a:xfrm>
            <a:off x="3851275" y="333375"/>
            <a:ext cx="0" cy="35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2" name="Google Shape;282;p23"/>
          <p:cNvSpPr txBox="1"/>
          <p:nvPr/>
        </p:nvSpPr>
        <p:spPr>
          <a:xfrm>
            <a:off x="6516687" y="404812"/>
            <a:ext cx="20161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fizikai cím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2124075" y="908050"/>
            <a:ext cx="4176712" cy="3603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6156325" y="981075"/>
            <a:ext cx="1444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2124075" y="981075"/>
            <a:ext cx="2159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cxnSp>
        <p:nvCxnSpPr>
          <p:cNvPr id="286" name="Google Shape;286;p23"/>
          <p:cNvCxnSpPr/>
          <p:nvPr/>
        </p:nvCxnSpPr>
        <p:spPr>
          <a:xfrm>
            <a:off x="3851275" y="6921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7" name="Google Shape;287;p23"/>
          <p:cNvSpPr txBox="1"/>
          <p:nvPr/>
        </p:nvSpPr>
        <p:spPr>
          <a:xfrm>
            <a:off x="250825" y="2205037"/>
            <a:ext cx="3168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Lapon belüli eltolás: 10 bit</a:t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395287" y="3429000"/>
            <a:ext cx="8137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477837" y="5076825"/>
            <a:ext cx="813752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hash tábla mérete 16 x 4 bit (3 bit cím, és a V bit)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Laptábla mérete 8 bejegyzés x 16 bit = 16 bájt</a:t>
            </a:r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468312" y="3284537"/>
            <a:ext cx="7993062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Fizikai memória mérete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bájt, egy lap mérete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bájt,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vagyis 8 lap fér a fizikai memóriába.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Az inverz laptábla bejegyzéseinek száma megegyezik a keretek számával, vagyis mérete 8 * 16 bit = 16 byte.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Egyszintű tábla esetén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azaz 64 * 16 bit = 128 byte kellene.</a:t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179387" y="115887"/>
            <a:ext cx="1728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Feladat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6588125" y="981075"/>
            <a:ext cx="20161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virtuális cím</a:t>
            </a:r>
            <a:endParaRPr/>
          </a:p>
        </p:txBody>
      </p:sp>
      <p:sp>
        <p:nvSpPr>
          <p:cNvPr id="293" name="Google Shape;293;p23"/>
          <p:cNvSpPr txBox="1"/>
          <p:nvPr/>
        </p:nvSpPr>
        <p:spPr>
          <a:xfrm>
            <a:off x="250825" y="1412875"/>
            <a:ext cx="8066087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Lapméret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bájt. Inverz laptábla, a hash fv.értéke a virtuális cím 10~13 bitje.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Laptábla bejegyzés mérete 16 bit.</a:t>
            </a:r>
            <a:endParaRPr/>
          </a:p>
        </p:txBody>
      </p:sp>
      <p:grpSp>
        <p:nvGrpSpPr>
          <p:cNvPr id="294" name="Google Shape;294;p23"/>
          <p:cNvGrpSpPr/>
          <p:nvPr/>
        </p:nvGrpSpPr>
        <p:grpSpPr>
          <a:xfrm>
            <a:off x="1979612" y="2636837"/>
            <a:ext cx="4248150" cy="644525"/>
            <a:chOff x="1979612" y="2636837"/>
            <a:chExt cx="4248150" cy="644525"/>
          </a:xfrm>
        </p:grpSpPr>
        <p:sp>
          <p:nvSpPr>
            <p:cNvPr id="295" name="Google Shape;295;p23"/>
            <p:cNvSpPr txBox="1"/>
            <p:nvPr/>
          </p:nvSpPr>
          <p:spPr>
            <a:xfrm>
              <a:off x="1979612" y="2997200"/>
              <a:ext cx="2889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3059112" y="2997200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2051050" y="2636837"/>
              <a:ext cx="4176712" cy="3603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23"/>
            <p:cNvCxnSpPr/>
            <p:nvPr/>
          </p:nvCxnSpPr>
          <p:spPr>
            <a:xfrm>
              <a:off x="2484437" y="2636837"/>
              <a:ext cx="0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9" name="Google Shape;299;p23"/>
            <p:cNvCxnSpPr/>
            <p:nvPr/>
          </p:nvCxnSpPr>
          <p:spPr>
            <a:xfrm>
              <a:off x="3276600" y="2636837"/>
              <a:ext cx="0" cy="3603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0" name="Google Shape;300;p23"/>
            <p:cNvSpPr txBox="1"/>
            <p:nvPr/>
          </p:nvSpPr>
          <p:spPr>
            <a:xfrm>
              <a:off x="6011862" y="3068637"/>
              <a:ext cx="215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3348037" y="2708275"/>
              <a:ext cx="20161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Lapon belüli eltolás</a:t>
              </a:r>
              <a:endParaRPr/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3348037" y="2997200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2484437" y="2997200"/>
              <a:ext cx="2889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304" name="Google Shape;304;p23"/>
            <p:cNvSpPr txBox="1"/>
            <p:nvPr/>
          </p:nvSpPr>
          <p:spPr>
            <a:xfrm>
              <a:off x="2124075" y="2708275"/>
              <a:ext cx="2889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x</a:t>
              </a:r>
              <a:endParaRPr/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2195512" y="2997200"/>
              <a:ext cx="2889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sp>
        <p:nvSpPr>
          <p:cNvPr id="306" name="Google Shape;306;p23"/>
          <p:cNvSpPr txBox="1"/>
          <p:nvPr/>
        </p:nvSpPr>
        <p:spPr>
          <a:xfrm>
            <a:off x="3563937" y="404812"/>
            <a:ext cx="2159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2916237" y="404812"/>
            <a:ext cx="2889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86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05" name="Google Shape;2305;p86"/>
          <p:cNvSpPr txBox="1"/>
          <p:nvPr/>
        </p:nvSpPr>
        <p:spPr>
          <a:xfrm>
            <a:off x="395287" y="836612"/>
            <a:ext cx="829151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PHT-ket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306" name="Google Shape;2306;p86"/>
          <p:cNvGraphicFramePr/>
          <p:nvPr/>
        </p:nvGraphicFramePr>
        <p:xfrm>
          <a:off x="37465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87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12" name="Google Shape;2312;p87"/>
          <p:cNvSpPr txBox="1"/>
          <p:nvPr/>
        </p:nvSpPr>
        <p:spPr>
          <a:xfrm>
            <a:off x="395287" y="836612"/>
            <a:ext cx="829151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PHT-ket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313" name="Google Shape;2313;p87"/>
          <p:cNvGraphicFramePr/>
          <p:nvPr/>
        </p:nvGraphicFramePr>
        <p:xfrm>
          <a:off x="37465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88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19" name="Google Shape;2319;p88"/>
          <p:cNvSpPr txBox="1"/>
          <p:nvPr/>
        </p:nvSpPr>
        <p:spPr>
          <a:xfrm>
            <a:off x="395287" y="836612"/>
            <a:ext cx="829151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PHT-ket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320" name="Google Shape;2320;p88"/>
          <p:cNvGraphicFramePr/>
          <p:nvPr/>
        </p:nvGraphicFramePr>
        <p:xfrm>
          <a:off x="37465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89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26" name="Google Shape;2326;p89"/>
          <p:cNvSpPr txBox="1"/>
          <p:nvPr/>
        </p:nvSpPr>
        <p:spPr>
          <a:xfrm>
            <a:off x="395287" y="836612"/>
            <a:ext cx="829151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PHT-ket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327" name="Google Shape;2327;p89"/>
          <p:cNvGraphicFramePr/>
          <p:nvPr/>
        </p:nvGraphicFramePr>
        <p:xfrm>
          <a:off x="37465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90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33" name="Google Shape;2333;p90"/>
          <p:cNvSpPr txBox="1"/>
          <p:nvPr/>
        </p:nvSpPr>
        <p:spPr>
          <a:xfrm>
            <a:off x="395287" y="836612"/>
            <a:ext cx="829151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PHT-ket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334" name="Google Shape;2334;p90"/>
          <p:cNvGraphicFramePr/>
          <p:nvPr/>
        </p:nvGraphicFramePr>
        <p:xfrm>
          <a:off x="37465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91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40" name="Google Shape;2340;p91"/>
          <p:cNvSpPr txBox="1"/>
          <p:nvPr/>
        </p:nvSpPr>
        <p:spPr>
          <a:xfrm>
            <a:off x="395287" y="836612"/>
            <a:ext cx="829151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PHT-ket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341" name="Google Shape;2341;p91"/>
          <p:cNvGraphicFramePr/>
          <p:nvPr/>
        </p:nvGraphicFramePr>
        <p:xfrm>
          <a:off x="37465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92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47" name="Google Shape;2347;p92"/>
          <p:cNvSpPr txBox="1"/>
          <p:nvPr/>
        </p:nvSpPr>
        <p:spPr>
          <a:xfrm>
            <a:off x="395287" y="836612"/>
            <a:ext cx="829151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Globális PHT, globális BHR, 2 bites, utolsó két ugrás eredményét tárolja, léptető regiszter, tartalma indexeli a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PHT-ket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Feltételes ugrások címei, (T) ha teljesült, (N) ha nem</a:t>
            </a:r>
            <a:endParaRPr/>
          </a:p>
        </p:txBody>
      </p:sp>
      <p:graphicFrame>
        <p:nvGraphicFramePr>
          <p:cNvPr id="2348" name="Google Shape;2348;p92"/>
          <p:cNvGraphicFramePr/>
          <p:nvPr/>
        </p:nvGraphicFramePr>
        <p:xfrm>
          <a:off x="374650" y="2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492125"/>
                <a:gridCol w="447675"/>
                <a:gridCol w="774700"/>
                <a:gridCol w="850900"/>
                <a:gridCol w="812800"/>
                <a:gridCol w="749300"/>
                <a:gridCol w="711200"/>
                <a:gridCol w="762000"/>
                <a:gridCol w="863600"/>
                <a:gridCol w="838200"/>
                <a:gridCol w="1117600"/>
              </a:tblGrid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777(N)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464(T)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543(T)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S/H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BHR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93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54" name="Google Shape;2354;p93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Feladat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Egy processzorban az ugrási címek becslésére BTB-t használnak.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BTB találati arány (vagyis hogy egy ugrási utasításra egyáltalán tartalmaz becslést) 90%. BTB találat esetén a becslés pontossága 90%. Ha az ugró utasítás nincs a BTB-ben, 4 ciklus, ha benne van, de rossz a becslés, 3 ciklusnyi késleltetést szenved a futó program végrehajtása.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programban a feltételes elágazások aránya 15%. Most feltesszük, hogy semmi más (semmilyen más egymásrahatás) nem lassítja a program futását, és ha nincs ugrás, a pipeline minden ciklusban végezni tud egy utasítás végrehajtásával.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94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60" name="Google Shape;2360;p94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Feladat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Átlagosan hány ciklusonként végez a pipeline egy utasítás végrehajtásával?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61" name="Google Shape;2361;p94"/>
          <p:cNvSpPr/>
          <p:nvPr/>
        </p:nvSpPr>
        <p:spPr>
          <a:xfrm>
            <a:off x="828675" y="2466975"/>
            <a:ext cx="771525" cy="7429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Utasítás</a:t>
            </a:r>
            <a:endParaRPr/>
          </a:p>
        </p:txBody>
      </p:sp>
      <p:sp>
        <p:nvSpPr>
          <p:cNvPr id="2362" name="Google Shape;2362;p94"/>
          <p:cNvSpPr/>
          <p:nvPr/>
        </p:nvSpPr>
        <p:spPr>
          <a:xfrm>
            <a:off x="2492375" y="2463800"/>
            <a:ext cx="771525" cy="7429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Nem ugró</a:t>
            </a:r>
            <a:endParaRPr/>
          </a:p>
        </p:txBody>
      </p:sp>
      <p:sp>
        <p:nvSpPr>
          <p:cNvPr id="2363" name="Google Shape;2363;p94"/>
          <p:cNvSpPr/>
          <p:nvPr/>
        </p:nvSpPr>
        <p:spPr>
          <a:xfrm>
            <a:off x="1790700" y="3609975"/>
            <a:ext cx="771525" cy="7429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Ugró</a:t>
            </a:r>
            <a:endParaRPr/>
          </a:p>
        </p:txBody>
      </p:sp>
      <p:cxnSp>
        <p:nvCxnSpPr>
          <p:cNvPr id="2364" name="Google Shape;2364;p94"/>
          <p:cNvCxnSpPr/>
          <p:nvPr/>
        </p:nvCxnSpPr>
        <p:spPr>
          <a:xfrm>
            <a:off x="1590675" y="2838450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65" name="Google Shape;2365;p94"/>
          <p:cNvSpPr txBox="1"/>
          <p:nvPr/>
        </p:nvSpPr>
        <p:spPr>
          <a:xfrm>
            <a:off x="1790700" y="2486025"/>
            <a:ext cx="4953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0,85</a:t>
            </a:r>
            <a:endParaRPr/>
          </a:p>
        </p:txBody>
      </p:sp>
      <p:cxnSp>
        <p:nvCxnSpPr>
          <p:cNvPr id="2366" name="Google Shape;2366;p94"/>
          <p:cNvCxnSpPr/>
          <p:nvPr/>
        </p:nvCxnSpPr>
        <p:spPr>
          <a:xfrm>
            <a:off x="1438275" y="3133725"/>
            <a:ext cx="5334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67" name="Google Shape;2367;p94"/>
          <p:cNvSpPr txBox="1"/>
          <p:nvPr/>
        </p:nvSpPr>
        <p:spPr>
          <a:xfrm>
            <a:off x="1120775" y="3387725"/>
            <a:ext cx="4953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0,15</a:t>
            </a:r>
            <a:endParaRPr/>
          </a:p>
        </p:txBody>
      </p:sp>
      <p:sp>
        <p:nvSpPr>
          <p:cNvPr id="2368" name="Google Shape;2368;p94"/>
          <p:cNvSpPr txBox="1"/>
          <p:nvPr/>
        </p:nvSpPr>
        <p:spPr>
          <a:xfrm>
            <a:off x="2578100" y="4711700"/>
            <a:ext cx="3619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0,9</a:t>
            </a:r>
            <a:endParaRPr/>
          </a:p>
        </p:txBody>
      </p:sp>
      <p:sp>
        <p:nvSpPr>
          <p:cNvPr id="2369" name="Google Shape;2369;p94"/>
          <p:cNvSpPr txBox="1"/>
          <p:nvPr/>
        </p:nvSpPr>
        <p:spPr>
          <a:xfrm>
            <a:off x="4264025" y="5759450"/>
            <a:ext cx="457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sp>
        <p:nvSpPr>
          <p:cNvPr id="2370" name="Google Shape;2370;p94"/>
          <p:cNvSpPr txBox="1"/>
          <p:nvPr/>
        </p:nvSpPr>
        <p:spPr>
          <a:xfrm>
            <a:off x="2940050" y="3654425"/>
            <a:ext cx="3905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sp>
        <p:nvSpPr>
          <p:cNvPr id="2371" name="Google Shape;2371;p94"/>
          <p:cNvSpPr/>
          <p:nvPr/>
        </p:nvSpPr>
        <p:spPr>
          <a:xfrm>
            <a:off x="3606800" y="3711575"/>
            <a:ext cx="771525" cy="7429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Nincs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372" name="Google Shape;2372;p94"/>
          <p:cNvCxnSpPr/>
          <p:nvPr/>
        </p:nvCxnSpPr>
        <p:spPr>
          <a:xfrm>
            <a:off x="2562225" y="4000500"/>
            <a:ext cx="10382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73" name="Google Shape;2373;p94"/>
          <p:cNvSpPr/>
          <p:nvPr/>
        </p:nvSpPr>
        <p:spPr>
          <a:xfrm>
            <a:off x="3473450" y="4864100"/>
            <a:ext cx="771525" cy="7429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</a:t>
            </a:r>
            <a:endParaRPr/>
          </a:p>
        </p:txBody>
      </p:sp>
      <p:cxnSp>
        <p:nvCxnSpPr>
          <p:cNvPr id="2374" name="Google Shape;2374;p94"/>
          <p:cNvCxnSpPr/>
          <p:nvPr/>
        </p:nvCxnSpPr>
        <p:spPr>
          <a:xfrm>
            <a:off x="2419350" y="4276725"/>
            <a:ext cx="1085850" cy="80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75" name="Google Shape;2375;p94"/>
          <p:cNvSpPr/>
          <p:nvPr/>
        </p:nvSpPr>
        <p:spPr>
          <a:xfrm>
            <a:off x="5251450" y="4117975"/>
            <a:ext cx="771525" cy="7429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Találat</a:t>
            </a:r>
            <a:endParaRPr/>
          </a:p>
        </p:txBody>
      </p:sp>
      <p:sp>
        <p:nvSpPr>
          <p:cNvPr id="2376" name="Google Shape;2376;p94"/>
          <p:cNvSpPr/>
          <p:nvPr/>
        </p:nvSpPr>
        <p:spPr>
          <a:xfrm>
            <a:off x="5175250" y="5651500"/>
            <a:ext cx="771525" cy="74295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Találat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377" name="Google Shape;2377;p94"/>
          <p:cNvCxnSpPr/>
          <p:nvPr/>
        </p:nvCxnSpPr>
        <p:spPr>
          <a:xfrm flipH="1" rot="10800000">
            <a:off x="4229100" y="4648200"/>
            <a:ext cx="1066800" cy="504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78" name="Google Shape;2378;p94"/>
          <p:cNvSpPr txBox="1"/>
          <p:nvPr/>
        </p:nvSpPr>
        <p:spPr>
          <a:xfrm>
            <a:off x="4527550" y="4546600"/>
            <a:ext cx="3238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99FF"/>
                </a:solidFill>
                <a:latin typeface="Arial"/>
                <a:ea typeface="Arial"/>
                <a:cs typeface="Arial"/>
                <a:sym typeface="Arial"/>
              </a:rPr>
              <a:t>0,9</a:t>
            </a:r>
            <a:endParaRPr/>
          </a:p>
        </p:txBody>
      </p:sp>
      <p:cxnSp>
        <p:nvCxnSpPr>
          <p:cNvPr id="2379" name="Google Shape;2379;p94"/>
          <p:cNvCxnSpPr/>
          <p:nvPr/>
        </p:nvCxnSpPr>
        <p:spPr>
          <a:xfrm>
            <a:off x="4191000" y="5429250"/>
            <a:ext cx="990600" cy="514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80" name="Google Shape;2380;p94"/>
          <p:cNvSpPr txBox="1"/>
          <p:nvPr/>
        </p:nvSpPr>
        <p:spPr>
          <a:xfrm>
            <a:off x="3905250" y="2438400"/>
            <a:ext cx="45148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Késl=</a:t>
            </a:r>
            <a:r>
              <a:rPr b="1" i="0" lang="en-US" sz="18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0,85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*0+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0,15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1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*4+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0,15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0,9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1800" u="none">
                <a:solidFill>
                  <a:srgbClr val="FF99FF"/>
                </a:solidFill>
                <a:latin typeface="Arial"/>
                <a:ea typeface="Arial"/>
                <a:cs typeface="Arial"/>
                <a:sym typeface="Arial"/>
              </a:rPr>
              <a:t>0,9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*0+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0,15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0,9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*0,1*3=0,1005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Átlagosan 1,1005 ciklusonként végez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95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/>
          </a:p>
        </p:txBody>
      </p:sp>
      <p:sp>
        <p:nvSpPr>
          <p:cNvPr id="2386" name="Google Shape;2386;p95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Feladat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Hogy viszonyul az eredmény a BTB nélküli esethez, amikor minden ugró utasítás egységesen 2 szünet beiktatását vonja maga után?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Ebben az esetben az eredmény: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0.85  1+0.15  3 = 1.3 ciklus/utasítás, vagyis lassabb, mint BTB-vel.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4"/>
          <p:cNvGrpSpPr/>
          <p:nvPr/>
        </p:nvGrpSpPr>
        <p:grpSpPr>
          <a:xfrm>
            <a:off x="6669087" y="2114550"/>
            <a:ext cx="790575" cy="679450"/>
            <a:chOff x="6669087" y="2114550"/>
            <a:chExt cx="790575" cy="679450"/>
          </a:xfrm>
        </p:grpSpPr>
        <p:sp>
          <p:nvSpPr>
            <p:cNvPr id="313" name="Google Shape;313;p24"/>
            <p:cNvSpPr/>
            <p:nvPr/>
          </p:nvSpPr>
          <p:spPr>
            <a:xfrm>
              <a:off x="6669087" y="2114550"/>
              <a:ext cx="790575" cy="679450"/>
            </a:xfrm>
            <a:custGeom>
              <a:rect b="b" l="l" r="r" t="t"/>
              <a:pathLst>
                <a:path extrusionOk="0" h="428" w="498">
                  <a:moveTo>
                    <a:pt x="0" y="428"/>
                  </a:moveTo>
                  <a:cubicBezTo>
                    <a:pt x="69" y="426"/>
                    <a:pt x="137" y="425"/>
                    <a:pt x="206" y="422"/>
                  </a:cubicBezTo>
                  <a:cubicBezTo>
                    <a:pt x="227" y="421"/>
                    <a:pt x="249" y="420"/>
                    <a:pt x="270" y="417"/>
                  </a:cubicBezTo>
                  <a:cubicBezTo>
                    <a:pt x="281" y="415"/>
                    <a:pt x="301" y="407"/>
                    <a:pt x="301" y="407"/>
                  </a:cubicBezTo>
                  <a:cubicBezTo>
                    <a:pt x="320" y="394"/>
                    <a:pt x="335" y="377"/>
                    <a:pt x="354" y="364"/>
                  </a:cubicBezTo>
                  <a:cubicBezTo>
                    <a:pt x="366" y="346"/>
                    <a:pt x="379" y="335"/>
                    <a:pt x="396" y="322"/>
                  </a:cubicBezTo>
                  <a:cubicBezTo>
                    <a:pt x="407" y="292"/>
                    <a:pt x="398" y="310"/>
                    <a:pt x="433" y="274"/>
                  </a:cubicBezTo>
                  <a:cubicBezTo>
                    <a:pt x="462" y="244"/>
                    <a:pt x="485" y="213"/>
                    <a:pt x="497" y="174"/>
                  </a:cubicBezTo>
                  <a:cubicBezTo>
                    <a:pt x="495" y="155"/>
                    <a:pt x="498" y="135"/>
                    <a:pt x="492" y="116"/>
                  </a:cubicBezTo>
                  <a:cubicBezTo>
                    <a:pt x="484" y="90"/>
                    <a:pt x="447" y="60"/>
                    <a:pt x="423" y="53"/>
                  </a:cubicBezTo>
                  <a:cubicBezTo>
                    <a:pt x="346" y="0"/>
                    <a:pt x="229" y="13"/>
                    <a:pt x="148" y="10"/>
                  </a:cubicBezTo>
                  <a:cubicBezTo>
                    <a:pt x="153" y="7"/>
                    <a:pt x="164" y="0"/>
                    <a:pt x="164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24"/>
            <p:cNvCxnSpPr/>
            <p:nvPr/>
          </p:nvCxnSpPr>
          <p:spPr>
            <a:xfrm rot="10800000">
              <a:off x="6877050" y="2133600"/>
              <a:ext cx="142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315" name="Google Shape;315;p24"/>
          <p:cNvCxnSpPr/>
          <p:nvPr/>
        </p:nvCxnSpPr>
        <p:spPr>
          <a:xfrm>
            <a:off x="2700337" y="1844675"/>
            <a:ext cx="2159000" cy="8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6" name="Google Shape;316;p24"/>
          <p:cNvCxnSpPr/>
          <p:nvPr/>
        </p:nvCxnSpPr>
        <p:spPr>
          <a:xfrm flipH="1" rot="10800000">
            <a:off x="2627312" y="1628775"/>
            <a:ext cx="2232025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7" name="Google Shape;317;p24"/>
          <p:cNvSpPr txBox="1"/>
          <p:nvPr/>
        </p:nvSpPr>
        <p:spPr>
          <a:xfrm>
            <a:off x="323850" y="5084762"/>
            <a:ext cx="82804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 találat esetén 0, TLB hiba esetén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legjobb esetben 2 (1 a hash mutató tábla, 1 a laptábla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Legrosszabb esetben 5 (1 a hash mutató táblán, 4 a láncon)</a:t>
            </a:r>
            <a:endParaRPr/>
          </a:p>
        </p:txBody>
      </p:sp>
      <p:grpSp>
        <p:nvGrpSpPr>
          <p:cNvPr id="318" name="Google Shape;318;p24"/>
          <p:cNvGrpSpPr/>
          <p:nvPr/>
        </p:nvGrpSpPr>
        <p:grpSpPr>
          <a:xfrm>
            <a:off x="257175" y="114300"/>
            <a:ext cx="2905125" cy="4827587"/>
            <a:chOff x="257175" y="114300"/>
            <a:chExt cx="2905125" cy="4827587"/>
          </a:xfrm>
        </p:grpSpPr>
        <p:grpSp>
          <p:nvGrpSpPr>
            <p:cNvPr id="319" name="Google Shape;319;p24"/>
            <p:cNvGrpSpPr/>
            <p:nvPr/>
          </p:nvGrpSpPr>
          <p:grpSpPr>
            <a:xfrm>
              <a:off x="468312" y="549275"/>
              <a:ext cx="2159000" cy="4392612"/>
              <a:chOff x="468312" y="549275"/>
              <a:chExt cx="2159000" cy="4392612"/>
            </a:xfrm>
          </p:grpSpPr>
          <p:sp>
            <p:nvSpPr>
              <p:cNvPr id="320" name="Google Shape;320;p24"/>
              <p:cNvSpPr txBox="1"/>
              <p:nvPr/>
            </p:nvSpPr>
            <p:spPr>
              <a:xfrm>
                <a:off x="900112" y="549275"/>
                <a:ext cx="1727200" cy="439261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1" name="Google Shape;321;p24"/>
              <p:cNvCxnSpPr/>
              <p:nvPr/>
            </p:nvCxnSpPr>
            <p:spPr>
              <a:xfrm>
                <a:off x="1331912" y="549275"/>
                <a:ext cx="0" cy="4392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24"/>
              <p:cNvCxnSpPr/>
              <p:nvPr/>
            </p:nvCxnSpPr>
            <p:spPr>
              <a:xfrm>
                <a:off x="900112" y="836612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24"/>
              <p:cNvCxnSpPr/>
              <p:nvPr/>
            </p:nvCxnSpPr>
            <p:spPr>
              <a:xfrm>
                <a:off x="900112" y="4652962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4"/>
              <p:cNvCxnSpPr/>
              <p:nvPr/>
            </p:nvCxnSpPr>
            <p:spPr>
              <a:xfrm>
                <a:off x="900112" y="1125537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24"/>
              <p:cNvCxnSpPr/>
              <p:nvPr/>
            </p:nvCxnSpPr>
            <p:spPr>
              <a:xfrm>
                <a:off x="900112" y="1412875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24"/>
              <p:cNvCxnSpPr/>
              <p:nvPr/>
            </p:nvCxnSpPr>
            <p:spPr>
              <a:xfrm>
                <a:off x="900112" y="2565400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7" name="Google Shape;327;p24"/>
              <p:cNvSpPr txBox="1"/>
              <p:nvPr/>
            </p:nvSpPr>
            <p:spPr>
              <a:xfrm>
                <a:off x="468312" y="4724400"/>
                <a:ext cx="504825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1111</a:t>
                </a:r>
                <a:endParaRPr/>
              </a:p>
            </p:txBody>
          </p:sp>
          <p:sp>
            <p:nvSpPr>
              <p:cNvPr id="328" name="Google Shape;328;p24"/>
              <p:cNvSpPr txBox="1"/>
              <p:nvPr/>
            </p:nvSpPr>
            <p:spPr>
              <a:xfrm>
                <a:off x="468312" y="4437062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1110</a:t>
                </a:r>
                <a:endParaRPr/>
              </a:p>
            </p:txBody>
          </p:sp>
          <p:sp>
            <p:nvSpPr>
              <p:cNvPr id="329" name="Google Shape;329;p24"/>
              <p:cNvSpPr txBox="1"/>
              <p:nvPr/>
            </p:nvSpPr>
            <p:spPr>
              <a:xfrm>
                <a:off x="468312" y="620712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0000</a:t>
                </a:r>
                <a:endParaRPr/>
              </a:p>
            </p:txBody>
          </p:sp>
          <p:sp>
            <p:nvSpPr>
              <p:cNvPr id="330" name="Google Shape;330;p24"/>
              <p:cNvSpPr txBox="1"/>
              <p:nvPr/>
            </p:nvSpPr>
            <p:spPr>
              <a:xfrm>
                <a:off x="1042987" y="1773237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331" name="Google Shape;331;p24"/>
              <p:cNvSpPr txBox="1"/>
              <p:nvPr/>
            </p:nvSpPr>
            <p:spPr>
              <a:xfrm>
                <a:off x="468312" y="908050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0001</a:t>
                </a:r>
                <a:endParaRPr/>
              </a:p>
            </p:txBody>
          </p:sp>
          <p:sp>
            <p:nvSpPr>
              <p:cNvPr id="332" name="Google Shape;332;p24"/>
              <p:cNvSpPr txBox="1"/>
              <p:nvPr/>
            </p:nvSpPr>
            <p:spPr>
              <a:xfrm>
                <a:off x="468312" y="1196975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0010</a:t>
                </a:r>
                <a:endParaRPr/>
              </a:p>
            </p:txBody>
          </p:sp>
          <p:sp>
            <p:nvSpPr>
              <p:cNvPr id="333" name="Google Shape;333;p24"/>
              <p:cNvSpPr txBox="1"/>
              <p:nvPr/>
            </p:nvSpPr>
            <p:spPr>
              <a:xfrm>
                <a:off x="468312" y="1484312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0011</a:t>
                </a:r>
                <a:endParaRPr/>
              </a:p>
            </p:txBody>
          </p:sp>
          <p:sp>
            <p:nvSpPr>
              <p:cNvPr id="334" name="Google Shape;334;p24"/>
              <p:cNvSpPr txBox="1"/>
              <p:nvPr/>
            </p:nvSpPr>
            <p:spPr>
              <a:xfrm>
                <a:off x="468312" y="1773237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0100</a:t>
                </a:r>
                <a:endParaRPr/>
              </a:p>
            </p:txBody>
          </p:sp>
          <p:sp>
            <p:nvSpPr>
              <p:cNvPr id="335" name="Google Shape;335;p24"/>
              <p:cNvSpPr txBox="1"/>
              <p:nvPr/>
            </p:nvSpPr>
            <p:spPr>
              <a:xfrm>
                <a:off x="468312" y="2060575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0101</a:t>
                </a:r>
                <a:endParaRPr/>
              </a:p>
            </p:txBody>
          </p:sp>
          <p:sp>
            <p:nvSpPr>
              <p:cNvPr id="336" name="Google Shape;336;p24"/>
              <p:cNvSpPr txBox="1"/>
              <p:nvPr/>
            </p:nvSpPr>
            <p:spPr>
              <a:xfrm>
                <a:off x="468312" y="2349500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0110</a:t>
                </a:r>
                <a:endParaRPr/>
              </a:p>
            </p:txBody>
          </p:sp>
          <p:sp>
            <p:nvSpPr>
              <p:cNvPr id="337" name="Google Shape;337;p24"/>
              <p:cNvSpPr txBox="1"/>
              <p:nvPr/>
            </p:nvSpPr>
            <p:spPr>
              <a:xfrm>
                <a:off x="468312" y="2636837"/>
                <a:ext cx="4318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0111</a:t>
                </a:r>
                <a:endParaRPr/>
              </a:p>
            </p:txBody>
          </p:sp>
          <p:cxnSp>
            <p:nvCxnSpPr>
              <p:cNvPr id="338" name="Google Shape;338;p24"/>
              <p:cNvCxnSpPr/>
              <p:nvPr/>
            </p:nvCxnSpPr>
            <p:spPr>
              <a:xfrm>
                <a:off x="900112" y="1700212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24"/>
              <p:cNvCxnSpPr/>
              <p:nvPr/>
            </p:nvCxnSpPr>
            <p:spPr>
              <a:xfrm>
                <a:off x="900112" y="1989137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24"/>
              <p:cNvCxnSpPr/>
              <p:nvPr/>
            </p:nvCxnSpPr>
            <p:spPr>
              <a:xfrm>
                <a:off x="900112" y="2276475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24"/>
              <p:cNvCxnSpPr/>
              <p:nvPr/>
            </p:nvCxnSpPr>
            <p:spPr>
              <a:xfrm>
                <a:off x="900112" y="2852737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24"/>
              <p:cNvCxnSpPr/>
              <p:nvPr/>
            </p:nvCxnSpPr>
            <p:spPr>
              <a:xfrm>
                <a:off x="900112" y="4365625"/>
                <a:ext cx="172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3" name="Google Shape;343;p24"/>
              <p:cNvSpPr txBox="1"/>
              <p:nvPr/>
            </p:nvSpPr>
            <p:spPr>
              <a:xfrm>
                <a:off x="1763712" y="1773237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344" name="Google Shape;344;p24"/>
              <p:cNvSpPr txBox="1"/>
              <p:nvPr/>
            </p:nvSpPr>
            <p:spPr>
              <a:xfrm>
                <a:off x="1763712" y="2349500"/>
                <a:ext cx="144462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345" name="Google Shape;345;p24"/>
              <p:cNvSpPr txBox="1"/>
              <p:nvPr/>
            </p:nvSpPr>
            <p:spPr>
              <a:xfrm>
                <a:off x="1042987" y="2060575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346" name="Google Shape;346;p24"/>
              <p:cNvSpPr txBox="1"/>
              <p:nvPr/>
            </p:nvSpPr>
            <p:spPr>
              <a:xfrm>
                <a:off x="1042987" y="2636837"/>
                <a:ext cx="21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347" name="Google Shape;347;p24"/>
              <p:cNvSpPr txBox="1"/>
              <p:nvPr/>
            </p:nvSpPr>
            <p:spPr>
              <a:xfrm>
                <a:off x="1042987" y="2349500"/>
                <a:ext cx="71437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348" name="Google Shape;348;p24"/>
              <p:cNvSpPr txBox="1"/>
              <p:nvPr/>
            </p:nvSpPr>
            <p:spPr>
              <a:xfrm>
                <a:off x="1763712" y="2060575"/>
                <a:ext cx="144462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349" name="Google Shape;349;p24"/>
              <p:cNvSpPr txBox="1"/>
              <p:nvPr/>
            </p:nvSpPr>
            <p:spPr>
              <a:xfrm>
                <a:off x="1763712" y="2636837"/>
                <a:ext cx="73025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sp>
          <p:nvSpPr>
            <p:cNvPr id="350" name="Google Shape;350;p24"/>
            <p:cNvSpPr txBox="1"/>
            <p:nvPr/>
          </p:nvSpPr>
          <p:spPr>
            <a:xfrm>
              <a:off x="257175" y="114300"/>
              <a:ext cx="29051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Hash mutató tábla</a:t>
              </a:r>
              <a:endParaRPr/>
            </a:p>
          </p:txBody>
        </p:sp>
      </p:grpSp>
      <p:grpSp>
        <p:nvGrpSpPr>
          <p:cNvPr id="351" name="Google Shape;351;p24"/>
          <p:cNvGrpSpPr/>
          <p:nvPr/>
        </p:nvGrpSpPr>
        <p:grpSpPr>
          <a:xfrm>
            <a:off x="4562475" y="139700"/>
            <a:ext cx="3987800" cy="2784474"/>
            <a:chOff x="4562475" y="139700"/>
            <a:chExt cx="3987800" cy="2784474"/>
          </a:xfrm>
        </p:grpSpPr>
        <p:sp>
          <p:nvSpPr>
            <p:cNvPr id="352" name="Google Shape;352;p24"/>
            <p:cNvSpPr txBox="1"/>
            <p:nvPr/>
          </p:nvSpPr>
          <p:spPr>
            <a:xfrm>
              <a:off x="6291262" y="1557337"/>
              <a:ext cx="50323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/>
            </a:p>
          </p:txBody>
        </p:sp>
        <p:sp>
          <p:nvSpPr>
            <p:cNvPr id="353" name="Google Shape;353;p24"/>
            <p:cNvSpPr txBox="1"/>
            <p:nvPr/>
          </p:nvSpPr>
          <p:spPr>
            <a:xfrm>
              <a:off x="6291262" y="2133600"/>
              <a:ext cx="503237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endParaRPr/>
            </a:p>
          </p:txBody>
        </p:sp>
        <p:sp>
          <p:nvSpPr>
            <p:cNvPr id="354" name="Google Shape;354;p24"/>
            <p:cNvSpPr txBox="1"/>
            <p:nvPr/>
          </p:nvSpPr>
          <p:spPr>
            <a:xfrm>
              <a:off x="6434137" y="2708275"/>
              <a:ext cx="144462" cy="212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grpSp>
          <p:nvGrpSpPr>
            <p:cNvPr id="355" name="Google Shape;355;p24"/>
            <p:cNvGrpSpPr/>
            <p:nvPr/>
          </p:nvGrpSpPr>
          <p:grpSpPr>
            <a:xfrm>
              <a:off x="4562475" y="139700"/>
              <a:ext cx="3987800" cy="2784474"/>
              <a:chOff x="4572000" y="139700"/>
              <a:chExt cx="3987800" cy="2784474"/>
            </a:xfrm>
          </p:grpSpPr>
          <p:grpSp>
            <p:nvGrpSpPr>
              <p:cNvPr id="356" name="Google Shape;356;p24"/>
              <p:cNvGrpSpPr/>
              <p:nvPr/>
            </p:nvGrpSpPr>
            <p:grpSpPr>
              <a:xfrm>
                <a:off x="4572000" y="333375"/>
                <a:ext cx="2305049" cy="2590799"/>
                <a:chOff x="4572000" y="333375"/>
                <a:chExt cx="2305049" cy="2590799"/>
              </a:xfrm>
            </p:grpSpPr>
            <p:sp>
              <p:nvSpPr>
                <p:cNvPr id="357" name="Google Shape;357;p24"/>
                <p:cNvSpPr txBox="1"/>
                <p:nvPr/>
              </p:nvSpPr>
              <p:spPr>
                <a:xfrm>
                  <a:off x="4859337" y="620712"/>
                  <a:ext cx="2017712" cy="230346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8" name="Google Shape;358;p24"/>
                <p:cNvCxnSpPr/>
                <p:nvPr/>
              </p:nvCxnSpPr>
              <p:spPr>
                <a:xfrm>
                  <a:off x="5148262" y="620712"/>
                  <a:ext cx="0" cy="23034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9" name="Google Shape;359;p24"/>
                <p:cNvCxnSpPr/>
                <p:nvPr/>
              </p:nvCxnSpPr>
              <p:spPr>
                <a:xfrm>
                  <a:off x="4859337" y="908050"/>
                  <a:ext cx="2017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0" name="Google Shape;360;p24"/>
                <p:cNvCxnSpPr/>
                <p:nvPr/>
              </p:nvCxnSpPr>
              <p:spPr>
                <a:xfrm>
                  <a:off x="4859337" y="1196975"/>
                  <a:ext cx="2017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1" name="Google Shape;361;p24"/>
                <p:cNvCxnSpPr/>
                <p:nvPr/>
              </p:nvCxnSpPr>
              <p:spPr>
                <a:xfrm>
                  <a:off x="4859337" y="1484312"/>
                  <a:ext cx="2017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2" name="Google Shape;362;p24"/>
                <p:cNvCxnSpPr/>
                <p:nvPr/>
              </p:nvCxnSpPr>
              <p:spPr>
                <a:xfrm>
                  <a:off x="4859337" y="1773237"/>
                  <a:ext cx="2017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24"/>
                <p:cNvCxnSpPr/>
                <p:nvPr/>
              </p:nvCxnSpPr>
              <p:spPr>
                <a:xfrm>
                  <a:off x="4859337" y="2060575"/>
                  <a:ext cx="2017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24"/>
                <p:cNvCxnSpPr/>
                <p:nvPr/>
              </p:nvCxnSpPr>
              <p:spPr>
                <a:xfrm>
                  <a:off x="4859337" y="2349500"/>
                  <a:ext cx="2017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p24"/>
                <p:cNvCxnSpPr/>
                <p:nvPr/>
              </p:nvCxnSpPr>
              <p:spPr>
                <a:xfrm>
                  <a:off x="4859337" y="2636837"/>
                  <a:ext cx="201771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66" name="Google Shape;366;p24"/>
                <p:cNvSpPr txBox="1"/>
                <p:nvPr/>
              </p:nvSpPr>
              <p:spPr>
                <a:xfrm>
                  <a:off x="4572000" y="692150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00</a:t>
                  </a:r>
                  <a:endParaRPr/>
                </a:p>
              </p:txBody>
            </p:sp>
            <p:sp>
              <p:nvSpPr>
                <p:cNvPr id="367" name="Google Shape;367;p24"/>
                <p:cNvSpPr txBox="1"/>
                <p:nvPr/>
              </p:nvSpPr>
              <p:spPr>
                <a:xfrm>
                  <a:off x="4572000" y="981075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01</a:t>
                  </a:r>
                  <a:endParaRPr/>
                </a:p>
              </p:txBody>
            </p:sp>
            <p:sp>
              <p:nvSpPr>
                <p:cNvPr id="368" name="Google Shape;368;p24"/>
                <p:cNvSpPr txBox="1"/>
                <p:nvPr/>
              </p:nvSpPr>
              <p:spPr>
                <a:xfrm>
                  <a:off x="4572000" y="1268412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02</a:t>
                  </a:r>
                  <a:endParaRPr/>
                </a:p>
              </p:txBody>
            </p:sp>
            <p:sp>
              <p:nvSpPr>
                <p:cNvPr id="369" name="Google Shape;369;p24"/>
                <p:cNvSpPr txBox="1"/>
                <p:nvPr/>
              </p:nvSpPr>
              <p:spPr>
                <a:xfrm>
                  <a:off x="4572000" y="1557337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03</a:t>
                  </a:r>
                  <a:endParaRPr/>
                </a:p>
              </p:txBody>
            </p:sp>
            <p:sp>
              <p:nvSpPr>
                <p:cNvPr id="370" name="Google Shape;370;p24"/>
                <p:cNvSpPr txBox="1"/>
                <p:nvPr/>
              </p:nvSpPr>
              <p:spPr>
                <a:xfrm>
                  <a:off x="4572000" y="1844675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04</a:t>
                  </a:r>
                  <a:endParaRPr/>
                </a:p>
              </p:txBody>
            </p:sp>
            <p:sp>
              <p:nvSpPr>
                <p:cNvPr id="371" name="Google Shape;371;p24"/>
                <p:cNvSpPr txBox="1"/>
                <p:nvPr/>
              </p:nvSpPr>
              <p:spPr>
                <a:xfrm>
                  <a:off x="4572000" y="2133600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05</a:t>
                  </a:r>
                  <a:endParaRPr/>
                </a:p>
              </p:txBody>
            </p:sp>
            <p:sp>
              <p:nvSpPr>
                <p:cNvPr id="372" name="Google Shape;372;p24"/>
                <p:cNvSpPr txBox="1"/>
                <p:nvPr/>
              </p:nvSpPr>
              <p:spPr>
                <a:xfrm>
                  <a:off x="4572000" y="2420937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06</a:t>
                  </a:r>
                  <a:endParaRPr/>
                </a:p>
              </p:txBody>
            </p:sp>
            <p:sp>
              <p:nvSpPr>
                <p:cNvPr id="373" name="Google Shape;373;p24"/>
                <p:cNvSpPr txBox="1"/>
                <p:nvPr/>
              </p:nvSpPr>
              <p:spPr>
                <a:xfrm>
                  <a:off x="4572000" y="2708275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07</a:t>
                  </a:r>
                  <a:endParaRPr/>
                </a:p>
              </p:txBody>
            </p:sp>
            <p:cxnSp>
              <p:nvCxnSpPr>
                <p:cNvPr id="374" name="Google Shape;374;p24"/>
                <p:cNvCxnSpPr/>
                <p:nvPr/>
              </p:nvCxnSpPr>
              <p:spPr>
                <a:xfrm>
                  <a:off x="6227762" y="620712"/>
                  <a:ext cx="0" cy="23034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75" name="Google Shape;375;p24"/>
                <p:cNvSpPr txBox="1"/>
                <p:nvPr/>
              </p:nvSpPr>
              <p:spPr>
                <a:xfrm>
                  <a:off x="6300787" y="333375"/>
                  <a:ext cx="576262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mutató</a:t>
                  </a:r>
                  <a:endParaRPr/>
                </a:p>
              </p:txBody>
            </p:sp>
            <p:sp>
              <p:nvSpPr>
                <p:cNvPr id="376" name="Google Shape;376;p24"/>
                <p:cNvSpPr txBox="1"/>
                <p:nvPr/>
              </p:nvSpPr>
              <p:spPr>
                <a:xfrm>
                  <a:off x="4859337" y="333375"/>
                  <a:ext cx="2889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sp>
              <p:nvSpPr>
                <p:cNvPr id="377" name="Google Shape;377;p24"/>
                <p:cNvSpPr txBox="1"/>
                <p:nvPr/>
              </p:nvSpPr>
              <p:spPr>
                <a:xfrm>
                  <a:off x="5219700" y="333375"/>
                  <a:ext cx="1009650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lap sorszám</a:t>
                  </a:r>
                  <a:endParaRPr/>
                </a:p>
              </p:txBody>
            </p:sp>
            <p:sp>
              <p:nvSpPr>
                <p:cNvPr id="378" name="Google Shape;378;p24"/>
                <p:cNvSpPr txBox="1"/>
                <p:nvPr/>
              </p:nvSpPr>
              <p:spPr>
                <a:xfrm>
                  <a:off x="4932362" y="2708275"/>
                  <a:ext cx="7302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79" name="Google Shape;379;p24"/>
                <p:cNvSpPr txBox="1"/>
                <p:nvPr/>
              </p:nvSpPr>
              <p:spPr>
                <a:xfrm>
                  <a:off x="4932362" y="2133600"/>
                  <a:ext cx="144462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80" name="Google Shape;380;p24"/>
                <p:cNvSpPr txBox="1"/>
                <p:nvPr/>
              </p:nvSpPr>
              <p:spPr>
                <a:xfrm>
                  <a:off x="4932362" y="1557337"/>
                  <a:ext cx="14287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81" name="Google Shape;381;p24"/>
                <p:cNvSpPr txBox="1"/>
                <p:nvPr/>
              </p:nvSpPr>
              <p:spPr>
                <a:xfrm>
                  <a:off x="5292725" y="2708275"/>
                  <a:ext cx="719137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100100</a:t>
                  </a:r>
                  <a:endParaRPr/>
                </a:p>
              </p:txBody>
            </p:sp>
            <p:sp>
              <p:nvSpPr>
                <p:cNvPr id="382" name="Google Shape;382;p24"/>
                <p:cNvSpPr txBox="1"/>
                <p:nvPr/>
              </p:nvSpPr>
              <p:spPr>
                <a:xfrm>
                  <a:off x="5292725" y="2133600"/>
                  <a:ext cx="719137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010100</a:t>
                  </a:r>
                  <a:endParaRPr/>
                </a:p>
              </p:txBody>
            </p:sp>
            <p:sp>
              <p:nvSpPr>
                <p:cNvPr id="383" name="Google Shape;383;p24"/>
                <p:cNvSpPr txBox="1"/>
                <p:nvPr/>
              </p:nvSpPr>
              <p:spPr>
                <a:xfrm>
                  <a:off x="5292725" y="1557337"/>
                  <a:ext cx="719137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100110</a:t>
                  </a:r>
                  <a:endParaRPr/>
                </a:p>
              </p:txBody>
            </p:sp>
          </p:grpSp>
          <p:sp>
            <p:nvSpPr>
              <p:cNvPr id="384" name="Google Shape;384;p24"/>
              <p:cNvSpPr txBox="1"/>
              <p:nvPr/>
            </p:nvSpPr>
            <p:spPr>
              <a:xfrm>
                <a:off x="7083425" y="139700"/>
                <a:ext cx="147637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Laptábla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VLIV/EPIC feladatok</a:t>
            </a:r>
            <a:endParaRPr/>
          </a:p>
        </p:txBody>
      </p:sp>
      <p:sp>
        <p:nvSpPr>
          <p:cNvPr id="2392" name="Google Shape;2392;p9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97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VLIW</a:t>
            </a:r>
            <a:endParaRPr/>
          </a:p>
        </p:txBody>
      </p:sp>
      <p:sp>
        <p:nvSpPr>
          <p:cNvPr id="2398" name="Google Shape;2398;p97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feladat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Adott az alábbi C kód: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(a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0) {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1;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2;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{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3;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= 4;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98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VLIW</a:t>
            </a:r>
            <a:endParaRPr/>
          </a:p>
        </p:txBody>
      </p:sp>
      <p:sp>
        <p:nvSpPr>
          <p:cNvPr id="2404" name="Google Shape;2404;p98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a.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Írja át a fenti C kódot a tárgyban használt pszeudo-assembly nyelvre! Hány utasításra van szükség?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JUMP label IF R0≥0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R1 ← 1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R2 ← 2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JUMP end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label: 	R3 ← 3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R4 ← 4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~ R0, b ~ R1, c ~ R2, d ~ R3, e ~ R4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99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VLIW</a:t>
            </a:r>
            <a:endParaRPr/>
          </a:p>
        </p:txBody>
      </p:sp>
      <p:sp>
        <p:nvSpPr>
          <p:cNvPr id="2410" name="Google Shape;2410;p99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b. Predikátumokkal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P1,P2 ← R0 &lt; 0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R1 ← 1 IF P1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R2 ← 2 IF P1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R3 ← 3 IF P2</a:t>
            </a:r>
            <a:b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R4 ← 4 IF P2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100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VLIW</a:t>
            </a:r>
            <a:endParaRPr/>
          </a:p>
        </p:txBody>
      </p:sp>
      <p:sp>
        <p:nvSpPr>
          <p:cNvPr id="2416" name="Google Shape;2416;p100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c. Hány utasítást kell végrehajtani a predikátumokkal és az anélkül megvalósított kódban, ha</a:t>
            </a:r>
            <a:endParaRPr/>
          </a:p>
          <a:p>
            <a:pPr indent="-1587" lvl="1" marL="895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az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&lt;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az esetek 20%-ában teljesül?</a:t>
            </a:r>
            <a:endParaRPr/>
          </a:p>
          <a:p>
            <a:pPr indent="-1587" lvl="1" marL="895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az </a:t>
            </a: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&lt;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az esetek 80%-ában teljesül? 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Predikátumokkal mindig 5 óraciklus, ha teljesül a feltétel, ha nem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Predikátumok nélkül:</a:t>
            </a:r>
            <a:endParaRPr/>
          </a:p>
          <a:p>
            <a:pPr indent="1587" lvl="1" marL="893762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 a &lt; 0 20%-ban teljesül akkor: 0.2 * 4 + 0.8 * 3 = 3.2 ciklus</a:t>
            </a:r>
            <a:endParaRPr/>
          </a:p>
          <a:p>
            <a:pPr indent="1587" lvl="1" marL="893762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 a &lt; 0 80%-ban teljesül, akkor 0.8 * 4 + 0.2 * 3 = 3.8 ciklus</a:t>
            </a:r>
            <a:endParaRPr/>
          </a:p>
          <a:p>
            <a:pPr indent="1587" lvl="1" marL="893762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Megjegyzés: A predikátumok kifejezetten hátrányosnak tűnnek, DE</a:t>
            </a:r>
            <a:endParaRPr/>
          </a:p>
          <a:p>
            <a:pPr indent="-1587" lvl="1" marL="895350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Nem kell elágazásbecslés</a:t>
            </a:r>
            <a:endParaRPr/>
          </a:p>
          <a:p>
            <a:pPr indent="-1587" lvl="1" marL="895350" marR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Hibás becslés esetén kieső ciklusok is vannak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101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VLIW</a:t>
            </a:r>
            <a:endParaRPr/>
          </a:p>
        </p:txBody>
      </p:sp>
      <p:sp>
        <p:nvSpPr>
          <p:cNvPr id="2422" name="Google Shape;2422;p101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Ideális esetben hány lépésben hajtható végre a fenti kód 4 végrehajtó egységgel rendelkező VLIW processzorral predikátumokkal és anélkül?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Predikátummal: 1 ciklus a predikátum kiértékelése, 1 ciklus a 4 egymástól független utasítás, összesen 2 ciklus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Predikátumok nélkül: ha a C kódban adott feltétel teljesül 2 ciklus (első JUMP, a két értékadás és a második JUMP), ha nem teljesül akkor is két ciklus (első JUMP, a két értékadás)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102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Statikus ütemezés</a:t>
            </a:r>
            <a:endParaRPr/>
          </a:p>
        </p:txBody>
      </p:sp>
      <p:sp>
        <p:nvSpPr>
          <p:cNvPr id="2428" name="Google Shape;2428;p102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feladat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adott az alábbi utasítássorozat: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i1: R2 ← MEM [R0+0]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i2: R3 ← R0 * R2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i3: R8 ← R4 / R3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i4: R5 ← MEM [R1+8]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i5: R6 ← R2 + R5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i6: R9 ← R5 / R6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i7: R10 ← R6 * R9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utasítássorozatot lefordítjuk egy olyan VLIW processzorra, melyben az alábbi utasítások helyezhetők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egy utasításcsoportban: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db memóriaművelet (végrehajtási idő: 3 órajel)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db egész aritmetikai művelet, vagy ugró utasítás (végrehajtási idő: 1 órajel)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103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Statikus ütemezés</a:t>
            </a:r>
            <a:endParaRPr/>
          </a:p>
        </p:txBody>
      </p:sp>
      <p:sp>
        <p:nvSpPr>
          <p:cNvPr id="2434" name="Google Shape;2434;p103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Ütemezze a megadott utasítássorozatot a megadott VLIW processzoron! Határozza meg az utasításcsoportok tartalmát, és a csoportok végrehajtásának idejét!</a:t>
            </a:r>
            <a:endParaRPr/>
          </a:p>
        </p:txBody>
      </p:sp>
      <p:sp>
        <p:nvSpPr>
          <p:cNvPr id="2435" name="Google Shape;2435;p103"/>
          <p:cNvSpPr/>
          <p:nvPr/>
        </p:nvSpPr>
        <p:spPr>
          <a:xfrm>
            <a:off x="1905000" y="2009775"/>
            <a:ext cx="447675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103"/>
          <p:cNvSpPr txBox="1"/>
          <p:nvPr/>
        </p:nvSpPr>
        <p:spPr>
          <a:xfrm>
            <a:off x="2024062" y="2106612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endParaRPr/>
          </a:p>
        </p:txBody>
      </p:sp>
      <p:sp>
        <p:nvSpPr>
          <p:cNvPr id="2437" name="Google Shape;2437;p103"/>
          <p:cNvSpPr/>
          <p:nvPr/>
        </p:nvSpPr>
        <p:spPr>
          <a:xfrm>
            <a:off x="1339850" y="2673350"/>
            <a:ext cx="447675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103"/>
          <p:cNvSpPr txBox="1"/>
          <p:nvPr/>
        </p:nvSpPr>
        <p:spPr>
          <a:xfrm>
            <a:off x="1458912" y="2770187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endParaRPr/>
          </a:p>
        </p:txBody>
      </p:sp>
      <p:sp>
        <p:nvSpPr>
          <p:cNvPr id="2439" name="Google Shape;2439;p103"/>
          <p:cNvSpPr/>
          <p:nvPr/>
        </p:nvSpPr>
        <p:spPr>
          <a:xfrm>
            <a:off x="2092325" y="3216275"/>
            <a:ext cx="447675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103"/>
          <p:cNvSpPr txBox="1"/>
          <p:nvPr/>
        </p:nvSpPr>
        <p:spPr>
          <a:xfrm>
            <a:off x="2211387" y="3313112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</a:t>
            </a:r>
            <a:endParaRPr/>
          </a:p>
        </p:txBody>
      </p:sp>
      <p:sp>
        <p:nvSpPr>
          <p:cNvPr id="2441" name="Google Shape;2441;p103"/>
          <p:cNvSpPr/>
          <p:nvPr/>
        </p:nvSpPr>
        <p:spPr>
          <a:xfrm>
            <a:off x="3416300" y="2016125"/>
            <a:ext cx="447675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103"/>
          <p:cNvSpPr txBox="1"/>
          <p:nvPr/>
        </p:nvSpPr>
        <p:spPr>
          <a:xfrm>
            <a:off x="3535362" y="2112962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</a:t>
            </a:r>
            <a:endParaRPr/>
          </a:p>
        </p:txBody>
      </p:sp>
      <p:sp>
        <p:nvSpPr>
          <p:cNvPr id="2443" name="Google Shape;2443;p103"/>
          <p:cNvSpPr/>
          <p:nvPr/>
        </p:nvSpPr>
        <p:spPr>
          <a:xfrm>
            <a:off x="2901950" y="2635250"/>
            <a:ext cx="447675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103"/>
          <p:cNvSpPr txBox="1"/>
          <p:nvPr/>
        </p:nvSpPr>
        <p:spPr>
          <a:xfrm>
            <a:off x="3021012" y="2732087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</a:t>
            </a:r>
            <a:endParaRPr/>
          </a:p>
        </p:txBody>
      </p:sp>
      <p:sp>
        <p:nvSpPr>
          <p:cNvPr id="2445" name="Google Shape;2445;p103"/>
          <p:cNvSpPr/>
          <p:nvPr/>
        </p:nvSpPr>
        <p:spPr>
          <a:xfrm>
            <a:off x="3978275" y="2511425"/>
            <a:ext cx="447675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103"/>
          <p:cNvSpPr txBox="1"/>
          <p:nvPr/>
        </p:nvSpPr>
        <p:spPr>
          <a:xfrm>
            <a:off x="4097337" y="2608262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</a:t>
            </a:r>
            <a:endParaRPr/>
          </a:p>
        </p:txBody>
      </p:sp>
      <p:sp>
        <p:nvSpPr>
          <p:cNvPr id="2447" name="Google Shape;2447;p103"/>
          <p:cNvSpPr/>
          <p:nvPr/>
        </p:nvSpPr>
        <p:spPr>
          <a:xfrm>
            <a:off x="3463925" y="3263900"/>
            <a:ext cx="447675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103"/>
          <p:cNvSpPr txBox="1"/>
          <p:nvPr/>
        </p:nvSpPr>
        <p:spPr>
          <a:xfrm>
            <a:off x="3582987" y="3360737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</a:t>
            </a:r>
            <a:endParaRPr/>
          </a:p>
        </p:txBody>
      </p:sp>
      <p:cxnSp>
        <p:nvCxnSpPr>
          <p:cNvPr id="2449" name="Google Shape;2449;p103"/>
          <p:cNvCxnSpPr/>
          <p:nvPr/>
        </p:nvCxnSpPr>
        <p:spPr>
          <a:xfrm rot="10800000">
            <a:off x="1733550" y="3028950"/>
            <a:ext cx="381000" cy="2762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0" name="Google Shape;2450;p103"/>
          <p:cNvCxnSpPr/>
          <p:nvPr/>
        </p:nvCxnSpPr>
        <p:spPr>
          <a:xfrm flipH="1" rot="10800000">
            <a:off x="1657350" y="2390775"/>
            <a:ext cx="295275" cy="2952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1" name="Google Shape;2451;p103"/>
          <p:cNvCxnSpPr/>
          <p:nvPr/>
        </p:nvCxnSpPr>
        <p:spPr>
          <a:xfrm rot="10800000">
            <a:off x="2324100" y="2314575"/>
            <a:ext cx="647700" cy="3714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2" name="Google Shape;2452;p103"/>
          <p:cNvCxnSpPr/>
          <p:nvPr/>
        </p:nvCxnSpPr>
        <p:spPr>
          <a:xfrm flipH="1" rot="10800000">
            <a:off x="3219450" y="2409825"/>
            <a:ext cx="257175" cy="257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3" name="Google Shape;2453;p103"/>
          <p:cNvCxnSpPr/>
          <p:nvPr/>
        </p:nvCxnSpPr>
        <p:spPr>
          <a:xfrm rot="10800000">
            <a:off x="3810000" y="2371725"/>
            <a:ext cx="247650" cy="19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4" name="Google Shape;2454;p103"/>
          <p:cNvCxnSpPr/>
          <p:nvPr/>
        </p:nvCxnSpPr>
        <p:spPr>
          <a:xfrm flipH="1">
            <a:off x="3343275" y="2733675"/>
            <a:ext cx="619125" cy="133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5" name="Google Shape;2455;p103"/>
          <p:cNvCxnSpPr/>
          <p:nvPr/>
        </p:nvCxnSpPr>
        <p:spPr>
          <a:xfrm rot="10800000">
            <a:off x="3286125" y="3019425"/>
            <a:ext cx="238125" cy="2857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6" name="Google Shape;2456;p103"/>
          <p:cNvCxnSpPr/>
          <p:nvPr/>
        </p:nvCxnSpPr>
        <p:spPr>
          <a:xfrm flipH="1" rot="10800000">
            <a:off x="3781425" y="2933700"/>
            <a:ext cx="285750" cy="3524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2457" name="Google Shape;2457;p103"/>
          <p:cNvGraphicFramePr/>
          <p:nvPr/>
        </p:nvGraphicFramePr>
        <p:xfrm>
          <a:off x="4019550" y="378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514350"/>
                <a:gridCol w="1047750"/>
                <a:gridCol w="1123950"/>
                <a:gridCol w="1133475"/>
                <a:gridCol w="1057275"/>
              </a:tblGrid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8" name="Google Shape;2458;p103"/>
          <p:cNvSpPr txBox="1"/>
          <p:nvPr/>
        </p:nvSpPr>
        <p:spPr>
          <a:xfrm>
            <a:off x="6324600" y="3105150"/>
            <a:ext cx="25812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ki nem töltött helyekre NOP értendő!</a:t>
            </a:r>
            <a:endParaRPr/>
          </a:p>
        </p:txBody>
      </p:sp>
      <p:sp>
        <p:nvSpPr>
          <p:cNvPr id="2459" name="Google Shape;2459;p103"/>
          <p:cNvSpPr txBox="1"/>
          <p:nvPr/>
        </p:nvSpPr>
        <p:spPr>
          <a:xfrm>
            <a:off x="4200525" y="2038350"/>
            <a:ext cx="2447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Függőségi gráf</a:t>
            </a:r>
            <a:endParaRPr/>
          </a:p>
        </p:txBody>
      </p:sp>
      <p:sp>
        <p:nvSpPr>
          <p:cNvPr id="2460" name="Google Shape;2460;p103"/>
          <p:cNvSpPr txBox="1"/>
          <p:nvPr/>
        </p:nvSpPr>
        <p:spPr>
          <a:xfrm>
            <a:off x="161925" y="3743325"/>
            <a:ext cx="29908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MEM [R0+0]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R0 *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R8 ← R4 / 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MEM [R1+8]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</a:t>
            </a:r>
            <a:r>
              <a:rPr b="1" i="0" lang="en-US" sz="1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</a:t>
            </a:r>
            <a:r>
              <a:rPr b="1" i="0" lang="en-US" sz="1800" u="none">
                <a:solidFill>
                  <a:srgbClr val="FF99FF"/>
                </a:solidFill>
                <a:latin typeface="Arial"/>
                <a:ea typeface="Arial"/>
                <a:cs typeface="Arial"/>
                <a:sym typeface="Arial"/>
              </a:rPr>
              <a:t>R9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b="1" i="0" lang="en-US" sz="1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R10 ← </a:t>
            </a:r>
            <a:r>
              <a:rPr b="1" i="0" lang="en-US" sz="1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en-US" sz="1800" u="none">
                <a:solidFill>
                  <a:srgbClr val="FF99FF"/>
                </a:solidFill>
                <a:latin typeface="Arial"/>
                <a:ea typeface="Arial"/>
                <a:cs typeface="Arial"/>
                <a:sym typeface="Arial"/>
              </a:rPr>
              <a:t>R9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104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Statikus ütemezés</a:t>
            </a:r>
            <a:endParaRPr/>
          </a:p>
        </p:txBody>
      </p:sp>
      <p:sp>
        <p:nvSpPr>
          <p:cNvPr id="2466" name="Google Shape;2466;p104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Mennyivel gyorsabb az így kapott program, mintha hagyományos 1-utas processzoron futtatnánk (pipeline nélkül)?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 egyszerűen összeadjuk minden utasítás végrehajtási idejét, 11 jön ki, szemben az előző pontban, a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VLIW megoldásra kiszámolt 6 órajellel.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105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Statikus ütemezés</a:t>
            </a:r>
            <a:endParaRPr/>
          </a:p>
        </p:txBody>
      </p:sp>
      <p:sp>
        <p:nvSpPr>
          <p:cNvPr id="2472" name="Google Shape;2472;p105"/>
          <p:cNvSpPr txBox="1"/>
          <p:nvPr/>
        </p:nvSpPr>
        <p:spPr>
          <a:xfrm>
            <a:off x="1793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Hány utasításcsoportot állít elő a fordító klasszikus, és hányat dinamikus VLIW architektúra esetén?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Klasszikus nem képes egymásrahatásokat kezelni, tehát a fordítónak kell a NOP sorokat is generálni, vagyis 6 csoport lesz, dinamikusnál az egymásra hatásokat a processzor kezeli, nem kell a NOP sorokat generálni, tehát 4 utasításcsoport lesz.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5. feladat</a:t>
            </a:r>
            <a:endParaRPr/>
          </a:p>
        </p:txBody>
      </p:sp>
      <p:graphicFrame>
        <p:nvGraphicFramePr>
          <p:cNvPr id="390" name="Google Shape;390;p25"/>
          <p:cNvGraphicFramePr/>
          <p:nvPr/>
        </p:nvGraphicFramePr>
        <p:xfrm>
          <a:off x="2286000" y="17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674675"/>
                <a:gridCol w="955675"/>
                <a:gridCol w="1116000"/>
              </a:tblGrid>
              <a:tr h="31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Lapszám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Keretszám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1399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843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p25"/>
          <p:cNvSpPr txBox="1"/>
          <p:nvPr/>
        </p:nvSpPr>
        <p:spPr>
          <a:xfrm>
            <a:off x="514350" y="1076325"/>
            <a:ext cx="8220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bejegyzéses TLB. Kezdetben az állapota:</a:t>
            </a:r>
            <a:endParaRPr/>
          </a:p>
        </p:txBody>
      </p:sp>
      <p:sp>
        <p:nvSpPr>
          <p:cNvPr id="392" name="Google Shape;392;p25"/>
          <p:cNvSpPr txBox="1"/>
          <p:nvPr/>
        </p:nvSpPr>
        <p:spPr>
          <a:xfrm>
            <a:off x="752475" y="3762375"/>
            <a:ext cx="7743825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Virtuális laptábla, az alsó szint a 86. lapon kezdődik.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virtuális cím 42 bites, az eltolás 12 bites, a laptáblák minden szinten 1024 darab, 4 byte-os bejegyzést tartalmaznak.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Lapméret 4 kB, a fizikai cím 32 bites.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Hányszor kell a memóriához nyúlni az 1399, 2064, 4101 címek fordításakor? Melyik keret hányadik byte-ját kell kiolvasni és milyen sorrendben?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106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Statikus ütemezés</a:t>
            </a:r>
            <a:endParaRPr/>
          </a:p>
        </p:txBody>
      </p:sp>
      <p:sp>
        <p:nvSpPr>
          <p:cNvPr id="2478" name="Google Shape;2478;p106"/>
          <p:cNvSpPr txBox="1"/>
          <p:nvPr/>
        </p:nvSpPr>
        <p:spPr>
          <a:xfrm>
            <a:off x="395287" y="836612"/>
            <a:ext cx="83010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feladat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Legyen adott az alábbi utasítássorozat: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i1: R1 ← R2 - R3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i2: R4 ← MEM [R1]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i3: R6 ← R4 + R1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i4: R0 ← R2 / R6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i5: R7 ← MEM [R9]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i6: R8 ← R7 + R2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i7: R7 ← R7 + R6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utasítássorozatot lefordítjuk egy olyan VLIW processzorra, melyben az alábbi utasítások helyezhetők el egy utasításcsoportban: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db memóriaművelet (végrehajtási idő: 3 órajel)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db egész aritmetikai művelet, vagy ugró utasítás (végrehajtási idő: 1 órajel)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107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Statikus ütemezés</a:t>
            </a:r>
            <a:endParaRPr/>
          </a:p>
        </p:txBody>
      </p:sp>
      <p:sp>
        <p:nvSpPr>
          <p:cNvPr id="2484" name="Google Shape;2484;p107"/>
          <p:cNvSpPr txBox="1"/>
          <p:nvPr/>
        </p:nvSpPr>
        <p:spPr>
          <a:xfrm>
            <a:off x="166687" y="836612"/>
            <a:ext cx="877728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Ütemezze a megadott utasítássorozatot a megadott VLIW processzoron! Határozza meg az utasításcsoportok tartalmát, és a csoportok végrehajtásának idejét!</a:t>
            </a:r>
            <a:endParaRPr/>
          </a:p>
        </p:txBody>
      </p:sp>
      <p:sp>
        <p:nvSpPr>
          <p:cNvPr id="2485" name="Google Shape;2485;p107"/>
          <p:cNvSpPr/>
          <p:nvPr/>
        </p:nvSpPr>
        <p:spPr>
          <a:xfrm>
            <a:off x="1130300" y="2057400"/>
            <a:ext cx="469900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107"/>
          <p:cNvSpPr txBox="1"/>
          <p:nvPr/>
        </p:nvSpPr>
        <p:spPr>
          <a:xfrm>
            <a:off x="1262062" y="2154237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endParaRPr/>
          </a:p>
        </p:txBody>
      </p:sp>
      <p:sp>
        <p:nvSpPr>
          <p:cNvPr id="2487" name="Google Shape;2487;p107"/>
          <p:cNvSpPr/>
          <p:nvPr/>
        </p:nvSpPr>
        <p:spPr>
          <a:xfrm>
            <a:off x="565150" y="2720975"/>
            <a:ext cx="469900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107"/>
          <p:cNvSpPr txBox="1"/>
          <p:nvPr/>
        </p:nvSpPr>
        <p:spPr>
          <a:xfrm>
            <a:off x="696912" y="2817812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endParaRPr/>
          </a:p>
        </p:txBody>
      </p:sp>
      <p:sp>
        <p:nvSpPr>
          <p:cNvPr id="2489" name="Google Shape;2489;p107"/>
          <p:cNvSpPr/>
          <p:nvPr/>
        </p:nvSpPr>
        <p:spPr>
          <a:xfrm>
            <a:off x="1298575" y="2768600"/>
            <a:ext cx="469900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107"/>
          <p:cNvSpPr txBox="1"/>
          <p:nvPr/>
        </p:nvSpPr>
        <p:spPr>
          <a:xfrm>
            <a:off x="1430337" y="2865437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</a:t>
            </a:r>
            <a:endParaRPr/>
          </a:p>
        </p:txBody>
      </p:sp>
      <p:sp>
        <p:nvSpPr>
          <p:cNvPr id="2491" name="Google Shape;2491;p107"/>
          <p:cNvSpPr/>
          <p:nvPr/>
        </p:nvSpPr>
        <p:spPr>
          <a:xfrm>
            <a:off x="2641600" y="2063750"/>
            <a:ext cx="469900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107"/>
          <p:cNvSpPr txBox="1"/>
          <p:nvPr/>
        </p:nvSpPr>
        <p:spPr>
          <a:xfrm>
            <a:off x="2773362" y="2160587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</a:t>
            </a:r>
            <a:endParaRPr/>
          </a:p>
        </p:txBody>
      </p:sp>
      <p:sp>
        <p:nvSpPr>
          <p:cNvPr id="2493" name="Google Shape;2493;p107"/>
          <p:cNvSpPr/>
          <p:nvPr/>
        </p:nvSpPr>
        <p:spPr>
          <a:xfrm>
            <a:off x="2174875" y="2863850"/>
            <a:ext cx="469900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107"/>
          <p:cNvSpPr txBox="1"/>
          <p:nvPr/>
        </p:nvSpPr>
        <p:spPr>
          <a:xfrm>
            <a:off x="2306637" y="2960687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</a:t>
            </a:r>
            <a:endParaRPr/>
          </a:p>
        </p:txBody>
      </p:sp>
      <p:sp>
        <p:nvSpPr>
          <p:cNvPr id="2495" name="Google Shape;2495;p107"/>
          <p:cNvSpPr/>
          <p:nvPr/>
        </p:nvSpPr>
        <p:spPr>
          <a:xfrm>
            <a:off x="3203575" y="2559050"/>
            <a:ext cx="469900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107"/>
          <p:cNvSpPr txBox="1"/>
          <p:nvPr/>
        </p:nvSpPr>
        <p:spPr>
          <a:xfrm>
            <a:off x="3335337" y="2655887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</a:t>
            </a:r>
            <a:endParaRPr/>
          </a:p>
        </p:txBody>
      </p:sp>
      <p:sp>
        <p:nvSpPr>
          <p:cNvPr id="2497" name="Google Shape;2497;p107"/>
          <p:cNvSpPr/>
          <p:nvPr/>
        </p:nvSpPr>
        <p:spPr>
          <a:xfrm>
            <a:off x="1279525" y="3568700"/>
            <a:ext cx="469900" cy="44767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107"/>
          <p:cNvSpPr txBox="1"/>
          <p:nvPr/>
        </p:nvSpPr>
        <p:spPr>
          <a:xfrm>
            <a:off x="1430337" y="3656012"/>
            <a:ext cx="1905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</a:t>
            </a:r>
            <a:endParaRPr/>
          </a:p>
        </p:txBody>
      </p:sp>
      <p:cxnSp>
        <p:nvCxnSpPr>
          <p:cNvPr id="2499" name="Google Shape;2499;p107"/>
          <p:cNvCxnSpPr/>
          <p:nvPr/>
        </p:nvCxnSpPr>
        <p:spPr>
          <a:xfrm rot="10800000">
            <a:off x="995362" y="2924175"/>
            <a:ext cx="309562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0" name="Google Shape;2500;p107"/>
          <p:cNvCxnSpPr/>
          <p:nvPr/>
        </p:nvCxnSpPr>
        <p:spPr>
          <a:xfrm flipH="1" rot="10800000">
            <a:off x="890587" y="2438400"/>
            <a:ext cx="309562" cy="2952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1" name="Google Shape;2501;p107"/>
          <p:cNvCxnSpPr/>
          <p:nvPr/>
        </p:nvCxnSpPr>
        <p:spPr>
          <a:xfrm rot="10800000">
            <a:off x="1744662" y="3000375"/>
            <a:ext cx="490537" cy="95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2" name="Google Shape;2502;p107"/>
          <p:cNvCxnSpPr/>
          <p:nvPr/>
        </p:nvCxnSpPr>
        <p:spPr>
          <a:xfrm flipH="1" rot="10800000">
            <a:off x="2473325" y="2457450"/>
            <a:ext cx="250825" cy="4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3" name="Google Shape;2503;p107"/>
          <p:cNvCxnSpPr/>
          <p:nvPr/>
        </p:nvCxnSpPr>
        <p:spPr>
          <a:xfrm rot="10800000">
            <a:off x="3044825" y="2419350"/>
            <a:ext cx="260350" cy="190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4" name="Google Shape;2504;p107"/>
          <p:cNvCxnSpPr/>
          <p:nvPr/>
        </p:nvCxnSpPr>
        <p:spPr>
          <a:xfrm flipH="1" rot="10800000">
            <a:off x="1552575" y="3219450"/>
            <a:ext cx="9525" cy="3524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5" name="Google Shape;2505;p107"/>
          <p:cNvCxnSpPr/>
          <p:nvPr/>
        </p:nvCxnSpPr>
        <p:spPr>
          <a:xfrm rot="10800000">
            <a:off x="1425575" y="2486025"/>
            <a:ext cx="69850" cy="2857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2506" name="Google Shape;2506;p107"/>
          <p:cNvGraphicFramePr/>
          <p:nvPr/>
        </p:nvGraphicFramePr>
        <p:xfrm>
          <a:off x="3981450" y="38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514350"/>
                <a:gridCol w="1047750"/>
                <a:gridCol w="1123950"/>
                <a:gridCol w="1133475"/>
                <a:gridCol w="1057275"/>
              </a:tblGrid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i5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i7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7" name="Google Shape;2507;p107"/>
          <p:cNvSpPr txBox="1"/>
          <p:nvPr/>
        </p:nvSpPr>
        <p:spPr>
          <a:xfrm>
            <a:off x="304800" y="4305300"/>
            <a:ext cx="28956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R2 - R3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MEM [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R4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R0 ← R2 /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i5: </a:t>
            </a:r>
            <a:r>
              <a:rPr b="1" i="0" lang="en-US" sz="1800" u="none">
                <a:solidFill>
                  <a:srgbClr val="FF99FF"/>
                </a:solidFill>
                <a:latin typeface="Arial"/>
                <a:ea typeface="Arial"/>
                <a:cs typeface="Arial"/>
                <a:sym typeface="Arial"/>
              </a:rPr>
              <a:t>R7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MEM [R9]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i6: R8 ← </a:t>
            </a:r>
            <a:r>
              <a:rPr b="1" i="0" lang="en-US" sz="1800" u="none">
                <a:solidFill>
                  <a:srgbClr val="FF99FF"/>
                </a:solidFill>
                <a:latin typeface="Arial"/>
                <a:ea typeface="Arial"/>
                <a:cs typeface="Arial"/>
                <a:sym typeface="Arial"/>
              </a:rPr>
              <a:t>R7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R2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i7: R7 ← </a:t>
            </a:r>
            <a:r>
              <a:rPr b="1" i="0" lang="en-US" sz="1800" u="none">
                <a:solidFill>
                  <a:srgbClr val="FF99FF"/>
                </a:solidFill>
                <a:latin typeface="Arial"/>
                <a:ea typeface="Arial"/>
                <a:cs typeface="Arial"/>
                <a:sym typeface="Arial"/>
              </a:rPr>
              <a:t>R7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R6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108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Statikus ütemezés</a:t>
            </a:r>
            <a:endParaRPr/>
          </a:p>
        </p:txBody>
      </p:sp>
      <p:sp>
        <p:nvSpPr>
          <p:cNvPr id="2513" name="Google Shape;2513;p108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Mennyivel gyorsabb az így kapott program, mintha hagyományos 1-utas processzoron futtatnánk (pipeline nélkül)?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 egyszerűen összeadjuk minden utasítás végrehajtási idejét, 11 jön ki, szemben az előző pontban, a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VLIW megoldásra kiszámolt 6 órajellel.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109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Statikus ütemezés</a:t>
            </a:r>
            <a:endParaRPr/>
          </a:p>
        </p:txBody>
      </p:sp>
      <p:sp>
        <p:nvSpPr>
          <p:cNvPr id="2519" name="Google Shape;2519;p109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Hány utasításcsoportot állít elő a fordító klasszikus, és hányat dinamikus VLIW architektúra esetén?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Klasszikus nem képes egymásra hatásokat kezelni, tehát a fordítónak kell a NOP sorokat is generálni, vagyis 6 csoport lesz, dinamikusnál az egymásra hatásokat a processzor kezeli, nem kell a NOP sort generálni, tehát 5 utasításcsoport lesz.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110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Ciklus optimalizálás</a:t>
            </a:r>
            <a:endParaRPr/>
          </a:p>
        </p:txBody>
      </p:sp>
      <p:sp>
        <p:nvSpPr>
          <p:cNvPr id="2525" name="Google Shape;2525;p110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Feladat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alábbi C kód kiszámolja egy lebegőpontos számokat tartalmazó tömb elemeinek átlagát: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avg = 0;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 (int i = 0; i </a:t>
            </a:r>
            <a:r>
              <a:rPr b="1" i="1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 </a:t>
            </a: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N; i++)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avg += x[i];</a:t>
            </a:r>
            <a:endParaRPr/>
          </a:p>
          <a:p>
            <a:pPr indent="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avg /= N;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111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Ciklus optimalizálás</a:t>
            </a:r>
            <a:endParaRPr/>
          </a:p>
        </p:txBody>
      </p:sp>
      <p:sp>
        <p:nvSpPr>
          <p:cNvPr id="2531" name="Google Shape;2531;p111"/>
          <p:cNvSpPr txBox="1"/>
          <p:nvPr/>
        </p:nvSpPr>
        <p:spPr>
          <a:xfrm>
            <a:off x="395287" y="836612"/>
            <a:ext cx="8567737" cy="96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" lvl="0" marL="19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Írja át a fenti C kód ciklusát a tárgyban használt pszeudo-assembly nyelvre!</a:t>
            </a:r>
            <a:endParaRPr/>
          </a:p>
        </p:txBody>
      </p:sp>
      <p:sp>
        <p:nvSpPr>
          <p:cNvPr id="2532" name="Google Shape;2532;p111"/>
          <p:cNvSpPr txBox="1"/>
          <p:nvPr/>
        </p:nvSpPr>
        <p:spPr>
          <a:xfrm>
            <a:off x="190500" y="1790700"/>
            <a:ext cx="85090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 kód ciklusa az alábbi utasítássorozattal írható le (R0 kezdetben az x tömb elejére, R1 a tömb végére mutat, D0-ba olvassuk be a memóriából a következő elemet, D1 tárolja az avg változó értékét):</a:t>
            </a:r>
            <a:endParaRPr/>
          </a:p>
        </p:txBody>
      </p:sp>
      <p:sp>
        <p:nvSpPr>
          <p:cNvPr id="2533" name="Google Shape;2533;p111"/>
          <p:cNvSpPr txBox="1"/>
          <p:nvPr/>
        </p:nvSpPr>
        <p:spPr>
          <a:xfrm>
            <a:off x="431800" y="3086100"/>
            <a:ext cx="67310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label: D0 ← MEM [R0]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	   D1 ← D1 + D0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	   R0 ← R0 + 8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	  JUMP label IF R0≠R1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112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Ciklus optimalizálás</a:t>
            </a:r>
            <a:endParaRPr/>
          </a:p>
        </p:txBody>
      </p:sp>
      <p:sp>
        <p:nvSpPr>
          <p:cNvPr id="2539" name="Google Shape;2539;p112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A naív implementációhoz hány utasításcsoport szükséges a ciklus végrehajtásához egy olyan VLIW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processzoron, melyben az alábbi utasítások helyezhetők el egy utasításcsoportban: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db memóriaművelet,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db lebegőpontos művelet,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db egész aritmetikai művelet, vagy ugró utasítás?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(Most feltételezzük, hogy minden művelet 1 órajel alatt végrehajtható) 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 meg az utasítások ütemezését is!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113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Ciklus optimalizálás</a:t>
            </a:r>
            <a:endParaRPr/>
          </a:p>
        </p:txBody>
      </p:sp>
      <p:graphicFrame>
        <p:nvGraphicFramePr>
          <p:cNvPr id="2545" name="Google Shape;2545;p113"/>
          <p:cNvGraphicFramePr/>
          <p:nvPr/>
        </p:nvGraphicFramePr>
        <p:xfrm>
          <a:off x="1514475" y="324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{EE0F26B2-9223-4600-8114-6D07ACB4669D}</a:tableStyleId>
              </a:tblPr>
              <a:tblGrid>
                <a:gridCol w="871525"/>
                <a:gridCol w="909625"/>
                <a:gridCol w="895350"/>
                <a:gridCol w="806450"/>
                <a:gridCol w="871525"/>
                <a:gridCol w="869950"/>
                <a:gridCol w="871525"/>
              </a:tblGrid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FP1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FP2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i2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6" name="Google Shape;2546;p113"/>
          <p:cNvSpPr txBox="1"/>
          <p:nvPr/>
        </p:nvSpPr>
        <p:spPr>
          <a:xfrm>
            <a:off x="323850" y="4572000"/>
            <a:ext cx="7667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utasítás, N-szer fut le, így 2N óraciklus kell</a:t>
            </a:r>
            <a:endParaRPr/>
          </a:p>
        </p:txBody>
      </p:sp>
      <p:sp>
        <p:nvSpPr>
          <p:cNvPr id="2547" name="Google Shape;2547;p113"/>
          <p:cNvSpPr txBox="1"/>
          <p:nvPr/>
        </p:nvSpPr>
        <p:spPr>
          <a:xfrm>
            <a:off x="419100" y="2609850"/>
            <a:ext cx="424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 ütemezése</a:t>
            </a:r>
            <a:endParaRPr/>
          </a:p>
        </p:txBody>
      </p:sp>
      <p:sp>
        <p:nvSpPr>
          <p:cNvPr id="2548" name="Google Shape;2548;p113"/>
          <p:cNvSpPr txBox="1"/>
          <p:nvPr/>
        </p:nvSpPr>
        <p:spPr>
          <a:xfrm>
            <a:off x="4467225" y="647700"/>
            <a:ext cx="40576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i1: label: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D0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MEM [R0]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i2: 	 D1 ← D1 +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i3: 	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R0 + 8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i4: 	 JUMP label IF </a:t>
            </a:r>
            <a:r>
              <a:rPr b="1" i="0" lang="en-US" sz="1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0≠R1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114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Ciklus optimalizálás</a:t>
            </a:r>
            <a:endParaRPr/>
          </a:p>
        </p:txBody>
      </p:sp>
      <p:sp>
        <p:nvSpPr>
          <p:cNvPr id="2554" name="Google Shape;2554;p114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p114"/>
          <p:cNvSpPr txBox="1"/>
          <p:nvPr/>
        </p:nvSpPr>
        <p:spPr>
          <a:xfrm>
            <a:off x="182562" y="890587"/>
            <a:ext cx="8567737" cy="159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Alakítsa át a ciklust úgy, hogy a műveletek szoftver pipeline szerint végrehajthatók legyenek! Adja meg az utasítások ütemezését a szoftver pipeline kihasználásával! Hány utasításcsoportra van szükség?</a:t>
            </a:r>
            <a:endParaRPr/>
          </a:p>
        </p:txBody>
      </p:sp>
      <p:sp>
        <p:nvSpPr>
          <p:cNvPr id="2556" name="Google Shape;2556;p114"/>
          <p:cNvSpPr txBox="1"/>
          <p:nvPr/>
        </p:nvSpPr>
        <p:spPr>
          <a:xfrm>
            <a:off x="203200" y="2859087"/>
            <a:ext cx="862171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Ötlet: amíg az i. elem betöltését végezzük, azzal együtt végezhetjük az i-1. iteráció műveletét (avg növelése), hiszen addigra az i-1. elem már be lesz töltve.</a:t>
            </a:r>
            <a:endParaRPr/>
          </a:p>
        </p:txBody>
      </p:sp>
      <p:sp>
        <p:nvSpPr>
          <p:cNvPr id="2557" name="Google Shape;2557;p114"/>
          <p:cNvSpPr txBox="1"/>
          <p:nvPr/>
        </p:nvSpPr>
        <p:spPr>
          <a:xfrm>
            <a:off x="290512" y="4137025"/>
            <a:ext cx="8562975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Load x[0];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1; i 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tmp</a:t>
            </a:r>
            <a:r>
              <a:rPr b="1" baseline="-2500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← Load x[i];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avg += 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baseline="-2500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 += </a:t>
            </a:r>
            <a:r>
              <a:rPr b="1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baseline="-2500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115"/>
          <p:cNvSpPr txBox="1"/>
          <p:nvPr/>
        </p:nvSpPr>
        <p:spPr>
          <a:xfrm>
            <a:off x="323850" y="188912"/>
            <a:ext cx="52562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Ciklus optimalizálás</a:t>
            </a:r>
            <a:endParaRPr/>
          </a:p>
        </p:txBody>
      </p:sp>
      <p:sp>
        <p:nvSpPr>
          <p:cNvPr id="2563" name="Google Shape;2563;p115"/>
          <p:cNvSpPr txBox="1"/>
          <p:nvPr/>
        </p:nvSpPr>
        <p:spPr>
          <a:xfrm>
            <a:off x="395287" y="836612"/>
            <a:ext cx="8567737" cy="562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115"/>
          <p:cNvSpPr txBox="1"/>
          <p:nvPr/>
        </p:nvSpPr>
        <p:spPr>
          <a:xfrm>
            <a:off x="0" y="687387"/>
            <a:ext cx="8567737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Figyeljük meg, hogy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helyett elegendő egyetlen változót használni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hiszen a ciklusmag mindkét utasítása egyszerre, egymással párhuzamosan hajtódik végre, így a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régi értékét használja az összeadás, és a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új értéke a tömbből beolvasott új elem lesz. Most D0 legyen a memóriából beolvasott elem (tehát a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és D1 az eredmény értéke.</a:t>
            </a:r>
            <a:endParaRPr/>
          </a:p>
        </p:txBody>
      </p:sp>
      <p:sp>
        <p:nvSpPr>
          <p:cNvPr id="2565" name="Google Shape;2565;p115"/>
          <p:cNvSpPr txBox="1"/>
          <p:nvPr/>
        </p:nvSpPr>
        <p:spPr>
          <a:xfrm>
            <a:off x="377825" y="3425825"/>
            <a:ext cx="8548687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Vegyük észre továbbá, hogy a tömb aktuális elemére mutató pointer (R0) növelése, és az ugrási feltétel kiértékelése is párhuzamosan történhet, de ehhez az kell, hogy az ugrás ne "R0=tömb vége" esetén teljesüljön, hiszen ennek kiértékelésével párhuzamosan nő R0 értéke, azaz még az R0 régi értékével számol a feltétel. A helyes ugrási feltétel tehát: "R0=tömb vége-8" lesz. A "tömb vége - 8"-at most R1 fogja tárolni.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