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5" r:id="rId9"/>
    <p:sldId id="264" r:id="rId1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09375-9727-41E0-A134-25E7A23D77BA}" type="datetimeFigureOut">
              <a:rPr lang="hu-HU" smtClean="0"/>
              <a:t>2022. 06. 12.</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03F4E-BD47-47CF-B74F-65299C16B74C}" type="slidenum">
              <a:rPr lang="hu-HU" smtClean="0"/>
              <a:t>‹#›</a:t>
            </a:fld>
            <a:endParaRPr lang="hu-HU"/>
          </a:p>
        </p:txBody>
      </p:sp>
    </p:spTree>
    <p:extLst>
      <p:ext uri="{BB962C8B-B14F-4D97-AF65-F5344CB8AC3E}">
        <p14:creationId xmlns:p14="http://schemas.microsoft.com/office/powerpoint/2010/main" val="122781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b="0" i="0" dirty="0">
                <a:solidFill>
                  <a:srgbClr val="24292F"/>
                </a:solidFill>
                <a:effectLst/>
                <a:latin typeface="-apple-system"/>
              </a:rPr>
              <a:t>Legelső lépésként meg lett határozva egy részletesebb specifikáció és irány a feladathoz. Ez úgy lett kialakítva, hogy elsőként egy </a:t>
            </a:r>
            <a:r>
              <a:rPr lang="hu-HU" b="0" i="0" dirty="0" err="1">
                <a:solidFill>
                  <a:srgbClr val="24292F"/>
                </a:solidFill>
                <a:effectLst/>
                <a:latin typeface="-apple-system"/>
              </a:rPr>
              <a:t>minimáluis</a:t>
            </a:r>
            <a:r>
              <a:rPr lang="hu-HU" b="0" i="0" dirty="0">
                <a:solidFill>
                  <a:srgbClr val="24292F"/>
                </a:solidFill>
                <a:effectLst/>
                <a:latin typeface="-apple-system"/>
              </a:rPr>
              <a:t> funkcionalitású, de használható könyvtár legyen létrehozva, úgy, hogy minél könnyebben lehessen továbbfejleszteni vagy módosítani. Cél, hogy a motor és a </a:t>
            </a:r>
            <a:r>
              <a:rPr lang="hu-HU" b="0" i="0" dirty="0" err="1">
                <a:solidFill>
                  <a:srgbClr val="24292F"/>
                </a:solidFill>
                <a:effectLst/>
                <a:latin typeface="-apple-system"/>
              </a:rPr>
              <a:t>demo</a:t>
            </a:r>
            <a:r>
              <a:rPr lang="hu-HU" b="0" i="0" dirty="0">
                <a:solidFill>
                  <a:srgbClr val="24292F"/>
                </a:solidFill>
                <a:effectLst/>
                <a:latin typeface="-apple-system"/>
              </a:rPr>
              <a:t> játék minél jobban elkülönüljön egymástól. A labirintust támogató funkciók úgy lettek kialakítva, hogy egy általános, működő megoldást használjunk, de azt lehessen </a:t>
            </a:r>
            <a:r>
              <a:rPr lang="hu-HU" b="0" i="0" dirty="0" err="1">
                <a:solidFill>
                  <a:srgbClr val="24292F"/>
                </a:solidFill>
                <a:effectLst/>
                <a:latin typeface="-apple-system"/>
              </a:rPr>
              <a:t>testreszabni</a:t>
            </a:r>
            <a:r>
              <a:rPr lang="hu-HU" b="0" i="0" dirty="0">
                <a:solidFill>
                  <a:srgbClr val="24292F"/>
                </a:solidFill>
                <a:effectLst/>
                <a:latin typeface="-apple-system"/>
              </a:rPr>
              <a:t>.</a:t>
            </a:r>
            <a:endParaRPr lang="hu-HU" dirty="0"/>
          </a:p>
        </p:txBody>
      </p:sp>
      <p:sp>
        <p:nvSpPr>
          <p:cNvPr id="4" name="Slide Number Placeholder 3"/>
          <p:cNvSpPr>
            <a:spLocks noGrp="1"/>
          </p:cNvSpPr>
          <p:nvPr>
            <p:ph type="sldNum" sz="quarter" idx="5"/>
          </p:nvPr>
        </p:nvSpPr>
        <p:spPr/>
        <p:txBody>
          <a:bodyPr/>
          <a:lstStyle/>
          <a:p>
            <a:fld id="{C6F03F4E-BD47-47CF-B74F-65299C16B74C}" type="slidenum">
              <a:rPr lang="hu-HU" smtClean="0"/>
              <a:t>2</a:t>
            </a:fld>
            <a:endParaRPr lang="hu-HU"/>
          </a:p>
        </p:txBody>
      </p:sp>
    </p:spTree>
    <p:extLst>
      <p:ext uri="{BB962C8B-B14F-4D97-AF65-F5344CB8AC3E}">
        <p14:creationId xmlns:p14="http://schemas.microsoft.com/office/powerpoint/2010/main" val="38941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b="0" i="0" dirty="0">
                <a:solidFill>
                  <a:srgbClr val="24292F"/>
                </a:solidFill>
                <a:effectLst/>
                <a:latin typeface="-apple-system"/>
              </a:rPr>
              <a:t>A tervezés során </a:t>
            </a:r>
            <a:r>
              <a:rPr lang="hu-HU" b="0" i="0" dirty="0" err="1">
                <a:solidFill>
                  <a:srgbClr val="24292F"/>
                </a:solidFill>
                <a:effectLst/>
                <a:latin typeface="-apple-system"/>
              </a:rPr>
              <a:t>elsosorban</a:t>
            </a:r>
            <a:r>
              <a:rPr lang="hu-HU" b="0" i="0" dirty="0">
                <a:solidFill>
                  <a:srgbClr val="24292F"/>
                </a:solidFill>
                <a:effectLst/>
                <a:latin typeface="-apple-system"/>
              </a:rPr>
              <a:t> objektum orientált tervezési elvekre és tervezési mintákra </a:t>
            </a:r>
            <a:r>
              <a:rPr lang="hu-HU" b="0" i="0" dirty="0" err="1">
                <a:solidFill>
                  <a:srgbClr val="24292F"/>
                </a:solidFill>
                <a:effectLst/>
                <a:latin typeface="-apple-system"/>
              </a:rPr>
              <a:t>támaszkodatm</a:t>
            </a:r>
            <a:r>
              <a:rPr lang="hu-HU" b="0" i="0" dirty="0">
                <a:solidFill>
                  <a:srgbClr val="24292F"/>
                </a:solidFill>
                <a:effectLst/>
                <a:latin typeface="-apple-system"/>
              </a:rPr>
              <a:t>. Ezek garantálták, hogy fenntartható, könnyen módosítható program készüljön el. A projekt generálásának megoldása azért volt fontos, hogy platform és fejlesztőkörnyezet </a:t>
            </a:r>
            <a:r>
              <a:rPr lang="hu-HU" b="0" i="0" dirty="0" err="1">
                <a:solidFill>
                  <a:srgbClr val="24292F"/>
                </a:solidFill>
                <a:effectLst/>
                <a:latin typeface="-apple-system"/>
              </a:rPr>
              <a:t>függtelen</a:t>
            </a:r>
            <a:r>
              <a:rPr lang="hu-HU" b="0" i="0" dirty="0">
                <a:solidFill>
                  <a:srgbClr val="24292F"/>
                </a:solidFill>
                <a:effectLst/>
                <a:latin typeface="-apple-system"/>
              </a:rPr>
              <a:t> lehessen a projekt, valamint jól </a:t>
            </a:r>
            <a:r>
              <a:rPr lang="hu-HU" b="0" i="0" dirty="0" err="1">
                <a:solidFill>
                  <a:srgbClr val="24292F"/>
                </a:solidFill>
                <a:effectLst/>
                <a:latin typeface="-apple-system"/>
              </a:rPr>
              <a:t>működjön</a:t>
            </a:r>
            <a:r>
              <a:rPr lang="hu-HU" b="0" i="0" dirty="0">
                <a:solidFill>
                  <a:srgbClr val="24292F"/>
                </a:solidFill>
                <a:effectLst/>
                <a:latin typeface="-apple-system"/>
              </a:rPr>
              <a:t> a verziókezelő rendszer. A felhasznált könyvtárak összeillesztéséhez meg kellett tervezni azok </a:t>
            </a:r>
            <a:r>
              <a:rPr lang="hu-HU" b="0" i="0" dirty="0" err="1">
                <a:solidFill>
                  <a:srgbClr val="24292F"/>
                </a:solidFill>
                <a:effectLst/>
                <a:latin typeface="-apple-system"/>
              </a:rPr>
              <a:t>interface</a:t>
            </a:r>
            <a:r>
              <a:rPr lang="hu-HU" b="0" i="0" dirty="0">
                <a:solidFill>
                  <a:srgbClr val="24292F"/>
                </a:solidFill>
                <a:effectLst/>
                <a:latin typeface="-apple-system"/>
              </a:rPr>
              <a:t>-t, hogy minél kevesebb probléma merüljön fel. Ez azért is volt fontos, hogy könnyebben ki lehessen cserélni vagy továbbfejleszteni ezeket a könyvtárakat. Meg kellet határozni, hogy miként oszlanak szét a felelősségek, ez a fejlesztés, </a:t>
            </a:r>
            <a:r>
              <a:rPr lang="hu-HU" b="0" i="0" dirty="0" err="1">
                <a:solidFill>
                  <a:srgbClr val="24292F"/>
                </a:solidFill>
                <a:effectLst/>
                <a:latin typeface="-apple-system"/>
              </a:rPr>
              <a:t>hibajvítás</a:t>
            </a:r>
            <a:r>
              <a:rPr lang="hu-HU" b="0" i="0" dirty="0">
                <a:solidFill>
                  <a:srgbClr val="24292F"/>
                </a:solidFill>
                <a:effectLst/>
                <a:latin typeface="-apple-system"/>
              </a:rPr>
              <a:t> és módosítások esetén is nagyon fontos. A hibák felderítéséhez </a:t>
            </a:r>
            <a:r>
              <a:rPr lang="hu-HU" b="0" i="0" dirty="0" err="1">
                <a:solidFill>
                  <a:srgbClr val="24292F"/>
                </a:solidFill>
                <a:effectLst/>
                <a:latin typeface="-apple-system"/>
              </a:rPr>
              <a:t>fontosak</a:t>
            </a:r>
            <a:r>
              <a:rPr lang="hu-HU" b="0" i="0" dirty="0">
                <a:solidFill>
                  <a:srgbClr val="24292F"/>
                </a:solidFill>
                <a:effectLst/>
                <a:latin typeface="-apple-system"/>
              </a:rPr>
              <a:t> a tesztek és egy jól működő </a:t>
            </a:r>
            <a:r>
              <a:rPr lang="hu-HU" b="0" i="0" dirty="0" err="1">
                <a:solidFill>
                  <a:srgbClr val="24292F"/>
                </a:solidFill>
                <a:effectLst/>
                <a:latin typeface="-apple-system"/>
              </a:rPr>
              <a:t>logolási</a:t>
            </a:r>
            <a:r>
              <a:rPr lang="hu-HU" b="0" i="0" dirty="0">
                <a:solidFill>
                  <a:srgbClr val="24292F"/>
                </a:solidFill>
                <a:effectLst/>
                <a:latin typeface="-apple-system"/>
              </a:rPr>
              <a:t> rendszer. Itt készült pár unit teszt a független logikai részekhez, </a:t>
            </a:r>
            <a:r>
              <a:rPr lang="hu-HU" b="0" i="0" dirty="0" err="1">
                <a:solidFill>
                  <a:srgbClr val="24292F"/>
                </a:solidFill>
                <a:effectLst/>
                <a:latin typeface="-apple-system"/>
              </a:rPr>
              <a:t>valmint</a:t>
            </a:r>
            <a:r>
              <a:rPr lang="hu-HU" b="0" i="0" dirty="0">
                <a:solidFill>
                  <a:srgbClr val="24292F"/>
                </a:solidFill>
                <a:effectLst/>
                <a:latin typeface="-apple-system"/>
              </a:rPr>
              <a:t> </a:t>
            </a:r>
            <a:r>
              <a:rPr lang="hu-HU" b="0" i="0" dirty="0" err="1">
                <a:solidFill>
                  <a:srgbClr val="24292F"/>
                </a:solidFill>
                <a:effectLst/>
                <a:latin typeface="-apple-system"/>
              </a:rPr>
              <a:t>demo</a:t>
            </a:r>
            <a:r>
              <a:rPr lang="hu-HU" b="0" i="0" dirty="0">
                <a:solidFill>
                  <a:srgbClr val="24292F"/>
                </a:solidFill>
                <a:effectLst/>
                <a:latin typeface="-apple-system"/>
              </a:rPr>
              <a:t>-k a használt könyvtárakhoz és magához a motorhoz is.</a:t>
            </a:r>
            <a:endParaRPr lang="hu-HU" dirty="0"/>
          </a:p>
        </p:txBody>
      </p:sp>
      <p:sp>
        <p:nvSpPr>
          <p:cNvPr id="4" name="Slide Number Placeholder 3"/>
          <p:cNvSpPr>
            <a:spLocks noGrp="1"/>
          </p:cNvSpPr>
          <p:nvPr>
            <p:ph type="sldNum" sz="quarter" idx="5"/>
          </p:nvPr>
        </p:nvSpPr>
        <p:spPr/>
        <p:txBody>
          <a:bodyPr/>
          <a:lstStyle/>
          <a:p>
            <a:fld id="{C6F03F4E-BD47-47CF-B74F-65299C16B74C}" type="slidenum">
              <a:rPr lang="hu-HU" smtClean="0"/>
              <a:t>3</a:t>
            </a:fld>
            <a:endParaRPr lang="hu-HU"/>
          </a:p>
        </p:txBody>
      </p:sp>
    </p:spTree>
    <p:extLst>
      <p:ext uri="{BB962C8B-B14F-4D97-AF65-F5344CB8AC3E}">
        <p14:creationId xmlns:p14="http://schemas.microsoft.com/office/powerpoint/2010/main" val="2048938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b="0" i="0" dirty="0">
                <a:solidFill>
                  <a:srgbClr val="24292F"/>
                </a:solidFill>
                <a:effectLst/>
                <a:latin typeface="-apple-system"/>
              </a:rPr>
              <a:t>Az implementáció, a tervezés alapján történt. Először egy váz készült el, ami játék és motor kapcsolatának logikáját határozta meg. Ezek után el lettek készítve a szükséges </a:t>
            </a:r>
            <a:r>
              <a:rPr lang="hu-HU" b="0" i="0" dirty="0" err="1">
                <a:solidFill>
                  <a:srgbClr val="24292F"/>
                </a:solidFill>
                <a:effectLst/>
                <a:latin typeface="-apple-system"/>
              </a:rPr>
              <a:t>interface</a:t>
            </a:r>
            <a:r>
              <a:rPr lang="hu-HU" b="0" i="0" dirty="0">
                <a:solidFill>
                  <a:srgbClr val="24292F"/>
                </a:solidFill>
                <a:effectLst/>
                <a:latin typeface="-apple-system"/>
              </a:rPr>
              <a:t>-ek. Az </a:t>
            </a:r>
            <a:r>
              <a:rPr lang="hu-HU" b="0" i="0" dirty="0" err="1">
                <a:solidFill>
                  <a:srgbClr val="24292F"/>
                </a:solidFill>
                <a:effectLst/>
                <a:latin typeface="-apple-system"/>
              </a:rPr>
              <a:t>interface</a:t>
            </a:r>
            <a:r>
              <a:rPr lang="hu-HU" b="0" i="0" dirty="0">
                <a:solidFill>
                  <a:srgbClr val="24292F"/>
                </a:solidFill>
                <a:effectLst/>
                <a:latin typeface="-apple-system"/>
              </a:rPr>
              <a:t>-ek azért </a:t>
            </a:r>
            <a:r>
              <a:rPr lang="hu-HU" b="0" i="0" dirty="0" err="1">
                <a:solidFill>
                  <a:srgbClr val="24292F"/>
                </a:solidFill>
                <a:effectLst/>
                <a:latin typeface="-apple-system"/>
              </a:rPr>
              <a:t>fontosak</a:t>
            </a:r>
            <a:r>
              <a:rPr lang="hu-HU" b="0" i="0" dirty="0">
                <a:solidFill>
                  <a:srgbClr val="24292F"/>
                </a:solidFill>
                <a:effectLst/>
                <a:latin typeface="-apple-system"/>
              </a:rPr>
              <a:t>, hogy a mögöttük levő logika változása, minél függetlenebb legyen a többi kódrésztől. Implementálásra kerültek a központi logikai elemek, például a játék fő ciklusa. Ekkor lettek integrálva a külső könyvtárak is, amik el lettek rejtve </a:t>
            </a:r>
            <a:r>
              <a:rPr lang="hu-HU" b="0" i="0" dirty="0" err="1">
                <a:solidFill>
                  <a:srgbClr val="24292F"/>
                </a:solidFill>
                <a:effectLst/>
                <a:latin typeface="-apple-system"/>
              </a:rPr>
              <a:t>interface</a:t>
            </a:r>
            <a:r>
              <a:rPr lang="hu-HU" b="0" i="0" dirty="0">
                <a:solidFill>
                  <a:srgbClr val="24292F"/>
                </a:solidFill>
                <a:effectLst/>
                <a:latin typeface="-apple-system"/>
              </a:rPr>
              <a:t>-ek mögé, hogy cseréjük minél egyszerűbb legyen. A funkciók ezután lettek lefejlesztve, mindegyik a </a:t>
            </a:r>
            <a:r>
              <a:rPr lang="hu-HU" b="0" i="0" dirty="0" err="1">
                <a:solidFill>
                  <a:srgbClr val="24292F"/>
                </a:solidFill>
                <a:effectLst/>
                <a:latin typeface="-apple-system"/>
              </a:rPr>
              <a:t>sceletonban</a:t>
            </a:r>
            <a:r>
              <a:rPr lang="hu-HU" b="0" i="0" dirty="0">
                <a:solidFill>
                  <a:srgbClr val="24292F"/>
                </a:solidFill>
                <a:effectLst/>
                <a:latin typeface="-apple-system"/>
              </a:rPr>
              <a:t> meghatározott helyén. A funkciók fejlesztésével párhuzamosan volt fejlesztve a játék is. Ez egy tesztként funkcionált, ami mindig nyomon követte a motor fejlődését. A könnyebb használatért több </a:t>
            </a:r>
            <a:r>
              <a:rPr lang="hu-HU" b="0" i="0" dirty="0" err="1">
                <a:solidFill>
                  <a:srgbClr val="24292F"/>
                </a:solidFill>
                <a:effectLst/>
                <a:latin typeface="-apple-system"/>
              </a:rPr>
              <a:t>default</a:t>
            </a:r>
            <a:r>
              <a:rPr lang="hu-HU" b="0" i="0" dirty="0">
                <a:solidFill>
                  <a:srgbClr val="24292F"/>
                </a:solidFill>
                <a:effectLst/>
                <a:latin typeface="-apple-system"/>
              </a:rPr>
              <a:t> beállítás, algoritmus és érték is meg lett határozva. Ilyen például egy labirintus </a:t>
            </a:r>
            <a:r>
              <a:rPr lang="hu-HU" b="0" i="0" dirty="0" err="1">
                <a:solidFill>
                  <a:srgbClr val="24292F"/>
                </a:solidFill>
                <a:effectLst/>
                <a:latin typeface="-apple-system"/>
              </a:rPr>
              <a:t>generló</a:t>
            </a:r>
            <a:r>
              <a:rPr lang="hu-HU" b="0" i="0" dirty="0">
                <a:solidFill>
                  <a:srgbClr val="24292F"/>
                </a:solidFill>
                <a:effectLst/>
                <a:latin typeface="-apple-system"/>
              </a:rPr>
              <a:t> </a:t>
            </a:r>
            <a:r>
              <a:rPr lang="hu-HU" b="0" i="0" dirty="0" err="1">
                <a:solidFill>
                  <a:srgbClr val="24292F"/>
                </a:solidFill>
                <a:effectLst/>
                <a:latin typeface="-apple-system"/>
              </a:rPr>
              <a:t>algorimtus</a:t>
            </a:r>
            <a:r>
              <a:rPr lang="hu-HU" b="0" i="0" dirty="0">
                <a:solidFill>
                  <a:srgbClr val="24292F"/>
                </a:solidFill>
                <a:effectLst/>
                <a:latin typeface="-apple-system"/>
              </a:rPr>
              <a:t>, a alapértelmezett inputok vagy a textúrázott téglalap.</a:t>
            </a:r>
            <a:endParaRPr lang="hu-HU" dirty="0"/>
          </a:p>
        </p:txBody>
      </p:sp>
      <p:sp>
        <p:nvSpPr>
          <p:cNvPr id="4" name="Slide Number Placeholder 3"/>
          <p:cNvSpPr>
            <a:spLocks noGrp="1"/>
          </p:cNvSpPr>
          <p:nvPr>
            <p:ph type="sldNum" sz="quarter" idx="5"/>
          </p:nvPr>
        </p:nvSpPr>
        <p:spPr/>
        <p:txBody>
          <a:bodyPr/>
          <a:lstStyle/>
          <a:p>
            <a:fld id="{C6F03F4E-BD47-47CF-B74F-65299C16B74C}" type="slidenum">
              <a:rPr lang="hu-HU" smtClean="0"/>
              <a:t>4</a:t>
            </a:fld>
            <a:endParaRPr lang="hu-HU"/>
          </a:p>
        </p:txBody>
      </p:sp>
    </p:spTree>
    <p:extLst>
      <p:ext uri="{BB962C8B-B14F-4D97-AF65-F5344CB8AC3E}">
        <p14:creationId xmlns:p14="http://schemas.microsoft.com/office/powerpoint/2010/main" val="198099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b="0" i="0" dirty="0">
                <a:solidFill>
                  <a:srgbClr val="24292F"/>
                </a:solidFill>
                <a:effectLst/>
                <a:latin typeface="-apple-system"/>
              </a:rPr>
              <a:t>A végeredmény magában foglalja az elkészült motor könyvtárat és egy </a:t>
            </a:r>
            <a:r>
              <a:rPr lang="hu-HU" b="0" i="0" dirty="0" err="1">
                <a:solidFill>
                  <a:srgbClr val="24292F"/>
                </a:solidFill>
                <a:effectLst/>
                <a:latin typeface="-apple-system"/>
              </a:rPr>
              <a:t>demo</a:t>
            </a:r>
            <a:r>
              <a:rPr lang="hu-HU" b="0" i="0" dirty="0">
                <a:solidFill>
                  <a:srgbClr val="24292F"/>
                </a:solidFill>
                <a:effectLst/>
                <a:latin typeface="-apple-system"/>
              </a:rPr>
              <a:t> alkalmazást ami </a:t>
            </a:r>
            <a:r>
              <a:rPr lang="hu-HU" b="0" i="0" dirty="0" err="1">
                <a:solidFill>
                  <a:srgbClr val="24292F"/>
                </a:solidFill>
                <a:effectLst/>
                <a:latin typeface="-apple-system"/>
              </a:rPr>
              <a:t>megmutattja</a:t>
            </a:r>
            <a:r>
              <a:rPr lang="hu-HU" b="0" i="0" dirty="0">
                <a:solidFill>
                  <a:srgbClr val="24292F"/>
                </a:solidFill>
                <a:effectLst/>
                <a:latin typeface="-apple-system"/>
              </a:rPr>
              <a:t> a használatát. A motor képes egy beépített algoritmussal legenerálni egy útvesztőt, de van lehetőség saját algoritmus implementálására is. Ezen kívül vannak beépített grafikus objektumok, amiket létre lehet hozni, de újak létrehozásához is biztosít eszközöket a motor. A </a:t>
            </a:r>
            <a:r>
              <a:rPr lang="hu-HU" b="0" i="0" dirty="0" err="1">
                <a:solidFill>
                  <a:srgbClr val="24292F"/>
                </a:solidFill>
                <a:effectLst/>
                <a:latin typeface="-apple-system"/>
              </a:rPr>
              <a:t>motornban</a:t>
            </a:r>
            <a:r>
              <a:rPr lang="hu-HU" b="0" i="0" dirty="0">
                <a:solidFill>
                  <a:srgbClr val="24292F"/>
                </a:solidFill>
                <a:effectLst/>
                <a:latin typeface="-apple-system"/>
              </a:rPr>
              <a:t> van egy beépített input értelmező rendszer, amit azonban tetszőleges lehet módosítani. Motor szinten lehet objektumok közötti ütközést detektálni és annak hatását szimulálni. Természetesen rengeteg módon lehet továbbfejleszteni a motort, mind funkciók mind kényelmi eszközök terén.</a:t>
            </a:r>
            <a:endParaRPr lang="hu-HU" dirty="0"/>
          </a:p>
        </p:txBody>
      </p:sp>
      <p:sp>
        <p:nvSpPr>
          <p:cNvPr id="4" name="Slide Number Placeholder 3"/>
          <p:cNvSpPr>
            <a:spLocks noGrp="1"/>
          </p:cNvSpPr>
          <p:nvPr>
            <p:ph type="sldNum" sz="quarter" idx="5"/>
          </p:nvPr>
        </p:nvSpPr>
        <p:spPr/>
        <p:txBody>
          <a:bodyPr/>
          <a:lstStyle/>
          <a:p>
            <a:fld id="{C6F03F4E-BD47-47CF-B74F-65299C16B74C}" type="slidenum">
              <a:rPr lang="hu-HU" smtClean="0"/>
              <a:t>5</a:t>
            </a:fld>
            <a:endParaRPr lang="hu-HU"/>
          </a:p>
        </p:txBody>
      </p:sp>
    </p:spTree>
    <p:extLst>
      <p:ext uri="{BB962C8B-B14F-4D97-AF65-F5344CB8AC3E}">
        <p14:creationId xmlns:p14="http://schemas.microsoft.com/office/powerpoint/2010/main" val="206944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b="0" i="0" dirty="0">
                <a:solidFill>
                  <a:srgbClr val="24292F"/>
                </a:solidFill>
                <a:effectLst/>
                <a:latin typeface="-apple-system"/>
              </a:rPr>
              <a:t>Két megválaszolandó kérdés merült fel a bírálat során. Az egyik az osztályok részletesebb bemutatását kérte, kitérve arra, hogy hogyan lehet új </a:t>
            </a:r>
            <a:r>
              <a:rPr lang="hu-HU" b="0" i="0" dirty="0" err="1">
                <a:solidFill>
                  <a:srgbClr val="24292F"/>
                </a:solidFill>
                <a:effectLst/>
                <a:latin typeface="-apple-system"/>
              </a:rPr>
              <a:t>shadert</a:t>
            </a:r>
            <a:r>
              <a:rPr lang="hu-HU" b="0" i="0" dirty="0">
                <a:solidFill>
                  <a:srgbClr val="24292F"/>
                </a:solidFill>
                <a:effectLst/>
                <a:latin typeface="-apple-system"/>
              </a:rPr>
              <a:t>, textúrát és geometriát készíteni. A másik kérdés a labirintus generáló algoritmusra irányult.</a:t>
            </a:r>
            <a:endParaRPr lang="hu-HU" dirty="0"/>
          </a:p>
        </p:txBody>
      </p:sp>
      <p:sp>
        <p:nvSpPr>
          <p:cNvPr id="4" name="Slide Number Placeholder 3"/>
          <p:cNvSpPr>
            <a:spLocks noGrp="1"/>
          </p:cNvSpPr>
          <p:nvPr>
            <p:ph type="sldNum" sz="quarter" idx="5"/>
          </p:nvPr>
        </p:nvSpPr>
        <p:spPr/>
        <p:txBody>
          <a:bodyPr/>
          <a:lstStyle/>
          <a:p>
            <a:fld id="{C6F03F4E-BD47-47CF-B74F-65299C16B74C}" type="slidenum">
              <a:rPr lang="hu-HU" smtClean="0"/>
              <a:t>6</a:t>
            </a:fld>
            <a:endParaRPr lang="hu-HU"/>
          </a:p>
        </p:txBody>
      </p:sp>
    </p:spTree>
    <p:extLst>
      <p:ext uri="{BB962C8B-B14F-4D97-AF65-F5344CB8AC3E}">
        <p14:creationId xmlns:p14="http://schemas.microsoft.com/office/powerpoint/2010/main" val="3816879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hu-HU" b="0" i="0" dirty="0">
                <a:solidFill>
                  <a:srgbClr val="24292F"/>
                </a:solidFill>
                <a:effectLst/>
                <a:latin typeface="-apple-system"/>
              </a:rPr>
              <a:t>Az algoritmus a </a:t>
            </a:r>
            <a:r>
              <a:rPr lang="hu-HU" b="0" i="0" dirty="0" err="1">
                <a:solidFill>
                  <a:srgbClr val="24292F"/>
                </a:solidFill>
                <a:effectLst/>
                <a:latin typeface="-apple-system"/>
              </a:rPr>
              <a:t>Kruskal</a:t>
            </a:r>
            <a:r>
              <a:rPr lang="hu-HU" b="0" i="0" dirty="0">
                <a:solidFill>
                  <a:srgbClr val="24292F"/>
                </a:solidFill>
                <a:effectLst/>
                <a:latin typeface="-apple-system"/>
              </a:rPr>
              <a:t> algoritmus módosított változata. Ennek lényege, hogy egy súlyozott gráfban keresi a legkisebb súlyú feszítőfát. Ez </a:t>
            </a:r>
            <a:r>
              <a:rPr lang="hu-HU" b="0" i="0" dirty="0" err="1">
                <a:solidFill>
                  <a:srgbClr val="24292F"/>
                </a:solidFill>
                <a:effectLst/>
                <a:latin typeface="-apple-system"/>
              </a:rPr>
              <a:t>annyban</a:t>
            </a:r>
            <a:r>
              <a:rPr lang="hu-HU" b="0" i="0" dirty="0">
                <a:solidFill>
                  <a:srgbClr val="24292F"/>
                </a:solidFill>
                <a:effectLst/>
                <a:latin typeface="-apple-system"/>
              </a:rPr>
              <a:t> módosul, hogy a gráf nem </a:t>
            </a:r>
            <a:r>
              <a:rPr lang="hu-HU" b="0" i="0" dirty="0" err="1">
                <a:solidFill>
                  <a:srgbClr val="24292F"/>
                </a:solidFill>
                <a:effectLst/>
                <a:latin typeface="-apple-system"/>
              </a:rPr>
              <a:t>súlyoztt</a:t>
            </a:r>
            <a:r>
              <a:rPr lang="hu-HU" b="0" i="0" dirty="0">
                <a:solidFill>
                  <a:srgbClr val="24292F"/>
                </a:solidFill>
                <a:effectLst/>
                <a:latin typeface="-apple-system"/>
              </a:rPr>
              <a:t>, hanem véletlenszerűen választjuk ki az éleket. A megoldás menete, hogy választunk egy élet, amiről megnézzük, hogy a két vége között van-e már </a:t>
            </a:r>
            <a:r>
              <a:rPr lang="hu-HU" b="0" i="0" dirty="0" err="1">
                <a:solidFill>
                  <a:srgbClr val="24292F"/>
                </a:solidFill>
                <a:effectLst/>
                <a:latin typeface="-apple-system"/>
              </a:rPr>
              <a:t>ut</a:t>
            </a:r>
            <a:r>
              <a:rPr lang="hu-HU" b="0" i="0" dirty="0">
                <a:solidFill>
                  <a:srgbClr val="24292F"/>
                </a:solidFill>
                <a:effectLst/>
                <a:latin typeface="-apple-system"/>
              </a:rPr>
              <a:t>, ha nincs bevesszük az élet a megoldásba, ha van eldobjuk. A labirintus úgy van megfeleltetve egy gráfnak, hogy a mezők élek az utak pedig a csúcsok. Kezdetben a szomszédos csúcsok között van él. A végeredményben szereplő élek helyén lesznek utak, ahonnan pedig elvettük az éleket ott falak lesznek.</a:t>
            </a:r>
          </a:p>
          <a:p>
            <a:pPr algn="l"/>
            <a:r>
              <a:rPr lang="hu-HU" b="0" i="0" dirty="0">
                <a:solidFill>
                  <a:srgbClr val="24292F"/>
                </a:solidFill>
                <a:effectLst/>
                <a:latin typeface="-apple-system"/>
              </a:rPr>
              <a:t>A megoldás a start mezőből indított mélységi </a:t>
            </a:r>
            <a:r>
              <a:rPr lang="hu-HU" b="0" i="0" dirty="0" err="1">
                <a:solidFill>
                  <a:srgbClr val="24292F"/>
                </a:solidFill>
                <a:effectLst/>
                <a:latin typeface="-apple-system"/>
              </a:rPr>
              <a:t>kereséssek</a:t>
            </a:r>
            <a:r>
              <a:rPr lang="hu-HU" b="0" i="0" dirty="0">
                <a:solidFill>
                  <a:srgbClr val="24292F"/>
                </a:solidFill>
                <a:effectLst/>
                <a:latin typeface="-apple-system"/>
              </a:rPr>
              <a:t> adható meg.</a:t>
            </a:r>
          </a:p>
          <a:p>
            <a:endParaRPr lang="hu-HU" dirty="0"/>
          </a:p>
        </p:txBody>
      </p:sp>
      <p:sp>
        <p:nvSpPr>
          <p:cNvPr id="4" name="Slide Number Placeholder 3"/>
          <p:cNvSpPr>
            <a:spLocks noGrp="1"/>
          </p:cNvSpPr>
          <p:nvPr>
            <p:ph type="sldNum" sz="quarter" idx="5"/>
          </p:nvPr>
        </p:nvSpPr>
        <p:spPr/>
        <p:txBody>
          <a:bodyPr/>
          <a:lstStyle/>
          <a:p>
            <a:fld id="{C6F03F4E-BD47-47CF-B74F-65299C16B74C}" type="slidenum">
              <a:rPr lang="hu-HU" smtClean="0"/>
              <a:t>7</a:t>
            </a:fld>
            <a:endParaRPr lang="hu-HU"/>
          </a:p>
        </p:txBody>
      </p:sp>
    </p:spTree>
    <p:extLst>
      <p:ext uri="{BB962C8B-B14F-4D97-AF65-F5344CB8AC3E}">
        <p14:creationId xmlns:p14="http://schemas.microsoft.com/office/powerpoint/2010/main" val="1273193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hu-HU" b="0" i="0" dirty="0">
                <a:solidFill>
                  <a:srgbClr val="24292F"/>
                </a:solidFill>
                <a:effectLst/>
                <a:latin typeface="-apple-system"/>
              </a:rPr>
              <a:t>Új grafikus objektum létrehozásához használható, a Renderer </a:t>
            </a:r>
            <a:r>
              <a:rPr lang="hu-HU" b="0" i="0" dirty="0" err="1">
                <a:solidFill>
                  <a:srgbClr val="24292F"/>
                </a:solidFill>
                <a:effectLst/>
                <a:latin typeface="-apple-system"/>
              </a:rPr>
              <a:t>APIban</a:t>
            </a:r>
            <a:r>
              <a:rPr lang="hu-HU" b="0" i="0" dirty="0">
                <a:solidFill>
                  <a:srgbClr val="24292F"/>
                </a:solidFill>
                <a:effectLst/>
                <a:latin typeface="-apple-system"/>
              </a:rPr>
              <a:t> létrehozott shader és textura osztály. Ezek meghívják a megfelelő platform megfelelő függvényeit. Ezen kívül az új objektumért felelős osztálynak a </a:t>
            </a:r>
            <a:r>
              <a:rPr lang="hu-HU" b="0" i="0" dirty="0" err="1">
                <a:solidFill>
                  <a:srgbClr val="24292F"/>
                </a:solidFill>
                <a:effectLst/>
                <a:latin typeface="-apple-system"/>
              </a:rPr>
              <a:t>GameObject-ből</a:t>
            </a:r>
            <a:r>
              <a:rPr lang="hu-HU" b="0" i="0" dirty="0">
                <a:solidFill>
                  <a:srgbClr val="24292F"/>
                </a:solidFill>
                <a:effectLst/>
                <a:latin typeface="-apple-system"/>
              </a:rPr>
              <a:t> kell leszármaznia. Az más geometria leírásához nem készültek el a </a:t>
            </a:r>
            <a:r>
              <a:rPr lang="hu-HU" b="0" i="0" dirty="0" err="1">
                <a:solidFill>
                  <a:srgbClr val="24292F"/>
                </a:solidFill>
                <a:effectLst/>
                <a:latin typeface="-apple-system"/>
              </a:rPr>
              <a:t>wrapper</a:t>
            </a:r>
            <a:r>
              <a:rPr lang="hu-HU" b="0" i="0" dirty="0">
                <a:solidFill>
                  <a:srgbClr val="24292F"/>
                </a:solidFill>
                <a:effectLst/>
                <a:latin typeface="-apple-system"/>
              </a:rPr>
              <a:t> osztályok, ezeket OpenGL parancsokkal lehet megoldani.</a:t>
            </a:r>
          </a:p>
          <a:p>
            <a:pPr algn="l"/>
            <a:r>
              <a:rPr lang="hu-HU" b="0" i="0" dirty="0">
                <a:solidFill>
                  <a:srgbClr val="24292F"/>
                </a:solidFill>
                <a:effectLst/>
                <a:latin typeface="-apple-system"/>
              </a:rPr>
              <a:t>Az osztályok négy nagyobb egységbe sorolhatóak be. Ezek a Motor, a játék, a labirintus és a platform függő kódok.</a:t>
            </a:r>
          </a:p>
          <a:p>
            <a:endParaRPr lang="hu-HU" dirty="0"/>
          </a:p>
        </p:txBody>
      </p:sp>
      <p:sp>
        <p:nvSpPr>
          <p:cNvPr id="4" name="Slide Number Placeholder 3"/>
          <p:cNvSpPr>
            <a:spLocks noGrp="1"/>
          </p:cNvSpPr>
          <p:nvPr>
            <p:ph type="sldNum" sz="quarter" idx="5"/>
          </p:nvPr>
        </p:nvSpPr>
        <p:spPr/>
        <p:txBody>
          <a:bodyPr/>
          <a:lstStyle/>
          <a:p>
            <a:fld id="{C6F03F4E-BD47-47CF-B74F-65299C16B74C}" type="slidenum">
              <a:rPr lang="hu-HU" smtClean="0"/>
              <a:t>8</a:t>
            </a:fld>
            <a:endParaRPr lang="hu-HU"/>
          </a:p>
        </p:txBody>
      </p:sp>
    </p:spTree>
    <p:extLst>
      <p:ext uri="{BB962C8B-B14F-4D97-AF65-F5344CB8AC3E}">
        <p14:creationId xmlns:p14="http://schemas.microsoft.com/office/powerpoint/2010/main" val="668536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hu-HU" b="0" i="0" dirty="0">
                <a:solidFill>
                  <a:srgbClr val="24292F"/>
                </a:solidFill>
                <a:effectLst/>
                <a:latin typeface="-apple-system"/>
              </a:rPr>
              <a:t>A játék logikájáért és megjelenéséért felelős osztályok a motor </a:t>
            </a:r>
            <a:r>
              <a:rPr lang="hu-HU" b="0" i="0" dirty="0" err="1">
                <a:solidFill>
                  <a:srgbClr val="24292F"/>
                </a:solidFill>
                <a:effectLst/>
                <a:latin typeface="-apple-system"/>
              </a:rPr>
              <a:t>beli</a:t>
            </a:r>
            <a:r>
              <a:rPr lang="hu-HU" b="0" i="0" dirty="0">
                <a:solidFill>
                  <a:srgbClr val="24292F"/>
                </a:solidFill>
                <a:effectLst/>
                <a:latin typeface="-apple-system"/>
              </a:rPr>
              <a:t> osztályok leszármazottjai. Ezeken kívül a játék még használhatja </a:t>
            </a:r>
            <a:r>
              <a:rPr lang="hu-HU" b="0" i="0" dirty="0" err="1">
                <a:solidFill>
                  <a:srgbClr val="24292F"/>
                </a:solidFill>
                <a:effectLst/>
                <a:latin typeface="-apple-system"/>
              </a:rPr>
              <a:t>RendererAPI</a:t>
            </a:r>
            <a:r>
              <a:rPr lang="hu-HU" b="0" i="0" dirty="0">
                <a:solidFill>
                  <a:srgbClr val="24292F"/>
                </a:solidFill>
                <a:effectLst/>
                <a:latin typeface="-apple-system"/>
              </a:rPr>
              <a:t>-t, a labirintust és új parancsot rendelhet bemenetkehez. A </a:t>
            </a:r>
            <a:r>
              <a:rPr lang="hu-HU" b="0" i="0" dirty="0" err="1">
                <a:solidFill>
                  <a:srgbClr val="24292F"/>
                </a:solidFill>
                <a:effectLst/>
                <a:latin typeface="-apple-system"/>
              </a:rPr>
              <a:t>GraphicsProfram</a:t>
            </a:r>
            <a:r>
              <a:rPr lang="hu-HU" b="0" i="0" dirty="0">
                <a:solidFill>
                  <a:srgbClr val="24292F"/>
                </a:solidFill>
                <a:effectLst/>
                <a:latin typeface="-apple-system"/>
              </a:rPr>
              <a:t> leszármazott </a:t>
            </a:r>
            <a:r>
              <a:rPr lang="hu-HU" b="0" i="0" dirty="0" err="1">
                <a:solidFill>
                  <a:srgbClr val="24292F"/>
                </a:solidFill>
                <a:effectLst/>
                <a:latin typeface="-apple-system"/>
              </a:rPr>
              <a:t>LabyrinthGame</a:t>
            </a:r>
            <a:r>
              <a:rPr lang="hu-HU" b="0" i="0" dirty="0">
                <a:solidFill>
                  <a:srgbClr val="24292F"/>
                </a:solidFill>
                <a:effectLst/>
                <a:latin typeface="-apple-system"/>
              </a:rPr>
              <a:t> </a:t>
            </a:r>
            <a:r>
              <a:rPr lang="hu-HU" b="0" i="0" dirty="0" err="1">
                <a:solidFill>
                  <a:srgbClr val="24292F"/>
                </a:solidFill>
                <a:effectLst/>
                <a:latin typeface="-apple-system"/>
              </a:rPr>
              <a:t>példányosításával</a:t>
            </a:r>
            <a:r>
              <a:rPr lang="hu-HU" b="0" i="0" dirty="0">
                <a:solidFill>
                  <a:srgbClr val="24292F"/>
                </a:solidFill>
                <a:effectLst/>
                <a:latin typeface="-apple-system"/>
              </a:rPr>
              <a:t> jön létre a játék.</a:t>
            </a:r>
          </a:p>
          <a:p>
            <a:pPr algn="l"/>
            <a:r>
              <a:rPr lang="hu-HU" b="0" i="0" dirty="0">
                <a:solidFill>
                  <a:srgbClr val="24292F"/>
                </a:solidFill>
                <a:effectLst/>
                <a:latin typeface="-apple-system"/>
              </a:rPr>
              <a:t>A labirintusért felelős rész áll egy osztályból aminek </a:t>
            </a:r>
            <a:r>
              <a:rPr lang="hu-HU" b="0" i="0" dirty="0" err="1">
                <a:solidFill>
                  <a:srgbClr val="24292F"/>
                </a:solidFill>
                <a:effectLst/>
                <a:latin typeface="-apple-system"/>
              </a:rPr>
              <a:t>példányosításával</a:t>
            </a:r>
            <a:r>
              <a:rPr lang="hu-HU" b="0" i="0" dirty="0">
                <a:solidFill>
                  <a:srgbClr val="24292F"/>
                </a:solidFill>
                <a:effectLst/>
                <a:latin typeface="-apple-system"/>
              </a:rPr>
              <a:t> létrehozható egy labirintus. Ez használ egy </a:t>
            </a:r>
            <a:r>
              <a:rPr lang="hu-HU" b="0" i="0" dirty="0" err="1">
                <a:solidFill>
                  <a:srgbClr val="24292F"/>
                </a:solidFill>
                <a:effectLst/>
                <a:latin typeface="-apple-system"/>
              </a:rPr>
              <a:t>data</a:t>
            </a:r>
            <a:r>
              <a:rPr lang="hu-HU" b="0" i="0" dirty="0">
                <a:solidFill>
                  <a:srgbClr val="24292F"/>
                </a:solidFill>
                <a:effectLst/>
                <a:latin typeface="-apple-system"/>
              </a:rPr>
              <a:t>, egy generáló és egy megjelenítő osztályt. A megjelenítő osztály platform függő és ő hozza létre az ütköző objektumokat is.</a:t>
            </a:r>
          </a:p>
          <a:p>
            <a:pPr algn="l"/>
            <a:r>
              <a:rPr lang="hu-HU" b="0" i="0" dirty="0">
                <a:solidFill>
                  <a:srgbClr val="24292F"/>
                </a:solidFill>
                <a:effectLst/>
                <a:latin typeface="-apple-system"/>
              </a:rPr>
              <a:t>A platform függő rész a </a:t>
            </a:r>
            <a:r>
              <a:rPr lang="hu-HU" b="0" i="0" dirty="0" err="1">
                <a:solidFill>
                  <a:srgbClr val="24292F"/>
                </a:solidFill>
                <a:effectLst/>
                <a:latin typeface="-apple-system"/>
              </a:rPr>
              <a:t>motorbeli</a:t>
            </a:r>
            <a:r>
              <a:rPr lang="hu-HU" b="0" i="0" dirty="0">
                <a:solidFill>
                  <a:srgbClr val="24292F"/>
                </a:solidFill>
                <a:effectLst/>
                <a:latin typeface="-apple-system"/>
              </a:rPr>
              <a:t> </a:t>
            </a:r>
            <a:r>
              <a:rPr lang="hu-HU" b="0" i="0" dirty="0" err="1">
                <a:solidFill>
                  <a:srgbClr val="24292F"/>
                </a:solidFill>
                <a:effectLst/>
                <a:latin typeface="-apple-system"/>
              </a:rPr>
              <a:t>interface</a:t>
            </a:r>
            <a:r>
              <a:rPr lang="hu-HU" b="0" i="0" dirty="0">
                <a:solidFill>
                  <a:srgbClr val="24292F"/>
                </a:solidFill>
                <a:effectLst/>
                <a:latin typeface="-apple-system"/>
              </a:rPr>
              <a:t>-ek konkrét megvalósításait tartalmazza. Ilyen a </a:t>
            </a:r>
            <a:r>
              <a:rPr lang="hu-HU" b="0" i="0" dirty="0" err="1">
                <a:solidFill>
                  <a:srgbClr val="24292F"/>
                </a:solidFill>
                <a:effectLst/>
                <a:latin typeface="-apple-system"/>
              </a:rPr>
              <a:t>rendererAPI</a:t>
            </a:r>
            <a:r>
              <a:rPr lang="hu-HU" b="0" i="0" dirty="0">
                <a:solidFill>
                  <a:srgbClr val="24292F"/>
                </a:solidFill>
                <a:effectLst/>
                <a:latin typeface="-apple-system"/>
              </a:rPr>
              <a:t>-t megvalósító OpenGL Renderer API, a </a:t>
            </a:r>
            <a:r>
              <a:rPr lang="hu-HU" b="0" i="0" dirty="0" err="1">
                <a:solidFill>
                  <a:srgbClr val="24292F"/>
                </a:solidFill>
                <a:effectLst/>
                <a:latin typeface="-apple-system"/>
              </a:rPr>
              <a:t>Window</a:t>
            </a:r>
            <a:r>
              <a:rPr lang="hu-HU" b="0" i="0" dirty="0">
                <a:solidFill>
                  <a:srgbClr val="24292F"/>
                </a:solidFill>
                <a:effectLst/>
                <a:latin typeface="-apple-system"/>
              </a:rPr>
              <a:t> osztály és részben a </a:t>
            </a:r>
            <a:r>
              <a:rPr lang="hu-HU" b="0" i="0" dirty="0" err="1">
                <a:solidFill>
                  <a:srgbClr val="24292F"/>
                </a:solidFill>
                <a:effectLst/>
                <a:latin typeface="-apple-system"/>
              </a:rPr>
              <a:t>TexturedRectangle</a:t>
            </a:r>
            <a:r>
              <a:rPr lang="hu-HU" b="0" i="0" dirty="0">
                <a:solidFill>
                  <a:srgbClr val="24292F"/>
                </a:solidFill>
                <a:effectLst/>
                <a:latin typeface="-apple-system"/>
              </a:rPr>
              <a:t> osztály, ami tartalmaz olyan OpenGL hívásokat, amikhez még nem készült </a:t>
            </a:r>
            <a:r>
              <a:rPr lang="hu-HU" b="0" i="0" dirty="0" err="1">
                <a:solidFill>
                  <a:srgbClr val="24292F"/>
                </a:solidFill>
                <a:effectLst/>
                <a:latin typeface="-apple-system"/>
              </a:rPr>
              <a:t>wrapper</a:t>
            </a:r>
            <a:r>
              <a:rPr lang="hu-HU" b="0" i="0" dirty="0">
                <a:solidFill>
                  <a:srgbClr val="24292F"/>
                </a:solidFill>
                <a:effectLst/>
                <a:latin typeface="-apple-system"/>
              </a:rPr>
              <a:t>. Az inputok </a:t>
            </a:r>
            <a:r>
              <a:rPr lang="hu-HU" b="0" i="0" dirty="0" err="1">
                <a:solidFill>
                  <a:srgbClr val="24292F"/>
                </a:solidFill>
                <a:effectLst/>
                <a:latin typeface="-apple-system"/>
              </a:rPr>
              <a:t>windows</a:t>
            </a:r>
            <a:r>
              <a:rPr lang="hu-HU" b="0" i="0" dirty="0">
                <a:solidFill>
                  <a:srgbClr val="24292F"/>
                </a:solidFill>
                <a:effectLst/>
                <a:latin typeface="-apple-system"/>
              </a:rPr>
              <a:t>-os kezelése is itt valósul meg.</a:t>
            </a:r>
          </a:p>
          <a:p>
            <a:pPr algn="l"/>
            <a:r>
              <a:rPr lang="hu-HU" b="0" i="0" dirty="0">
                <a:solidFill>
                  <a:srgbClr val="24292F"/>
                </a:solidFill>
                <a:effectLst/>
                <a:latin typeface="-apple-system"/>
              </a:rPr>
              <a:t>A motor leginkább alaplogikákat és </a:t>
            </a:r>
            <a:r>
              <a:rPr lang="hu-HU" b="0" i="0" dirty="0" err="1">
                <a:solidFill>
                  <a:srgbClr val="24292F"/>
                </a:solidFill>
                <a:effectLst/>
                <a:latin typeface="-apple-system"/>
              </a:rPr>
              <a:t>interface-eket</a:t>
            </a:r>
            <a:r>
              <a:rPr lang="hu-HU" b="0" i="0" dirty="0">
                <a:solidFill>
                  <a:srgbClr val="24292F"/>
                </a:solidFill>
                <a:effectLst/>
                <a:latin typeface="-apple-system"/>
              </a:rPr>
              <a:t> tartalmaz. Ilyen a fő ciklus, ami frissíti az adatszerkezeteket és kirajzolja amit kell. A inputok általános kezelése is itt történik. A </a:t>
            </a:r>
            <a:r>
              <a:rPr lang="hu-HU" b="0" i="0" dirty="0" err="1">
                <a:solidFill>
                  <a:srgbClr val="24292F"/>
                </a:solidFill>
                <a:effectLst/>
                <a:latin typeface="-apple-system"/>
              </a:rPr>
              <a:t>GameObject</a:t>
            </a:r>
            <a:r>
              <a:rPr lang="hu-HU" b="0" i="0" dirty="0">
                <a:solidFill>
                  <a:srgbClr val="24292F"/>
                </a:solidFill>
                <a:effectLst/>
                <a:latin typeface="-apple-system"/>
              </a:rPr>
              <a:t> minden olyan objektum őse, amit szeretnénk használni a játékhoz.</a:t>
            </a:r>
          </a:p>
          <a:p>
            <a:endParaRPr lang="hu-HU" dirty="0"/>
          </a:p>
        </p:txBody>
      </p:sp>
      <p:sp>
        <p:nvSpPr>
          <p:cNvPr id="4" name="Slide Number Placeholder 3"/>
          <p:cNvSpPr>
            <a:spLocks noGrp="1"/>
          </p:cNvSpPr>
          <p:nvPr>
            <p:ph type="sldNum" sz="quarter" idx="5"/>
          </p:nvPr>
        </p:nvSpPr>
        <p:spPr/>
        <p:txBody>
          <a:bodyPr/>
          <a:lstStyle/>
          <a:p>
            <a:fld id="{C6F03F4E-BD47-47CF-B74F-65299C16B74C}" type="slidenum">
              <a:rPr lang="hu-HU" smtClean="0"/>
              <a:t>9</a:t>
            </a:fld>
            <a:endParaRPr lang="hu-HU"/>
          </a:p>
        </p:txBody>
      </p:sp>
    </p:spTree>
    <p:extLst>
      <p:ext uri="{BB962C8B-B14F-4D97-AF65-F5344CB8AC3E}">
        <p14:creationId xmlns:p14="http://schemas.microsoft.com/office/powerpoint/2010/main" val="227379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E549-4699-4F6B-8D26-223901951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E9B51959-D7DB-494B-B1B2-D73E7A4A1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5CA4BAD2-E85E-4D0C-A22E-B1B20CC7E1F9}"/>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5" name="Footer Placeholder 4">
            <a:extLst>
              <a:ext uri="{FF2B5EF4-FFF2-40B4-BE49-F238E27FC236}">
                <a16:creationId xmlns:a16="http://schemas.microsoft.com/office/drawing/2014/main" id="{287A5640-C099-4A1A-9B7E-8C5259A8DDC6}"/>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674E6146-A559-4827-906A-A0879A51869E}"/>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3290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C624-7154-43AA-9B82-C7D4ECE9F33C}"/>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08965A44-F871-408B-86F8-4BD5A0863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2EB4E1EF-27CA-4A82-AE06-64CE58FAFAA9}"/>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5" name="Footer Placeholder 4">
            <a:extLst>
              <a:ext uri="{FF2B5EF4-FFF2-40B4-BE49-F238E27FC236}">
                <a16:creationId xmlns:a16="http://schemas.microsoft.com/office/drawing/2014/main" id="{A41EC80A-508D-4ABD-94AA-326453075084}"/>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00B113AE-453E-4257-85E5-E4CD3CDC85D9}"/>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149962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2D7B2C-7CBE-4D8E-88DF-A5896DA8A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EB83FC8F-D8DD-4795-919B-3D80DCBFB0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D30B6979-7CAB-4E2F-8DF5-377459A8AF29}"/>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5" name="Footer Placeholder 4">
            <a:extLst>
              <a:ext uri="{FF2B5EF4-FFF2-40B4-BE49-F238E27FC236}">
                <a16:creationId xmlns:a16="http://schemas.microsoft.com/office/drawing/2014/main" id="{EDC15807-A91D-4F75-8F23-004A4D5908DF}"/>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F3C2168B-56CB-4610-8320-7A5C3B9C57C0}"/>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358339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8D7D-C1CB-4F59-82AD-4F7B246FD57E}"/>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CD5308B3-F791-424C-899C-B2A455EFC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8167FCC4-38E0-49D6-A509-0D218812F4E3}"/>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5" name="Footer Placeholder 4">
            <a:extLst>
              <a:ext uri="{FF2B5EF4-FFF2-40B4-BE49-F238E27FC236}">
                <a16:creationId xmlns:a16="http://schemas.microsoft.com/office/drawing/2014/main" id="{C1A55733-FBCE-41C9-8E6B-8B0289DD0F8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3FB057C0-5B5F-4726-84BD-DC08772FBBDD}"/>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278887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7A28-A89F-4C0B-9B32-B5AB512B48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81F0E6AE-FF5E-4CDF-936E-3ADFB7E4B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F088F-0E99-4293-AB6D-CDB651760935}"/>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5" name="Footer Placeholder 4">
            <a:extLst>
              <a:ext uri="{FF2B5EF4-FFF2-40B4-BE49-F238E27FC236}">
                <a16:creationId xmlns:a16="http://schemas.microsoft.com/office/drawing/2014/main" id="{B29CCD59-839D-4645-A4C3-74115278363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CA078682-0D54-4641-90DB-4F438292ACB8}"/>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55536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E894-8356-4186-ABBE-80FB6551E516}"/>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CA3277EB-127A-4337-BBF5-A1C0EFCE8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105FEC73-1ECC-4B37-9E86-5BFCDE238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452E8D7C-81BE-4FE0-BCAA-89A4DAA2BED0}"/>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6" name="Footer Placeholder 5">
            <a:extLst>
              <a:ext uri="{FF2B5EF4-FFF2-40B4-BE49-F238E27FC236}">
                <a16:creationId xmlns:a16="http://schemas.microsoft.com/office/drawing/2014/main" id="{C33530BC-1DCB-4B73-A267-29158A327197}"/>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DB00A9D3-7610-4553-8AB5-1E9DAF7C998F}"/>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305491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0782-45BF-41A0-8970-118071211383}"/>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0F85D9AB-0D4F-41CB-ABAE-F9D02864D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2E344A-083B-4A92-9936-1006E7FCA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2D443ECE-A5DD-4F7B-9A5A-3D684A72D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0BE89-369D-4C64-AB5C-6FAD5AEE3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5948CAEF-3BC9-46BB-99E3-A363DF922E72}"/>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8" name="Footer Placeholder 7">
            <a:extLst>
              <a:ext uri="{FF2B5EF4-FFF2-40B4-BE49-F238E27FC236}">
                <a16:creationId xmlns:a16="http://schemas.microsoft.com/office/drawing/2014/main" id="{02B34927-C4A7-429A-B993-EE07229C6DD0}"/>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69331437-E33E-4CCC-A997-CF69CB4CEC97}"/>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286972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E74D-5ACB-4BAB-B3DF-175F173FF16C}"/>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CEE201B5-67BE-4648-8386-E59F41380DD3}"/>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4" name="Footer Placeholder 3">
            <a:extLst>
              <a:ext uri="{FF2B5EF4-FFF2-40B4-BE49-F238E27FC236}">
                <a16:creationId xmlns:a16="http://schemas.microsoft.com/office/drawing/2014/main" id="{E45532C1-6334-429C-BA9C-CC40DF7DC812}"/>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F3FF6C8A-1592-4DCC-AA53-156A92293393}"/>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145962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540E0-1589-4086-923A-10F204772518}"/>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3" name="Footer Placeholder 2">
            <a:extLst>
              <a:ext uri="{FF2B5EF4-FFF2-40B4-BE49-F238E27FC236}">
                <a16:creationId xmlns:a16="http://schemas.microsoft.com/office/drawing/2014/main" id="{EEA73714-8FD3-419A-AA62-B26C22231F28}"/>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797DA9D1-B16C-4F43-9CAE-648DFF7CB0A7}"/>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150283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8341-50B0-45B5-B081-4C518CA49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E26E673C-3C3A-4A9F-B0B6-F3B1C44F1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B8164349-5F9C-4AF2-A025-4544AF413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F7247-6A6A-498C-BEFF-0A42432239D3}"/>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6" name="Footer Placeholder 5">
            <a:extLst>
              <a:ext uri="{FF2B5EF4-FFF2-40B4-BE49-F238E27FC236}">
                <a16:creationId xmlns:a16="http://schemas.microsoft.com/office/drawing/2014/main" id="{73D6BC12-A5A5-4FA6-8F5F-4BB31A1B20C5}"/>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7A3FD4B4-2AB1-4714-B76A-9F1DD351B729}"/>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168092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A64-8CEF-4B2D-8F0E-3415B0D10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704F53E9-F2BC-44F2-BCF3-769F4E494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9B2B8953-29A1-4A1E-97F8-68D3D4CF5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1509F-832D-4F7B-AE54-1063B871C846}"/>
              </a:ext>
            </a:extLst>
          </p:cNvPr>
          <p:cNvSpPr>
            <a:spLocks noGrp="1"/>
          </p:cNvSpPr>
          <p:nvPr>
            <p:ph type="dt" sz="half" idx="10"/>
          </p:nvPr>
        </p:nvSpPr>
        <p:spPr/>
        <p:txBody>
          <a:bodyPr/>
          <a:lstStyle/>
          <a:p>
            <a:fld id="{0777088F-1BD3-4E41-9B72-2163E949E1D7}" type="datetimeFigureOut">
              <a:rPr lang="hu-HU" smtClean="0"/>
              <a:t>2022. 06. 12.</a:t>
            </a:fld>
            <a:endParaRPr lang="hu-HU"/>
          </a:p>
        </p:txBody>
      </p:sp>
      <p:sp>
        <p:nvSpPr>
          <p:cNvPr id="6" name="Footer Placeholder 5">
            <a:extLst>
              <a:ext uri="{FF2B5EF4-FFF2-40B4-BE49-F238E27FC236}">
                <a16:creationId xmlns:a16="http://schemas.microsoft.com/office/drawing/2014/main" id="{6FD74513-F513-400C-B27E-ED7428CEF384}"/>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BA31B176-8B1D-4390-A1A5-21E2F25F66A4}"/>
              </a:ext>
            </a:extLst>
          </p:cNvPr>
          <p:cNvSpPr>
            <a:spLocks noGrp="1"/>
          </p:cNvSpPr>
          <p:nvPr>
            <p:ph type="sldNum" sz="quarter" idx="12"/>
          </p:nvPr>
        </p:nvSpPr>
        <p:spPr/>
        <p:txBody>
          <a:bodyPr/>
          <a:lstStyle/>
          <a:p>
            <a:fld id="{6F4AE3FE-7C7A-4183-83FE-7B867ABCE6A9}" type="slidenum">
              <a:rPr lang="hu-HU" smtClean="0"/>
              <a:t>‹#›</a:t>
            </a:fld>
            <a:endParaRPr lang="hu-HU"/>
          </a:p>
        </p:txBody>
      </p:sp>
    </p:spTree>
    <p:extLst>
      <p:ext uri="{BB962C8B-B14F-4D97-AF65-F5344CB8AC3E}">
        <p14:creationId xmlns:p14="http://schemas.microsoft.com/office/powerpoint/2010/main" val="301848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E1DFB-4897-4895-8854-2AEC9BFEC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3387938E-F85F-4183-A2F0-68294649D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1E710DA9-A1FB-48C5-8A7D-5CED645D2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7088F-1BD3-4E41-9B72-2163E949E1D7}" type="datetimeFigureOut">
              <a:rPr lang="hu-HU" smtClean="0"/>
              <a:t>2022. 06. 12.</a:t>
            </a:fld>
            <a:endParaRPr lang="hu-HU"/>
          </a:p>
        </p:txBody>
      </p:sp>
      <p:sp>
        <p:nvSpPr>
          <p:cNvPr id="5" name="Footer Placeholder 4">
            <a:extLst>
              <a:ext uri="{FF2B5EF4-FFF2-40B4-BE49-F238E27FC236}">
                <a16:creationId xmlns:a16="http://schemas.microsoft.com/office/drawing/2014/main" id="{86FFE7DC-9F8C-447B-A5EA-0D0449E37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BD12C222-8A3F-4CAC-B008-242A77AB4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AE3FE-7C7A-4183-83FE-7B867ABCE6A9}" type="slidenum">
              <a:rPr lang="hu-HU" smtClean="0"/>
              <a:t>‹#›</a:t>
            </a:fld>
            <a:endParaRPr lang="hu-HU"/>
          </a:p>
        </p:txBody>
      </p:sp>
    </p:spTree>
    <p:extLst>
      <p:ext uri="{BB962C8B-B14F-4D97-AF65-F5344CB8AC3E}">
        <p14:creationId xmlns:p14="http://schemas.microsoft.com/office/powerpoint/2010/main" val="259692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874D-430C-45E9-9BC2-FC63026014A9}"/>
              </a:ext>
            </a:extLst>
          </p:cNvPr>
          <p:cNvSpPr>
            <a:spLocks noGrp="1"/>
          </p:cNvSpPr>
          <p:nvPr>
            <p:ph type="ctrTitle"/>
          </p:nvPr>
        </p:nvSpPr>
        <p:spPr/>
        <p:txBody>
          <a:bodyPr>
            <a:normAutofit fontScale="90000"/>
          </a:bodyPr>
          <a:lstStyle/>
          <a:p>
            <a:r>
              <a:rPr lang="hu-HU" dirty="0"/>
              <a:t>OPENGL GRAFIKUS</a:t>
            </a:r>
            <a:br>
              <a:rPr lang="hu-HU" dirty="0"/>
            </a:br>
            <a:r>
              <a:rPr lang="hu-HU" dirty="0"/>
              <a:t>KÖNYVTÁRRA ÉPÜLŐ</a:t>
            </a:r>
            <a:br>
              <a:rPr lang="hu-HU" dirty="0"/>
            </a:br>
            <a:r>
              <a:rPr lang="hu-HU" dirty="0"/>
              <a:t>JÁTÉKMOTOR FEJLESZTÉSE</a:t>
            </a:r>
          </a:p>
        </p:txBody>
      </p:sp>
      <p:sp>
        <p:nvSpPr>
          <p:cNvPr id="3" name="Subtitle 2">
            <a:extLst>
              <a:ext uri="{FF2B5EF4-FFF2-40B4-BE49-F238E27FC236}">
                <a16:creationId xmlns:a16="http://schemas.microsoft.com/office/drawing/2014/main" id="{B2469D7A-B16F-4924-8490-1C14160B5F6A}"/>
              </a:ext>
            </a:extLst>
          </p:cNvPr>
          <p:cNvSpPr>
            <a:spLocks noGrp="1"/>
          </p:cNvSpPr>
          <p:nvPr>
            <p:ph type="subTitle" idx="1"/>
          </p:nvPr>
        </p:nvSpPr>
        <p:spPr/>
        <p:txBody>
          <a:bodyPr/>
          <a:lstStyle/>
          <a:p>
            <a:endParaRPr lang="hu-HU" dirty="0"/>
          </a:p>
          <a:p>
            <a:r>
              <a:rPr lang="hu-HU" dirty="0"/>
              <a:t>Készítette: Rittgasszer Ákos</a:t>
            </a:r>
          </a:p>
          <a:p>
            <a:r>
              <a:rPr lang="hu-HU" dirty="0"/>
              <a:t>Konzulens: Dr. Tóth Balázs György</a:t>
            </a:r>
          </a:p>
        </p:txBody>
      </p:sp>
    </p:spTree>
    <p:extLst>
      <p:ext uri="{BB962C8B-B14F-4D97-AF65-F5344CB8AC3E}">
        <p14:creationId xmlns:p14="http://schemas.microsoft.com/office/powerpoint/2010/main" val="344904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DE22-935C-4139-805C-5B70F5DDBFD3}"/>
              </a:ext>
            </a:extLst>
          </p:cNvPr>
          <p:cNvSpPr>
            <a:spLocks noGrp="1"/>
          </p:cNvSpPr>
          <p:nvPr>
            <p:ph type="title"/>
          </p:nvPr>
        </p:nvSpPr>
        <p:spPr/>
        <p:txBody>
          <a:bodyPr/>
          <a:lstStyle/>
          <a:p>
            <a:r>
              <a:rPr lang="hu-HU" dirty="0"/>
              <a:t>Feladat</a:t>
            </a:r>
          </a:p>
        </p:txBody>
      </p:sp>
      <p:sp>
        <p:nvSpPr>
          <p:cNvPr id="3" name="Content Placeholder 2">
            <a:extLst>
              <a:ext uri="{FF2B5EF4-FFF2-40B4-BE49-F238E27FC236}">
                <a16:creationId xmlns:a16="http://schemas.microsoft.com/office/drawing/2014/main" id="{AAEC4244-B1BE-443A-83F5-C4673D72E3C9}"/>
              </a:ext>
            </a:extLst>
          </p:cNvPr>
          <p:cNvSpPr>
            <a:spLocks noGrp="1"/>
          </p:cNvSpPr>
          <p:nvPr>
            <p:ph idx="1"/>
          </p:nvPr>
        </p:nvSpPr>
        <p:spPr/>
        <p:txBody>
          <a:bodyPr/>
          <a:lstStyle/>
          <a:p>
            <a:r>
              <a:rPr lang="hu-HU" dirty="0"/>
              <a:t>2D játékmotor</a:t>
            </a:r>
          </a:p>
          <a:p>
            <a:r>
              <a:rPr lang="hu-HU" dirty="0"/>
              <a:t>Beépített labirintus megjelenítő és generáló funkció</a:t>
            </a:r>
          </a:p>
          <a:p>
            <a:r>
              <a:rPr lang="hu-HU" dirty="0"/>
              <a:t>A motor és a játék jól különüljön el egymástól</a:t>
            </a:r>
          </a:p>
          <a:p>
            <a:r>
              <a:rPr lang="hu-HU" dirty="0"/>
              <a:t>OpenGL alapok</a:t>
            </a:r>
          </a:p>
          <a:p>
            <a:r>
              <a:rPr lang="hu-HU" dirty="0"/>
              <a:t>Könnyen cserélhető legyen a technológia</a:t>
            </a:r>
          </a:p>
          <a:p>
            <a:r>
              <a:rPr lang="hu-HU" dirty="0"/>
              <a:t>Könnyen továbbfejleszthető motor</a:t>
            </a:r>
          </a:p>
        </p:txBody>
      </p:sp>
    </p:spTree>
    <p:extLst>
      <p:ext uri="{BB962C8B-B14F-4D97-AF65-F5344CB8AC3E}">
        <p14:creationId xmlns:p14="http://schemas.microsoft.com/office/powerpoint/2010/main" val="227165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2D41-858B-4D7F-854A-1D3CB66F4616}"/>
              </a:ext>
            </a:extLst>
          </p:cNvPr>
          <p:cNvSpPr>
            <a:spLocks noGrp="1"/>
          </p:cNvSpPr>
          <p:nvPr>
            <p:ph type="title"/>
          </p:nvPr>
        </p:nvSpPr>
        <p:spPr/>
        <p:txBody>
          <a:bodyPr/>
          <a:lstStyle/>
          <a:p>
            <a:r>
              <a:rPr lang="hu-HU" dirty="0"/>
              <a:t>Tervezés</a:t>
            </a:r>
          </a:p>
        </p:txBody>
      </p:sp>
      <p:sp>
        <p:nvSpPr>
          <p:cNvPr id="3" name="Content Placeholder 2">
            <a:extLst>
              <a:ext uri="{FF2B5EF4-FFF2-40B4-BE49-F238E27FC236}">
                <a16:creationId xmlns:a16="http://schemas.microsoft.com/office/drawing/2014/main" id="{BF377FF2-07C9-4153-87FC-0D1E9C6716BE}"/>
              </a:ext>
            </a:extLst>
          </p:cNvPr>
          <p:cNvSpPr>
            <a:spLocks noGrp="1"/>
          </p:cNvSpPr>
          <p:nvPr>
            <p:ph idx="1"/>
          </p:nvPr>
        </p:nvSpPr>
        <p:spPr/>
        <p:txBody>
          <a:bodyPr/>
          <a:lstStyle/>
          <a:p>
            <a:r>
              <a:rPr lang="en-US" dirty="0" err="1"/>
              <a:t>Tervez</a:t>
            </a:r>
            <a:r>
              <a:rPr lang="hu-HU" dirty="0" err="1"/>
              <a:t>ési</a:t>
            </a:r>
            <a:r>
              <a:rPr lang="hu-HU" dirty="0"/>
              <a:t> elvek</a:t>
            </a:r>
          </a:p>
          <a:p>
            <a:r>
              <a:rPr lang="hu-HU" dirty="0"/>
              <a:t>Tervezési minták</a:t>
            </a:r>
          </a:p>
          <a:p>
            <a:r>
              <a:rPr lang="hu-HU" dirty="0"/>
              <a:t>Projektgenerálás</a:t>
            </a:r>
          </a:p>
          <a:p>
            <a:r>
              <a:rPr lang="hu-HU" dirty="0"/>
              <a:t>Verziókezelés</a:t>
            </a:r>
          </a:p>
          <a:p>
            <a:r>
              <a:rPr lang="hu-HU" dirty="0" err="1"/>
              <a:t>Interface</a:t>
            </a:r>
            <a:r>
              <a:rPr lang="hu-HU" dirty="0"/>
              <a:t>-ek kompatibilitása</a:t>
            </a:r>
          </a:p>
          <a:p>
            <a:r>
              <a:rPr lang="hu-HU" dirty="0"/>
              <a:t>Felelősségek meghatározása</a:t>
            </a:r>
          </a:p>
          <a:p>
            <a:r>
              <a:rPr lang="hu-HU" dirty="0" err="1"/>
              <a:t>Logolási</a:t>
            </a:r>
            <a:r>
              <a:rPr lang="hu-HU" dirty="0"/>
              <a:t> rendszer</a:t>
            </a:r>
          </a:p>
          <a:p>
            <a:r>
              <a:rPr lang="hu-HU" dirty="0"/>
              <a:t>Tesztelés</a:t>
            </a:r>
          </a:p>
        </p:txBody>
      </p:sp>
      <p:pic>
        <p:nvPicPr>
          <p:cNvPr id="5" name="Picture 4">
            <a:extLst>
              <a:ext uri="{FF2B5EF4-FFF2-40B4-BE49-F238E27FC236}">
                <a16:creationId xmlns:a16="http://schemas.microsoft.com/office/drawing/2014/main" id="{8F3417FD-32EC-415C-8D49-1676C2B9089C}"/>
              </a:ext>
            </a:extLst>
          </p:cNvPr>
          <p:cNvPicPr>
            <a:picLocks noChangeAspect="1"/>
          </p:cNvPicPr>
          <p:nvPr/>
        </p:nvPicPr>
        <p:blipFill>
          <a:blip r:embed="rId3"/>
          <a:stretch>
            <a:fillRect/>
          </a:stretch>
        </p:blipFill>
        <p:spPr>
          <a:xfrm>
            <a:off x="6756600" y="2409802"/>
            <a:ext cx="4484469" cy="2038395"/>
          </a:xfrm>
          <a:prstGeom prst="rect">
            <a:avLst/>
          </a:prstGeom>
        </p:spPr>
      </p:pic>
    </p:spTree>
    <p:extLst>
      <p:ext uri="{BB962C8B-B14F-4D97-AF65-F5344CB8AC3E}">
        <p14:creationId xmlns:p14="http://schemas.microsoft.com/office/powerpoint/2010/main" val="108751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F387-BE90-403E-86CF-82D94CB4E665}"/>
              </a:ext>
            </a:extLst>
          </p:cNvPr>
          <p:cNvSpPr>
            <a:spLocks noGrp="1"/>
          </p:cNvSpPr>
          <p:nvPr>
            <p:ph type="title"/>
          </p:nvPr>
        </p:nvSpPr>
        <p:spPr/>
        <p:txBody>
          <a:bodyPr/>
          <a:lstStyle/>
          <a:p>
            <a:r>
              <a:rPr lang="hu-HU" dirty="0"/>
              <a:t>Implementáció</a:t>
            </a:r>
          </a:p>
        </p:txBody>
      </p:sp>
      <p:sp>
        <p:nvSpPr>
          <p:cNvPr id="3" name="Content Placeholder 2">
            <a:extLst>
              <a:ext uri="{FF2B5EF4-FFF2-40B4-BE49-F238E27FC236}">
                <a16:creationId xmlns:a16="http://schemas.microsoft.com/office/drawing/2014/main" id="{EA2C69AC-02AB-466F-B5EE-2B4B0723BC8A}"/>
              </a:ext>
            </a:extLst>
          </p:cNvPr>
          <p:cNvSpPr>
            <a:spLocks noGrp="1"/>
          </p:cNvSpPr>
          <p:nvPr>
            <p:ph idx="1"/>
          </p:nvPr>
        </p:nvSpPr>
        <p:spPr/>
        <p:txBody>
          <a:bodyPr/>
          <a:lstStyle/>
          <a:p>
            <a:r>
              <a:rPr lang="en-US" dirty="0"/>
              <a:t>C++</a:t>
            </a:r>
          </a:p>
          <a:p>
            <a:r>
              <a:rPr lang="en-US" dirty="0"/>
              <a:t>Nat</a:t>
            </a:r>
            <a:r>
              <a:rPr lang="hu-HU" dirty="0"/>
              <a:t>ív/platformfüggő részek becsomagolása</a:t>
            </a:r>
          </a:p>
          <a:p>
            <a:pPr lvl="1"/>
            <a:r>
              <a:rPr lang="hu-HU" dirty="0"/>
              <a:t>OpenGL</a:t>
            </a:r>
          </a:p>
          <a:p>
            <a:pPr lvl="1"/>
            <a:r>
              <a:rPr lang="hu-HU" dirty="0"/>
              <a:t>Windows</a:t>
            </a:r>
          </a:p>
          <a:p>
            <a:r>
              <a:rPr lang="hu-HU" dirty="0" err="1"/>
              <a:t>Skeleton</a:t>
            </a:r>
            <a:endParaRPr lang="hu-HU" dirty="0"/>
          </a:p>
          <a:p>
            <a:r>
              <a:rPr lang="hu-HU" dirty="0"/>
              <a:t>Funkciók implementálása</a:t>
            </a:r>
          </a:p>
          <a:p>
            <a:r>
              <a:rPr lang="hu-HU" dirty="0" err="1"/>
              <a:t>Default</a:t>
            </a:r>
            <a:r>
              <a:rPr lang="hu-HU" dirty="0"/>
              <a:t> értékek, algoritmusok</a:t>
            </a:r>
          </a:p>
          <a:p>
            <a:r>
              <a:rPr lang="hu-HU" dirty="0"/>
              <a:t>Tesztelés</a:t>
            </a:r>
          </a:p>
          <a:p>
            <a:pPr lvl="1"/>
            <a:r>
              <a:rPr lang="hu-HU" dirty="0" err="1"/>
              <a:t>Demo</a:t>
            </a:r>
            <a:r>
              <a:rPr lang="hu-HU" dirty="0"/>
              <a:t> játék</a:t>
            </a:r>
          </a:p>
          <a:p>
            <a:pPr marL="0" indent="0">
              <a:buNone/>
            </a:pPr>
            <a:endParaRPr lang="hu-HU" dirty="0"/>
          </a:p>
        </p:txBody>
      </p:sp>
    </p:spTree>
    <p:extLst>
      <p:ext uri="{BB962C8B-B14F-4D97-AF65-F5344CB8AC3E}">
        <p14:creationId xmlns:p14="http://schemas.microsoft.com/office/powerpoint/2010/main" val="420841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EFD1-B17B-4EDE-8554-EBD97CFE240E}"/>
              </a:ext>
            </a:extLst>
          </p:cNvPr>
          <p:cNvSpPr>
            <a:spLocks noGrp="1"/>
          </p:cNvSpPr>
          <p:nvPr>
            <p:ph type="title"/>
          </p:nvPr>
        </p:nvSpPr>
        <p:spPr/>
        <p:txBody>
          <a:bodyPr/>
          <a:lstStyle/>
          <a:p>
            <a:r>
              <a:rPr lang="hu-HU" dirty="0"/>
              <a:t>Végeredmény</a:t>
            </a:r>
          </a:p>
        </p:txBody>
      </p:sp>
      <p:sp>
        <p:nvSpPr>
          <p:cNvPr id="3" name="Content Placeholder 2">
            <a:extLst>
              <a:ext uri="{FF2B5EF4-FFF2-40B4-BE49-F238E27FC236}">
                <a16:creationId xmlns:a16="http://schemas.microsoft.com/office/drawing/2014/main" id="{7D62940B-2520-4071-8416-696A4CFCA2AA}"/>
              </a:ext>
            </a:extLst>
          </p:cNvPr>
          <p:cNvSpPr>
            <a:spLocks noGrp="1"/>
          </p:cNvSpPr>
          <p:nvPr>
            <p:ph idx="1"/>
          </p:nvPr>
        </p:nvSpPr>
        <p:spPr/>
        <p:txBody>
          <a:bodyPr/>
          <a:lstStyle/>
          <a:p>
            <a:r>
              <a:rPr lang="hu-HU" dirty="0"/>
              <a:t>Motor könyvtár</a:t>
            </a:r>
          </a:p>
          <a:p>
            <a:pPr lvl="1"/>
            <a:r>
              <a:rPr lang="hu-HU" dirty="0"/>
              <a:t>Labirintus</a:t>
            </a:r>
          </a:p>
          <a:p>
            <a:pPr lvl="1"/>
            <a:r>
              <a:rPr lang="hu-HU" dirty="0"/>
              <a:t>Egyszerű textúrázott objektumok</a:t>
            </a:r>
          </a:p>
          <a:p>
            <a:pPr lvl="1"/>
            <a:r>
              <a:rPr lang="hu-HU" dirty="0"/>
              <a:t>Grafikus megjelenítés</a:t>
            </a:r>
          </a:p>
          <a:p>
            <a:pPr lvl="1"/>
            <a:r>
              <a:rPr lang="hu-HU" dirty="0"/>
              <a:t>Ütközés detektálás</a:t>
            </a:r>
          </a:p>
          <a:p>
            <a:pPr lvl="1"/>
            <a:r>
              <a:rPr lang="hu-HU" dirty="0"/>
              <a:t>Testre szabható inputok</a:t>
            </a:r>
          </a:p>
          <a:p>
            <a:r>
              <a:rPr lang="hu-HU" dirty="0" err="1"/>
              <a:t>Demo</a:t>
            </a:r>
            <a:r>
              <a:rPr lang="hu-HU" dirty="0"/>
              <a:t> játék</a:t>
            </a:r>
          </a:p>
          <a:p>
            <a:pPr lvl="1"/>
            <a:r>
              <a:rPr lang="hu-HU" dirty="0"/>
              <a:t>Labirintus</a:t>
            </a:r>
          </a:p>
          <a:p>
            <a:pPr lvl="1"/>
            <a:r>
              <a:rPr lang="hu-HU" dirty="0"/>
              <a:t>Ütközhető falak</a:t>
            </a:r>
          </a:p>
          <a:p>
            <a:pPr lvl="1"/>
            <a:r>
              <a:rPr lang="hu-HU" dirty="0"/>
              <a:t>Irányítható játékos objektum</a:t>
            </a:r>
          </a:p>
        </p:txBody>
      </p:sp>
      <p:pic>
        <p:nvPicPr>
          <p:cNvPr id="5" name="Picture 4" descr="A screenshot of a computer&#10;&#10;Description automatically generated with low confidence">
            <a:extLst>
              <a:ext uri="{FF2B5EF4-FFF2-40B4-BE49-F238E27FC236}">
                <a16:creationId xmlns:a16="http://schemas.microsoft.com/office/drawing/2014/main" id="{D5762D74-5933-4305-A52D-99C69E7539B6}"/>
              </a:ext>
            </a:extLst>
          </p:cNvPr>
          <p:cNvPicPr>
            <a:picLocks noChangeAspect="1"/>
          </p:cNvPicPr>
          <p:nvPr/>
        </p:nvPicPr>
        <p:blipFill>
          <a:blip r:embed="rId3"/>
          <a:stretch>
            <a:fillRect/>
          </a:stretch>
        </p:blipFill>
        <p:spPr>
          <a:xfrm>
            <a:off x="6329690" y="681037"/>
            <a:ext cx="5411809" cy="4235329"/>
          </a:xfrm>
          <a:prstGeom prst="rect">
            <a:avLst/>
          </a:prstGeom>
        </p:spPr>
      </p:pic>
      <p:sp>
        <p:nvSpPr>
          <p:cNvPr id="6" name="TextBox 5">
            <a:extLst>
              <a:ext uri="{FF2B5EF4-FFF2-40B4-BE49-F238E27FC236}">
                <a16:creationId xmlns:a16="http://schemas.microsoft.com/office/drawing/2014/main" id="{7C6A81AB-2C07-439C-B36F-7D46BD796E00}"/>
              </a:ext>
            </a:extLst>
          </p:cNvPr>
          <p:cNvSpPr txBox="1"/>
          <p:nvPr/>
        </p:nvSpPr>
        <p:spPr>
          <a:xfrm>
            <a:off x="8083094" y="4916366"/>
            <a:ext cx="1905000" cy="369332"/>
          </a:xfrm>
          <a:prstGeom prst="rect">
            <a:avLst/>
          </a:prstGeom>
          <a:noFill/>
        </p:spPr>
        <p:txBody>
          <a:bodyPr wrap="square" rtlCol="0">
            <a:spAutoFit/>
          </a:bodyPr>
          <a:lstStyle/>
          <a:p>
            <a:pPr algn="ctr"/>
            <a:r>
              <a:rPr lang="hu-HU" dirty="0" err="1"/>
              <a:t>Demo</a:t>
            </a:r>
            <a:r>
              <a:rPr lang="hu-HU" dirty="0"/>
              <a:t> játék</a:t>
            </a:r>
          </a:p>
        </p:txBody>
      </p:sp>
    </p:spTree>
    <p:extLst>
      <p:ext uri="{BB962C8B-B14F-4D97-AF65-F5344CB8AC3E}">
        <p14:creationId xmlns:p14="http://schemas.microsoft.com/office/powerpoint/2010/main" val="341253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DAE4-6729-43F1-8765-C522F3C4E80F}"/>
              </a:ext>
            </a:extLst>
          </p:cNvPr>
          <p:cNvSpPr>
            <a:spLocks noGrp="1"/>
          </p:cNvSpPr>
          <p:nvPr>
            <p:ph type="title"/>
          </p:nvPr>
        </p:nvSpPr>
        <p:spPr/>
        <p:txBody>
          <a:bodyPr/>
          <a:lstStyle/>
          <a:p>
            <a:r>
              <a:rPr lang="hu-HU" dirty="0"/>
              <a:t>Kérdések</a:t>
            </a:r>
          </a:p>
        </p:txBody>
      </p:sp>
      <p:sp>
        <p:nvSpPr>
          <p:cNvPr id="3" name="Content Placeholder 2">
            <a:extLst>
              <a:ext uri="{FF2B5EF4-FFF2-40B4-BE49-F238E27FC236}">
                <a16:creationId xmlns:a16="http://schemas.microsoft.com/office/drawing/2014/main" id="{80DA1321-3E7A-4329-BB13-52A13BE720D0}"/>
              </a:ext>
            </a:extLst>
          </p:cNvPr>
          <p:cNvSpPr>
            <a:spLocks noGrp="1"/>
          </p:cNvSpPr>
          <p:nvPr>
            <p:ph idx="1"/>
          </p:nvPr>
        </p:nvSpPr>
        <p:spPr/>
        <p:txBody>
          <a:bodyPr/>
          <a:lstStyle/>
          <a:p>
            <a:pPr>
              <a:buFont typeface="+mj-lt"/>
              <a:buAutoNum type="arabicPeriod"/>
            </a:pPr>
            <a:r>
              <a:rPr lang="hu-HU" dirty="0"/>
              <a:t>Mutassa be részletesebben az létrehozott osztályokat, tartalmazási és öröklődési viszonyaikat! Hogyan adna hozzá a játékhoz egy új </a:t>
            </a:r>
            <a:r>
              <a:rPr lang="hu-HU" dirty="0" err="1"/>
              <a:t>shadert</a:t>
            </a:r>
            <a:r>
              <a:rPr lang="hu-HU" dirty="0"/>
              <a:t>, más textúrát, illetve más geometriát használó objektumot?</a:t>
            </a:r>
          </a:p>
          <a:p>
            <a:pPr>
              <a:buFont typeface="+mj-lt"/>
              <a:buAutoNum type="arabicPeriod"/>
            </a:pPr>
            <a:endParaRPr lang="hu-HU" dirty="0"/>
          </a:p>
          <a:p>
            <a:pPr>
              <a:buFont typeface="+mj-lt"/>
              <a:buAutoNum type="arabicPeriod"/>
            </a:pPr>
            <a:endParaRPr lang="hu-HU" dirty="0"/>
          </a:p>
          <a:p>
            <a:pPr>
              <a:buFont typeface="+mj-lt"/>
              <a:buAutoNum type="arabicPeriod"/>
            </a:pPr>
            <a:r>
              <a:rPr lang="hu-HU" dirty="0"/>
              <a:t>Milyen algoritmust használt a labirintus előállításához?</a:t>
            </a:r>
          </a:p>
          <a:p>
            <a:pPr marL="0" indent="0">
              <a:buNone/>
            </a:pPr>
            <a:endParaRPr lang="hu-HU" dirty="0"/>
          </a:p>
        </p:txBody>
      </p:sp>
    </p:spTree>
    <p:extLst>
      <p:ext uri="{BB962C8B-B14F-4D97-AF65-F5344CB8AC3E}">
        <p14:creationId xmlns:p14="http://schemas.microsoft.com/office/powerpoint/2010/main" val="280412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441E-D1BA-4704-B6E9-DBE32B33645F}"/>
              </a:ext>
            </a:extLst>
          </p:cNvPr>
          <p:cNvSpPr>
            <a:spLocks noGrp="1"/>
          </p:cNvSpPr>
          <p:nvPr>
            <p:ph type="title"/>
          </p:nvPr>
        </p:nvSpPr>
        <p:spPr/>
        <p:txBody>
          <a:bodyPr/>
          <a:lstStyle/>
          <a:p>
            <a:r>
              <a:rPr lang="hu-HU" dirty="0"/>
              <a:t>Labirintus</a:t>
            </a:r>
          </a:p>
        </p:txBody>
      </p:sp>
      <p:sp>
        <p:nvSpPr>
          <p:cNvPr id="3" name="Content Placeholder 2">
            <a:extLst>
              <a:ext uri="{FF2B5EF4-FFF2-40B4-BE49-F238E27FC236}">
                <a16:creationId xmlns:a16="http://schemas.microsoft.com/office/drawing/2014/main" id="{E383DEA7-6B35-4F6E-92B2-221745A8A710}"/>
              </a:ext>
            </a:extLst>
          </p:cNvPr>
          <p:cNvSpPr>
            <a:spLocks noGrp="1"/>
          </p:cNvSpPr>
          <p:nvPr>
            <p:ph idx="1"/>
          </p:nvPr>
        </p:nvSpPr>
        <p:spPr/>
        <p:txBody>
          <a:bodyPr>
            <a:normAutofit/>
          </a:bodyPr>
          <a:lstStyle/>
          <a:p>
            <a:r>
              <a:rPr lang="hu-HU" dirty="0"/>
              <a:t>Rekurzív algoritmus</a:t>
            </a:r>
          </a:p>
          <a:p>
            <a:r>
              <a:rPr lang="hu-HU" dirty="0"/>
              <a:t>Tökéletes labirintus</a:t>
            </a:r>
          </a:p>
          <a:p>
            <a:r>
              <a:rPr lang="hu-HU" dirty="0"/>
              <a:t>Módosított </a:t>
            </a:r>
            <a:r>
              <a:rPr lang="hu-HU" dirty="0" err="1"/>
              <a:t>Kruskal</a:t>
            </a:r>
            <a:r>
              <a:rPr lang="hu-HU" dirty="0"/>
              <a:t> algoritmus</a:t>
            </a:r>
          </a:p>
          <a:p>
            <a:pPr lvl="1"/>
            <a:r>
              <a:rPr lang="hu-HU" dirty="0"/>
              <a:t>Eredmény egy feszítőfa</a:t>
            </a:r>
          </a:p>
          <a:p>
            <a:r>
              <a:rPr lang="hu-HU" dirty="0"/>
              <a:t>n*m mátrixba utakat pakol le</a:t>
            </a:r>
          </a:p>
          <a:p>
            <a:endParaRPr lang="hu-HU" dirty="0"/>
          </a:p>
          <a:p>
            <a:r>
              <a:rPr lang="hu-HU" dirty="0"/>
              <a:t>Mélységi bejárással keres megoldást</a:t>
            </a:r>
          </a:p>
          <a:p>
            <a:pPr marL="457200" lvl="1" indent="0">
              <a:buNone/>
            </a:pPr>
            <a:endParaRPr lang="hu-HU" dirty="0"/>
          </a:p>
        </p:txBody>
      </p:sp>
    </p:spTree>
    <p:extLst>
      <p:ext uri="{BB962C8B-B14F-4D97-AF65-F5344CB8AC3E}">
        <p14:creationId xmlns:p14="http://schemas.microsoft.com/office/powerpoint/2010/main" val="403832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338-2BB2-4A64-95E1-A2491259219D}"/>
              </a:ext>
            </a:extLst>
          </p:cNvPr>
          <p:cNvSpPr>
            <a:spLocks noGrp="1"/>
          </p:cNvSpPr>
          <p:nvPr>
            <p:ph type="title"/>
          </p:nvPr>
        </p:nvSpPr>
        <p:spPr/>
        <p:txBody>
          <a:bodyPr/>
          <a:lstStyle/>
          <a:p>
            <a:r>
              <a:rPr lang="en-US" dirty="0" err="1"/>
              <a:t>Osztályok</a:t>
            </a:r>
            <a:r>
              <a:rPr lang="en-US" dirty="0"/>
              <a:t> </a:t>
            </a:r>
            <a:r>
              <a:rPr lang="en-US" dirty="0" err="1"/>
              <a:t>bemutat</a:t>
            </a:r>
            <a:r>
              <a:rPr lang="hu-HU" dirty="0" err="1"/>
              <a:t>ása</a:t>
            </a:r>
            <a:endParaRPr lang="hu-HU" dirty="0"/>
          </a:p>
        </p:txBody>
      </p:sp>
      <p:sp>
        <p:nvSpPr>
          <p:cNvPr id="3" name="Content Placeholder 2">
            <a:extLst>
              <a:ext uri="{FF2B5EF4-FFF2-40B4-BE49-F238E27FC236}">
                <a16:creationId xmlns:a16="http://schemas.microsoft.com/office/drawing/2014/main" id="{DEB7259D-6545-43C2-A688-0B94111D9FDD}"/>
              </a:ext>
            </a:extLst>
          </p:cNvPr>
          <p:cNvSpPr>
            <a:spLocks noGrp="1"/>
          </p:cNvSpPr>
          <p:nvPr>
            <p:ph idx="1"/>
          </p:nvPr>
        </p:nvSpPr>
        <p:spPr/>
        <p:txBody>
          <a:bodyPr/>
          <a:lstStyle/>
          <a:p>
            <a:r>
              <a:rPr lang="hu-HU" dirty="0"/>
              <a:t>Új grafikus objektum</a:t>
            </a:r>
          </a:p>
          <a:p>
            <a:pPr lvl="1"/>
            <a:r>
              <a:rPr lang="hu-HU" dirty="0"/>
              <a:t>Shader és Textúra a </a:t>
            </a:r>
            <a:r>
              <a:rPr lang="hu-HU" dirty="0" err="1"/>
              <a:t>RndererAPI</a:t>
            </a:r>
            <a:r>
              <a:rPr lang="hu-HU" dirty="0"/>
              <a:t> </a:t>
            </a:r>
            <a:r>
              <a:rPr lang="hu-HU" dirty="0" err="1"/>
              <a:t>wrapper</a:t>
            </a:r>
            <a:r>
              <a:rPr lang="hu-HU" dirty="0"/>
              <a:t> osztályaival</a:t>
            </a:r>
          </a:p>
          <a:p>
            <a:pPr lvl="1"/>
            <a:r>
              <a:rPr lang="hu-HU" dirty="0"/>
              <a:t>A </a:t>
            </a:r>
            <a:r>
              <a:rPr lang="hu-HU" dirty="0" err="1"/>
              <a:t>TexturedRectanglehez</a:t>
            </a:r>
            <a:r>
              <a:rPr lang="hu-HU" dirty="0"/>
              <a:t> hasonlóan, </a:t>
            </a:r>
            <a:r>
              <a:rPr lang="hu-HU" dirty="0" err="1"/>
              <a:t>GameObject</a:t>
            </a:r>
            <a:r>
              <a:rPr lang="hu-HU" dirty="0"/>
              <a:t> </a:t>
            </a:r>
            <a:r>
              <a:rPr lang="hu-HU" dirty="0" err="1"/>
              <a:t>leszármazottaként</a:t>
            </a:r>
            <a:endParaRPr lang="hu-HU" dirty="0"/>
          </a:p>
          <a:p>
            <a:pPr lvl="1"/>
            <a:r>
              <a:rPr lang="hu-HU" dirty="0" err="1"/>
              <a:t>RendererAPI</a:t>
            </a:r>
            <a:r>
              <a:rPr lang="hu-HU" dirty="0"/>
              <a:t> + OpenGL (ami hiányzik az API-</a:t>
            </a:r>
            <a:r>
              <a:rPr lang="hu-HU" dirty="0" err="1"/>
              <a:t>ból</a:t>
            </a:r>
            <a:r>
              <a:rPr lang="hu-HU" dirty="0"/>
              <a:t>)</a:t>
            </a:r>
          </a:p>
          <a:p>
            <a:endParaRPr lang="hu-HU" dirty="0"/>
          </a:p>
          <a:p>
            <a:r>
              <a:rPr lang="hu-HU" dirty="0"/>
              <a:t>Osztálydiagram</a:t>
            </a:r>
          </a:p>
          <a:p>
            <a:pPr lvl="1"/>
            <a:r>
              <a:rPr lang="hu-HU" dirty="0"/>
              <a:t>Játék</a:t>
            </a:r>
          </a:p>
          <a:p>
            <a:pPr lvl="1"/>
            <a:r>
              <a:rPr lang="hu-HU" dirty="0"/>
              <a:t>Labirintus</a:t>
            </a:r>
          </a:p>
          <a:p>
            <a:pPr lvl="1"/>
            <a:r>
              <a:rPr lang="hu-HU" dirty="0"/>
              <a:t>Motor</a:t>
            </a:r>
          </a:p>
          <a:p>
            <a:pPr lvl="1"/>
            <a:r>
              <a:rPr lang="hu-HU" dirty="0"/>
              <a:t>Platform függő kódok</a:t>
            </a:r>
          </a:p>
        </p:txBody>
      </p:sp>
    </p:spTree>
    <p:extLst>
      <p:ext uri="{BB962C8B-B14F-4D97-AF65-F5344CB8AC3E}">
        <p14:creationId xmlns:p14="http://schemas.microsoft.com/office/powerpoint/2010/main" val="409149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 engineering drawing&#10;&#10;Description automatically generated">
            <a:extLst>
              <a:ext uri="{FF2B5EF4-FFF2-40B4-BE49-F238E27FC236}">
                <a16:creationId xmlns:a16="http://schemas.microsoft.com/office/drawing/2014/main" id="{65290255-9074-45BC-9C82-173BCA6543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0277" y="643466"/>
            <a:ext cx="10511446" cy="5571067"/>
          </a:xfrm>
          <a:prstGeom prst="rect">
            <a:avLst/>
          </a:prstGeom>
        </p:spPr>
      </p:pic>
    </p:spTree>
    <p:extLst>
      <p:ext uri="{BB962C8B-B14F-4D97-AF65-F5344CB8AC3E}">
        <p14:creationId xmlns:p14="http://schemas.microsoft.com/office/powerpoint/2010/main" val="3346210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8879</TotalTime>
  <Words>1083</Words>
  <Application>Microsoft Office PowerPoint</Application>
  <PresentationFormat>Widescreen</PresentationFormat>
  <Paragraphs>87</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OPENGL GRAFIKUS KÖNYVTÁRRA ÉPÜLŐ JÁTÉKMOTOR FEJLESZTÉSE</vt:lpstr>
      <vt:lpstr>Feladat</vt:lpstr>
      <vt:lpstr>Tervezés</vt:lpstr>
      <vt:lpstr>Implementáció</vt:lpstr>
      <vt:lpstr>Végeredmény</vt:lpstr>
      <vt:lpstr>Kérdések</vt:lpstr>
      <vt:lpstr>Labirintus</vt:lpstr>
      <vt:lpstr>Osztályok bemutatása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GRAFIKUS KÖNYVTÁRRA ÉPÜLŐ JÁTÉKMOTOR FEJLESZTÉSE</dc:title>
  <dc:creator>Rittgasszer Ákos</dc:creator>
  <cp:lastModifiedBy>Rittgasszer Ákos</cp:lastModifiedBy>
  <cp:revision>15</cp:revision>
  <dcterms:created xsi:type="dcterms:W3CDTF">2022-05-09T07:51:57Z</dcterms:created>
  <dcterms:modified xsi:type="dcterms:W3CDTF">2022-06-12T12:17:52Z</dcterms:modified>
</cp:coreProperties>
</file>