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1" r:id="rId3"/>
    <p:sldId id="302" r:id="rId4"/>
    <p:sldId id="304" r:id="rId5"/>
    <p:sldId id="310" r:id="rId6"/>
    <p:sldId id="303" r:id="rId7"/>
    <p:sldId id="305" r:id="rId8"/>
    <p:sldId id="306" r:id="rId9"/>
    <p:sldId id="311" r:id="rId10"/>
    <p:sldId id="307" r:id="rId11"/>
    <p:sldId id="312" r:id="rId12"/>
    <p:sldId id="313" r:id="rId13"/>
    <p:sldId id="321" r:id="rId14"/>
    <p:sldId id="314" r:id="rId15"/>
    <p:sldId id="317" r:id="rId16"/>
    <p:sldId id="318" r:id="rId17"/>
    <p:sldId id="319" r:id="rId18"/>
    <p:sldId id="320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66" autoAdjust="0"/>
  </p:normalViewPr>
  <p:slideViewPr>
    <p:cSldViewPr>
      <p:cViewPr varScale="1">
        <p:scale>
          <a:sx n="121" d="100"/>
          <a:sy n="121" d="100"/>
        </p:scale>
        <p:origin x="13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983EB-DB37-469E-9275-252937D9056F}" type="datetimeFigureOut">
              <a:rPr lang="en-US" smtClean="0"/>
              <a:t>2020-10-25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9BA7E-5DE2-4514-862D-1F0BE50C8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BA7E-5DE2-4514-862D-1F0BE50C8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BA7E-5DE2-4514-862D-1F0BE50C81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481F-1734-4158-A27F-9B4FBC3CE564}" type="datetimeFigureOut">
              <a:rPr lang="en-US" smtClean="0"/>
              <a:t>2020-10-25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D07B-6ED0-4664-8D1F-212D64741D16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Inverz kinematika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IK </a:t>
            </a:r>
            <a:r>
              <a:rPr lang="hu-HU" dirty="0" err="1" smtClean="0"/>
              <a:t>callback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85800" y="1524000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OnAnimatorIK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rightHandTarget</a:t>
            </a:r>
            <a:r>
              <a:rPr lang="en-US" sz="1400" dirty="0"/>
              <a:t> != null)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animator.SetIKPositionWeight</a:t>
            </a:r>
            <a:r>
              <a:rPr lang="en-US" sz="1400" dirty="0"/>
              <a:t>(</a:t>
            </a:r>
            <a:r>
              <a:rPr lang="en-US" sz="1400" dirty="0" err="1"/>
              <a:t>AvatarIKGoal.RightHand</a:t>
            </a:r>
            <a:r>
              <a:rPr lang="en-US" sz="1400" dirty="0"/>
              <a:t>, 1);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animator.SetIKPosition</a:t>
            </a:r>
            <a:r>
              <a:rPr lang="en-US" sz="1400" dirty="0"/>
              <a:t>(</a:t>
            </a:r>
            <a:r>
              <a:rPr lang="en-US" sz="1400" dirty="0" err="1"/>
              <a:t>AvatarIKGoal.RightHand</a:t>
            </a:r>
            <a:r>
              <a:rPr lang="en-US" sz="1400" dirty="0"/>
              <a:t>, </a:t>
            </a:r>
            <a:r>
              <a:rPr lang="en-US" sz="1400" dirty="0" err="1"/>
              <a:t>rightHandTarget.position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useOrientation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animator.SetIKRotationWeight</a:t>
            </a:r>
            <a:r>
              <a:rPr lang="en-US" sz="1400" dirty="0"/>
              <a:t>(</a:t>
            </a:r>
            <a:r>
              <a:rPr lang="en-US" sz="1400" dirty="0" err="1"/>
              <a:t>AvatarIKGoal.RightHand</a:t>
            </a:r>
            <a:r>
              <a:rPr lang="en-US" sz="1400" dirty="0"/>
              <a:t>, 1);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animator.SetIKRotation</a:t>
            </a:r>
            <a:r>
              <a:rPr lang="en-US" sz="1400" dirty="0"/>
              <a:t>(</a:t>
            </a:r>
            <a:r>
              <a:rPr lang="en-US" sz="1400" dirty="0" err="1"/>
              <a:t>AvatarIKGoal.RightHand</a:t>
            </a:r>
            <a:r>
              <a:rPr lang="en-US" sz="1400" dirty="0"/>
              <a:t>, </a:t>
            </a:r>
            <a:r>
              <a:rPr lang="en-US" sz="1400" dirty="0" err="1"/>
              <a:t>rightHandTarget.rotation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else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animator.SetIKRotationWeight</a:t>
            </a:r>
            <a:r>
              <a:rPr lang="en-US" sz="1400" dirty="0"/>
              <a:t>(</a:t>
            </a:r>
            <a:r>
              <a:rPr lang="en-US" sz="1400" dirty="0" err="1"/>
              <a:t>AvatarIKGoal.RightHand</a:t>
            </a:r>
            <a:r>
              <a:rPr lang="en-US" sz="1400" dirty="0"/>
              <a:t>, 0);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else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animator.SetIKPositionWeight</a:t>
            </a:r>
            <a:r>
              <a:rPr lang="en-US" sz="1400" dirty="0"/>
              <a:t>(</a:t>
            </a:r>
            <a:r>
              <a:rPr lang="en-US" sz="1400" dirty="0" err="1"/>
              <a:t>AvatarIKGoal.RightHand</a:t>
            </a:r>
            <a:r>
              <a:rPr lang="en-US" sz="1400" dirty="0"/>
              <a:t>, 0);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animator.SetIKRotationWeight</a:t>
            </a:r>
            <a:r>
              <a:rPr lang="en-US" sz="1400" dirty="0"/>
              <a:t>(</a:t>
            </a:r>
            <a:r>
              <a:rPr lang="en-US" sz="1400" dirty="0" err="1"/>
              <a:t>AvatarIKGoal.RightHand</a:t>
            </a:r>
            <a:r>
              <a:rPr lang="en-US" sz="1400" dirty="0"/>
              <a:t>, 0);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932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Próba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Sajnos a forgatás limiteket nem veszi figyelembe </a:t>
            </a:r>
            <a:r>
              <a:rPr lang="hu-HU" sz="2800" dirty="0" smtClean="0">
                <a:sym typeface="Wingdings" panose="05000000000000000000" pitchFamily="2" charset="2"/>
              </a:rPr>
              <a:t></a:t>
            </a:r>
            <a:endParaRPr lang="en-US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56" y="2209800"/>
            <a:ext cx="4738687" cy="40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4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Robotkar IK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Hozzunk létre egy üres jelenetet</a:t>
            </a:r>
          </a:p>
          <a:p>
            <a:r>
              <a:rPr lang="hu-HU" dirty="0" smtClean="0"/>
              <a:t>Importáljuk a </a:t>
            </a:r>
            <a:r>
              <a:rPr lang="hu-HU" dirty="0" err="1" smtClean="0"/>
              <a:t>RobotArm</a:t>
            </a:r>
            <a:r>
              <a:rPr lang="hu-HU" dirty="0" smtClean="0"/>
              <a:t> </a:t>
            </a:r>
            <a:r>
              <a:rPr lang="hu-HU" dirty="0" err="1" smtClean="0"/>
              <a:t>Unity</a:t>
            </a:r>
            <a:r>
              <a:rPr lang="hu-HU" dirty="0" smtClean="0"/>
              <a:t> csomagot (.</a:t>
            </a:r>
            <a:r>
              <a:rPr lang="hu-HU" dirty="0" err="1" smtClean="0"/>
              <a:t>unitypackage</a:t>
            </a:r>
            <a:r>
              <a:rPr lang="hu-HU" dirty="0" smtClean="0"/>
              <a:t>)</a:t>
            </a:r>
          </a:p>
          <a:p>
            <a:r>
              <a:rPr lang="hu-HU" dirty="0" smtClean="0"/>
              <a:t>Húzzuk a </a:t>
            </a:r>
            <a:r>
              <a:rPr lang="hu-HU" dirty="0" err="1" smtClean="0"/>
              <a:t>RobotArm</a:t>
            </a:r>
            <a:r>
              <a:rPr lang="hu-HU" dirty="0" smtClean="0"/>
              <a:t>/RobotArm_3 </a:t>
            </a:r>
            <a:r>
              <a:rPr lang="hu-HU" dirty="0" err="1" smtClean="0"/>
              <a:t>prefabot</a:t>
            </a:r>
            <a:r>
              <a:rPr lang="hu-HU" dirty="0" smtClean="0"/>
              <a:t> a jelenetbe</a:t>
            </a:r>
          </a:p>
          <a:p>
            <a:r>
              <a:rPr lang="hu-HU" dirty="0" smtClean="0"/>
              <a:t>Adjunk hozzá a jelenethez egy új kockát, ez lesz az IK </a:t>
            </a:r>
            <a:r>
              <a:rPr lang="hu-HU" dirty="0" err="1" smtClean="0"/>
              <a:t>target</a:t>
            </a:r>
            <a:endParaRPr lang="hu-HU" dirty="0" smtClean="0"/>
          </a:p>
          <a:p>
            <a:r>
              <a:rPr lang="hu-HU" dirty="0" smtClean="0"/>
              <a:t>Adjunk egy új scriptet a robotkarhoz: FABRIK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0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Robotkar hierarchia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Klasszikus csontvázhierarchia, 1 csont - 1 ízület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joint</a:t>
            </a:r>
            <a:r>
              <a:rPr lang="hu-HU" dirty="0" smtClean="0"/>
              <a:t> forgatása hajlítja be a kart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0" y="3200400"/>
            <a:ext cx="877067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FABRIK script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838200" y="1676400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FABRIK : </a:t>
            </a:r>
            <a:r>
              <a:rPr lang="en-US" sz="1400" dirty="0" err="1"/>
              <a:t>MonoBehaviour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Transform target;</a:t>
            </a:r>
          </a:p>
          <a:p>
            <a:endParaRPr lang="en-US" sz="1400" dirty="0"/>
          </a:p>
          <a:p>
            <a:r>
              <a:rPr lang="en-US" sz="1400" dirty="0"/>
              <a:t>    List&lt;Transform&gt; joints;</a:t>
            </a:r>
          </a:p>
          <a:p>
            <a:r>
              <a:rPr lang="en-US" sz="1400" dirty="0"/>
              <a:t>    Vector3[] positions;</a:t>
            </a:r>
          </a:p>
          <a:p>
            <a:r>
              <a:rPr lang="en-US" sz="1400" dirty="0"/>
              <a:t>    float[] distances;</a:t>
            </a:r>
          </a:p>
          <a:p>
            <a:r>
              <a:rPr lang="en-US" sz="1400" dirty="0"/>
              <a:t>    float </a:t>
            </a:r>
            <a:r>
              <a:rPr lang="en-US" sz="1400" dirty="0" err="1"/>
              <a:t>totalDist</a:t>
            </a:r>
            <a:r>
              <a:rPr lang="en-US" sz="1400" dirty="0" smtClean="0"/>
              <a:t>;</a:t>
            </a:r>
            <a:endParaRPr lang="hu-HU" sz="1400" dirty="0" smtClean="0"/>
          </a:p>
          <a:p>
            <a:endParaRPr lang="hu-HU" sz="1400" dirty="0"/>
          </a:p>
          <a:p>
            <a:r>
              <a:rPr lang="hu-HU" sz="1400" dirty="0" smtClean="0"/>
              <a:t>    </a:t>
            </a:r>
            <a:r>
              <a:rPr lang="fr-FR" sz="1400" dirty="0" smtClean="0"/>
              <a:t>void </a:t>
            </a:r>
            <a:r>
              <a:rPr lang="fr-FR" sz="1400" dirty="0"/>
              <a:t>FindJoints(Transform t, ref List&lt;Transform&gt; joints</a:t>
            </a:r>
            <a:r>
              <a:rPr lang="fr-FR" sz="1400" dirty="0" smtClean="0"/>
              <a:t>)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foreach</a:t>
            </a:r>
            <a:r>
              <a:rPr lang="en-US" sz="1400" dirty="0"/>
              <a:t> (Transform child in t</a:t>
            </a:r>
            <a:r>
              <a:rPr lang="en-US" sz="1400" dirty="0" smtClean="0"/>
              <a:t>)</a:t>
            </a:r>
            <a:r>
              <a:rPr lang="hu-HU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       if (</a:t>
            </a:r>
            <a:r>
              <a:rPr lang="en-US" sz="1400" dirty="0" err="1"/>
              <a:t>child.name.Contains</a:t>
            </a:r>
            <a:r>
              <a:rPr lang="en-US" sz="1400" dirty="0"/>
              <a:t>("Joint</a:t>
            </a:r>
            <a:r>
              <a:rPr lang="en-US" sz="1400" dirty="0" smtClean="0"/>
              <a:t>"))</a:t>
            </a:r>
            <a:r>
              <a:rPr lang="hu-HU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           </a:t>
            </a:r>
            <a:r>
              <a:rPr lang="en-US" sz="1400" dirty="0" err="1"/>
              <a:t>joints.Add</a:t>
            </a:r>
            <a:r>
              <a:rPr lang="en-US" sz="1400" dirty="0"/>
              <a:t>(child);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child.name.Contains</a:t>
            </a:r>
            <a:r>
              <a:rPr lang="en-US" sz="1400" dirty="0"/>
              <a:t>("Joint") || </a:t>
            </a:r>
            <a:r>
              <a:rPr lang="en-US" sz="1400" dirty="0" err="1"/>
              <a:t>child.name.Contains</a:t>
            </a:r>
            <a:r>
              <a:rPr lang="en-US" sz="1400" dirty="0"/>
              <a:t>("Bone</a:t>
            </a:r>
            <a:r>
              <a:rPr lang="en-US" sz="1400" dirty="0" smtClean="0"/>
              <a:t>"))</a:t>
            </a:r>
            <a:r>
              <a:rPr lang="hu-HU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           </a:t>
            </a:r>
            <a:r>
              <a:rPr lang="en-US" sz="1400" dirty="0" err="1"/>
              <a:t>FindJoints</a:t>
            </a:r>
            <a:r>
              <a:rPr lang="en-US" sz="1400" dirty="0"/>
              <a:t>(</a:t>
            </a:r>
            <a:r>
              <a:rPr lang="en-US" sz="1400" dirty="0" err="1"/>
              <a:t>child.gameObject.transform</a:t>
            </a:r>
            <a:r>
              <a:rPr lang="en-US" sz="1400" dirty="0"/>
              <a:t>, ref joints);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  <a:endParaRPr lang="hu-HU" sz="1400" dirty="0" smtClean="0"/>
          </a:p>
          <a:p>
            <a:endParaRPr lang="hu-HU" sz="1400" dirty="0"/>
          </a:p>
          <a:p>
            <a:r>
              <a:rPr lang="hu-HU" sz="1400" dirty="0" smtClean="0"/>
              <a:t>    // folyt </a:t>
            </a:r>
            <a:r>
              <a:rPr lang="hu-HU" sz="1400" dirty="0" err="1" smtClean="0"/>
              <a:t>köv</a:t>
            </a:r>
            <a:endParaRPr lang="hu-HU" sz="1400" dirty="0" smtClean="0"/>
          </a:p>
          <a:p>
            <a:r>
              <a:rPr lang="hu-HU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953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FABRIK script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838200" y="1334155"/>
            <a:ext cx="6553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void Start</a:t>
            </a:r>
            <a:r>
              <a:rPr lang="en-US" sz="1200" dirty="0" smtClean="0"/>
              <a:t>()</a:t>
            </a:r>
            <a:r>
              <a:rPr lang="hu-HU" sz="1200" dirty="0" smtClean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       joints = new List&lt;Transform&gt;();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FindJoints</a:t>
            </a:r>
            <a:r>
              <a:rPr lang="en-US" sz="1200" dirty="0"/>
              <a:t>(transform, ref joints);</a:t>
            </a:r>
          </a:p>
          <a:p>
            <a:r>
              <a:rPr lang="en-US" sz="1200" dirty="0"/>
              <a:t>        if (</a:t>
            </a:r>
            <a:r>
              <a:rPr lang="en-US" sz="1200" dirty="0" err="1"/>
              <a:t>joints.Count</a:t>
            </a:r>
            <a:r>
              <a:rPr lang="en-US" sz="1200" dirty="0"/>
              <a:t> == 0</a:t>
            </a:r>
            <a:r>
              <a:rPr lang="en-US" sz="1200" dirty="0" smtClean="0"/>
              <a:t>)</a:t>
            </a:r>
            <a:r>
              <a:rPr lang="hu-HU" sz="1200" dirty="0" smtClean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           </a:t>
            </a:r>
            <a:r>
              <a:rPr lang="en-US" sz="1200" dirty="0" err="1"/>
              <a:t>Debug.LogWarning</a:t>
            </a:r>
            <a:r>
              <a:rPr lang="en-US" sz="1200" dirty="0"/>
              <a:t>("No joints found");</a:t>
            </a:r>
          </a:p>
          <a:p>
            <a:r>
              <a:rPr lang="en-US" sz="1200" dirty="0"/>
              <a:t>            enabled = false;</a:t>
            </a:r>
          </a:p>
          <a:p>
            <a:r>
              <a:rPr lang="en-US" sz="1200" dirty="0"/>
              <a:t>            return;</a:t>
            </a:r>
          </a:p>
          <a:p>
            <a:r>
              <a:rPr lang="en-US" sz="1200" dirty="0"/>
              <a:t>        </a:t>
            </a:r>
            <a:r>
              <a:rPr lang="en-US" sz="1200" dirty="0" smtClean="0"/>
              <a:t>}</a:t>
            </a:r>
            <a:endParaRPr lang="hu-HU" sz="1200" dirty="0" smtClean="0"/>
          </a:p>
          <a:p>
            <a:endParaRPr lang="en-US" sz="1200" dirty="0"/>
          </a:p>
          <a:p>
            <a:r>
              <a:rPr lang="en-US" sz="1200" dirty="0"/>
              <a:t>        positions = new Vector3[</a:t>
            </a:r>
            <a:r>
              <a:rPr lang="en-US" sz="1200" dirty="0" err="1"/>
              <a:t>joints.Count</a:t>
            </a:r>
            <a:r>
              <a:rPr lang="en-US" sz="1200" dirty="0"/>
              <a:t>];</a:t>
            </a:r>
          </a:p>
          <a:p>
            <a:r>
              <a:rPr lang="en-US" sz="1200" dirty="0"/>
              <a:t>        distances = new float[</a:t>
            </a:r>
            <a:r>
              <a:rPr lang="en-US" sz="1200" dirty="0" err="1"/>
              <a:t>joints.Count</a:t>
            </a:r>
            <a:r>
              <a:rPr lang="en-US" sz="1200" dirty="0"/>
              <a:t> - 1];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foreach</a:t>
            </a:r>
            <a:r>
              <a:rPr lang="en-US" sz="1200" dirty="0"/>
              <a:t>(Transform joint in joints</a:t>
            </a:r>
            <a:r>
              <a:rPr lang="en-US" sz="1200" dirty="0" smtClean="0"/>
              <a:t>)</a:t>
            </a:r>
            <a:r>
              <a:rPr lang="hu-HU" sz="1200" dirty="0" smtClean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           positions[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joint.position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++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//</a:t>
            </a:r>
            <a:r>
              <a:rPr lang="en-US" sz="1200" dirty="0" err="1"/>
              <a:t>Debug.Log</a:t>
            </a:r>
            <a:r>
              <a:rPr lang="en-US" sz="1200" dirty="0"/>
              <a:t>(joint.name + " -&gt; " + </a:t>
            </a:r>
            <a:r>
              <a:rPr lang="en-US" sz="1200" dirty="0" err="1"/>
              <a:t>joint.position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smtClean="0"/>
              <a:t>}</a:t>
            </a:r>
            <a:endParaRPr lang="hu-HU" sz="1200" dirty="0" smtClean="0"/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totalDist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    for (</a:t>
            </a:r>
            <a:r>
              <a:rPr lang="en-US" sz="1200" dirty="0" err="1"/>
              <a:t>int</a:t>
            </a:r>
            <a:r>
              <a:rPr lang="en-US" sz="1200" dirty="0"/>
              <a:t> j = 0; j &lt; </a:t>
            </a:r>
            <a:r>
              <a:rPr lang="en-US" sz="1200" dirty="0" err="1"/>
              <a:t>distances.Length</a:t>
            </a:r>
            <a:r>
              <a:rPr lang="en-US" sz="1200" dirty="0"/>
              <a:t>; ++j</a:t>
            </a:r>
            <a:r>
              <a:rPr lang="en-US" sz="1200" dirty="0" smtClean="0"/>
              <a:t>)</a:t>
            </a:r>
            <a:r>
              <a:rPr lang="hu-HU" sz="1200" dirty="0" smtClean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           distances[j] = Vector3.Distance(positions[j + 1], positions[j]);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totalDist</a:t>
            </a:r>
            <a:r>
              <a:rPr lang="en-US" sz="1200" dirty="0"/>
              <a:t> += distances[j];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 smtClean="0"/>
              <a:t>}</a:t>
            </a:r>
            <a:endParaRPr lang="hu-HU" sz="1200" dirty="0" smtClean="0"/>
          </a:p>
          <a:p>
            <a:endParaRPr lang="hu-HU" sz="1200" dirty="0"/>
          </a:p>
          <a:p>
            <a:r>
              <a:rPr lang="en-US" sz="1200" dirty="0"/>
              <a:t>bool Reachable</a:t>
            </a:r>
            <a:r>
              <a:rPr lang="en-US" sz="1200" dirty="0" smtClean="0"/>
              <a:t>()</a:t>
            </a:r>
            <a:r>
              <a:rPr lang="hu-HU" sz="1200" dirty="0" smtClean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       return </a:t>
            </a:r>
            <a:r>
              <a:rPr lang="en-US" sz="1200" dirty="0" err="1"/>
              <a:t>totalDist</a:t>
            </a:r>
            <a:r>
              <a:rPr lang="en-US" sz="1200" dirty="0"/>
              <a:t> &gt; Vector3.Distance(</a:t>
            </a:r>
            <a:r>
              <a:rPr lang="en-US" sz="1200" dirty="0" err="1"/>
              <a:t>transform.position</a:t>
            </a:r>
            <a:r>
              <a:rPr lang="en-US" sz="1200" dirty="0"/>
              <a:t>, </a:t>
            </a:r>
            <a:r>
              <a:rPr lang="en-US" sz="1200" dirty="0" err="1"/>
              <a:t>target.transform.position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394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FABRIK script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838200" y="762000"/>
            <a:ext cx="65532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100" dirty="0" smtClean="0"/>
              <a:t>    </a:t>
            </a:r>
            <a:r>
              <a:rPr lang="en-US" sz="1100" dirty="0" smtClean="0"/>
              <a:t>void </a:t>
            </a:r>
            <a:r>
              <a:rPr lang="en-US" sz="1100" dirty="0"/>
              <a:t>Update</a:t>
            </a:r>
            <a:r>
              <a:rPr lang="en-US" sz="1100" dirty="0" smtClean="0"/>
              <a:t>()</a:t>
            </a:r>
            <a:r>
              <a:rPr lang="hu-HU" sz="1100" dirty="0" smtClean="0"/>
              <a:t>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 smtClean="0"/>
              <a:t>        </a:t>
            </a:r>
            <a:r>
              <a:rPr lang="en-US" sz="1100" dirty="0"/>
              <a:t>if (target == null) return;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smtClean="0"/>
              <a:t>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/>
              <a:t>n = </a:t>
            </a:r>
            <a:r>
              <a:rPr lang="en-US" sz="1100" dirty="0" err="1"/>
              <a:t>positions.Length</a:t>
            </a:r>
            <a:r>
              <a:rPr lang="en-US" sz="1100" dirty="0"/>
              <a:t>;</a:t>
            </a:r>
          </a:p>
          <a:p>
            <a:r>
              <a:rPr lang="en-US" sz="1100" dirty="0"/>
              <a:t>    </a:t>
            </a:r>
            <a:r>
              <a:rPr lang="en-US" sz="1100" dirty="0" smtClean="0"/>
              <a:t>    Vector3 </a:t>
            </a:r>
            <a:r>
              <a:rPr lang="en-US" sz="1100" dirty="0"/>
              <a:t>t = </a:t>
            </a:r>
            <a:r>
              <a:rPr lang="en-US" sz="1100" dirty="0" err="1"/>
              <a:t>target.transform.position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if (Reachable</a:t>
            </a:r>
            <a:r>
              <a:rPr lang="en-US" sz="1100" dirty="0" smtClean="0"/>
              <a:t>())</a:t>
            </a:r>
            <a:r>
              <a:rPr lang="hu-HU" sz="1100" dirty="0" smtClean="0"/>
              <a:t>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Vector3 b = positions[0];</a:t>
            </a:r>
          </a:p>
          <a:p>
            <a:r>
              <a:rPr lang="fr-FR" sz="1100" dirty="0"/>
              <a:t>            float dif = Vector3.Distance(positions[n - 1], t);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const</a:t>
            </a:r>
            <a:r>
              <a:rPr lang="en-US" sz="1100" dirty="0"/>
              <a:t> float </a:t>
            </a:r>
            <a:r>
              <a:rPr lang="en-US" sz="1100" dirty="0" err="1"/>
              <a:t>difThreshold</a:t>
            </a:r>
            <a:r>
              <a:rPr lang="en-US" sz="1100" dirty="0"/>
              <a:t> = 0.01f;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iter</a:t>
            </a:r>
            <a:r>
              <a:rPr lang="en-US" sz="1100" dirty="0"/>
              <a:t> = 0;</a:t>
            </a:r>
          </a:p>
          <a:p>
            <a:r>
              <a:rPr lang="en-US" sz="1100" dirty="0"/>
              <a:t>            while (</a:t>
            </a:r>
            <a:r>
              <a:rPr lang="en-US" sz="1100" dirty="0" err="1"/>
              <a:t>dif</a:t>
            </a:r>
            <a:r>
              <a:rPr lang="en-US" sz="1100" dirty="0"/>
              <a:t> &gt; </a:t>
            </a:r>
            <a:r>
              <a:rPr lang="en-US" sz="1100" dirty="0" err="1"/>
              <a:t>difThreshold</a:t>
            </a:r>
            <a:r>
              <a:rPr lang="en-US" sz="1100" dirty="0"/>
              <a:t> &amp;&amp; </a:t>
            </a:r>
            <a:r>
              <a:rPr lang="en-US" sz="1100" dirty="0" err="1"/>
              <a:t>iter</a:t>
            </a:r>
            <a:r>
              <a:rPr lang="en-US" sz="1100" dirty="0"/>
              <a:t>++ &lt; 100</a:t>
            </a:r>
            <a:r>
              <a:rPr lang="en-US" sz="1100" dirty="0" smtClean="0"/>
              <a:t>)</a:t>
            </a:r>
            <a:r>
              <a:rPr lang="hu-HU" sz="1100" dirty="0" smtClean="0"/>
              <a:t>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positions[n - 1] = t;</a:t>
            </a:r>
          </a:p>
          <a:p>
            <a:r>
              <a:rPr lang="nn-NO" sz="1100" dirty="0"/>
              <a:t>                for (int i = n-2; i &gt;= 0; --i</a:t>
            </a:r>
            <a:r>
              <a:rPr lang="nn-NO" sz="1100" dirty="0" smtClean="0"/>
              <a:t>)</a:t>
            </a:r>
            <a:r>
              <a:rPr lang="hu-HU" sz="1100" dirty="0" smtClean="0"/>
              <a:t>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    float r = Vector3.Distance(positions[</a:t>
            </a:r>
            <a:r>
              <a:rPr lang="en-US" sz="1100" dirty="0" err="1"/>
              <a:t>i</a:t>
            </a:r>
            <a:r>
              <a:rPr lang="en-US" sz="1100" dirty="0"/>
              <a:t> + 1], positions[</a:t>
            </a:r>
            <a:r>
              <a:rPr lang="en-US" sz="1100" dirty="0" err="1"/>
              <a:t>i</a:t>
            </a:r>
            <a:r>
              <a:rPr lang="en-US" sz="1100" dirty="0"/>
              <a:t>]);</a:t>
            </a:r>
          </a:p>
          <a:p>
            <a:r>
              <a:rPr lang="en-US" sz="1100" dirty="0"/>
              <a:t>                    float lambda = distances[</a:t>
            </a:r>
            <a:r>
              <a:rPr lang="en-US" sz="1100" dirty="0" err="1"/>
              <a:t>i</a:t>
            </a:r>
            <a:r>
              <a:rPr lang="en-US" sz="1100" dirty="0"/>
              <a:t>] / r;</a:t>
            </a:r>
          </a:p>
          <a:p>
            <a:r>
              <a:rPr lang="sv-SE" sz="1100" dirty="0"/>
              <a:t>                    positions[i] = (1.0f - lambda) * positions[i + 1] + lambda * positions[i];</a:t>
            </a:r>
          </a:p>
          <a:p>
            <a:r>
              <a:rPr lang="en-US" sz="1100" dirty="0"/>
              <a:t>                }</a:t>
            </a:r>
          </a:p>
          <a:p>
            <a:endParaRPr lang="en-US" sz="1100" dirty="0"/>
          </a:p>
          <a:p>
            <a:r>
              <a:rPr lang="en-US" sz="1100" dirty="0"/>
              <a:t>                positions[0] = b;</a:t>
            </a:r>
          </a:p>
          <a:p>
            <a:r>
              <a:rPr lang="nn-NO" sz="1100" dirty="0"/>
              <a:t>                for (int i = 0; i &lt; n-1; ++i</a:t>
            </a:r>
            <a:r>
              <a:rPr lang="nn-NO" sz="1100" dirty="0" smtClean="0"/>
              <a:t>)</a:t>
            </a:r>
            <a:r>
              <a:rPr lang="hu-HU" sz="1100" dirty="0" smtClean="0"/>
              <a:t>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    float r = Vector3.Distance(positions[</a:t>
            </a:r>
            <a:r>
              <a:rPr lang="en-US" sz="1100" dirty="0" err="1"/>
              <a:t>i</a:t>
            </a:r>
            <a:r>
              <a:rPr lang="en-US" sz="1100" dirty="0"/>
              <a:t> + 1], positions[</a:t>
            </a:r>
            <a:r>
              <a:rPr lang="en-US" sz="1100" dirty="0" err="1"/>
              <a:t>i</a:t>
            </a:r>
            <a:r>
              <a:rPr lang="en-US" sz="1100" dirty="0"/>
              <a:t>]);</a:t>
            </a:r>
          </a:p>
          <a:p>
            <a:r>
              <a:rPr lang="en-US" sz="1100" dirty="0"/>
              <a:t>                    float lambda = distances[</a:t>
            </a:r>
            <a:r>
              <a:rPr lang="en-US" sz="1100" dirty="0" err="1"/>
              <a:t>i</a:t>
            </a:r>
            <a:r>
              <a:rPr lang="en-US" sz="1100" dirty="0"/>
              <a:t>] / r;</a:t>
            </a:r>
          </a:p>
          <a:p>
            <a:r>
              <a:rPr lang="sv-SE" sz="1100" dirty="0"/>
              <a:t>                    positions[i + 1] = (1.0f - lambda) * positions[i] + lambda * positions[i + 1];</a:t>
            </a:r>
          </a:p>
          <a:p>
            <a:r>
              <a:rPr lang="en-US" sz="1100" dirty="0"/>
              <a:t>                }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</a:t>
            </a:r>
            <a:r>
              <a:rPr lang="en-US" sz="1100" dirty="0" smtClean="0"/>
              <a:t>else</a:t>
            </a:r>
            <a:r>
              <a:rPr lang="hu-HU" sz="1100" dirty="0" smtClean="0"/>
              <a:t>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nn-NO" sz="1100" dirty="0"/>
              <a:t>            for (int i = 0; i &lt; n-1; ++i</a:t>
            </a:r>
            <a:r>
              <a:rPr lang="nn-NO" sz="1100" dirty="0" smtClean="0"/>
              <a:t>)</a:t>
            </a:r>
            <a:r>
              <a:rPr lang="hu-HU" sz="1100" dirty="0" smtClean="0"/>
              <a:t>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float r = Vector3.Distance(t, positions[</a:t>
            </a:r>
            <a:r>
              <a:rPr lang="en-US" sz="1100" dirty="0" err="1"/>
              <a:t>i</a:t>
            </a:r>
            <a:r>
              <a:rPr lang="en-US" sz="1100" dirty="0"/>
              <a:t>]);</a:t>
            </a:r>
          </a:p>
          <a:p>
            <a:r>
              <a:rPr lang="en-US" sz="1100" dirty="0"/>
              <a:t>                float lambda = distances[</a:t>
            </a:r>
            <a:r>
              <a:rPr lang="en-US" sz="1100" dirty="0" err="1"/>
              <a:t>i</a:t>
            </a:r>
            <a:r>
              <a:rPr lang="en-US" sz="1100" dirty="0"/>
              <a:t>] / r;</a:t>
            </a:r>
          </a:p>
          <a:p>
            <a:r>
              <a:rPr lang="en-US" sz="1100" dirty="0"/>
              <a:t>                positions[</a:t>
            </a:r>
            <a:r>
              <a:rPr lang="en-US" sz="1100" dirty="0" err="1"/>
              <a:t>i</a:t>
            </a:r>
            <a:r>
              <a:rPr lang="en-US" sz="1100" dirty="0"/>
              <a:t> + 1] = (1.0f - lambda) * positions[</a:t>
            </a:r>
            <a:r>
              <a:rPr lang="en-US" sz="1100" dirty="0" err="1"/>
              <a:t>i</a:t>
            </a:r>
            <a:r>
              <a:rPr lang="en-US" sz="1100" dirty="0"/>
              <a:t>] + lambda * t;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UpdateJoints</a:t>
            </a:r>
            <a:r>
              <a:rPr lang="en-US" sz="1100" dirty="0"/>
              <a:t>();</a:t>
            </a:r>
          </a:p>
          <a:p>
            <a:r>
              <a:rPr lang="en-US" sz="1100" dirty="0"/>
              <a:t>    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240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FABRIK script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838200" y="1524000"/>
            <a:ext cx="762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 smtClean="0"/>
              <a:t>    </a:t>
            </a:r>
            <a:r>
              <a:rPr lang="en-US" sz="1400" dirty="0" smtClean="0"/>
              <a:t>void </a:t>
            </a:r>
            <a:r>
              <a:rPr lang="en-US" sz="1400" dirty="0" err="1"/>
              <a:t>UpdateJoints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n = </a:t>
            </a:r>
            <a:r>
              <a:rPr lang="en-US" sz="1400" dirty="0" err="1"/>
              <a:t>positions.Length</a:t>
            </a:r>
            <a:r>
              <a:rPr lang="en-US" sz="1400" dirty="0"/>
              <a:t>;</a:t>
            </a:r>
          </a:p>
          <a:p>
            <a:r>
              <a:rPr lang="nn-NO" sz="1400" dirty="0"/>
              <a:t>        for (int i = 0; i &lt; n-1; ++i</a:t>
            </a:r>
            <a:r>
              <a:rPr lang="nn-NO" sz="1400" dirty="0" smtClean="0"/>
              <a:t>)</a:t>
            </a:r>
            <a:r>
              <a:rPr lang="hu-HU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       Quaternion </a:t>
            </a:r>
            <a:r>
              <a:rPr lang="en-US" sz="1400" dirty="0" err="1"/>
              <a:t>parentRotation</a:t>
            </a:r>
            <a:r>
              <a:rPr lang="en-US" sz="1400" dirty="0"/>
              <a:t> = </a:t>
            </a:r>
            <a:r>
              <a:rPr lang="en-US" sz="1400" dirty="0" err="1"/>
              <a:t>Quaternion.identity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i</a:t>
            </a:r>
            <a:r>
              <a:rPr lang="en-US" sz="1400" dirty="0"/>
              <a:t> &gt; 0) // has </a:t>
            </a:r>
            <a:r>
              <a:rPr lang="en-US" sz="1400" dirty="0" smtClean="0"/>
              <a:t>parent</a:t>
            </a:r>
            <a:r>
              <a:rPr lang="hu-HU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           </a:t>
            </a:r>
            <a:r>
              <a:rPr lang="en-US" sz="1400" dirty="0" err="1"/>
              <a:t>parentRotation</a:t>
            </a:r>
            <a:r>
              <a:rPr lang="en-US" sz="1400" dirty="0"/>
              <a:t> = joints[</a:t>
            </a:r>
            <a:r>
              <a:rPr lang="en-US" sz="1400" dirty="0" err="1"/>
              <a:t>i</a:t>
            </a:r>
            <a:r>
              <a:rPr lang="en-US" sz="1400" dirty="0"/>
              <a:t> - 1].rotation;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Vector3 </a:t>
            </a:r>
            <a:r>
              <a:rPr lang="en-US" sz="1400" dirty="0" err="1"/>
              <a:t>baseDir</a:t>
            </a:r>
            <a:r>
              <a:rPr lang="en-US" sz="1400" dirty="0"/>
              <a:t> = Vector3.up;</a:t>
            </a:r>
          </a:p>
          <a:p>
            <a:r>
              <a:rPr lang="fr-FR" sz="1400" dirty="0"/>
              <a:t>            Vector3 newDir = Quaternion.Inverse(parentRotation) * (positions[i + 1] - positions[i]);</a:t>
            </a:r>
          </a:p>
          <a:p>
            <a:r>
              <a:rPr lang="en-US" sz="1400" dirty="0"/>
              <a:t>            Vector3 </a:t>
            </a:r>
            <a:r>
              <a:rPr lang="en-US" sz="1400" dirty="0" err="1"/>
              <a:t>rotAxis</a:t>
            </a:r>
            <a:r>
              <a:rPr lang="en-US" sz="1400" dirty="0"/>
              <a:t> = Vector3.Cross(</a:t>
            </a:r>
            <a:r>
              <a:rPr lang="en-US" sz="1400" dirty="0" err="1"/>
              <a:t>baseDir.normalized</a:t>
            </a:r>
            <a:r>
              <a:rPr lang="en-US" sz="1400" dirty="0"/>
              <a:t>, </a:t>
            </a:r>
            <a:r>
              <a:rPr lang="en-US" sz="1400" dirty="0" err="1"/>
              <a:t>newDir.normalized</a:t>
            </a:r>
            <a:r>
              <a:rPr lang="en-US" sz="1400" dirty="0"/>
              <a:t>).normalized;</a:t>
            </a:r>
          </a:p>
          <a:p>
            <a:r>
              <a:rPr lang="en-US" sz="1400" dirty="0"/>
              <a:t>            float </a:t>
            </a:r>
            <a:r>
              <a:rPr lang="en-US" sz="1400" dirty="0" err="1"/>
              <a:t>rotAngle</a:t>
            </a:r>
            <a:r>
              <a:rPr lang="en-US" sz="1400" dirty="0"/>
              <a:t> = Vector3.SignedAngle(</a:t>
            </a:r>
            <a:r>
              <a:rPr lang="en-US" sz="1400" dirty="0" err="1"/>
              <a:t>baseDir.normalized</a:t>
            </a:r>
            <a:r>
              <a:rPr lang="en-US" sz="1400" dirty="0"/>
              <a:t>, </a:t>
            </a:r>
            <a:r>
              <a:rPr lang="en-US" sz="1400" dirty="0" err="1"/>
              <a:t>newDir.normalized</a:t>
            </a:r>
            <a:r>
              <a:rPr lang="en-US" sz="1400" dirty="0"/>
              <a:t>, </a:t>
            </a:r>
            <a:r>
              <a:rPr lang="en-US" sz="1400" dirty="0" err="1"/>
              <a:t>rotAxis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rotAngle</a:t>
            </a:r>
            <a:r>
              <a:rPr lang="en-US" sz="1400" dirty="0"/>
              <a:t> &lt; 0.001</a:t>
            </a:r>
            <a:r>
              <a:rPr lang="en-US" sz="1400" dirty="0" smtClean="0"/>
              <a:t>)</a:t>
            </a:r>
            <a:r>
              <a:rPr lang="hu-HU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           joints[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transform.localRotation</a:t>
            </a:r>
            <a:r>
              <a:rPr lang="en-US" sz="1400" dirty="0"/>
              <a:t> = </a:t>
            </a:r>
            <a:r>
              <a:rPr lang="en-US" sz="1400" dirty="0" err="1"/>
              <a:t>Quaternion.identity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smtClean="0"/>
              <a:t>else</a:t>
            </a:r>
            <a:r>
              <a:rPr lang="hu-HU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           joints[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transform.localRotation</a:t>
            </a:r>
            <a:r>
              <a:rPr lang="en-US" sz="1400" dirty="0"/>
              <a:t> = </a:t>
            </a:r>
            <a:r>
              <a:rPr lang="en-US" sz="1400" dirty="0" err="1"/>
              <a:t>Quaternion.AngleAxis</a:t>
            </a:r>
            <a:r>
              <a:rPr lang="en-US" sz="1400" dirty="0"/>
              <a:t>(</a:t>
            </a:r>
            <a:r>
              <a:rPr lang="en-US" sz="1400" dirty="0" err="1"/>
              <a:t>rotAngle</a:t>
            </a:r>
            <a:r>
              <a:rPr lang="en-US" sz="1400" dirty="0"/>
              <a:t>, </a:t>
            </a:r>
            <a:r>
              <a:rPr lang="en-US" sz="1400" dirty="0" err="1"/>
              <a:t>rotAxis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43181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Próba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199" y="1600200"/>
            <a:ext cx="8491537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Kössük be </a:t>
            </a:r>
            <a:r>
              <a:rPr lang="hu-HU" sz="2400" dirty="0" err="1" smtClean="0"/>
              <a:t>targetnek</a:t>
            </a:r>
            <a:r>
              <a:rPr lang="hu-HU" sz="2400" dirty="0" smtClean="0"/>
              <a:t> a kockát</a:t>
            </a:r>
          </a:p>
          <a:p>
            <a:r>
              <a:rPr lang="hu-HU" sz="2400" dirty="0" smtClean="0"/>
              <a:t>Mozgassuk a kockát a jelenetben (kézzel, vagy </a:t>
            </a:r>
            <a:r>
              <a:rPr lang="hu-HU" sz="2400" dirty="0" err="1" smtClean="0"/>
              <a:t>Scripts</a:t>
            </a:r>
            <a:r>
              <a:rPr lang="hu-HU" sz="2400" dirty="0" smtClean="0"/>
              <a:t>/</a:t>
            </a:r>
            <a:r>
              <a:rPr lang="hu-HU" sz="2400" dirty="0" err="1" smtClean="0"/>
              <a:t>Orbit.cs</a:t>
            </a:r>
            <a:r>
              <a:rPr lang="hu-HU" sz="2400" dirty="0" smtClean="0"/>
              <a:t>)</a:t>
            </a:r>
            <a:endParaRPr lang="en-US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667000"/>
            <a:ext cx="8753475" cy="34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err="1" smtClean="0"/>
              <a:t>Vége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Előrehaladó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forward</a:t>
            </a:r>
            <a:r>
              <a:rPr lang="hu-HU" dirty="0" smtClean="0"/>
              <a:t>) kinematika</a:t>
            </a:r>
            <a:endParaRPr lang="en-US" dirty="0"/>
          </a:p>
        </p:txBody>
      </p:sp>
      <p:sp>
        <p:nvSpPr>
          <p:cNvPr id="4" name="Szabadkézi sokszög 51"/>
          <p:cNvSpPr>
            <a:spLocks/>
          </p:cNvSpPr>
          <p:nvPr/>
        </p:nvSpPr>
        <p:spPr bwMode="auto">
          <a:xfrm rot="2993170">
            <a:off x="1070769" y="2953544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 rot="-8605499">
            <a:off x="1195388" y="21907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Szabadkézi sokszög 51"/>
          <p:cNvSpPr>
            <a:spLocks/>
          </p:cNvSpPr>
          <p:nvPr/>
        </p:nvSpPr>
        <p:spPr bwMode="auto">
          <a:xfrm rot="6583337">
            <a:off x="1385094" y="4731544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 rot="-8605499">
            <a:off x="2563813" y="3775075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8" name="Csoportba foglalás 59"/>
          <p:cNvGrpSpPr>
            <a:grpSpLocks/>
          </p:cNvGrpSpPr>
          <p:nvPr/>
        </p:nvGrpSpPr>
        <p:grpSpPr bwMode="auto">
          <a:xfrm rot="2971454">
            <a:off x="2798763" y="3586163"/>
            <a:ext cx="652462" cy="658812"/>
            <a:chOff x="2335560" y="5566194"/>
            <a:chExt cx="652264" cy="648072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rot="5400000" flipV="1">
              <a:off x="2663788" y="5890230"/>
              <a:ext cx="0" cy="648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rot="5400000" flipH="1">
              <a:off x="2017440" y="5884314"/>
              <a:ext cx="640432" cy="4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Csoportba foglalás 59"/>
          <p:cNvGrpSpPr>
            <a:grpSpLocks/>
          </p:cNvGrpSpPr>
          <p:nvPr/>
        </p:nvGrpSpPr>
        <p:grpSpPr bwMode="auto">
          <a:xfrm>
            <a:off x="1293813" y="1639888"/>
            <a:ext cx="652462" cy="658812"/>
            <a:chOff x="2335560" y="5566194"/>
            <a:chExt cx="652264" cy="648072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5400000" flipV="1">
              <a:off x="2663788" y="5890230"/>
              <a:ext cx="0" cy="648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5400000" flipH="1">
              <a:off x="2017440" y="5884314"/>
              <a:ext cx="640432" cy="4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438275" y="2936875"/>
            <a:ext cx="43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 i="1"/>
              <a:t>l</a:t>
            </a:r>
            <a:r>
              <a:rPr lang="hu-HU" altLang="en-US" sz="3200" baseline="-25000"/>
              <a:t>1</a:t>
            </a:r>
            <a:endParaRPr lang="hu-HU" altLang="en-US" sz="32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590800" y="4160838"/>
            <a:ext cx="534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>
                <a:sym typeface="Symbol" pitchFamily="18" charset="2"/>
              </a:rPr>
              <a:t></a:t>
            </a:r>
            <a:r>
              <a:rPr lang="hu-HU" altLang="en-US" sz="3200" baseline="-25000">
                <a:sym typeface="Symbol" pitchFamily="18" charset="2"/>
              </a:rPr>
              <a:t>2</a:t>
            </a:r>
            <a:endParaRPr lang="hu-HU" altLang="en-US" sz="320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98638" y="2289175"/>
            <a:ext cx="53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>
                <a:sym typeface="Symbol" pitchFamily="18" charset="2"/>
              </a:rPr>
              <a:t></a:t>
            </a:r>
            <a:r>
              <a:rPr lang="hu-HU" altLang="en-US" sz="3200" baseline="-25000">
                <a:sym typeface="Symbol" pitchFamily="18" charset="2"/>
              </a:rPr>
              <a:t>1</a:t>
            </a:r>
            <a:endParaRPr lang="hu-HU" altLang="en-US" sz="320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27200" y="4376738"/>
            <a:ext cx="433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 i="1"/>
              <a:t>l</a:t>
            </a:r>
            <a:r>
              <a:rPr lang="hu-HU" altLang="en-US" sz="3200" baseline="-25000"/>
              <a:t>2</a:t>
            </a:r>
            <a:endParaRPr lang="hu-HU" altLang="en-US" sz="3200"/>
          </a:p>
        </p:txBody>
      </p:sp>
      <p:sp>
        <p:nvSpPr>
          <p:cNvPr id="20" name="Téglalap 18"/>
          <p:cNvSpPr>
            <a:spLocks noChangeArrowheads="1"/>
          </p:cNvSpPr>
          <p:nvPr/>
        </p:nvSpPr>
        <p:spPr bwMode="auto">
          <a:xfrm>
            <a:off x="1064096" y="5865999"/>
            <a:ext cx="3203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b="1" i="1" dirty="0" smtClean="0"/>
              <a:t>F</a:t>
            </a:r>
            <a:r>
              <a:rPr lang="hu-HU" altLang="en-US" dirty="0" smtClean="0"/>
              <a:t>(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</a:t>
            </a:r>
            <a:r>
              <a:rPr lang="hu-HU" altLang="en-US" i="1" dirty="0"/>
              <a:t>,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2</a:t>
            </a:r>
            <a:r>
              <a:rPr lang="hu-HU" altLang="en-US" dirty="0"/>
              <a:t>) </a:t>
            </a:r>
            <a:r>
              <a:rPr lang="hu-HU" altLang="en-US" dirty="0" smtClean="0"/>
              <a:t>= P = (</a:t>
            </a:r>
            <a:r>
              <a:rPr lang="hu-HU" altLang="en-US" dirty="0" err="1" smtClean="0"/>
              <a:t>P</a:t>
            </a:r>
            <a:r>
              <a:rPr lang="hu-HU" altLang="en-US" baseline="-25000" dirty="0" err="1" smtClean="0"/>
              <a:t>x</a:t>
            </a:r>
            <a:r>
              <a:rPr lang="hu-HU" altLang="en-US" dirty="0" smtClean="0"/>
              <a:t>, </a:t>
            </a:r>
            <a:r>
              <a:rPr lang="hu-HU" altLang="en-US" dirty="0" err="1" smtClean="0"/>
              <a:t>P</a:t>
            </a:r>
            <a:r>
              <a:rPr lang="hu-HU" altLang="en-US" baseline="-25000" dirty="0" err="1" smtClean="0"/>
              <a:t>y</a:t>
            </a:r>
            <a:r>
              <a:rPr lang="hu-HU" altLang="en-US" dirty="0" smtClean="0"/>
              <a:t>)</a:t>
            </a:r>
            <a:endParaRPr lang="hu-HU" altLang="en-US" dirty="0"/>
          </a:p>
        </p:txBody>
      </p:sp>
      <p:sp>
        <p:nvSpPr>
          <p:cNvPr id="23" name="Tartalom helye 2"/>
          <p:cNvSpPr>
            <a:spLocks noGrp="1"/>
          </p:cNvSpPr>
          <p:nvPr>
            <p:ph idx="1"/>
          </p:nvPr>
        </p:nvSpPr>
        <p:spPr>
          <a:xfrm>
            <a:off x="3944910" y="1600200"/>
            <a:ext cx="474189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</a:t>
            </a:r>
            <a:r>
              <a:rPr lang="hu-HU" sz="2400" dirty="0" err="1" smtClean="0"/>
              <a:t>joint</a:t>
            </a:r>
            <a:r>
              <a:rPr lang="hu-HU" sz="2400" dirty="0" smtClean="0"/>
              <a:t> orientációk ismertek</a:t>
            </a:r>
          </a:p>
          <a:p>
            <a:pPr lvl="1"/>
            <a:r>
              <a:rPr lang="hu-HU" sz="2000" dirty="0" smtClean="0"/>
              <a:t>Pl. ez van az animációs klipben</a:t>
            </a:r>
          </a:p>
          <a:p>
            <a:r>
              <a:rPr lang="hu-HU" sz="2400" dirty="0" smtClean="0"/>
              <a:t>Minden pozíció, beleértve a hierarchia legalján lévő csont </a:t>
            </a:r>
            <a:r>
              <a:rPr lang="hu-HU" sz="2400" dirty="0" err="1" smtClean="0"/>
              <a:t>végpozicióját</a:t>
            </a:r>
            <a:r>
              <a:rPr lang="hu-HU" sz="2400" dirty="0" smtClean="0"/>
              <a:t> is egyértelműen számolható az ismert orientációk és csonthosszak alapján</a:t>
            </a:r>
            <a:endParaRPr lang="en-US" sz="2400" dirty="0"/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 rot="-8605499">
            <a:off x="1905388" y="5675066"/>
            <a:ext cx="182389" cy="18238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9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Inverz kinematika</a:t>
            </a:r>
            <a:endParaRPr lang="en-US" dirty="0"/>
          </a:p>
        </p:txBody>
      </p:sp>
      <p:sp>
        <p:nvSpPr>
          <p:cNvPr id="4" name="Szabadkézi sokszög 51"/>
          <p:cNvSpPr>
            <a:spLocks/>
          </p:cNvSpPr>
          <p:nvPr/>
        </p:nvSpPr>
        <p:spPr bwMode="auto">
          <a:xfrm rot="2993170">
            <a:off x="1070769" y="2953544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 rot="-8605499">
            <a:off x="1195388" y="21907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Szabadkézi sokszög 51"/>
          <p:cNvSpPr>
            <a:spLocks/>
          </p:cNvSpPr>
          <p:nvPr/>
        </p:nvSpPr>
        <p:spPr bwMode="auto">
          <a:xfrm rot="6583337">
            <a:off x="1385094" y="4731544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 rot="-8605499">
            <a:off x="2563813" y="3775075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8" name="Csoportba foglalás 59"/>
          <p:cNvGrpSpPr>
            <a:grpSpLocks/>
          </p:cNvGrpSpPr>
          <p:nvPr/>
        </p:nvGrpSpPr>
        <p:grpSpPr bwMode="auto">
          <a:xfrm rot="2971454">
            <a:off x="2798763" y="3586163"/>
            <a:ext cx="652462" cy="658812"/>
            <a:chOff x="2335560" y="5566194"/>
            <a:chExt cx="652264" cy="648072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rot="5400000" flipV="1">
              <a:off x="2663788" y="5890230"/>
              <a:ext cx="0" cy="648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rot="5400000" flipH="1">
              <a:off x="2017440" y="5884314"/>
              <a:ext cx="640432" cy="4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Csoportba foglalás 59"/>
          <p:cNvGrpSpPr>
            <a:grpSpLocks/>
          </p:cNvGrpSpPr>
          <p:nvPr/>
        </p:nvGrpSpPr>
        <p:grpSpPr bwMode="auto">
          <a:xfrm>
            <a:off x="1293813" y="1639888"/>
            <a:ext cx="652462" cy="658812"/>
            <a:chOff x="2335560" y="5566194"/>
            <a:chExt cx="652264" cy="648072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5400000" flipV="1">
              <a:off x="2663788" y="5890230"/>
              <a:ext cx="0" cy="648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5400000" flipH="1">
              <a:off x="2017440" y="5884314"/>
              <a:ext cx="640432" cy="4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438275" y="2936875"/>
            <a:ext cx="43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 i="1"/>
              <a:t>l</a:t>
            </a:r>
            <a:r>
              <a:rPr lang="hu-HU" altLang="en-US" sz="3200" baseline="-25000"/>
              <a:t>1</a:t>
            </a:r>
            <a:endParaRPr lang="hu-HU" altLang="en-US" sz="32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590800" y="4160838"/>
            <a:ext cx="534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>
                <a:sym typeface="Symbol" pitchFamily="18" charset="2"/>
              </a:rPr>
              <a:t></a:t>
            </a:r>
            <a:r>
              <a:rPr lang="hu-HU" altLang="en-US" sz="3200" baseline="-25000">
                <a:sym typeface="Symbol" pitchFamily="18" charset="2"/>
              </a:rPr>
              <a:t>2</a:t>
            </a:r>
            <a:endParaRPr lang="hu-HU" altLang="en-US" sz="320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98638" y="2289175"/>
            <a:ext cx="53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>
                <a:sym typeface="Symbol" pitchFamily="18" charset="2"/>
              </a:rPr>
              <a:t></a:t>
            </a:r>
            <a:r>
              <a:rPr lang="hu-HU" altLang="en-US" sz="3200" baseline="-25000">
                <a:sym typeface="Symbol" pitchFamily="18" charset="2"/>
              </a:rPr>
              <a:t>1</a:t>
            </a:r>
            <a:endParaRPr lang="hu-HU" altLang="en-US" sz="320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27200" y="4376738"/>
            <a:ext cx="433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 i="1"/>
              <a:t>l</a:t>
            </a:r>
            <a:r>
              <a:rPr lang="hu-HU" altLang="en-US" sz="3200" baseline="-25000"/>
              <a:t>2</a:t>
            </a:r>
            <a:endParaRPr lang="hu-HU" altLang="en-US" sz="3200"/>
          </a:p>
        </p:txBody>
      </p:sp>
      <p:cxnSp>
        <p:nvCxnSpPr>
          <p:cNvPr id="18" name="Egyenes összekötő 18"/>
          <p:cNvCxnSpPr>
            <a:cxnSpLocks noChangeShapeType="1"/>
          </p:cNvCxnSpPr>
          <p:nvPr/>
        </p:nvCxnSpPr>
        <p:spPr bwMode="auto">
          <a:xfrm>
            <a:off x="574675" y="5745163"/>
            <a:ext cx="59039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gyenes összekötő nyíllal 20"/>
          <p:cNvCxnSpPr>
            <a:cxnSpLocks noChangeShapeType="1"/>
          </p:cNvCxnSpPr>
          <p:nvPr/>
        </p:nvCxnSpPr>
        <p:spPr bwMode="auto">
          <a:xfrm rot="5400000">
            <a:off x="1655763" y="4016375"/>
            <a:ext cx="3455988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églalap 18"/>
          <p:cNvSpPr>
            <a:spLocks noChangeArrowheads="1"/>
          </p:cNvSpPr>
          <p:nvPr/>
        </p:nvSpPr>
        <p:spPr bwMode="auto">
          <a:xfrm>
            <a:off x="3435256" y="5122654"/>
            <a:ext cx="5651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dirty="0" err="1" smtClean="0"/>
              <a:t>P</a:t>
            </a:r>
            <a:r>
              <a:rPr lang="hu-HU" altLang="en-US" baseline="-25000" dirty="0" err="1" smtClean="0"/>
              <a:t>y</a:t>
            </a:r>
            <a:r>
              <a:rPr lang="hu-HU" altLang="en-US" dirty="0" smtClean="0"/>
              <a:t>(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</a:t>
            </a:r>
            <a:r>
              <a:rPr lang="hu-HU" altLang="en-US" i="1" dirty="0"/>
              <a:t>,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2</a:t>
            </a:r>
            <a:r>
              <a:rPr lang="hu-HU" altLang="en-US" dirty="0"/>
              <a:t>) = </a:t>
            </a:r>
            <a:r>
              <a:rPr lang="hu-HU" altLang="en-US" i="1" dirty="0"/>
              <a:t>l</a:t>
            </a:r>
            <a:r>
              <a:rPr lang="hu-HU" altLang="en-US" baseline="-25000" dirty="0"/>
              <a:t>1</a:t>
            </a:r>
            <a:r>
              <a:rPr lang="hu-HU" altLang="en-US" dirty="0"/>
              <a:t> sin</a:t>
            </a:r>
            <a:r>
              <a:rPr lang="hu-HU" altLang="en-US" baseline="-25000" dirty="0"/>
              <a:t> 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 </a:t>
            </a:r>
            <a:r>
              <a:rPr lang="hu-HU" altLang="en-US" i="1" dirty="0"/>
              <a:t>+ l</a:t>
            </a:r>
            <a:r>
              <a:rPr lang="hu-HU" altLang="en-US" baseline="-25000" dirty="0"/>
              <a:t>2</a:t>
            </a:r>
            <a:r>
              <a:rPr lang="hu-HU" altLang="en-US" dirty="0"/>
              <a:t> sin(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 </a:t>
            </a:r>
            <a:r>
              <a:rPr lang="hu-HU" altLang="en-US" i="1" dirty="0"/>
              <a:t>+</a:t>
            </a:r>
            <a:r>
              <a:rPr lang="hu-HU" altLang="en-US" baseline="-25000" dirty="0">
                <a:sym typeface="Symbol" pitchFamily="18" charset="2"/>
              </a:rPr>
              <a:t> 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2</a:t>
            </a:r>
            <a:r>
              <a:rPr lang="hu-HU" altLang="en-US" dirty="0"/>
              <a:t>)</a:t>
            </a:r>
          </a:p>
        </p:txBody>
      </p:sp>
      <p:cxnSp>
        <p:nvCxnSpPr>
          <p:cNvPr id="21" name="Egyenes összekötő nyíllal 20"/>
          <p:cNvCxnSpPr>
            <a:cxnSpLocks noChangeShapeType="1"/>
          </p:cNvCxnSpPr>
          <p:nvPr/>
        </p:nvCxnSpPr>
        <p:spPr bwMode="auto">
          <a:xfrm>
            <a:off x="1331913" y="5949950"/>
            <a:ext cx="6477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églalap 22"/>
          <p:cNvSpPr>
            <a:spLocks noChangeArrowheads="1"/>
          </p:cNvSpPr>
          <p:nvPr/>
        </p:nvSpPr>
        <p:spPr bwMode="auto">
          <a:xfrm>
            <a:off x="2303463" y="5949950"/>
            <a:ext cx="6230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dirty="0" err="1"/>
              <a:t>P</a:t>
            </a:r>
            <a:r>
              <a:rPr lang="hu-HU" altLang="en-US" baseline="-25000" dirty="0" err="1"/>
              <a:t>x</a:t>
            </a:r>
            <a:r>
              <a:rPr lang="hu-HU" altLang="en-US" dirty="0" smtClean="0"/>
              <a:t>(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</a:t>
            </a:r>
            <a:r>
              <a:rPr lang="hu-HU" altLang="en-US" i="1" dirty="0"/>
              <a:t>,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2</a:t>
            </a:r>
            <a:r>
              <a:rPr lang="hu-HU" altLang="en-US" dirty="0"/>
              <a:t>) = </a:t>
            </a:r>
            <a:r>
              <a:rPr lang="hu-HU" altLang="en-US" i="1" dirty="0"/>
              <a:t>l</a:t>
            </a:r>
            <a:r>
              <a:rPr lang="hu-HU" altLang="en-US" baseline="-25000" dirty="0"/>
              <a:t>1</a:t>
            </a:r>
            <a:r>
              <a:rPr lang="hu-HU" altLang="en-US" dirty="0"/>
              <a:t> cos</a:t>
            </a:r>
            <a:r>
              <a:rPr lang="hu-HU" altLang="en-US" baseline="-25000" dirty="0"/>
              <a:t> 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 </a:t>
            </a:r>
            <a:r>
              <a:rPr lang="hu-HU" altLang="en-US" i="1" dirty="0"/>
              <a:t>+ l</a:t>
            </a:r>
            <a:r>
              <a:rPr lang="hu-HU" altLang="en-US" baseline="-25000" dirty="0"/>
              <a:t>2</a:t>
            </a:r>
            <a:r>
              <a:rPr lang="hu-HU" altLang="en-US" dirty="0"/>
              <a:t> cos(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 </a:t>
            </a:r>
            <a:r>
              <a:rPr lang="hu-HU" altLang="en-US" i="1" dirty="0"/>
              <a:t>+</a:t>
            </a:r>
            <a:r>
              <a:rPr lang="hu-HU" altLang="en-US" baseline="-25000" dirty="0">
                <a:sym typeface="Symbol" pitchFamily="18" charset="2"/>
              </a:rPr>
              <a:t> 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2</a:t>
            </a:r>
            <a:r>
              <a:rPr lang="hu-HU" altLang="en-US" dirty="0"/>
              <a:t>)</a:t>
            </a: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 rot="-8605499">
            <a:off x="1905388" y="5675066"/>
            <a:ext cx="182389" cy="18238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Tartalom helye 2"/>
          <p:cNvSpPr>
            <a:spLocks noGrp="1"/>
          </p:cNvSpPr>
          <p:nvPr>
            <p:ph idx="1"/>
          </p:nvPr>
        </p:nvSpPr>
        <p:spPr>
          <a:xfrm>
            <a:off x="3944910" y="1600200"/>
            <a:ext cx="5141846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hierarchia legvégén lévő pozíció (</a:t>
            </a:r>
            <a:r>
              <a:rPr lang="hu-HU" sz="2400" i="1" dirty="0" smtClean="0"/>
              <a:t>end </a:t>
            </a:r>
            <a:r>
              <a:rPr lang="hu-HU" sz="2400" i="1" dirty="0" err="1" smtClean="0"/>
              <a:t>effector</a:t>
            </a:r>
            <a:r>
              <a:rPr lang="hu-HU" sz="2400" dirty="0" smtClean="0"/>
              <a:t> pozíciója) ismert</a:t>
            </a:r>
          </a:p>
          <a:p>
            <a:pPr lvl="1"/>
            <a:r>
              <a:rPr lang="hu-HU" sz="2000" dirty="0" smtClean="0"/>
              <a:t>Néha az </a:t>
            </a:r>
            <a:r>
              <a:rPr lang="hu-HU" sz="2000" dirty="0" err="1" smtClean="0"/>
              <a:t>effector</a:t>
            </a:r>
            <a:r>
              <a:rPr lang="hu-HU" sz="2000" dirty="0" smtClean="0"/>
              <a:t> orientációja is adott</a:t>
            </a:r>
          </a:p>
          <a:p>
            <a:r>
              <a:rPr lang="hu-HU" sz="2400" dirty="0" smtClean="0"/>
              <a:t>Ebből kell kiszámolni a </a:t>
            </a:r>
            <a:r>
              <a:rPr lang="hu-HU" sz="2400" dirty="0" err="1" smtClean="0"/>
              <a:t>joint</a:t>
            </a:r>
            <a:r>
              <a:rPr lang="hu-HU" sz="2400" dirty="0" smtClean="0"/>
              <a:t> orientációkat</a:t>
            </a:r>
          </a:p>
          <a:p>
            <a:pPr lvl="1"/>
            <a:r>
              <a:rPr lang="hu-HU" sz="2000" dirty="0" smtClean="0"/>
              <a:t>Az orientációkból az end </a:t>
            </a:r>
            <a:r>
              <a:rPr lang="hu-HU" sz="2000" dirty="0" err="1" smtClean="0"/>
              <a:t>effector</a:t>
            </a:r>
            <a:r>
              <a:rPr lang="hu-HU" sz="2000" dirty="0" smtClean="0"/>
              <a:t> pozíciók kiszámításának módja ismert</a:t>
            </a:r>
          </a:p>
          <a:p>
            <a:r>
              <a:rPr lang="hu-HU" sz="2400" dirty="0" smtClean="0"/>
              <a:t>Inverz probléma</a:t>
            </a:r>
            <a:endParaRPr lang="en-US" sz="2400" dirty="0"/>
          </a:p>
        </p:txBody>
      </p:sp>
      <p:sp>
        <p:nvSpPr>
          <p:cNvPr id="26" name="Téglalap 18"/>
          <p:cNvSpPr>
            <a:spLocks noChangeArrowheads="1"/>
          </p:cNvSpPr>
          <p:nvPr/>
        </p:nvSpPr>
        <p:spPr bwMode="auto">
          <a:xfrm>
            <a:off x="791739" y="5329665"/>
            <a:ext cx="1860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1800" dirty="0" smtClean="0">
                <a:solidFill>
                  <a:srgbClr val="FF0000"/>
                </a:solidFill>
              </a:rPr>
              <a:t>end </a:t>
            </a:r>
            <a:r>
              <a:rPr lang="hu-HU" altLang="en-US" sz="1800" dirty="0" err="1" smtClean="0">
                <a:solidFill>
                  <a:srgbClr val="FF0000"/>
                </a:solidFill>
              </a:rPr>
              <a:t>effector</a:t>
            </a:r>
            <a:endParaRPr lang="hu-HU" altLang="en-US" sz="1800" dirty="0">
              <a:solidFill>
                <a:srgbClr val="FF0000"/>
              </a:solidFill>
            </a:endParaRPr>
          </a:p>
        </p:txBody>
      </p:sp>
      <p:sp>
        <p:nvSpPr>
          <p:cNvPr id="27" name="Téglalap 22"/>
          <p:cNvSpPr>
            <a:spLocks noChangeArrowheads="1"/>
          </p:cNvSpPr>
          <p:nvPr/>
        </p:nvSpPr>
        <p:spPr bwMode="auto">
          <a:xfrm>
            <a:off x="4751469" y="4648200"/>
            <a:ext cx="37334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2000" b="1" i="1" dirty="0"/>
              <a:t>F</a:t>
            </a:r>
            <a:r>
              <a:rPr lang="hu-HU" altLang="en-US" sz="2000" dirty="0"/>
              <a:t>(</a:t>
            </a:r>
            <a:r>
              <a:rPr lang="hu-HU" altLang="en-US" sz="2000" u="sng" dirty="0" smtClean="0">
                <a:sym typeface="Symbol" pitchFamily="18" charset="2"/>
              </a:rPr>
              <a:t></a:t>
            </a:r>
            <a:r>
              <a:rPr lang="hu-HU" altLang="en-US" sz="2000" dirty="0" smtClean="0"/>
              <a:t>) =</a:t>
            </a:r>
            <a:r>
              <a:rPr lang="hu-HU" altLang="en-US" sz="2000" b="1" i="1" dirty="0" smtClean="0"/>
              <a:t>F</a:t>
            </a:r>
            <a:r>
              <a:rPr lang="hu-HU" altLang="en-US" sz="2000" dirty="0" smtClean="0"/>
              <a:t>(</a:t>
            </a:r>
            <a:r>
              <a:rPr lang="hu-HU" altLang="en-US" sz="2000" dirty="0">
                <a:sym typeface="Symbol" pitchFamily="18" charset="2"/>
              </a:rPr>
              <a:t></a:t>
            </a:r>
            <a:r>
              <a:rPr lang="hu-HU" altLang="en-US" sz="2000" baseline="-25000" dirty="0">
                <a:sym typeface="Symbol" pitchFamily="18" charset="2"/>
              </a:rPr>
              <a:t>1</a:t>
            </a:r>
            <a:r>
              <a:rPr lang="hu-HU" altLang="en-US" sz="2000" i="1" dirty="0"/>
              <a:t>,</a:t>
            </a:r>
            <a:r>
              <a:rPr lang="hu-HU" altLang="en-US" sz="2000" dirty="0">
                <a:sym typeface="Symbol" pitchFamily="18" charset="2"/>
              </a:rPr>
              <a:t></a:t>
            </a:r>
            <a:r>
              <a:rPr lang="hu-HU" altLang="en-US" sz="2000" baseline="-25000" dirty="0">
                <a:sym typeface="Symbol" pitchFamily="18" charset="2"/>
              </a:rPr>
              <a:t>2</a:t>
            </a:r>
            <a:r>
              <a:rPr lang="hu-HU" altLang="en-US" sz="2000" dirty="0"/>
              <a:t>) = </a:t>
            </a:r>
            <a:r>
              <a:rPr lang="hu-HU" altLang="en-US" sz="2000" dirty="0" smtClean="0"/>
              <a:t>P   </a:t>
            </a:r>
            <a:r>
              <a:rPr lang="hu-HU" altLang="en-US" sz="2000" dirty="0" smtClean="0">
                <a:sym typeface="Symbol" panose="05050102010706020507" pitchFamily="18" charset="2"/>
              </a:rPr>
              <a:t>  </a:t>
            </a:r>
            <a:r>
              <a:rPr lang="hu-HU" altLang="en-US" sz="2000" baseline="-25000" dirty="0">
                <a:sym typeface="Symbol" pitchFamily="18" charset="2"/>
              </a:rPr>
              <a:t>1</a:t>
            </a:r>
            <a:r>
              <a:rPr lang="hu-HU" altLang="en-US" sz="2000" i="1" dirty="0"/>
              <a:t>,</a:t>
            </a:r>
            <a:r>
              <a:rPr lang="hu-HU" altLang="en-US" sz="2000" dirty="0">
                <a:sym typeface="Symbol" pitchFamily="18" charset="2"/>
              </a:rPr>
              <a:t></a:t>
            </a:r>
            <a:r>
              <a:rPr lang="hu-HU" altLang="en-US" sz="2000" baseline="-25000" dirty="0" smtClean="0">
                <a:sym typeface="Symbol" pitchFamily="18" charset="2"/>
              </a:rPr>
              <a:t>2 </a:t>
            </a:r>
            <a:r>
              <a:rPr lang="hu-HU" altLang="en-US" sz="2000" dirty="0" smtClean="0">
                <a:sym typeface="Symbol" pitchFamily="18" charset="2"/>
              </a:rPr>
              <a:t>= ?</a:t>
            </a:r>
            <a:endParaRPr lang="hu-HU" altLang="en-US" sz="2000" dirty="0"/>
          </a:p>
        </p:txBody>
      </p:sp>
      <p:sp>
        <p:nvSpPr>
          <p:cNvPr id="3" name="Téglalap 2"/>
          <p:cNvSpPr/>
          <p:nvPr/>
        </p:nvSpPr>
        <p:spPr>
          <a:xfrm>
            <a:off x="1926343" y="1826682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altLang="en-US" sz="2400" baseline="-25000" dirty="0"/>
              <a:t>x</a:t>
            </a:r>
            <a:endParaRPr lang="en-US" sz="2400" dirty="0"/>
          </a:p>
        </p:txBody>
      </p:sp>
      <p:sp>
        <p:nvSpPr>
          <p:cNvPr id="28" name="Téglalap 27"/>
          <p:cNvSpPr/>
          <p:nvPr/>
        </p:nvSpPr>
        <p:spPr>
          <a:xfrm>
            <a:off x="1343206" y="1237096"/>
            <a:ext cx="277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altLang="en-US" sz="2400" baseline="-25000" dirty="0" smtClean="0"/>
              <a:t>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04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Inverz kinematika</a:t>
            </a:r>
            <a:endParaRPr lang="en-US" dirty="0"/>
          </a:p>
        </p:txBody>
      </p:sp>
      <p:sp>
        <p:nvSpPr>
          <p:cNvPr id="4" name="Szabadkézi sokszög 51"/>
          <p:cNvSpPr>
            <a:spLocks/>
          </p:cNvSpPr>
          <p:nvPr/>
        </p:nvSpPr>
        <p:spPr bwMode="auto">
          <a:xfrm rot="2993170">
            <a:off x="1070769" y="2953544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 rot="-8605499">
            <a:off x="1195388" y="21907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Szabadkézi sokszög 51"/>
          <p:cNvSpPr>
            <a:spLocks/>
          </p:cNvSpPr>
          <p:nvPr/>
        </p:nvSpPr>
        <p:spPr bwMode="auto">
          <a:xfrm rot="6583337">
            <a:off x="1385094" y="4731544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 rot="-8605499">
            <a:off x="2563813" y="3775075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8" name="Csoportba foglalás 59"/>
          <p:cNvGrpSpPr>
            <a:grpSpLocks/>
          </p:cNvGrpSpPr>
          <p:nvPr/>
        </p:nvGrpSpPr>
        <p:grpSpPr bwMode="auto">
          <a:xfrm rot="2971454">
            <a:off x="2798763" y="3586163"/>
            <a:ext cx="652462" cy="658812"/>
            <a:chOff x="2335560" y="5566194"/>
            <a:chExt cx="652264" cy="648072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rot="5400000" flipV="1">
              <a:off x="2663788" y="5890230"/>
              <a:ext cx="0" cy="648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rot="5400000" flipH="1">
              <a:off x="2017440" y="5884314"/>
              <a:ext cx="640432" cy="4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Csoportba foglalás 59"/>
          <p:cNvGrpSpPr>
            <a:grpSpLocks/>
          </p:cNvGrpSpPr>
          <p:nvPr/>
        </p:nvGrpSpPr>
        <p:grpSpPr bwMode="auto">
          <a:xfrm>
            <a:off x="1293813" y="1639888"/>
            <a:ext cx="652462" cy="658812"/>
            <a:chOff x="2335560" y="5566194"/>
            <a:chExt cx="652264" cy="648072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5400000" flipV="1">
              <a:off x="2663788" y="5890230"/>
              <a:ext cx="0" cy="648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5400000" flipH="1">
              <a:off x="2017440" y="5884314"/>
              <a:ext cx="640432" cy="4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438275" y="2936875"/>
            <a:ext cx="43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 i="1"/>
              <a:t>l</a:t>
            </a:r>
            <a:r>
              <a:rPr lang="hu-HU" altLang="en-US" sz="3200" baseline="-25000"/>
              <a:t>1</a:t>
            </a:r>
            <a:endParaRPr lang="hu-HU" altLang="en-US" sz="32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590800" y="4160838"/>
            <a:ext cx="534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>
                <a:sym typeface="Symbol" pitchFamily="18" charset="2"/>
              </a:rPr>
              <a:t></a:t>
            </a:r>
            <a:r>
              <a:rPr lang="hu-HU" altLang="en-US" sz="3200" baseline="-25000">
                <a:sym typeface="Symbol" pitchFamily="18" charset="2"/>
              </a:rPr>
              <a:t>2</a:t>
            </a:r>
            <a:endParaRPr lang="hu-HU" altLang="en-US" sz="320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98638" y="2289175"/>
            <a:ext cx="53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>
                <a:sym typeface="Symbol" pitchFamily="18" charset="2"/>
              </a:rPr>
              <a:t></a:t>
            </a:r>
            <a:r>
              <a:rPr lang="hu-HU" altLang="en-US" sz="3200" baseline="-25000">
                <a:sym typeface="Symbol" pitchFamily="18" charset="2"/>
              </a:rPr>
              <a:t>1</a:t>
            </a:r>
            <a:endParaRPr lang="hu-HU" altLang="en-US" sz="320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27200" y="4376738"/>
            <a:ext cx="433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3200" i="1"/>
              <a:t>l</a:t>
            </a:r>
            <a:r>
              <a:rPr lang="hu-HU" altLang="en-US" sz="3200" baseline="-25000"/>
              <a:t>2</a:t>
            </a:r>
            <a:endParaRPr lang="hu-HU" altLang="en-US" sz="3200"/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 rot="-8605499">
            <a:off x="1905388" y="5675066"/>
            <a:ext cx="182389" cy="18238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Tartalom helye 2"/>
          <p:cNvSpPr>
            <a:spLocks noGrp="1"/>
          </p:cNvSpPr>
          <p:nvPr>
            <p:ph idx="1"/>
          </p:nvPr>
        </p:nvSpPr>
        <p:spPr>
          <a:xfrm>
            <a:off x="3673565" y="1600200"/>
            <a:ext cx="5318035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Inverz probléma</a:t>
            </a:r>
          </a:p>
          <a:p>
            <a:r>
              <a:rPr lang="hu-HU" sz="2400" b="1" i="1" dirty="0" smtClean="0"/>
              <a:t>F</a:t>
            </a:r>
            <a:r>
              <a:rPr lang="hu-HU" sz="2400" dirty="0" smtClean="0"/>
              <a:t> nemlineáris!</a:t>
            </a:r>
          </a:p>
          <a:p>
            <a:pPr lvl="1"/>
            <a:r>
              <a:rPr lang="hu-HU" sz="2000" dirty="0" smtClean="0"/>
              <a:t>Analitikus megoldás bonyolult vagy nem ismert</a:t>
            </a:r>
          </a:p>
          <a:p>
            <a:r>
              <a:rPr lang="hu-HU" sz="2400" dirty="0" smtClean="0"/>
              <a:t>Gyakran nem egyértelmű a megoldás</a:t>
            </a:r>
          </a:p>
          <a:p>
            <a:pPr lvl="1"/>
            <a:r>
              <a:rPr lang="hu-HU" sz="2000" dirty="0" smtClean="0"/>
              <a:t>Teszt: fogjuk meg a sörünket az asztalon, mozgassuk a könyökünket a kezünk pozíciójának változtatása nélkül</a:t>
            </a:r>
          </a:p>
          <a:p>
            <a:r>
              <a:rPr lang="hu-HU" sz="2400" dirty="0" smtClean="0"/>
              <a:t>Kihívások: forgás limitek, több </a:t>
            </a:r>
            <a:r>
              <a:rPr lang="hu-HU" sz="2400" dirty="0" err="1" smtClean="0"/>
              <a:t>effektor</a:t>
            </a:r>
            <a:endParaRPr lang="hu-HU" sz="2400" dirty="0" smtClean="0"/>
          </a:p>
        </p:txBody>
      </p:sp>
      <p:sp>
        <p:nvSpPr>
          <p:cNvPr id="3" name="Téglalap 2"/>
          <p:cNvSpPr/>
          <p:nvPr/>
        </p:nvSpPr>
        <p:spPr>
          <a:xfrm>
            <a:off x="1926343" y="1826682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altLang="en-US" sz="2400" baseline="-25000" dirty="0"/>
              <a:t>x</a:t>
            </a:r>
            <a:endParaRPr lang="en-US" sz="2400" dirty="0"/>
          </a:p>
        </p:txBody>
      </p:sp>
      <p:sp>
        <p:nvSpPr>
          <p:cNvPr id="28" name="Téglalap 27"/>
          <p:cNvSpPr/>
          <p:nvPr/>
        </p:nvSpPr>
        <p:spPr>
          <a:xfrm>
            <a:off x="1343206" y="1237096"/>
            <a:ext cx="277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altLang="en-US" sz="2400" baseline="-25000" dirty="0" smtClean="0"/>
              <a:t>y</a:t>
            </a:r>
            <a:endParaRPr lang="en-US" sz="2400" dirty="0"/>
          </a:p>
        </p:txBody>
      </p:sp>
      <p:sp>
        <p:nvSpPr>
          <p:cNvPr id="29" name="Szabadkézi sokszög 51"/>
          <p:cNvSpPr>
            <a:spLocks/>
          </p:cNvSpPr>
          <p:nvPr/>
        </p:nvSpPr>
        <p:spPr bwMode="auto">
          <a:xfrm rot="6694999">
            <a:off x="-10855" y="3142333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Szabadkézi sokszög 51"/>
          <p:cNvSpPr>
            <a:spLocks/>
          </p:cNvSpPr>
          <p:nvPr/>
        </p:nvSpPr>
        <p:spPr bwMode="auto">
          <a:xfrm rot="2786365">
            <a:off x="324339" y="4898591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 rot="-8605499">
            <a:off x="432650" y="4150231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Téglalap 18"/>
          <p:cNvSpPr>
            <a:spLocks noChangeArrowheads="1"/>
          </p:cNvSpPr>
          <p:nvPr/>
        </p:nvSpPr>
        <p:spPr bwMode="auto">
          <a:xfrm>
            <a:off x="2306310" y="5942431"/>
            <a:ext cx="5651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dirty="0" err="1" smtClean="0"/>
              <a:t>P</a:t>
            </a:r>
            <a:r>
              <a:rPr lang="hu-HU" altLang="en-US" baseline="-25000" dirty="0" err="1" smtClean="0"/>
              <a:t>y</a:t>
            </a:r>
            <a:r>
              <a:rPr lang="hu-HU" altLang="en-US" dirty="0" smtClean="0"/>
              <a:t>(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</a:t>
            </a:r>
            <a:r>
              <a:rPr lang="hu-HU" altLang="en-US" i="1" dirty="0"/>
              <a:t>,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2</a:t>
            </a:r>
            <a:r>
              <a:rPr lang="hu-HU" altLang="en-US" dirty="0"/>
              <a:t>) = </a:t>
            </a:r>
            <a:r>
              <a:rPr lang="hu-HU" altLang="en-US" i="1" dirty="0"/>
              <a:t>l</a:t>
            </a:r>
            <a:r>
              <a:rPr lang="hu-HU" altLang="en-US" baseline="-25000" dirty="0"/>
              <a:t>1</a:t>
            </a:r>
            <a:r>
              <a:rPr lang="hu-HU" altLang="en-US" dirty="0"/>
              <a:t> sin</a:t>
            </a:r>
            <a:r>
              <a:rPr lang="hu-HU" altLang="en-US" baseline="-25000" dirty="0"/>
              <a:t> 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 </a:t>
            </a:r>
            <a:r>
              <a:rPr lang="hu-HU" altLang="en-US" i="1" dirty="0"/>
              <a:t>+ l</a:t>
            </a:r>
            <a:r>
              <a:rPr lang="hu-HU" altLang="en-US" baseline="-25000" dirty="0"/>
              <a:t>2</a:t>
            </a:r>
            <a:r>
              <a:rPr lang="hu-HU" altLang="en-US" dirty="0"/>
              <a:t> sin(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 </a:t>
            </a:r>
            <a:r>
              <a:rPr lang="hu-HU" altLang="en-US" i="1" dirty="0"/>
              <a:t>+</a:t>
            </a:r>
            <a:r>
              <a:rPr lang="hu-HU" altLang="en-US" baseline="-25000" dirty="0">
                <a:sym typeface="Symbol" pitchFamily="18" charset="2"/>
              </a:rPr>
              <a:t> 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2</a:t>
            </a:r>
            <a:r>
              <a:rPr lang="hu-HU" altLang="en-US" dirty="0"/>
              <a:t>)</a:t>
            </a:r>
          </a:p>
        </p:txBody>
      </p:sp>
      <p:sp>
        <p:nvSpPr>
          <p:cNvPr id="33" name="Téglalap 22"/>
          <p:cNvSpPr>
            <a:spLocks noChangeArrowheads="1"/>
          </p:cNvSpPr>
          <p:nvPr/>
        </p:nvSpPr>
        <p:spPr bwMode="auto">
          <a:xfrm>
            <a:off x="2316820" y="5475025"/>
            <a:ext cx="6230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dirty="0" err="1"/>
              <a:t>P</a:t>
            </a:r>
            <a:r>
              <a:rPr lang="hu-HU" altLang="en-US" baseline="-25000" dirty="0" err="1"/>
              <a:t>x</a:t>
            </a:r>
            <a:r>
              <a:rPr lang="hu-HU" altLang="en-US" dirty="0" smtClean="0"/>
              <a:t>(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</a:t>
            </a:r>
            <a:r>
              <a:rPr lang="hu-HU" altLang="en-US" i="1" dirty="0"/>
              <a:t>,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2</a:t>
            </a:r>
            <a:r>
              <a:rPr lang="hu-HU" altLang="en-US" dirty="0"/>
              <a:t>) = </a:t>
            </a:r>
            <a:r>
              <a:rPr lang="hu-HU" altLang="en-US" i="1" dirty="0"/>
              <a:t>l</a:t>
            </a:r>
            <a:r>
              <a:rPr lang="hu-HU" altLang="en-US" baseline="-25000" dirty="0"/>
              <a:t>1</a:t>
            </a:r>
            <a:r>
              <a:rPr lang="hu-HU" altLang="en-US" dirty="0"/>
              <a:t> cos</a:t>
            </a:r>
            <a:r>
              <a:rPr lang="hu-HU" altLang="en-US" baseline="-25000" dirty="0"/>
              <a:t> 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 </a:t>
            </a:r>
            <a:r>
              <a:rPr lang="hu-HU" altLang="en-US" i="1" dirty="0"/>
              <a:t>+ l</a:t>
            </a:r>
            <a:r>
              <a:rPr lang="hu-HU" altLang="en-US" baseline="-25000" dirty="0"/>
              <a:t>2</a:t>
            </a:r>
            <a:r>
              <a:rPr lang="hu-HU" altLang="en-US" dirty="0"/>
              <a:t> cos(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1 </a:t>
            </a:r>
            <a:r>
              <a:rPr lang="hu-HU" altLang="en-US" i="1" dirty="0"/>
              <a:t>+</a:t>
            </a:r>
            <a:r>
              <a:rPr lang="hu-HU" altLang="en-US" baseline="-25000" dirty="0">
                <a:sym typeface="Symbol" pitchFamily="18" charset="2"/>
              </a:rPr>
              <a:t> </a:t>
            </a:r>
            <a:r>
              <a:rPr lang="hu-HU" altLang="en-US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2</a:t>
            </a:r>
            <a:r>
              <a:rPr lang="hu-HU" altLang="en-US" dirty="0"/>
              <a:t>)</a:t>
            </a:r>
          </a:p>
        </p:txBody>
      </p:sp>
      <p:sp>
        <p:nvSpPr>
          <p:cNvPr id="26" name="Téglalap 18"/>
          <p:cNvSpPr>
            <a:spLocks noChangeArrowheads="1"/>
          </p:cNvSpPr>
          <p:nvPr/>
        </p:nvSpPr>
        <p:spPr bwMode="auto">
          <a:xfrm>
            <a:off x="791739" y="5329665"/>
            <a:ext cx="1860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1800" dirty="0" smtClean="0">
                <a:solidFill>
                  <a:srgbClr val="FF0000"/>
                </a:solidFill>
              </a:rPr>
              <a:t>end </a:t>
            </a:r>
            <a:r>
              <a:rPr lang="hu-HU" altLang="en-US" sz="1800" dirty="0" err="1" smtClean="0">
                <a:solidFill>
                  <a:srgbClr val="FF0000"/>
                </a:solidFill>
              </a:rPr>
              <a:t>effector</a:t>
            </a:r>
            <a:endParaRPr lang="hu-HU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/>
          <p:cNvGrpSpPr/>
          <p:nvPr/>
        </p:nvGrpSpPr>
        <p:grpSpPr>
          <a:xfrm>
            <a:off x="626455" y="4191000"/>
            <a:ext cx="3270256" cy="2612102"/>
            <a:chOff x="2625653" y="3849317"/>
            <a:chExt cx="3270256" cy="2612102"/>
          </a:xfrm>
        </p:grpSpPr>
        <p:sp>
          <p:nvSpPr>
            <p:cNvPr id="35" name="Szabadkézi sokszög 51"/>
            <p:cNvSpPr>
              <a:spLocks/>
            </p:cNvSpPr>
            <p:nvPr/>
          </p:nvSpPr>
          <p:spPr bwMode="auto">
            <a:xfrm rot="7561960">
              <a:off x="2724876" y="4672331"/>
              <a:ext cx="1873250" cy="287338"/>
            </a:xfrm>
            <a:custGeom>
              <a:avLst/>
              <a:gdLst>
                <a:gd name="T0" fmla="*/ 0 w 1643743"/>
                <a:gd name="T1" fmla="*/ 0 h 155807"/>
                <a:gd name="T2" fmla="*/ 0 w 1643743"/>
                <a:gd name="T3" fmla="*/ 2147483647 h 155807"/>
                <a:gd name="T4" fmla="*/ 37833238 w 1643743"/>
                <a:gd name="T5" fmla="*/ 2147483647 h 155807"/>
                <a:gd name="T6" fmla="*/ 0 w 1643743"/>
                <a:gd name="T7" fmla="*/ 0 h 1558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3743"/>
                <a:gd name="T13" fmla="*/ 0 h 155807"/>
                <a:gd name="T14" fmla="*/ 1643743 w 1643743"/>
                <a:gd name="T15" fmla="*/ 155807 h 1558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3743" h="155807">
                  <a:moveTo>
                    <a:pt x="0" y="0"/>
                  </a:moveTo>
                  <a:lnTo>
                    <a:pt x="0" y="155807"/>
                  </a:lnTo>
                  <a:lnTo>
                    <a:pt x="1643743" y="77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" name="Oval 3"/>
            <p:cNvSpPr>
              <a:spLocks noChangeArrowheads="1"/>
            </p:cNvSpPr>
            <p:nvPr/>
          </p:nvSpPr>
          <p:spPr bwMode="auto">
            <a:xfrm rot="-8605499">
              <a:off x="4163947" y="384931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Szabadkézi sokszög 51"/>
            <p:cNvSpPr>
              <a:spLocks/>
            </p:cNvSpPr>
            <p:nvPr/>
          </p:nvSpPr>
          <p:spPr bwMode="auto">
            <a:xfrm rot="205919">
              <a:off x="3172322" y="5603657"/>
              <a:ext cx="1873250" cy="287338"/>
            </a:xfrm>
            <a:custGeom>
              <a:avLst/>
              <a:gdLst>
                <a:gd name="T0" fmla="*/ 0 w 1643743"/>
                <a:gd name="T1" fmla="*/ 0 h 155807"/>
                <a:gd name="T2" fmla="*/ 0 w 1643743"/>
                <a:gd name="T3" fmla="*/ 2147483647 h 155807"/>
                <a:gd name="T4" fmla="*/ 37833238 w 1643743"/>
                <a:gd name="T5" fmla="*/ 2147483647 h 155807"/>
                <a:gd name="T6" fmla="*/ 0 w 1643743"/>
                <a:gd name="T7" fmla="*/ 0 h 1558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3743"/>
                <a:gd name="T13" fmla="*/ 0 h 155807"/>
                <a:gd name="T14" fmla="*/ 1643743 w 1643743"/>
                <a:gd name="T15" fmla="*/ 155807 h 1558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3743" h="155807">
                  <a:moveTo>
                    <a:pt x="0" y="0"/>
                  </a:moveTo>
                  <a:lnTo>
                    <a:pt x="0" y="155807"/>
                  </a:lnTo>
                  <a:lnTo>
                    <a:pt x="1643743" y="77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 rot="-8605499">
              <a:off x="2930454" y="555148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 rot="-8605499">
              <a:off x="5065583" y="5734492"/>
              <a:ext cx="182389" cy="18238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Téglalap 18"/>
            <p:cNvSpPr>
              <a:spLocks noChangeArrowheads="1"/>
            </p:cNvSpPr>
            <p:nvPr/>
          </p:nvSpPr>
          <p:spPr bwMode="auto">
            <a:xfrm>
              <a:off x="4035359" y="5953264"/>
              <a:ext cx="18605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hu-HU" altLang="en-US" sz="1800" dirty="0" smtClean="0">
                  <a:solidFill>
                    <a:srgbClr val="FF0000"/>
                  </a:solidFill>
                </a:rPr>
                <a:t>end </a:t>
              </a:r>
              <a:r>
                <a:rPr lang="hu-HU" altLang="en-US" sz="1800" dirty="0" err="1" smtClean="0">
                  <a:solidFill>
                    <a:srgbClr val="FF0000"/>
                  </a:solidFill>
                </a:rPr>
                <a:t>effector</a:t>
              </a:r>
              <a:endParaRPr lang="hu-HU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1" name="Kör 40"/>
            <p:cNvSpPr/>
            <p:nvPr/>
          </p:nvSpPr>
          <p:spPr>
            <a:xfrm rot="18196142">
              <a:off x="2625653" y="5279009"/>
              <a:ext cx="838200" cy="838200"/>
            </a:xfrm>
            <a:prstGeom prst="pie">
              <a:avLst>
                <a:gd name="adj1" fmla="val 0"/>
                <a:gd name="adj2" fmla="val 10813644"/>
              </a:avLst>
            </a:prstGeom>
            <a:solidFill>
              <a:schemeClr val="accent6">
                <a:lumMod val="60000"/>
                <a:lumOff val="40000"/>
                <a:alpha val="68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Csoportba foglalás 59"/>
            <p:cNvGrpSpPr>
              <a:grpSpLocks/>
            </p:cNvGrpSpPr>
            <p:nvPr/>
          </p:nvGrpSpPr>
          <p:grpSpPr bwMode="auto">
            <a:xfrm rot="7366115">
              <a:off x="2832355" y="5805782"/>
              <a:ext cx="652462" cy="658812"/>
              <a:chOff x="2335560" y="5566194"/>
              <a:chExt cx="652264" cy="648072"/>
            </a:xfrm>
          </p:grpSpPr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 rot="5400000" flipV="1">
                <a:off x="2663788" y="5890230"/>
                <a:ext cx="0" cy="6480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 rot="5400000" flipH="1">
                <a:off x="2017440" y="5884314"/>
                <a:ext cx="640432" cy="4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" name="Cím 1"/>
          <p:cNvSpPr txBox="1">
            <a:spLocks/>
          </p:cNvSpPr>
          <p:nvPr/>
        </p:nvSpPr>
        <p:spPr>
          <a:xfrm>
            <a:off x="457200" y="11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Forgás limit</a:t>
            </a:r>
            <a:endParaRPr lang="en-US" dirty="0"/>
          </a:p>
        </p:txBody>
      </p:sp>
      <p:sp>
        <p:nvSpPr>
          <p:cNvPr id="29" name="Szabadkézi sokszög 51"/>
          <p:cNvSpPr>
            <a:spLocks/>
          </p:cNvSpPr>
          <p:nvPr/>
        </p:nvSpPr>
        <p:spPr bwMode="auto">
          <a:xfrm>
            <a:off x="1433376" y="1428065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 rot="-8605499">
            <a:off x="1195388" y="1453547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Szabadkézi sokszög 51"/>
          <p:cNvSpPr>
            <a:spLocks/>
          </p:cNvSpPr>
          <p:nvPr/>
        </p:nvSpPr>
        <p:spPr bwMode="auto">
          <a:xfrm>
            <a:off x="3553429" y="1434222"/>
            <a:ext cx="1873250" cy="287338"/>
          </a:xfrm>
          <a:custGeom>
            <a:avLst/>
            <a:gdLst>
              <a:gd name="T0" fmla="*/ 0 w 1643743"/>
              <a:gd name="T1" fmla="*/ 0 h 155807"/>
              <a:gd name="T2" fmla="*/ 0 w 1643743"/>
              <a:gd name="T3" fmla="*/ 2147483647 h 155807"/>
              <a:gd name="T4" fmla="*/ 37833238 w 1643743"/>
              <a:gd name="T5" fmla="*/ 2147483647 h 155807"/>
              <a:gd name="T6" fmla="*/ 0 w 1643743"/>
              <a:gd name="T7" fmla="*/ 0 h 155807"/>
              <a:gd name="T8" fmla="*/ 0 60000 65536"/>
              <a:gd name="T9" fmla="*/ 0 60000 65536"/>
              <a:gd name="T10" fmla="*/ 0 60000 65536"/>
              <a:gd name="T11" fmla="*/ 0 60000 65536"/>
              <a:gd name="T12" fmla="*/ 0 w 1643743"/>
              <a:gd name="T13" fmla="*/ 0 h 155807"/>
              <a:gd name="T14" fmla="*/ 1643743 w 1643743"/>
              <a:gd name="T15" fmla="*/ 155807 h 1558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3743" h="155807">
                <a:moveTo>
                  <a:pt x="0" y="0"/>
                </a:moveTo>
                <a:lnTo>
                  <a:pt x="0" y="155807"/>
                </a:lnTo>
                <a:lnTo>
                  <a:pt x="1643743" y="77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 rot="-8605499">
            <a:off x="3316015" y="1473665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 rot="-8605499">
            <a:off x="2093783" y="3338722"/>
            <a:ext cx="182389" cy="18238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Kör 49"/>
          <p:cNvSpPr/>
          <p:nvPr/>
        </p:nvSpPr>
        <p:spPr>
          <a:xfrm rot="10800000">
            <a:off x="3021725" y="1148747"/>
            <a:ext cx="838200" cy="838200"/>
          </a:xfrm>
          <a:prstGeom prst="pie">
            <a:avLst>
              <a:gd name="adj1" fmla="val 0"/>
              <a:gd name="adj2" fmla="val 10813644"/>
            </a:avLst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Csoportba foglalás 59"/>
          <p:cNvGrpSpPr>
            <a:grpSpLocks/>
          </p:cNvGrpSpPr>
          <p:nvPr/>
        </p:nvGrpSpPr>
        <p:grpSpPr bwMode="auto">
          <a:xfrm>
            <a:off x="3413618" y="914400"/>
            <a:ext cx="652462" cy="658812"/>
            <a:chOff x="2335560" y="5566194"/>
            <a:chExt cx="652264" cy="648072"/>
          </a:xfrm>
        </p:grpSpPr>
        <p:sp>
          <p:nvSpPr>
            <p:cNvPr id="53" name="Line 11"/>
            <p:cNvSpPr>
              <a:spLocks noChangeShapeType="1"/>
            </p:cNvSpPr>
            <p:nvPr/>
          </p:nvSpPr>
          <p:spPr bwMode="auto">
            <a:xfrm rot="5400000" flipV="1">
              <a:off x="2663788" y="5890230"/>
              <a:ext cx="0" cy="648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2"/>
            <p:cNvSpPr>
              <a:spLocks noChangeShapeType="1"/>
            </p:cNvSpPr>
            <p:nvPr/>
          </p:nvSpPr>
          <p:spPr bwMode="auto">
            <a:xfrm rot="5400000" flipH="1">
              <a:off x="2017440" y="5884314"/>
              <a:ext cx="640432" cy="4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églalap 18"/>
          <p:cNvSpPr>
            <a:spLocks noChangeArrowheads="1"/>
          </p:cNvSpPr>
          <p:nvPr/>
        </p:nvSpPr>
        <p:spPr bwMode="auto">
          <a:xfrm>
            <a:off x="1569765" y="2933007"/>
            <a:ext cx="1860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1800" dirty="0" smtClean="0">
                <a:solidFill>
                  <a:srgbClr val="FF0000"/>
                </a:solidFill>
              </a:rPr>
              <a:t>end </a:t>
            </a:r>
            <a:r>
              <a:rPr lang="hu-HU" altLang="en-US" sz="1800" dirty="0" err="1" smtClean="0">
                <a:solidFill>
                  <a:srgbClr val="FF0000"/>
                </a:solidFill>
              </a:rPr>
              <a:t>effector</a:t>
            </a:r>
            <a:endParaRPr lang="hu-HU" altLang="en-US" sz="1800" dirty="0">
              <a:solidFill>
                <a:srgbClr val="FF0000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2846881" y="201203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Start</a:t>
            </a:r>
            <a:endParaRPr lang="en-US" sz="3600" dirty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228600" y="3733800"/>
            <a:ext cx="8763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/>
          <p:cNvCxnSpPr/>
          <p:nvPr/>
        </p:nvCxnSpPr>
        <p:spPr>
          <a:xfrm>
            <a:off x="4648200" y="3821925"/>
            <a:ext cx="0" cy="289725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äkchen clipart 2 » Clipart S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93" y="3926425"/>
            <a:ext cx="1110057" cy="105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al 3"/>
          <p:cNvSpPr>
            <a:spLocks noChangeArrowheads="1"/>
          </p:cNvSpPr>
          <p:nvPr/>
        </p:nvSpPr>
        <p:spPr bwMode="auto">
          <a:xfrm rot="12994501">
            <a:off x="5507038" y="42672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3" name="Oval 3"/>
          <p:cNvSpPr>
            <a:spLocks noChangeArrowheads="1"/>
          </p:cNvSpPr>
          <p:nvPr/>
        </p:nvSpPr>
        <p:spPr bwMode="auto">
          <a:xfrm rot="12994501">
            <a:off x="6408674" y="6152375"/>
            <a:ext cx="182389" cy="18238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4" name="Téglalap 18"/>
          <p:cNvSpPr>
            <a:spLocks noChangeArrowheads="1"/>
          </p:cNvSpPr>
          <p:nvPr/>
        </p:nvSpPr>
        <p:spPr bwMode="auto">
          <a:xfrm>
            <a:off x="5378450" y="6315304"/>
            <a:ext cx="1860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sz="1800" dirty="0" smtClean="0">
                <a:solidFill>
                  <a:srgbClr val="FF0000"/>
                </a:solidFill>
              </a:rPr>
              <a:t>end </a:t>
            </a:r>
            <a:r>
              <a:rPr lang="hu-HU" altLang="en-US" sz="1800" dirty="0" err="1" smtClean="0">
                <a:solidFill>
                  <a:srgbClr val="FF0000"/>
                </a:solidFill>
              </a:rPr>
              <a:t>effector</a:t>
            </a:r>
            <a:endParaRPr lang="hu-HU" altLang="en-US" sz="1800" dirty="0">
              <a:solidFill>
                <a:srgbClr val="FF0000"/>
              </a:solidFill>
            </a:endParaRPr>
          </a:p>
        </p:txBody>
      </p:sp>
      <p:grpSp>
        <p:nvGrpSpPr>
          <p:cNvPr id="2" name="Csoportba foglalás 1"/>
          <p:cNvGrpSpPr/>
          <p:nvPr/>
        </p:nvGrpSpPr>
        <p:grpSpPr>
          <a:xfrm rot="1328151">
            <a:off x="4944001" y="5423443"/>
            <a:ext cx="3580238" cy="1519382"/>
            <a:chOff x="5531180" y="4864429"/>
            <a:chExt cx="3580238" cy="1519382"/>
          </a:xfrm>
        </p:grpSpPr>
        <p:sp>
          <p:nvSpPr>
            <p:cNvPr id="59" name="Szabadkézi sokszög 51"/>
            <p:cNvSpPr>
              <a:spLocks/>
            </p:cNvSpPr>
            <p:nvPr/>
          </p:nvSpPr>
          <p:spPr bwMode="auto">
            <a:xfrm rot="2193166">
              <a:off x="5531180" y="4864429"/>
              <a:ext cx="1873250" cy="287338"/>
            </a:xfrm>
            <a:custGeom>
              <a:avLst/>
              <a:gdLst>
                <a:gd name="T0" fmla="*/ 0 w 1643743"/>
                <a:gd name="T1" fmla="*/ 0 h 155807"/>
                <a:gd name="T2" fmla="*/ 0 w 1643743"/>
                <a:gd name="T3" fmla="*/ 2147483647 h 155807"/>
                <a:gd name="T4" fmla="*/ 37833238 w 1643743"/>
                <a:gd name="T5" fmla="*/ 2147483647 h 155807"/>
                <a:gd name="T6" fmla="*/ 0 w 1643743"/>
                <a:gd name="T7" fmla="*/ 0 h 1558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3743"/>
                <a:gd name="T13" fmla="*/ 0 h 155807"/>
                <a:gd name="T14" fmla="*/ 1643743 w 1643743"/>
                <a:gd name="T15" fmla="*/ 155807 h 1558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3743" h="155807">
                  <a:moveTo>
                    <a:pt x="0" y="0"/>
                  </a:moveTo>
                  <a:lnTo>
                    <a:pt x="0" y="155807"/>
                  </a:lnTo>
                  <a:lnTo>
                    <a:pt x="1643743" y="77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" name="Szabadkézi sokszög 51"/>
            <p:cNvSpPr>
              <a:spLocks/>
            </p:cNvSpPr>
            <p:nvPr/>
          </p:nvSpPr>
          <p:spPr bwMode="auto">
            <a:xfrm rot="2134618">
              <a:off x="7238168" y="6096473"/>
              <a:ext cx="1873250" cy="287338"/>
            </a:xfrm>
            <a:custGeom>
              <a:avLst/>
              <a:gdLst>
                <a:gd name="T0" fmla="*/ 0 w 1643743"/>
                <a:gd name="T1" fmla="*/ 0 h 155807"/>
                <a:gd name="T2" fmla="*/ 0 w 1643743"/>
                <a:gd name="T3" fmla="*/ 2147483647 h 155807"/>
                <a:gd name="T4" fmla="*/ 37833238 w 1643743"/>
                <a:gd name="T5" fmla="*/ 2147483647 h 155807"/>
                <a:gd name="T6" fmla="*/ 0 w 1643743"/>
                <a:gd name="T7" fmla="*/ 0 h 1558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3743"/>
                <a:gd name="T13" fmla="*/ 0 h 155807"/>
                <a:gd name="T14" fmla="*/ 1643743 w 1643743"/>
                <a:gd name="T15" fmla="*/ 155807 h 1558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3743" h="155807">
                  <a:moveTo>
                    <a:pt x="0" y="0"/>
                  </a:moveTo>
                  <a:lnTo>
                    <a:pt x="0" y="155807"/>
                  </a:lnTo>
                  <a:lnTo>
                    <a:pt x="1643743" y="77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" name="Oval 3"/>
            <p:cNvSpPr>
              <a:spLocks noChangeArrowheads="1"/>
            </p:cNvSpPr>
            <p:nvPr/>
          </p:nvSpPr>
          <p:spPr bwMode="auto">
            <a:xfrm rot="12994501">
              <a:off x="7197740" y="5505252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Kör 64"/>
            <p:cNvSpPr/>
            <p:nvPr/>
          </p:nvSpPr>
          <p:spPr>
            <a:xfrm rot="12874053">
              <a:off x="6865109" y="5204420"/>
              <a:ext cx="838200" cy="838200"/>
            </a:xfrm>
            <a:prstGeom prst="pie">
              <a:avLst>
                <a:gd name="adj1" fmla="val 0"/>
                <a:gd name="adj2" fmla="val 10813644"/>
              </a:avLst>
            </a:prstGeom>
            <a:solidFill>
              <a:schemeClr val="accent6">
                <a:lumMod val="60000"/>
                <a:lumOff val="40000"/>
                <a:alpha val="68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7" name="Csoportba foglalás 59"/>
            <p:cNvGrpSpPr>
              <a:grpSpLocks/>
            </p:cNvGrpSpPr>
            <p:nvPr/>
          </p:nvGrpSpPr>
          <p:grpSpPr bwMode="auto">
            <a:xfrm rot="2118454">
              <a:off x="7425473" y="5218069"/>
              <a:ext cx="652462" cy="658812"/>
              <a:chOff x="2335560" y="5566194"/>
              <a:chExt cx="652264" cy="648072"/>
            </a:xfrm>
          </p:grpSpPr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 rot="5400000" flipV="1">
                <a:off x="2663788" y="5890230"/>
                <a:ext cx="0" cy="6480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 rot="5400000" flipH="1">
                <a:off x="2017440" y="5884314"/>
                <a:ext cx="640432" cy="4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032" name="Picture 8" descr="incorrect - Pic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01" y="4018016"/>
            <a:ext cx="1420468" cy="8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artalom helye 2"/>
          <p:cNvSpPr>
            <a:spLocks noGrp="1"/>
          </p:cNvSpPr>
          <p:nvPr>
            <p:ph idx="1"/>
          </p:nvPr>
        </p:nvSpPr>
        <p:spPr>
          <a:xfrm>
            <a:off x="4793358" y="2949049"/>
            <a:ext cx="4098835" cy="265837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mohó algoritmusok gyakran beragadnak</a:t>
            </a:r>
          </a:p>
        </p:txBody>
      </p:sp>
      <p:sp>
        <p:nvSpPr>
          <p:cNvPr id="71" name="Kör 70"/>
          <p:cNvSpPr/>
          <p:nvPr/>
        </p:nvSpPr>
        <p:spPr>
          <a:xfrm rot="10800000">
            <a:off x="1860836" y="3844141"/>
            <a:ext cx="838200" cy="838200"/>
          </a:xfrm>
          <a:prstGeom prst="pie">
            <a:avLst>
              <a:gd name="adj1" fmla="val 17395182"/>
              <a:gd name="adj2" fmla="val 14816911"/>
            </a:avLst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Kör 72"/>
          <p:cNvSpPr/>
          <p:nvPr/>
        </p:nvSpPr>
        <p:spPr>
          <a:xfrm rot="10800000">
            <a:off x="5202238" y="3915768"/>
            <a:ext cx="838200" cy="838200"/>
          </a:xfrm>
          <a:prstGeom prst="pie">
            <a:avLst>
              <a:gd name="adj1" fmla="val 17395182"/>
              <a:gd name="adj2" fmla="val 14816911"/>
            </a:avLst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Kör 73"/>
          <p:cNvSpPr/>
          <p:nvPr/>
        </p:nvSpPr>
        <p:spPr>
          <a:xfrm rot="10800000">
            <a:off x="890874" y="1123294"/>
            <a:ext cx="838200" cy="838200"/>
          </a:xfrm>
          <a:prstGeom prst="pie">
            <a:avLst>
              <a:gd name="adj1" fmla="val 17395182"/>
              <a:gd name="adj2" fmla="val 14816911"/>
            </a:avLst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Megoldók (IK </a:t>
            </a:r>
            <a:r>
              <a:rPr lang="hu-HU" dirty="0" err="1" smtClean="0"/>
              <a:t>solverek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Heurisztikus algoritmusok (általában mohó algoritmusok)</a:t>
            </a:r>
          </a:p>
          <a:p>
            <a:pPr lvl="1"/>
            <a:r>
              <a:rPr lang="hu-HU" dirty="0" smtClean="0"/>
              <a:t>CCD</a:t>
            </a:r>
          </a:p>
          <a:p>
            <a:pPr lvl="1"/>
            <a:r>
              <a:rPr lang="hu-HU" dirty="0" smtClean="0"/>
              <a:t>FABRIK (</a:t>
            </a:r>
            <a:r>
              <a:rPr lang="hu-HU" dirty="0" err="1" smtClean="0"/>
              <a:t>Unity</a:t>
            </a:r>
            <a:r>
              <a:rPr lang="hu-HU" dirty="0" smtClean="0"/>
              <a:t>, </a:t>
            </a:r>
            <a:r>
              <a:rPr lang="hu-HU" dirty="0" err="1" smtClean="0"/>
              <a:t>Unreal</a:t>
            </a:r>
            <a:r>
              <a:rPr lang="hu-HU" dirty="0" smtClean="0"/>
              <a:t> </a:t>
            </a:r>
            <a:r>
              <a:rPr lang="hu-HU" dirty="0" err="1" smtClean="0"/>
              <a:t>Engine</a:t>
            </a:r>
            <a:r>
              <a:rPr lang="hu-HU" dirty="0" smtClean="0"/>
              <a:t>)</a:t>
            </a:r>
          </a:p>
          <a:p>
            <a:r>
              <a:rPr lang="hu-HU" dirty="0" smtClean="0"/>
              <a:t>Numerikus megoldás</a:t>
            </a:r>
          </a:p>
          <a:p>
            <a:pPr lvl="1"/>
            <a:r>
              <a:rPr lang="hu-HU" dirty="0" smtClean="0"/>
              <a:t>Lokálisan Taylor-soros közelítés (lineáris)</a:t>
            </a:r>
          </a:p>
          <a:p>
            <a:pPr lvl="1"/>
            <a:r>
              <a:rPr lang="hu-HU" dirty="0"/>
              <a:t>Iteratív </a:t>
            </a:r>
            <a:r>
              <a:rPr lang="hu-HU" dirty="0" smtClean="0"/>
              <a:t>megoldás</a:t>
            </a:r>
          </a:p>
          <a:p>
            <a:pPr lvl="1"/>
            <a:endParaRPr lang="hu-HU" dirty="0"/>
          </a:p>
          <a:p>
            <a:pPr lvl="1"/>
            <a:endParaRPr lang="hu-HU" b="1" dirty="0" smtClean="0"/>
          </a:p>
          <a:p>
            <a:pPr lvl="1"/>
            <a:endParaRPr lang="hu-HU" b="1" dirty="0" smtClean="0"/>
          </a:p>
          <a:p>
            <a:pPr lvl="1"/>
            <a:endParaRPr lang="hu-HU" b="1" dirty="0" smtClean="0"/>
          </a:p>
          <a:p>
            <a:pPr lvl="1"/>
            <a:r>
              <a:rPr lang="hu-HU" b="1" dirty="0" smtClean="0"/>
              <a:t>J</a:t>
            </a:r>
            <a:r>
              <a:rPr lang="hu-HU" dirty="0" smtClean="0"/>
              <a:t> a </a:t>
            </a:r>
            <a:r>
              <a:rPr lang="hu-HU" dirty="0" err="1" smtClean="0"/>
              <a:t>Jacobi</a:t>
            </a:r>
            <a:r>
              <a:rPr lang="hu-HU" dirty="0" smtClean="0"/>
              <a:t> mátrix (3 × </a:t>
            </a:r>
            <a:r>
              <a:rPr lang="hu-HU" i="1" dirty="0" smtClean="0"/>
              <a:t>m</a:t>
            </a:r>
            <a:r>
              <a:rPr lang="hu-HU" dirty="0" smtClean="0"/>
              <a:t>) </a:t>
            </a:r>
            <a:r>
              <a:rPr lang="hu-HU" dirty="0" smtClean="0">
                <a:sym typeface="Symbol" panose="05050102010706020507" pitchFamily="18" charset="2"/>
              </a:rPr>
              <a:t> numerikus </a:t>
            </a:r>
            <a:r>
              <a:rPr lang="hu-HU" dirty="0" err="1" smtClean="0">
                <a:sym typeface="Symbol" panose="05050102010706020507" pitchFamily="18" charset="2"/>
              </a:rPr>
              <a:t>invertálás</a:t>
            </a:r>
            <a:endParaRPr lang="hu-HU" b="1" dirty="0" smtClean="0"/>
          </a:p>
          <a:p>
            <a:pPr lvl="1"/>
            <a:r>
              <a:rPr lang="hu-HU" dirty="0" err="1" smtClean="0"/>
              <a:t>Selectively</a:t>
            </a:r>
            <a:r>
              <a:rPr lang="hu-HU" dirty="0" smtClean="0"/>
              <a:t> </a:t>
            </a:r>
            <a:r>
              <a:rPr lang="hu-HU" dirty="0" err="1" smtClean="0"/>
              <a:t>damped</a:t>
            </a:r>
            <a:r>
              <a:rPr lang="hu-HU" dirty="0" smtClean="0"/>
              <a:t> </a:t>
            </a:r>
            <a:r>
              <a:rPr lang="hu-HU" dirty="0" err="1" smtClean="0"/>
              <a:t>least</a:t>
            </a:r>
            <a:r>
              <a:rPr lang="hu-HU" dirty="0" smtClean="0"/>
              <a:t> </a:t>
            </a:r>
            <a:r>
              <a:rPr lang="hu-HU" dirty="0" err="1" smtClean="0"/>
              <a:t>squares</a:t>
            </a:r>
            <a:r>
              <a:rPr lang="hu-HU" dirty="0" smtClean="0"/>
              <a:t> (</a:t>
            </a:r>
            <a:r>
              <a:rPr lang="hu-HU" dirty="0" err="1" smtClean="0"/>
              <a:t>Bullet</a:t>
            </a:r>
            <a:r>
              <a:rPr lang="hu-HU" dirty="0"/>
              <a:t>)</a:t>
            </a:r>
            <a:r>
              <a:rPr lang="hu-HU" dirty="0" smtClean="0"/>
              <a:t>:</a:t>
            </a:r>
          </a:p>
          <a:p>
            <a:pPr marL="457200" lvl="1" indent="0">
              <a:buNone/>
            </a:pPr>
            <a:r>
              <a:rPr lang="hu-HU" dirty="0" smtClean="0"/>
              <a:t>    https</a:t>
            </a:r>
            <a:r>
              <a:rPr lang="hu-HU" dirty="0"/>
              <a:t>://www.math.ucsd.edu/~sbuss/ResearchWeb/ikmethods/</a:t>
            </a:r>
            <a:endParaRPr lang="hu-HU" dirty="0" smtClean="0"/>
          </a:p>
          <a:p>
            <a:r>
              <a:rPr lang="hu-HU" dirty="0" smtClean="0"/>
              <a:t>(Újabban: gépi tanulás)</a:t>
            </a:r>
            <a:endParaRPr lang="en-US" dirty="0"/>
          </a:p>
        </p:txBody>
      </p:sp>
      <p:sp>
        <p:nvSpPr>
          <p:cNvPr id="5" name="Téglalap 22"/>
          <p:cNvSpPr>
            <a:spLocks noChangeArrowheads="1"/>
          </p:cNvSpPr>
          <p:nvPr/>
        </p:nvSpPr>
        <p:spPr bwMode="auto">
          <a:xfrm>
            <a:off x="1676400" y="388620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dirty="0" smtClean="0"/>
              <a:t>P</a:t>
            </a:r>
            <a:r>
              <a:rPr lang="hu-HU" altLang="en-US" dirty="0" smtClean="0">
                <a:sym typeface="Symbol" panose="05050102010706020507" pitchFamily="18" charset="2"/>
              </a:rPr>
              <a:t></a:t>
            </a:r>
            <a:r>
              <a:rPr lang="hu-HU" altLang="en-US" dirty="0" smtClean="0"/>
              <a:t> = </a:t>
            </a:r>
            <a:r>
              <a:rPr lang="hu-HU" altLang="en-US" b="1" i="1" dirty="0" smtClean="0"/>
              <a:t>F</a:t>
            </a:r>
            <a:r>
              <a:rPr lang="hu-HU" altLang="en-US" dirty="0"/>
              <a:t>(</a:t>
            </a:r>
            <a:r>
              <a:rPr lang="hu-HU" altLang="en-US" u="sng" dirty="0" smtClean="0">
                <a:sym typeface="Symbol" pitchFamily="18" charset="2"/>
              </a:rPr>
              <a:t></a:t>
            </a:r>
            <a:r>
              <a:rPr lang="hu-HU" altLang="en-US" baseline="-25000" dirty="0" smtClean="0">
                <a:sym typeface="Symbol" pitchFamily="18" charset="2"/>
              </a:rPr>
              <a:t>0</a:t>
            </a:r>
            <a:r>
              <a:rPr lang="hu-HU" altLang="en-US" dirty="0" smtClean="0">
                <a:sym typeface="Symbol" pitchFamily="18" charset="2"/>
              </a:rPr>
              <a:t> + </a:t>
            </a:r>
            <a:r>
              <a:rPr lang="hu-HU" altLang="en-US" u="sng" dirty="0" smtClean="0">
                <a:sym typeface="Symbol" pitchFamily="18" charset="2"/>
              </a:rPr>
              <a:t></a:t>
            </a:r>
            <a:r>
              <a:rPr lang="hu-HU" altLang="en-US" dirty="0" smtClean="0"/>
              <a:t>) </a:t>
            </a:r>
            <a:r>
              <a:rPr lang="hu-HU" altLang="en-US" dirty="0" smtClean="0">
                <a:sym typeface="Symbol" panose="05050102010706020507" pitchFamily="18" charset="2"/>
              </a:rPr>
              <a:t></a:t>
            </a:r>
            <a:r>
              <a:rPr lang="hu-HU" altLang="en-US" dirty="0" smtClean="0"/>
              <a:t> </a:t>
            </a:r>
            <a:r>
              <a:rPr lang="hu-HU" altLang="en-US" b="1" i="1" dirty="0"/>
              <a:t>F</a:t>
            </a:r>
            <a:r>
              <a:rPr lang="hu-HU" altLang="en-US" dirty="0"/>
              <a:t>(</a:t>
            </a:r>
            <a:r>
              <a:rPr lang="hu-HU" altLang="en-US" u="sng" dirty="0">
                <a:sym typeface="Symbol" pitchFamily="18" charset="2"/>
              </a:rPr>
              <a:t></a:t>
            </a:r>
            <a:r>
              <a:rPr lang="hu-HU" altLang="en-US" baseline="-25000" dirty="0" smtClean="0">
                <a:sym typeface="Symbol" pitchFamily="18" charset="2"/>
              </a:rPr>
              <a:t>0</a:t>
            </a:r>
            <a:r>
              <a:rPr lang="hu-HU" altLang="en-US" dirty="0" smtClean="0"/>
              <a:t>) + </a:t>
            </a:r>
            <a:r>
              <a:rPr lang="hu-HU" altLang="en-US" b="1" dirty="0" smtClean="0">
                <a:sym typeface="Symbol" panose="05050102010706020507" pitchFamily="18" charset="2"/>
              </a:rPr>
              <a:t>J</a:t>
            </a:r>
            <a:r>
              <a:rPr lang="hu-HU" altLang="en-US" dirty="0" smtClean="0">
                <a:sym typeface="Symbol" panose="05050102010706020507" pitchFamily="18" charset="2"/>
              </a:rPr>
              <a:t>(</a:t>
            </a:r>
            <a:r>
              <a:rPr lang="hu-HU" altLang="en-US" u="sng" dirty="0">
                <a:sym typeface="Symbol" pitchFamily="18" charset="2"/>
              </a:rPr>
              <a:t></a:t>
            </a:r>
            <a:r>
              <a:rPr lang="hu-HU" altLang="en-US" baseline="-25000" dirty="0" smtClean="0">
                <a:sym typeface="Symbol" pitchFamily="18" charset="2"/>
              </a:rPr>
              <a:t>0</a:t>
            </a:r>
            <a:r>
              <a:rPr lang="hu-HU" altLang="en-US" dirty="0" smtClean="0">
                <a:sym typeface="Symbol" pitchFamily="18" charset="2"/>
              </a:rPr>
              <a:t>)</a:t>
            </a:r>
            <a:r>
              <a:rPr lang="hu-HU" altLang="en-US" u="sng" dirty="0" smtClean="0">
                <a:sym typeface="Symbol" pitchFamily="18" charset="2"/>
              </a:rPr>
              <a:t></a:t>
            </a:r>
            <a:r>
              <a:rPr lang="hu-HU" altLang="en-US" dirty="0" smtClean="0">
                <a:sym typeface="Symbol" pitchFamily="18" charset="2"/>
              </a:rPr>
              <a:t> = P</a:t>
            </a:r>
            <a:r>
              <a:rPr lang="hu-HU" altLang="en-US" baseline="-25000" dirty="0" smtClean="0">
                <a:sym typeface="Symbol" pitchFamily="18" charset="2"/>
              </a:rPr>
              <a:t>0</a:t>
            </a:r>
            <a:r>
              <a:rPr lang="hu-HU" altLang="en-US" dirty="0" smtClean="0">
                <a:sym typeface="Symbol" pitchFamily="18" charset="2"/>
              </a:rPr>
              <a:t> + </a:t>
            </a:r>
            <a:r>
              <a:rPr lang="hu-HU" altLang="en-US" b="1" dirty="0">
                <a:sym typeface="Symbol" panose="05050102010706020507" pitchFamily="18" charset="2"/>
              </a:rPr>
              <a:t>J</a:t>
            </a:r>
            <a:r>
              <a:rPr lang="hu-HU" altLang="en-US" dirty="0">
                <a:sym typeface="Symbol" panose="05050102010706020507" pitchFamily="18" charset="2"/>
              </a:rPr>
              <a:t>(</a:t>
            </a:r>
            <a:r>
              <a:rPr lang="hu-HU" altLang="en-US" u="sng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0</a:t>
            </a:r>
            <a:r>
              <a:rPr lang="hu-HU" altLang="en-US" dirty="0">
                <a:sym typeface="Symbol" pitchFamily="18" charset="2"/>
              </a:rPr>
              <a:t>)</a:t>
            </a:r>
            <a:r>
              <a:rPr lang="hu-HU" altLang="en-US" dirty="0" smtClean="0">
                <a:sym typeface="Symbol" pitchFamily="18" charset="2"/>
              </a:rPr>
              <a:t></a:t>
            </a:r>
            <a:r>
              <a:rPr lang="hu-HU" altLang="en-US" u="sng" dirty="0" smtClean="0">
                <a:sym typeface="Symbol" pitchFamily="18" charset="2"/>
              </a:rPr>
              <a:t></a:t>
            </a:r>
          </a:p>
        </p:txBody>
      </p:sp>
      <p:sp>
        <p:nvSpPr>
          <p:cNvPr id="7" name="Téglalap 22"/>
          <p:cNvSpPr>
            <a:spLocks noChangeArrowheads="1"/>
          </p:cNvSpPr>
          <p:nvPr/>
        </p:nvSpPr>
        <p:spPr bwMode="auto">
          <a:xfrm>
            <a:off x="1676400" y="4415135"/>
            <a:ext cx="1828800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hu-HU" altLang="en-US" dirty="0">
                <a:sym typeface="Symbol" pitchFamily="18" charset="2"/>
              </a:rPr>
              <a:t></a:t>
            </a:r>
            <a:r>
              <a:rPr lang="hu-HU" altLang="en-US" dirty="0" smtClean="0"/>
              <a:t>P = </a:t>
            </a:r>
            <a:r>
              <a:rPr lang="hu-HU" altLang="en-US" b="1" dirty="0" smtClean="0">
                <a:sym typeface="Symbol" panose="05050102010706020507" pitchFamily="18" charset="2"/>
              </a:rPr>
              <a:t>J</a:t>
            </a:r>
            <a:r>
              <a:rPr lang="hu-HU" altLang="en-US" dirty="0">
                <a:sym typeface="Symbol" panose="05050102010706020507" pitchFamily="18" charset="2"/>
              </a:rPr>
              <a:t>(</a:t>
            </a:r>
            <a:r>
              <a:rPr lang="hu-HU" altLang="en-US" u="sng" dirty="0">
                <a:sym typeface="Symbol" pitchFamily="18" charset="2"/>
              </a:rPr>
              <a:t></a:t>
            </a:r>
            <a:r>
              <a:rPr lang="hu-HU" altLang="en-US" baseline="-25000" dirty="0">
                <a:sym typeface="Symbol" pitchFamily="18" charset="2"/>
              </a:rPr>
              <a:t>0</a:t>
            </a:r>
            <a:r>
              <a:rPr lang="hu-HU" altLang="en-US" dirty="0">
                <a:sym typeface="Symbol" pitchFamily="18" charset="2"/>
              </a:rPr>
              <a:t>)</a:t>
            </a:r>
            <a:r>
              <a:rPr lang="hu-HU" altLang="en-US" dirty="0" smtClean="0">
                <a:sym typeface="Symbol" pitchFamily="18" charset="2"/>
              </a:rPr>
              <a:t></a:t>
            </a:r>
            <a:r>
              <a:rPr lang="hu-HU" altLang="en-US" u="sng" dirty="0" smtClean="0">
                <a:sym typeface="Symbol" pitchFamily="18" charset="2"/>
              </a:rPr>
              <a:t></a:t>
            </a:r>
          </a:p>
        </p:txBody>
      </p:sp>
    </p:spTree>
    <p:extLst>
      <p:ext uri="{BB962C8B-B14F-4D97-AF65-F5344CB8AC3E}">
        <p14:creationId xmlns:p14="http://schemas.microsoft.com/office/powerpoint/2010/main" val="18809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Megoldók (IK </a:t>
            </a:r>
            <a:r>
              <a:rPr lang="hu-HU" dirty="0" err="1"/>
              <a:t>solverek</a:t>
            </a:r>
            <a:r>
              <a:rPr lang="hu-HU" dirty="0"/>
              <a:t>)</a:t>
            </a:r>
            <a:endParaRPr lang="en-US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961647"/>
              </p:ext>
            </p:extLst>
          </p:nvPr>
        </p:nvGraphicFramePr>
        <p:xfrm>
          <a:off x="228600" y="2895600"/>
          <a:ext cx="8534400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13744491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60126192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2011584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00851107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40006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Algoritmus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Sebesség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aseline="0" dirty="0" smtClean="0"/>
                        <a:t>Több end </a:t>
                      </a:r>
                      <a:r>
                        <a:rPr lang="hu-HU" sz="1600" baseline="0" dirty="0" err="1" smtClean="0"/>
                        <a:t>effector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Forgás</a:t>
                      </a:r>
                      <a:r>
                        <a:rPr lang="hu-HU" sz="1600" baseline="0" dirty="0" smtClean="0"/>
                        <a:t> limitek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Több end</a:t>
                      </a:r>
                      <a:r>
                        <a:rPr lang="hu-HU" sz="1600" baseline="0" dirty="0" smtClean="0"/>
                        <a:t> </a:t>
                      </a:r>
                      <a:r>
                        <a:rPr lang="hu-HU" sz="1600" baseline="0" dirty="0" err="1" smtClean="0"/>
                        <a:t>effector</a:t>
                      </a:r>
                      <a:r>
                        <a:rPr lang="hu-HU" sz="1600" baseline="0" dirty="0" smtClean="0"/>
                        <a:t> + Forgás limitek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2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CCD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7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FABRIK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Jacobi</a:t>
                      </a:r>
                      <a:r>
                        <a:rPr lang="hu-HU" sz="1600" dirty="0" smtClean="0"/>
                        <a:t> mátrix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6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7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Animáció IK-</a:t>
            </a:r>
            <a:r>
              <a:rPr lang="hu-HU" dirty="0" err="1" smtClean="0"/>
              <a:t>val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hu-HU" dirty="0" smtClean="0"/>
              <a:t>Folytassuk az előző projektet</a:t>
            </a:r>
          </a:p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Paladin-t a </a:t>
            </a:r>
            <a:r>
              <a:rPr lang="en-US" dirty="0" err="1" smtClean="0"/>
              <a:t>jelenethez</a:t>
            </a:r>
            <a:endParaRPr lang="en-US" dirty="0" smtClean="0"/>
          </a:p>
          <a:p>
            <a:r>
              <a:rPr lang="en-US" dirty="0" err="1" smtClean="0"/>
              <a:t>Készítsünk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AnimationController</a:t>
            </a:r>
            <a:r>
              <a:rPr lang="en-US" dirty="0" smtClean="0"/>
              <a:t>-t </a:t>
            </a:r>
            <a:r>
              <a:rPr lang="en-US" dirty="0" err="1" smtClean="0"/>
              <a:t>neki</a:t>
            </a:r>
            <a:endParaRPr lang="en-US" dirty="0" smtClean="0"/>
          </a:p>
          <a:p>
            <a:r>
              <a:rPr lang="hu-HU" dirty="0" smtClean="0"/>
              <a:t>Importáljuk az idle3 animációt és állítsuk be az </a:t>
            </a:r>
            <a:r>
              <a:rPr lang="hu-HU" dirty="0" err="1" smtClean="0"/>
              <a:t>idle</a:t>
            </a:r>
            <a:r>
              <a:rPr lang="hu-HU" dirty="0" smtClean="0"/>
              <a:t> mintájára</a:t>
            </a:r>
          </a:p>
          <a:p>
            <a:r>
              <a:rPr lang="en-US" dirty="0" smtClean="0"/>
              <a:t>Animator </a:t>
            </a:r>
            <a:r>
              <a:rPr lang="en-US" dirty="0" err="1" smtClean="0"/>
              <a:t>ablakba</a:t>
            </a:r>
            <a:r>
              <a:rPr lang="en-US" dirty="0" smtClean="0"/>
              <a:t> </a:t>
            </a:r>
            <a:r>
              <a:rPr lang="en-US" dirty="0" err="1" smtClean="0"/>
              <a:t>húzzuk</a:t>
            </a:r>
            <a:r>
              <a:rPr lang="en-US" dirty="0" smtClean="0"/>
              <a:t> be a</a:t>
            </a:r>
            <a:r>
              <a:rPr lang="hu-HU" dirty="0" smtClean="0"/>
              <a:t>z</a:t>
            </a:r>
            <a:r>
              <a:rPr lang="en-US" dirty="0" smtClean="0"/>
              <a:t> </a:t>
            </a:r>
            <a:r>
              <a:rPr lang="hu-HU" dirty="0" smtClean="0"/>
              <a:t>idle3 </a:t>
            </a:r>
            <a:r>
              <a:rPr lang="en-US" dirty="0" err="1" smtClean="0"/>
              <a:t>animációt</a:t>
            </a:r>
            <a:endParaRPr lang="en-US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953000"/>
            <a:ext cx="5067300" cy="18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5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IK </a:t>
            </a:r>
            <a:r>
              <a:rPr lang="hu-HU" dirty="0" err="1"/>
              <a:t>pass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/>
              <a:t>Animator </a:t>
            </a:r>
            <a:r>
              <a:rPr lang="en-US" dirty="0" err="1"/>
              <a:t>ablakba</a:t>
            </a:r>
            <a:r>
              <a:rPr lang="hu-HU" dirty="0"/>
              <a:t>n</a:t>
            </a:r>
            <a:r>
              <a:rPr lang="en-US" dirty="0"/>
              <a:t> </a:t>
            </a:r>
            <a:r>
              <a:rPr lang="en-US" dirty="0" err="1"/>
              <a:t>készítsünk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 smtClean="0"/>
              <a:t>réteget</a:t>
            </a:r>
            <a:endParaRPr lang="hu-HU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réteg</a:t>
            </a:r>
            <a:r>
              <a:rPr lang="hu-HU" dirty="0" smtClean="0"/>
              <a:t>en állítsuk be az IK </a:t>
            </a:r>
            <a:r>
              <a:rPr lang="hu-HU" dirty="0" err="1" smtClean="0"/>
              <a:t>pass</a:t>
            </a:r>
            <a:r>
              <a:rPr lang="hu-HU" dirty="0" smtClean="0"/>
              <a:t>-t</a:t>
            </a:r>
          </a:p>
          <a:p>
            <a:r>
              <a:rPr lang="hu-HU" dirty="0" smtClean="0"/>
              <a:t>Adjunk egy új scriptet a </a:t>
            </a:r>
            <a:r>
              <a:rPr lang="hu-HU" dirty="0" err="1" smtClean="0"/>
              <a:t>Paladinhoz</a:t>
            </a:r>
            <a:r>
              <a:rPr lang="hu-HU" dirty="0" smtClean="0"/>
              <a:t>: </a:t>
            </a:r>
            <a:r>
              <a:rPr lang="hu-HU" dirty="0" err="1" smtClean="0"/>
              <a:t>IKController</a:t>
            </a:r>
            <a:endParaRPr lang="hu-HU" dirty="0" smtClean="0"/>
          </a:p>
        </p:txBody>
      </p:sp>
      <p:sp>
        <p:nvSpPr>
          <p:cNvPr id="6" name="Téglalap 5"/>
          <p:cNvSpPr/>
          <p:nvPr/>
        </p:nvSpPr>
        <p:spPr>
          <a:xfrm>
            <a:off x="533400" y="3395256"/>
            <a:ext cx="4114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IKController</a:t>
            </a:r>
            <a:r>
              <a:rPr lang="en-US" sz="1600" dirty="0"/>
              <a:t> : </a:t>
            </a:r>
            <a:r>
              <a:rPr lang="en-US" sz="1600" dirty="0" err="1"/>
              <a:t>MonoBehaviour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public Transform </a:t>
            </a:r>
            <a:r>
              <a:rPr lang="en-US" sz="1600" dirty="0" err="1"/>
              <a:t>rightHandTarget</a:t>
            </a:r>
            <a:r>
              <a:rPr lang="en-US" sz="1600" dirty="0"/>
              <a:t>;</a:t>
            </a:r>
          </a:p>
          <a:p>
            <a:r>
              <a:rPr lang="en-US" sz="1600" dirty="0"/>
              <a:t>    public bool </a:t>
            </a:r>
            <a:r>
              <a:rPr lang="en-US" sz="1600" dirty="0" err="1"/>
              <a:t>useOrientation</a:t>
            </a:r>
            <a:r>
              <a:rPr lang="en-US" sz="1600" dirty="0"/>
              <a:t>;</a:t>
            </a:r>
          </a:p>
          <a:p>
            <a:r>
              <a:rPr lang="en-US" sz="1600" dirty="0"/>
              <a:t>    Animator </a:t>
            </a:r>
            <a:r>
              <a:rPr lang="en-US" sz="1600" dirty="0" err="1"/>
              <a:t>animator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void Start()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animator = </a:t>
            </a:r>
            <a:r>
              <a:rPr lang="en-US" sz="1600" dirty="0" err="1"/>
              <a:t>GetComponent</a:t>
            </a:r>
            <a:r>
              <a:rPr lang="en-US" sz="1600" dirty="0"/>
              <a:t>&lt;Animator&gt;();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hu-HU" sz="1600" dirty="0" smtClean="0"/>
          </a:p>
          <a:p>
            <a:endParaRPr lang="hu-HU" sz="1600" dirty="0"/>
          </a:p>
          <a:p>
            <a:r>
              <a:rPr lang="hu-HU" sz="1600" dirty="0" smtClean="0"/>
              <a:t>     // folyt. </a:t>
            </a:r>
            <a:r>
              <a:rPr lang="hu-HU" sz="1600" dirty="0" err="1" smtClean="0"/>
              <a:t>köv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181" y="3886200"/>
            <a:ext cx="3844757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6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1319</Words>
  <Application>Microsoft Office PowerPoint</Application>
  <PresentationFormat>Diavetítés a képernyőre (4:3 oldalarány)</PresentationFormat>
  <Paragraphs>246</Paragraphs>
  <Slides>19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Office-téma</vt:lpstr>
      <vt:lpstr>Inverz kinematika</vt:lpstr>
      <vt:lpstr>Előrehaladó (forward) kinematika</vt:lpstr>
      <vt:lpstr>Inverz kinematika</vt:lpstr>
      <vt:lpstr>Inverz kinematika</vt:lpstr>
      <vt:lpstr>PowerPoint-bemutató</vt:lpstr>
      <vt:lpstr>Megoldók (IK solverek)</vt:lpstr>
      <vt:lpstr>Megoldók (IK solverek)</vt:lpstr>
      <vt:lpstr>Animáció IK-val</vt:lpstr>
      <vt:lpstr>IK pass</vt:lpstr>
      <vt:lpstr>IK callback</vt:lpstr>
      <vt:lpstr>Próba</vt:lpstr>
      <vt:lpstr>Robotkar IK</vt:lpstr>
      <vt:lpstr>Robotkar hierarchia</vt:lpstr>
      <vt:lpstr>FABRIK script</vt:lpstr>
      <vt:lpstr>FABRIK script</vt:lpstr>
      <vt:lpstr>FABRIK script</vt:lpstr>
      <vt:lpstr>FABRIK script</vt:lpstr>
      <vt:lpstr>Próba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 animáció</dc:title>
  <dc:creator>umitomi</dc:creator>
  <cp:lastModifiedBy>M</cp:lastModifiedBy>
  <cp:revision>110</cp:revision>
  <dcterms:created xsi:type="dcterms:W3CDTF">2016-03-20T09:03:11Z</dcterms:created>
  <dcterms:modified xsi:type="dcterms:W3CDTF">2020-10-25T18:33:14Z</dcterms:modified>
</cp:coreProperties>
</file>