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9"/>
  </p:notesMasterIdLst>
  <p:sldIdLst>
    <p:sldId id="256" r:id="rId2"/>
    <p:sldId id="310" r:id="rId3"/>
    <p:sldId id="311" r:id="rId4"/>
    <p:sldId id="312" r:id="rId5"/>
    <p:sldId id="331" r:id="rId6"/>
    <p:sldId id="332" r:id="rId7"/>
    <p:sldId id="333" r:id="rId8"/>
    <p:sldId id="334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ja@aut.bme.hu" TargetMode="External"/><Relationship Id="rId2" Type="http://schemas.openxmlformats.org/officeDocument/2006/relationships/hyperlink" Target="https://portal.vik.bme.hu/kepzes/targyak/VIAUMA04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Bevezet</a:t>
            </a:r>
            <a:r>
              <a:rPr lang="hu-HU" dirty="0"/>
              <a:t>és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konstrukciók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Imperatív, vagy deklaratív megközelítés</a:t>
            </a:r>
          </a:p>
          <a:p>
            <a:r>
              <a:rPr lang="hu-HU" dirty="0"/>
              <a:t>Metódusok / függvények</a:t>
            </a:r>
          </a:p>
          <a:p>
            <a:pPr lvl="1"/>
            <a:r>
              <a:rPr lang="hu-HU" dirty="0"/>
              <a:t>Változó paraméter lista</a:t>
            </a:r>
          </a:p>
          <a:p>
            <a:pPr lvl="1"/>
            <a:r>
              <a:rPr lang="hu-HU" dirty="0"/>
              <a:t>Névtelen, beágyazott</a:t>
            </a:r>
          </a:p>
          <a:p>
            <a:r>
              <a:rPr lang="hu-HU" dirty="0"/>
              <a:t>Lokális változók (</a:t>
            </a:r>
            <a:r>
              <a:rPr lang="hu-HU" dirty="0" err="1"/>
              <a:t>capture</a:t>
            </a:r>
            <a:r>
              <a:rPr lang="hu-HU" dirty="0"/>
              <a:t>)</a:t>
            </a:r>
          </a:p>
          <a:p>
            <a:r>
              <a:rPr lang="hu-HU" dirty="0"/>
              <a:t>Modulok – láthatóság</a:t>
            </a:r>
          </a:p>
          <a:p>
            <a:r>
              <a:rPr lang="hu-HU" dirty="0"/>
              <a:t>OO koncepciók</a:t>
            </a:r>
          </a:p>
          <a:p>
            <a:pPr lvl="1"/>
            <a:r>
              <a:rPr lang="hu-HU" dirty="0"/>
              <a:t>Öröklés, polimorfizmus, virtuális metódusok</a:t>
            </a:r>
          </a:p>
          <a:p>
            <a:r>
              <a:rPr lang="hu-HU" dirty="0"/>
              <a:t>Rekurzió, lista kezelés</a:t>
            </a:r>
            <a:r>
              <a:rPr lang="en-US" dirty="0"/>
              <a:t>,</a:t>
            </a:r>
            <a:r>
              <a:rPr lang="hu-HU" dirty="0"/>
              <a:t> stb.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konstrukciók implementációja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Adatok ábrázolása a memóriában</a:t>
            </a:r>
          </a:p>
          <a:p>
            <a:pPr lvl="1"/>
            <a:r>
              <a:rPr lang="hu-HU" dirty="0"/>
              <a:t>Egész szám, még egy nyelven belül sem mindig azonos a jelentés (16 bit / 32 bit / 64 bit)</a:t>
            </a:r>
          </a:p>
          <a:p>
            <a:pPr lvl="1"/>
            <a:r>
              <a:rPr lang="hu-HU" dirty="0"/>
              <a:t>Szöveg (Karakter kódolás? Hossz/végjel?)</a:t>
            </a:r>
          </a:p>
          <a:p>
            <a:pPr lvl="1"/>
            <a:r>
              <a:rPr lang="hu-HU" dirty="0"/>
              <a:t>Lebegő pontos számok</a:t>
            </a:r>
          </a:p>
          <a:p>
            <a:r>
              <a:rPr lang="hu-HU" dirty="0"/>
              <a:t>Típusok</a:t>
            </a:r>
          </a:p>
          <a:p>
            <a:pPr lvl="1"/>
            <a:r>
              <a:rPr lang="hu-HU" dirty="0"/>
              <a:t>Szerződés/specifikáció a különböző részek között</a:t>
            </a:r>
          </a:p>
          <a:p>
            <a:r>
              <a:rPr lang="hu-HU" dirty="0"/>
              <a:t>OO koncepciók ábrázolása a memóriában</a:t>
            </a:r>
          </a:p>
          <a:p>
            <a:pPr lvl="1"/>
            <a:r>
              <a:rPr lang="hu-HU" dirty="0"/>
              <a:t>Virtuális </a:t>
            </a:r>
            <a:r>
              <a:rPr lang="en-US" dirty="0"/>
              <a:t>f</a:t>
            </a:r>
            <a:r>
              <a:rPr lang="hu-HU" dirty="0" err="1"/>
              <a:t>üggvénytábla</a:t>
            </a:r>
            <a:endParaRPr lang="hu-HU" dirty="0"/>
          </a:p>
          <a:p>
            <a:pPr lvl="1"/>
            <a:r>
              <a:rPr lang="hu-HU" dirty="0" err="1"/>
              <a:t>Futásidejű</a:t>
            </a:r>
            <a:r>
              <a:rPr lang="hu-HU" dirty="0"/>
              <a:t> típus információ (RTTI, </a:t>
            </a:r>
            <a:r>
              <a:rPr lang="hu-HU" dirty="0" err="1"/>
              <a:t>reflection</a:t>
            </a:r>
            <a:r>
              <a:rPr lang="hu-HU" dirty="0"/>
              <a:t>, </a:t>
            </a:r>
            <a:r>
              <a:rPr lang="hu-HU" dirty="0" err="1"/>
              <a:t>typeof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1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Futásidejű</a:t>
            </a:r>
            <a:r>
              <a:rPr lang="hu-HU" dirty="0"/>
              <a:t> konstrukciók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this</a:t>
            </a:r>
            <a:r>
              <a:rPr lang="hu-HU" dirty="0"/>
              <a:t>” pointer – JavaScript vs. C++/C#</a:t>
            </a:r>
          </a:p>
          <a:p>
            <a:r>
              <a:rPr lang="hu-HU" dirty="0"/>
              <a:t>Ki takarítja a vermet?</a:t>
            </a:r>
          </a:p>
          <a:p>
            <a:pPr lvl="1"/>
            <a:r>
              <a:rPr lang="hu-HU" dirty="0"/>
              <a:t>Pascal vagy C hívási konvenció</a:t>
            </a:r>
          </a:p>
          <a:p>
            <a:r>
              <a:rPr lang="hu-HU" dirty="0"/>
              <a:t>Kivételkezelés</a:t>
            </a:r>
          </a:p>
          <a:p>
            <a:r>
              <a:rPr lang="hu-HU" dirty="0"/>
              <a:t>Memória kezelés</a:t>
            </a:r>
          </a:p>
          <a:p>
            <a:pPr lvl="1"/>
            <a:r>
              <a:rPr lang="hu-HU" dirty="0"/>
              <a:t>Manuális vagy sem? </a:t>
            </a:r>
            <a:r>
              <a:rPr lang="hu-HU" dirty="0" err="1"/>
              <a:t>Pinning</a:t>
            </a:r>
            <a:r>
              <a:rPr lang="hu-HU" dirty="0"/>
              <a:t>?</a:t>
            </a:r>
          </a:p>
          <a:p>
            <a:r>
              <a:rPr lang="hu-HU" dirty="0" err="1"/>
              <a:t>Debuggolás</a:t>
            </a:r>
            <a:r>
              <a:rPr lang="hu-HU" dirty="0"/>
              <a:t>, Edit</a:t>
            </a:r>
            <a:r>
              <a:rPr lang="en-US" dirty="0"/>
              <a:t>&amp;</a:t>
            </a:r>
            <a:r>
              <a:rPr lang="hu-HU" dirty="0" err="1"/>
              <a:t>Continue</a:t>
            </a:r>
            <a:r>
              <a:rPr lang="hu-HU" dirty="0"/>
              <a:t>, ...</a:t>
            </a:r>
          </a:p>
          <a:p>
            <a:pPr lvl="1"/>
            <a:r>
              <a:rPr lang="hu-HU" dirty="0"/>
              <a:t>Hot/</a:t>
            </a:r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reload</a:t>
            </a:r>
            <a:r>
              <a:rPr lang="hu-HU" dirty="0"/>
              <a:t> nem Edit</a:t>
            </a:r>
            <a:r>
              <a:rPr lang="en-US" dirty="0"/>
              <a:t>&amp;Continue</a:t>
            </a:r>
            <a:endParaRPr lang="hu-HU" dirty="0"/>
          </a:p>
          <a:p>
            <a:pPr lvl="1"/>
            <a:r>
              <a:rPr lang="hu-HU" dirty="0"/>
              <a:t>Hot </a:t>
            </a:r>
            <a:r>
              <a:rPr lang="hu-HU" dirty="0" err="1"/>
              <a:t>Module</a:t>
            </a:r>
            <a:r>
              <a:rPr lang="hu-HU" dirty="0"/>
              <a:t> </a:t>
            </a:r>
            <a:r>
              <a:rPr lang="hu-HU" dirty="0" err="1"/>
              <a:t>Replacement</a:t>
            </a:r>
            <a:r>
              <a:rPr lang="hu-HU" dirty="0"/>
              <a:t> az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4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Megvalósítások 1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nyelvi szint megvalósítása „összenő” az infrastruktúrával a gépi kódot generáló fordítók esetében (C, C++, pascal, </a:t>
            </a:r>
            <a:r>
              <a:rPr lang="hu-HU" dirty="0" err="1"/>
              <a:t>prolog</a:t>
            </a:r>
            <a:r>
              <a:rPr lang="hu-HU" dirty="0"/>
              <a:t>, stb.)</a:t>
            </a:r>
          </a:p>
          <a:p>
            <a:pPr lvl="1"/>
            <a:r>
              <a:rPr lang="hu-HU" dirty="0"/>
              <a:t>Kód generálásakor meghatározza, hogy milyen hívási konvencióval, szám ábrázolással stb. dolgozik</a:t>
            </a:r>
          </a:p>
          <a:p>
            <a:r>
              <a:rPr lang="hu-HU" dirty="0"/>
              <a:t>A köztes nyelvet használó megoldásoknál (Java, .NET, VB stb.) a futtató környezet határozza meg a konvenciókat</a:t>
            </a:r>
            <a:endParaRPr lang="en-US" dirty="0"/>
          </a:p>
          <a:p>
            <a:pPr lvl="1"/>
            <a:r>
              <a:rPr lang="hu-HU" dirty="0"/>
              <a:t>Interpretált</a:t>
            </a:r>
          </a:p>
          <a:p>
            <a:pPr lvl="1"/>
            <a:r>
              <a:rPr lang="hu-HU" dirty="0"/>
              <a:t>JIT fordító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1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Megvalósítások 2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megvalósítások általában erősen kötődnek egy adott operációs rendszerhez</a:t>
            </a:r>
          </a:p>
          <a:p>
            <a:pPr lvl="1"/>
            <a:r>
              <a:rPr lang="hu-HU" dirty="0"/>
              <a:t>Tipikusan C API hívások</a:t>
            </a:r>
          </a:p>
          <a:p>
            <a:pPr lvl="1"/>
            <a:r>
              <a:rPr lang="hu-HU" dirty="0" err="1"/>
              <a:t>Bootstrapping</a:t>
            </a:r>
            <a:r>
              <a:rPr lang="hu-HU" dirty="0"/>
              <a:t> más</a:t>
            </a:r>
          </a:p>
          <a:p>
            <a:pPr lvl="1"/>
            <a:r>
              <a:rPr lang="hu-HU" dirty="0"/>
              <a:t>Paraméterezés más</a:t>
            </a:r>
          </a:p>
          <a:p>
            <a:pPr lvl="1"/>
            <a:r>
              <a:rPr lang="hu-HU" dirty="0"/>
              <a:t>Koncepciók különbözhetnek (</a:t>
            </a:r>
            <a:r>
              <a:rPr lang="hu-HU" dirty="0" err="1"/>
              <a:t>thread</a:t>
            </a:r>
            <a:r>
              <a:rPr lang="hu-HU" dirty="0"/>
              <a:t>, </a:t>
            </a:r>
            <a:r>
              <a:rPr lang="hu-HU" dirty="0" err="1"/>
              <a:t>fork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6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Nincs együttműködés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programozási </a:t>
            </a:r>
            <a:r>
              <a:rPr lang="hu-HU" dirty="0" err="1"/>
              <a:t>környezetek</a:t>
            </a:r>
            <a:r>
              <a:rPr lang="hu-HU" dirty="0"/>
              <a:t> zárt rendszerek</a:t>
            </a:r>
          </a:p>
          <a:p>
            <a:r>
              <a:rPr lang="hu-HU" dirty="0"/>
              <a:t>Se a </a:t>
            </a:r>
            <a:r>
              <a:rPr lang="hu-HU" dirty="0" err="1"/>
              <a:t>környezetek</a:t>
            </a:r>
            <a:r>
              <a:rPr lang="hu-HU" dirty="0"/>
              <a:t> se a programnyelvek nincsenek felkészítve az együttműködésre</a:t>
            </a:r>
          </a:p>
          <a:p>
            <a:pPr lvl="1"/>
            <a:r>
              <a:rPr lang="hu-HU" dirty="0"/>
              <a:t>Általában egy C jellegű külső hívási megoldást támogatnak (</a:t>
            </a:r>
            <a:r>
              <a:rPr lang="hu-HU" dirty="0" err="1"/>
              <a:t>pl</a:t>
            </a:r>
            <a:r>
              <a:rPr lang="en-US" dirty="0"/>
              <a:t>.</a:t>
            </a:r>
            <a:r>
              <a:rPr lang="hu-HU" dirty="0"/>
              <a:t> Java)</a:t>
            </a:r>
          </a:p>
          <a:p>
            <a:pPr lvl="1"/>
            <a:endParaRPr lang="hu-HU" dirty="0"/>
          </a:p>
          <a:p>
            <a:r>
              <a:rPr lang="hu-HU" dirty="0"/>
              <a:t>Miért?</a:t>
            </a:r>
          </a:p>
          <a:p>
            <a:pPr lvl="1"/>
            <a:r>
              <a:rPr lang="hu-HU" dirty="0"/>
              <a:t>Elvi nehézségek (nyelvi koncepciók)</a:t>
            </a:r>
          </a:p>
          <a:p>
            <a:pPr lvl="1"/>
            <a:r>
              <a:rPr lang="hu-HU" dirty="0"/>
              <a:t>Technikai kihívások (</a:t>
            </a:r>
            <a:r>
              <a:rPr lang="hu-HU" dirty="0" err="1"/>
              <a:t>pinning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Motiváció hiánya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4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Multiplatform (</a:t>
            </a:r>
            <a:r>
              <a:rPr lang="hu-HU" dirty="0" err="1"/>
              <a:t>Cross</a:t>
            </a:r>
            <a:r>
              <a:rPr lang="hu-HU" dirty="0"/>
              <a:t>-platform)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Nyelv</a:t>
            </a:r>
          </a:p>
          <a:p>
            <a:r>
              <a:rPr lang="hu-HU" dirty="0"/>
              <a:t>Platform támogatás</a:t>
            </a:r>
          </a:p>
          <a:p>
            <a:r>
              <a:rPr lang="hu-HU" dirty="0"/>
              <a:t>Eszközök</a:t>
            </a:r>
          </a:p>
          <a:p>
            <a:r>
              <a:rPr lang="hu-HU" dirty="0"/>
              <a:t>Dokumentáció, </a:t>
            </a:r>
            <a:r>
              <a:rPr lang="hu-HU" dirty="0" err="1"/>
              <a:t>Tutorial</a:t>
            </a:r>
            <a:r>
              <a:rPr lang="hu-HU" dirty="0"/>
              <a:t>, Fórum, stb.</a:t>
            </a:r>
          </a:p>
          <a:p>
            <a:r>
              <a:rPr lang="hu-HU" dirty="0"/>
              <a:t>Alapkönyvtárak (STL, BCL, stb.)</a:t>
            </a:r>
          </a:p>
          <a:p>
            <a:r>
              <a:rPr lang="hu-HU" dirty="0"/>
              <a:t>UI</a:t>
            </a:r>
          </a:p>
          <a:p>
            <a:r>
              <a:rPr lang="hu-HU" dirty="0"/>
              <a:t>Egyéb könyvtárak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3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</a:t>
            </a:r>
            <a:r>
              <a:rPr lang="en-US" dirty="0"/>
              <a:t> </a:t>
            </a:r>
            <a:r>
              <a:rPr lang="hu-HU" dirty="0"/>
              <a:t>– 1995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Modern koncepciók</a:t>
            </a:r>
          </a:p>
          <a:p>
            <a:pPr lvl="1"/>
            <a:r>
              <a:rPr lang="hu-HU" dirty="0"/>
              <a:t>Automatikus memória kezelés (</a:t>
            </a:r>
            <a:r>
              <a:rPr lang="hu-HU" dirty="0" err="1"/>
              <a:t>lisp</a:t>
            </a:r>
            <a:r>
              <a:rPr lang="hu-HU" dirty="0"/>
              <a:t>, </a:t>
            </a:r>
            <a:r>
              <a:rPr lang="en-US" dirty="0"/>
              <a:t>‘60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Egyszerű OO (egyszeres öröklés, COM)</a:t>
            </a:r>
          </a:p>
          <a:p>
            <a:pPr lvl="1"/>
            <a:r>
              <a:rPr lang="hu-HU" dirty="0"/>
              <a:t>C jellegű tömör szintaktika</a:t>
            </a:r>
          </a:p>
          <a:p>
            <a:pPr lvl="1"/>
            <a:r>
              <a:rPr lang="hu-HU" dirty="0"/>
              <a:t>Nincs szabvány</a:t>
            </a:r>
            <a:endParaRPr lang="en-US" dirty="0"/>
          </a:p>
          <a:p>
            <a:r>
              <a:rPr lang="hu-HU" dirty="0"/>
              <a:t>„Írd meg egyszer, futtasd mindenhol.”</a:t>
            </a:r>
          </a:p>
          <a:p>
            <a:pPr lvl="1"/>
            <a:r>
              <a:rPr lang="hu-HU" dirty="0"/>
              <a:t>Szép cél és szinte sikerült</a:t>
            </a:r>
          </a:p>
          <a:p>
            <a:r>
              <a:rPr lang="hu-HU" dirty="0"/>
              <a:t>A nyelv és a futtató környezet összenő</a:t>
            </a:r>
            <a:r>
              <a:rPr lang="en-US" dirty="0"/>
              <a:t>t</a:t>
            </a:r>
            <a:r>
              <a:rPr lang="hu-HU" dirty="0"/>
              <a:t>t</a:t>
            </a:r>
          </a:p>
          <a:p>
            <a:pPr lvl="1"/>
            <a:r>
              <a:rPr lang="hu-HU" dirty="0" err="1"/>
              <a:t>Kb</a:t>
            </a:r>
            <a:r>
              <a:rPr lang="en-US" dirty="0"/>
              <a:t>.</a:t>
            </a:r>
            <a:r>
              <a:rPr lang="hu-HU" dirty="0"/>
              <a:t> 300 nyelv készült hozzá kutatási jelleggel</a:t>
            </a:r>
          </a:p>
          <a:p>
            <a:pPr lvl="1"/>
            <a:r>
              <a:rPr lang="hu-HU" dirty="0"/>
              <a:t>Nehéz más nyelvi </a:t>
            </a:r>
            <a:r>
              <a:rPr lang="hu-HU" dirty="0" err="1"/>
              <a:t>környezetekkel</a:t>
            </a:r>
            <a:r>
              <a:rPr lang="hu-HU" dirty="0"/>
              <a:t> összeilleszteni</a:t>
            </a:r>
          </a:p>
        </p:txBody>
      </p:sp>
    </p:spTree>
    <p:extLst>
      <p:ext uri="{BB962C8B-B14F-4D97-AF65-F5344CB8AC3E}">
        <p14:creationId xmlns:p14="http://schemas.microsoft.com/office/powerpoint/2010/main" val="27229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született meg a .NET?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’90</a:t>
            </a:r>
            <a:r>
              <a:rPr lang="hu-HU" dirty="0"/>
              <a:t>-es évek vége: VB és C++ nem elég</a:t>
            </a:r>
          </a:p>
          <a:p>
            <a:pPr lvl="1"/>
            <a:r>
              <a:rPr lang="hu-HU" dirty="0"/>
              <a:t>Nincs produktív, modern nyelvi megoldás</a:t>
            </a:r>
          </a:p>
          <a:p>
            <a:r>
              <a:rPr lang="hu-HU" dirty="0"/>
              <a:t>J++: MS saját Java implementációja</a:t>
            </a:r>
          </a:p>
          <a:p>
            <a:pPr lvl="1"/>
            <a:r>
              <a:rPr lang="hu-HU" dirty="0"/>
              <a:t>Új konstrukciók (COM): például események, tulajdonságok</a:t>
            </a:r>
          </a:p>
          <a:p>
            <a:pPr lvl="1"/>
            <a:r>
              <a:rPr lang="hu-HU" dirty="0"/>
              <a:t>Nyílt levelek, pereskedés – zsákutca</a:t>
            </a:r>
          </a:p>
          <a:p>
            <a:r>
              <a:rPr lang="hu-HU" dirty="0"/>
              <a:t>Internet térnyerése</a:t>
            </a:r>
          </a:p>
          <a:p>
            <a:pPr lvl="1"/>
            <a:r>
              <a:rPr lang="hu-HU" dirty="0"/>
              <a:t>Minden mindennel össze lesz kötve</a:t>
            </a:r>
          </a:p>
          <a:p>
            <a:pPr lvl="1"/>
            <a:r>
              <a:rPr lang="hu-HU" dirty="0"/>
              <a:t>Nem asztali számítógép eszközök megjelenése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2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</a:t>
            </a:r>
            <a:r>
              <a:rPr lang="en-US" dirty="0"/>
              <a:t> – 2002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Modern futtatókörnyezet</a:t>
            </a:r>
          </a:p>
          <a:p>
            <a:pPr lvl="1"/>
            <a:r>
              <a:rPr lang="hu-HU" dirty="0"/>
              <a:t>Automatikus szemétgyűjtés, biztonság stb.</a:t>
            </a:r>
          </a:p>
          <a:p>
            <a:r>
              <a:rPr lang="hu-HU" dirty="0"/>
              <a:t>Új, korszerű, produktív nyelv</a:t>
            </a:r>
          </a:p>
          <a:p>
            <a:pPr lvl="1"/>
            <a:r>
              <a:rPr lang="hu-HU" dirty="0"/>
              <a:t>C#: kompromisszumok nélkül</a:t>
            </a:r>
          </a:p>
          <a:p>
            <a:r>
              <a:rPr lang="hu-HU" dirty="0"/>
              <a:t>Több nyelv támogatása</a:t>
            </a:r>
          </a:p>
          <a:p>
            <a:pPr lvl="1"/>
            <a:r>
              <a:rPr lang="hu-HU" dirty="0"/>
              <a:t>Kompatibilitás: VB, C++, COM, ...</a:t>
            </a:r>
          </a:p>
          <a:p>
            <a:r>
              <a:rPr lang="hu-HU" dirty="0"/>
              <a:t>Platformfüggetlenség</a:t>
            </a:r>
          </a:p>
          <a:p>
            <a:pPr lvl="1"/>
            <a:r>
              <a:rPr lang="hu-HU" dirty="0"/>
              <a:t>Ekkor még csak cél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 adminisztráció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>
                <a:hlinkClick r:id="rId2"/>
              </a:rPr>
              <a:t>https://portal.vik.bme.hu/kepzes/targyak/VIAUMA04/</a:t>
            </a:r>
            <a:endParaRPr lang="hu-HU" sz="2800" dirty="0"/>
          </a:p>
          <a:p>
            <a:pPr marL="0" indent="0">
              <a:buNone/>
            </a:pPr>
            <a:endParaRPr lang="hu-HU" sz="2800" dirty="0"/>
          </a:p>
          <a:p>
            <a:r>
              <a:rPr lang="hu-HU" dirty="0"/>
              <a:t>Előadó: Rajacsics Tamás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raja@aut.bme.hu</a:t>
            </a:r>
            <a:r>
              <a:rPr lang="en-US" dirty="0"/>
              <a:t>)</a:t>
            </a:r>
          </a:p>
          <a:p>
            <a:r>
              <a:rPr lang="hu-HU" dirty="0"/>
              <a:t>Előadás/gyakorlat péntek és páros csütörtök</a:t>
            </a:r>
          </a:p>
          <a:p>
            <a:pPr lvl="1"/>
            <a:r>
              <a:rPr lang="hu-HU" dirty="0"/>
              <a:t>Csütörtök második héten lesz</a:t>
            </a:r>
          </a:p>
          <a:p>
            <a:pPr lvl="1"/>
            <a:r>
              <a:rPr lang="hu-HU" dirty="0"/>
              <a:t>Gyakorlatot lehet követni saját géppel</a:t>
            </a:r>
          </a:p>
          <a:p>
            <a:pPr lvl="2"/>
            <a:r>
              <a:rPr lang="hu-HU" dirty="0"/>
              <a:t>VS2019</a:t>
            </a:r>
          </a:p>
          <a:p>
            <a:pPr lvl="2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lvl="2"/>
            <a:r>
              <a:rPr lang="hu-HU" dirty="0"/>
              <a:t>Qt </a:t>
            </a:r>
            <a:r>
              <a:rPr lang="hu-HU" dirty="0" err="1"/>
              <a:t>Creator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Szkript</a:t>
            </a:r>
            <a:r>
              <a:rPr lang="hu-HU" dirty="0"/>
              <a:t> 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az </a:t>
            </a:r>
            <a:r>
              <a:rPr lang="hu-HU" dirty="0" err="1"/>
              <a:t>interpreter</a:t>
            </a:r>
            <a:r>
              <a:rPr lang="hu-HU" dirty="0"/>
              <a:t> elérhető más platformon, akkor általában a </a:t>
            </a:r>
            <a:r>
              <a:rPr lang="hu-HU" dirty="0" err="1"/>
              <a:t>szkriptek</a:t>
            </a:r>
            <a:r>
              <a:rPr lang="hu-HU" dirty="0"/>
              <a:t> is </a:t>
            </a:r>
            <a:r>
              <a:rPr lang="hu-HU" dirty="0" err="1"/>
              <a:t>futtathatóak</a:t>
            </a:r>
            <a:r>
              <a:rPr lang="hu-HU" dirty="0"/>
              <a:t> ott</a:t>
            </a:r>
          </a:p>
          <a:p>
            <a:pPr lvl="1"/>
            <a:r>
              <a:rPr lang="hu-HU" dirty="0"/>
              <a:t>Egy értelmező elkészítése egy új platformra kisebb költségű, mint egy fordító</a:t>
            </a:r>
          </a:p>
          <a:p>
            <a:r>
              <a:rPr lang="hu-HU" dirty="0"/>
              <a:t>JavaScript, </a:t>
            </a:r>
            <a:r>
              <a:rPr lang="hu-HU" dirty="0" err="1"/>
              <a:t>ActionScript</a:t>
            </a:r>
            <a:r>
              <a:rPr lang="hu-HU" dirty="0"/>
              <a:t>, </a:t>
            </a:r>
            <a:r>
              <a:rPr lang="hu-HU" dirty="0" err="1"/>
              <a:t>python</a:t>
            </a:r>
            <a:r>
              <a:rPr lang="hu-HU" dirty="0"/>
              <a:t>, </a:t>
            </a:r>
            <a:r>
              <a:rPr lang="hu-HU" dirty="0" err="1"/>
              <a:t>perl</a:t>
            </a:r>
            <a:r>
              <a:rPr lang="hu-HU" dirty="0"/>
              <a:t>, </a:t>
            </a:r>
            <a:r>
              <a:rPr lang="hu-HU" dirty="0" err="1"/>
              <a:t>tcl</a:t>
            </a:r>
            <a:r>
              <a:rPr lang="hu-HU" dirty="0"/>
              <a:t>, php, </a:t>
            </a:r>
            <a:r>
              <a:rPr lang="hu-HU" dirty="0" err="1"/>
              <a:t>ruby</a:t>
            </a:r>
            <a:r>
              <a:rPr lang="hu-HU" dirty="0"/>
              <a:t>, …</a:t>
            </a:r>
          </a:p>
          <a:p>
            <a:r>
              <a:rPr lang="hu-HU" dirty="0"/>
              <a:t>Gyors fejlesztés, kis kódbázis, </a:t>
            </a:r>
            <a:r>
              <a:rPr lang="hu-HU" dirty="0" err="1"/>
              <a:t>prototipizálás</a:t>
            </a:r>
            <a:endParaRPr lang="hu-HU" dirty="0"/>
          </a:p>
          <a:p>
            <a:r>
              <a:rPr lang="hu-HU" dirty="0"/>
              <a:t>Kiterjesztés: játékok (</a:t>
            </a:r>
            <a:r>
              <a:rPr lang="hu-HU" dirty="0" err="1"/>
              <a:t>WebGL</a:t>
            </a:r>
            <a:r>
              <a:rPr lang="hu-HU" dirty="0"/>
              <a:t>), tervezőprogramok stb.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9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.NET, </a:t>
            </a:r>
            <a:r>
              <a:rPr lang="hu-HU" dirty="0" err="1"/>
              <a:t>Mono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hu-HU" dirty="0"/>
              <a:t>legújabb verzió hamar bekerül)</a:t>
            </a:r>
          </a:p>
          <a:p>
            <a:pPr lvl="1"/>
            <a:r>
              <a:rPr lang="hu-HU" dirty="0"/>
              <a:t>Saját CLR, JIT </a:t>
            </a:r>
            <a:r>
              <a:rPr lang="hu-HU" dirty="0" err="1"/>
              <a:t>compiler</a:t>
            </a:r>
            <a:endParaRPr lang="hu-HU" dirty="0"/>
          </a:p>
          <a:p>
            <a:r>
              <a:rPr lang="hu-HU" dirty="0"/>
              <a:t>Platform: </a:t>
            </a:r>
            <a:r>
              <a:rPr lang="hu-HU" dirty="0" err="1"/>
              <a:t>Android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hu-HU" dirty="0" err="1"/>
              <a:t>iOS</a:t>
            </a:r>
            <a:r>
              <a:rPr lang="en-US" dirty="0"/>
              <a:t>, UWP</a:t>
            </a:r>
            <a:endParaRPr lang="hu-HU" dirty="0"/>
          </a:p>
          <a:p>
            <a:r>
              <a:rPr lang="hu-HU" dirty="0"/>
              <a:t>Közös UI: </a:t>
            </a:r>
            <a:r>
              <a:rPr lang="hu-HU" dirty="0" err="1"/>
              <a:t>Xamarin.Forms</a:t>
            </a:r>
            <a:endParaRPr lang="hu-HU" dirty="0"/>
          </a:p>
          <a:p>
            <a:r>
              <a:rPr lang="hu-HU" dirty="0"/>
              <a:t>Ingyenes (2016 március 31-től)</a:t>
            </a:r>
          </a:p>
          <a:p>
            <a:r>
              <a:rPr lang="hu-HU" dirty="0" err="1"/>
              <a:t>iOS</a:t>
            </a:r>
            <a:r>
              <a:rPr lang="hu-HU" dirty="0"/>
              <a:t> fejlesztéshez kell Mac (</a:t>
            </a:r>
            <a:r>
              <a:rPr lang="hu-HU" dirty="0" err="1"/>
              <a:t>Compile</a:t>
            </a:r>
            <a:r>
              <a:rPr lang="hu-HU" dirty="0"/>
              <a:t>, </a:t>
            </a:r>
            <a:r>
              <a:rPr lang="hu-HU" dirty="0" err="1"/>
              <a:t>Deploy</a:t>
            </a:r>
            <a:r>
              <a:rPr lang="hu-HU" dirty="0"/>
              <a:t>, </a:t>
            </a:r>
            <a:r>
              <a:rPr lang="hu-HU" dirty="0" err="1"/>
              <a:t>Debug</a:t>
            </a:r>
            <a:r>
              <a:rPr lang="hu-HU" dirty="0"/>
              <a:t>)</a:t>
            </a:r>
          </a:p>
          <a:p>
            <a:r>
              <a:rPr lang="hu-HU" dirty="0"/>
              <a:t>Szolgáltatások: Test </a:t>
            </a:r>
            <a:r>
              <a:rPr lang="hu-HU" dirty="0" err="1"/>
              <a:t>Cloud</a:t>
            </a:r>
            <a:r>
              <a:rPr lang="hu-HU" dirty="0"/>
              <a:t>, </a:t>
            </a:r>
            <a:r>
              <a:rPr lang="hu-HU" dirty="0" err="1"/>
              <a:t>Crash</a:t>
            </a:r>
            <a:r>
              <a:rPr lang="hu-HU" dirty="0"/>
              <a:t> Monitor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3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MonoGame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XNA 4 API</a:t>
            </a:r>
          </a:p>
          <a:p>
            <a:pPr lvl="1"/>
            <a:r>
              <a:rPr lang="hu-HU" dirty="0"/>
              <a:t>Microsoft XNA kifutott</a:t>
            </a:r>
            <a:endParaRPr lang="en-US" dirty="0"/>
          </a:p>
          <a:p>
            <a:pPr lvl="2"/>
            <a:r>
              <a:rPr lang="hu-HU" dirty="0"/>
              <a:t>nincs már rá támogatás</a:t>
            </a:r>
          </a:p>
          <a:p>
            <a:r>
              <a:rPr lang="hu-HU" dirty="0"/>
              <a:t>Az egyik legmagasabb</a:t>
            </a:r>
            <a:r>
              <a:rPr lang="en-US" dirty="0"/>
              <a:t> </a:t>
            </a:r>
            <a:r>
              <a:rPr lang="hu-HU" dirty="0"/>
              <a:t>szintű SDK</a:t>
            </a:r>
            <a:endParaRPr lang="en-US" dirty="0"/>
          </a:p>
          <a:p>
            <a:r>
              <a:rPr lang="hu-HU" dirty="0"/>
              <a:t>Nem játékmotor</a:t>
            </a:r>
            <a:r>
              <a:rPr lang="en-US" dirty="0"/>
              <a:t>, </a:t>
            </a:r>
            <a:r>
              <a:rPr lang="hu-HU" dirty="0"/>
              <a:t>azt meg kell írni benne</a:t>
            </a:r>
          </a:p>
          <a:p>
            <a:pPr lvl="2"/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70" y="174376"/>
            <a:ext cx="2685737" cy="26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7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MonoGame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t</a:t>
            </a:r>
            <a:r>
              <a:rPr lang="hu-HU" dirty="0" err="1"/>
              <a:t>ámogatás</a:t>
            </a:r>
            <a:endParaRPr lang="hu-HU" dirty="0"/>
          </a:p>
          <a:p>
            <a:pPr lvl="1"/>
            <a:r>
              <a:rPr lang="hu-HU" dirty="0" err="1"/>
              <a:t>iOS</a:t>
            </a:r>
            <a:r>
              <a:rPr lang="hu-HU" dirty="0"/>
              <a:t>, Mac OS, </a:t>
            </a:r>
            <a:r>
              <a:rPr lang="hu-HU" dirty="0" err="1"/>
              <a:t>PlayStation</a:t>
            </a:r>
            <a:r>
              <a:rPr lang="hu-HU" dirty="0"/>
              <a:t> Mobile, </a:t>
            </a:r>
            <a:r>
              <a:rPr lang="hu-HU" dirty="0" err="1"/>
              <a:t>Android</a:t>
            </a:r>
            <a:r>
              <a:rPr lang="hu-HU" dirty="0"/>
              <a:t>, Linux, BSD, </a:t>
            </a:r>
            <a:r>
              <a:rPr lang="hu-HU" dirty="0" err="1"/>
              <a:t>Ouya</a:t>
            </a:r>
            <a:r>
              <a:rPr lang="hu-HU" dirty="0"/>
              <a:t>, Windows </a:t>
            </a:r>
            <a:r>
              <a:rPr lang="hu-HU" dirty="0" err="1"/>
              <a:t>Phone</a:t>
            </a:r>
            <a:r>
              <a:rPr lang="hu-HU" dirty="0"/>
              <a:t> 8, Windows </a:t>
            </a:r>
            <a:r>
              <a:rPr lang="hu-HU" dirty="0" err="1"/>
              <a:t>Store</a:t>
            </a:r>
            <a:r>
              <a:rPr lang="hu-HU" dirty="0"/>
              <a:t>, Windows </a:t>
            </a:r>
            <a:r>
              <a:rPr lang="hu-HU" dirty="0" err="1"/>
              <a:t>Desktop</a:t>
            </a:r>
            <a:endParaRPr lang="hu-HU" dirty="0"/>
          </a:p>
          <a:p>
            <a:pPr lvl="1"/>
            <a:r>
              <a:rPr lang="hu-HU" dirty="0" err="1"/>
              <a:t>iOS</a:t>
            </a:r>
            <a:r>
              <a:rPr lang="hu-HU" dirty="0"/>
              <a:t>, </a:t>
            </a:r>
            <a:r>
              <a:rPr lang="hu-HU" dirty="0" err="1"/>
              <a:t>Android</a:t>
            </a:r>
            <a:r>
              <a:rPr lang="hu-HU" dirty="0"/>
              <a:t>: </a:t>
            </a:r>
            <a:r>
              <a:rPr lang="hu-HU" dirty="0" err="1"/>
              <a:t>Xamarin</a:t>
            </a:r>
            <a:endParaRPr lang="hu-HU" dirty="0"/>
          </a:p>
          <a:p>
            <a:pPr lvl="1"/>
            <a:r>
              <a:rPr lang="hu-HU" dirty="0"/>
              <a:t>Windows, Windows </a:t>
            </a:r>
            <a:r>
              <a:rPr lang="hu-HU" dirty="0" err="1"/>
              <a:t>Phone</a:t>
            </a:r>
            <a:r>
              <a:rPr lang="hu-HU" dirty="0"/>
              <a:t>, Windows </a:t>
            </a:r>
            <a:r>
              <a:rPr lang="hu-HU" dirty="0" err="1"/>
              <a:t>Store</a:t>
            </a:r>
            <a:r>
              <a:rPr lang="hu-HU" dirty="0"/>
              <a:t>: </a:t>
            </a:r>
            <a:r>
              <a:rPr lang="hu-HU" dirty="0" err="1"/>
              <a:t>SharpDX</a:t>
            </a:r>
            <a:r>
              <a:rPr lang="hu-HU" dirty="0"/>
              <a:t> (ingyenes </a:t>
            </a:r>
            <a:r>
              <a:rPr lang="hu-HU" dirty="0" err="1"/>
              <a:t>DirectX</a:t>
            </a:r>
            <a:r>
              <a:rPr lang="hu-HU" dirty="0"/>
              <a:t> C# API)</a:t>
            </a:r>
          </a:p>
          <a:p>
            <a:pPr lvl="1"/>
            <a:r>
              <a:rPr lang="hu-HU" dirty="0" err="1"/>
              <a:t>OpenGL</a:t>
            </a:r>
            <a:r>
              <a:rPr lang="hu-HU" dirty="0"/>
              <a:t> és </a:t>
            </a:r>
            <a:r>
              <a:rPr lang="hu-HU" dirty="0" err="1"/>
              <a:t>OpenGL</a:t>
            </a:r>
            <a:r>
              <a:rPr lang="hu-HU" dirty="0"/>
              <a:t> ES máshol (</a:t>
            </a:r>
            <a:r>
              <a:rPr lang="hu-HU" dirty="0" err="1"/>
              <a:t>OpenTK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06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Unity</a:t>
            </a:r>
            <a:r>
              <a:rPr lang="hu-HU" dirty="0"/>
              <a:t> 3D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Játékmotor (nem sima keretrendszer)</a:t>
            </a:r>
          </a:p>
          <a:p>
            <a:r>
              <a:rPr lang="hu-HU" dirty="0" err="1"/>
              <a:t>Scriptelhető</a:t>
            </a:r>
            <a:r>
              <a:rPr lang="hu-HU" dirty="0"/>
              <a:t> (programozható)</a:t>
            </a:r>
          </a:p>
          <a:p>
            <a:pPr lvl="1"/>
            <a:r>
              <a:rPr lang="hu-HU" dirty="0"/>
              <a:t>C#</a:t>
            </a:r>
          </a:p>
          <a:p>
            <a:pPr lvl="1"/>
            <a:r>
              <a:rPr lang="en-US" dirty="0"/>
              <a:t>.NET 4.7 (C# 6)</a:t>
            </a:r>
            <a:endParaRPr lang="hu-HU" dirty="0"/>
          </a:p>
          <a:p>
            <a:pPr lvl="1"/>
            <a:r>
              <a:rPr lang="hu-HU" dirty="0"/>
              <a:t>Játéklogika és sok minden más</a:t>
            </a:r>
          </a:p>
          <a:p>
            <a:r>
              <a:rPr lang="hu-HU" dirty="0" err="1"/>
              <a:t>Plugin</a:t>
            </a:r>
            <a:endParaRPr lang="hu-HU" dirty="0"/>
          </a:p>
          <a:p>
            <a:pPr lvl="1"/>
            <a:r>
              <a:rPr lang="hu-HU" dirty="0"/>
              <a:t>C++ (vagy bármi, ami natív kódot hoz létre)</a:t>
            </a:r>
          </a:p>
          <a:p>
            <a:pPr lvl="1"/>
            <a:r>
              <a:rPr lang="hu-HU" dirty="0"/>
              <a:t>Scriptből hívható</a:t>
            </a:r>
          </a:p>
          <a:p>
            <a:pPr lvl="1"/>
            <a:r>
              <a:rPr lang="hu-HU" dirty="0" err="1"/>
              <a:t>Renderbe</a:t>
            </a:r>
            <a:r>
              <a:rPr lang="hu-HU" dirty="0"/>
              <a:t> is bele lehet avatkozni</a:t>
            </a:r>
          </a:p>
          <a:p>
            <a:pPr lvl="1"/>
            <a:r>
              <a:rPr lang="hu-HU" dirty="0"/>
              <a:t>Platformonként meg kell írni, 32/64 bitre is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260" y="174376"/>
            <a:ext cx="2761247" cy="10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Unity</a:t>
            </a:r>
            <a:r>
              <a:rPr lang="hu-HU" dirty="0"/>
              <a:t> 3D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Ingyenes</a:t>
            </a:r>
          </a:p>
          <a:p>
            <a:pPr lvl="1"/>
            <a:r>
              <a:rPr lang="hu-HU" dirty="0"/>
              <a:t>Pro: </a:t>
            </a:r>
            <a:r>
              <a:rPr lang="en-US" dirty="0"/>
              <a:t>$</a:t>
            </a:r>
            <a:r>
              <a:rPr lang="hu-HU" dirty="0"/>
              <a:t>125</a:t>
            </a:r>
            <a:r>
              <a:rPr lang="en-US" dirty="0"/>
              <a:t>/h</a:t>
            </a:r>
            <a:r>
              <a:rPr lang="hu-HU" dirty="0" err="1"/>
              <a:t>ónap</a:t>
            </a:r>
            <a:endParaRPr lang="hu-HU" dirty="0"/>
          </a:p>
          <a:p>
            <a:r>
              <a:rPr lang="hu-HU" dirty="0"/>
              <a:t>Platform támogatás</a:t>
            </a:r>
          </a:p>
          <a:p>
            <a:pPr lvl="1"/>
            <a:r>
              <a:rPr lang="hu-HU" dirty="0"/>
              <a:t>Windows </a:t>
            </a:r>
            <a:r>
              <a:rPr lang="hu-HU" dirty="0" err="1"/>
              <a:t>Phone</a:t>
            </a:r>
            <a:r>
              <a:rPr lang="hu-HU" dirty="0"/>
              <a:t>, BlackBerry, Android, iOS, PlayStation, Web, Linux, Mac OS, Windows, Windows </a:t>
            </a:r>
            <a:r>
              <a:rPr lang="hu-HU" dirty="0" err="1"/>
              <a:t>Store</a:t>
            </a:r>
            <a:r>
              <a:rPr lang="hu-HU" dirty="0"/>
              <a:t>, Xbox, </a:t>
            </a:r>
            <a:r>
              <a:rPr lang="hu-HU" dirty="0" err="1"/>
              <a:t>WiiU</a:t>
            </a:r>
            <a:r>
              <a:rPr lang="hu-HU" dirty="0"/>
              <a:t>, PS Vita, PS Mobile</a:t>
            </a:r>
          </a:p>
          <a:p>
            <a:r>
              <a:rPr lang="hu-HU" dirty="0"/>
              <a:t>Magas szintű támogatás</a:t>
            </a:r>
          </a:p>
        </p:txBody>
      </p:sp>
    </p:spTree>
    <p:extLst>
      <p:ext uri="{BB962C8B-B14F-4D97-AF65-F5344CB8AC3E}">
        <p14:creationId xmlns:p14="http://schemas.microsoft.com/office/powerpoint/2010/main" val="252745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CryEngine</a:t>
            </a:r>
            <a:r>
              <a:rPr lang="hu-HU" dirty="0"/>
              <a:t>/</a:t>
            </a:r>
            <a:r>
              <a:rPr lang="hu-HU" dirty="0" err="1"/>
              <a:t>Unreal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Játékmotorok</a:t>
            </a:r>
          </a:p>
          <a:p>
            <a:r>
              <a:rPr lang="hu-HU" dirty="0"/>
              <a:t>Nem ugyanaz megy mobilon</a:t>
            </a:r>
          </a:p>
          <a:p>
            <a:r>
              <a:rPr lang="hu-HU" dirty="0" err="1"/>
              <a:t>CryEngine</a:t>
            </a:r>
            <a:endParaRPr lang="hu-HU" dirty="0"/>
          </a:p>
          <a:p>
            <a:pPr lvl="1"/>
            <a:r>
              <a:rPr lang="hu-HU" dirty="0"/>
              <a:t> Platform támogatás: Windows, Linux, P</a:t>
            </a:r>
            <a:r>
              <a:rPr lang="en-US" dirty="0"/>
              <a:t>lay</a:t>
            </a:r>
            <a:r>
              <a:rPr lang="hu-HU" dirty="0"/>
              <a:t>S</a:t>
            </a:r>
            <a:r>
              <a:rPr lang="en-US" dirty="0" err="1"/>
              <a:t>tation</a:t>
            </a:r>
            <a:r>
              <a:rPr lang="hu-HU" dirty="0"/>
              <a:t>, Xbox, </a:t>
            </a:r>
            <a:r>
              <a:rPr lang="hu-HU" dirty="0" err="1"/>
              <a:t>WiiU</a:t>
            </a:r>
            <a:r>
              <a:rPr lang="hu-HU" dirty="0"/>
              <a:t>, iOS, Android</a:t>
            </a:r>
          </a:p>
          <a:p>
            <a:pPr lvl="1"/>
            <a:r>
              <a:rPr lang="hu-HU" dirty="0"/>
              <a:t>Ár: Ingyenes</a:t>
            </a:r>
          </a:p>
          <a:p>
            <a:r>
              <a:rPr lang="hu-HU" dirty="0" err="1"/>
              <a:t>Unreal</a:t>
            </a:r>
            <a:endParaRPr lang="hu-HU" dirty="0"/>
          </a:p>
          <a:p>
            <a:pPr lvl="1"/>
            <a:r>
              <a:rPr lang="hu-HU" dirty="0"/>
              <a:t>Platform támogatás: Windows, Linux, P</a:t>
            </a:r>
            <a:r>
              <a:rPr lang="en-US" dirty="0" err="1"/>
              <a:t>layStation</a:t>
            </a:r>
            <a:r>
              <a:rPr lang="hu-HU" dirty="0"/>
              <a:t>, Xbox, iOS, Android, </a:t>
            </a:r>
            <a:r>
              <a:rPr lang="hu-HU" dirty="0" err="1"/>
              <a:t>Oculus</a:t>
            </a:r>
            <a:r>
              <a:rPr lang="hu-HU" dirty="0"/>
              <a:t> </a:t>
            </a:r>
            <a:r>
              <a:rPr lang="hu-HU" dirty="0" err="1"/>
              <a:t>Rift</a:t>
            </a:r>
            <a:r>
              <a:rPr lang="hu-HU" dirty="0"/>
              <a:t>, OS X, HTML 5</a:t>
            </a:r>
          </a:p>
          <a:p>
            <a:pPr lvl="1"/>
            <a:r>
              <a:rPr lang="hu-HU" dirty="0"/>
              <a:t>Ár: 5% a teljes bevételből </a:t>
            </a:r>
            <a:r>
              <a:rPr lang="en-US" dirty="0"/>
              <a:t>$</a:t>
            </a:r>
            <a:r>
              <a:rPr lang="hu-HU" dirty="0"/>
              <a:t>1M felett</a:t>
            </a:r>
          </a:p>
        </p:txBody>
      </p:sp>
    </p:spTree>
    <p:extLst>
      <p:ext uri="{BB962C8B-B14F-4D97-AF65-F5344CB8AC3E}">
        <p14:creationId xmlns:p14="http://schemas.microsoft.com/office/powerpoint/2010/main" val="401797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Tárgy adminisztráció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ZH</a:t>
            </a:r>
          </a:p>
          <a:p>
            <a:pPr lvl="1"/>
            <a:r>
              <a:rPr lang="hu-HU" dirty="0"/>
              <a:t>Minimum elégséges az aláíráshoz</a:t>
            </a:r>
          </a:p>
          <a:p>
            <a:pPr lvl="1"/>
            <a:r>
              <a:rPr lang="hu-HU" dirty="0"/>
              <a:t>Teljes C++ anyag (JS nincs benne)</a:t>
            </a:r>
          </a:p>
          <a:p>
            <a:pPr lvl="1"/>
            <a:r>
              <a:rPr lang="hu-HU" dirty="0"/>
              <a:t>Mindig az előadás idejében</a:t>
            </a:r>
          </a:p>
          <a:p>
            <a:pPr lvl="1"/>
            <a:r>
              <a:rPr lang="hu-HU" dirty="0"/>
              <a:t>Amikor odaérünk az anyaggal: </a:t>
            </a:r>
            <a:r>
              <a:rPr lang="en-US" dirty="0"/>
              <a:t>kb.</a:t>
            </a:r>
            <a:r>
              <a:rPr lang="hu-HU" dirty="0"/>
              <a:t> április vége</a:t>
            </a:r>
          </a:p>
          <a:p>
            <a:pPr lvl="1"/>
            <a:r>
              <a:rPr lang="hu-HU" dirty="0" err="1"/>
              <a:t>PótZH</a:t>
            </a:r>
            <a:r>
              <a:rPr lang="hu-HU" dirty="0"/>
              <a:t>: ZH után 2 héttel</a:t>
            </a:r>
          </a:p>
          <a:p>
            <a:pPr lvl="1"/>
            <a:r>
              <a:rPr lang="hu-HU" dirty="0" err="1"/>
              <a:t>PótPótZH</a:t>
            </a:r>
            <a:r>
              <a:rPr lang="hu-HU" dirty="0"/>
              <a:t>: pótlási héten</a:t>
            </a:r>
          </a:p>
          <a:p>
            <a:pPr lvl="2"/>
            <a:r>
              <a:rPr lang="hu-HU" dirty="0"/>
              <a:t>Ez egy elővizsga is egyben, akinek megvan az aláírás</a:t>
            </a:r>
          </a:p>
          <a:p>
            <a:r>
              <a:rPr lang="hu-HU" dirty="0"/>
              <a:t>Vizsga minimum elégséges</a:t>
            </a:r>
          </a:p>
          <a:p>
            <a:r>
              <a:rPr lang="hu-HU" dirty="0"/>
              <a:t>Végső jegy: ZH * 0,4 + Vizsga * 0,6</a:t>
            </a:r>
          </a:p>
        </p:txBody>
      </p:sp>
    </p:spTree>
    <p:extLst>
      <p:ext uri="{BB962C8B-B14F-4D97-AF65-F5344CB8AC3E}">
        <p14:creationId xmlns:p14="http://schemas.microsoft.com/office/powerpoint/2010/main" val="161183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 err="1"/>
              <a:t>artalom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Multiplatform célok</a:t>
            </a:r>
          </a:p>
          <a:p>
            <a:r>
              <a:rPr lang="hu-HU" dirty="0"/>
              <a:t>Programozási </a:t>
            </a:r>
            <a:r>
              <a:rPr lang="hu-HU" dirty="0" err="1"/>
              <a:t>környezetek</a:t>
            </a:r>
            <a:endParaRPr lang="hu-HU" dirty="0"/>
          </a:p>
          <a:p>
            <a:r>
              <a:rPr lang="hu-HU" dirty="0"/>
              <a:t>Megoldások</a:t>
            </a:r>
            <a:endParaRPr lang="en-US" dirty="0"/>
          </a:p>
          <a:p>
            <a:pPr lvl="1"/>
            <a:r>
              <a:rPr lang="en-US" dirty="0"/>
              <a:t>HTML, CSS, JS</a:t>
            </a:r>
          </a:p>
          <a:p>
            <a:pPr lvl="1"/>
            <a:r>
              <a:rPr lang="en-US" dirty="0"/>
              <a:t>C++</a:t>
            </a:r>
            <a:endParaRPr lang="hu-HU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hu-HU" dirty="0" err="1"/>
              <a:t>Xamarin</a:t>
            </a:r>
            <a:endParaRPr lang="en-US" dirty="0"/>
          </a:p>
          <a:p>
            <a:pPr lvl="1"/>
            <a:r>
              <a:rPr lang="en-US" dirty="0" err="1"/>
              <a:t>MonoGame</a:t>
            </a:r>
            <a:endParaRPr lang="en-US" dirty="0"/>
          </a:p>
          <a:p>
            <a:pPr lvl="1"/>
            <a:r>
              <a:rPr lang="en-US" dirty="0"/>
              <a:t>Unity, Unreal, </a:t>
            </a:r>
            <a:r>
              <a:rPr lang="en-US" dirty="0" err="1"/>
              <a:t>CryEngine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Multiplatform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Emberi erőforrás kezelés</a:t>
            </a:r>
          </a:p>
          <a:p>
            <a:pPr lvl="1"/>
            <a:r>
              <a:rPr lang="hu-HU" dirty="0"/>
              <a:t>Nem kell minden célplatformhoz fejlesztő</a:t>
            </a:r>
          </a:p>
          <a:p>
            <a:pPr lvl="1"/>
            <a:r>
              <a:rPr lang="hu-HU" dirty="0"/>
              <a:t>Könnyebb cserélni/pótolni az embereket</a:t>
            </a:r>
          </a:p>
          <a:p>
            <a:pPr lvl="1"/>
            <a:r>
              <a:rPr lang="hu-HU" dirty="0"/>
              <a:t>A teljes gárda jobban egyben tartható</a:t>
            </a:r>
          </a:p>
          <a:p>
            <a:pPr lvl="2"/>
            <a:r>
              <a:rPr lang="hu-HU" dirty="0"/>
              <a:t>Ez lehet közösségi cél is</a:t>
            </a:r>
          </a:p>
          <a:p>
            <a:pPr lvl="1"/>
            <a:r>
              <a:rPr lang="hu-HU" dirty="0"/>
              <a:t>Egy dologhoz érteni jobban lehet, a cég/csapat erősebb kompetenciát tud építeni</a:t>
            </a:r>
          </a:p>
          <a:p>
            <a:r>
              <a:rPr lang="hu-HU" dirty="0"/>
              <a:t>Célközönség elérése</a:t>
            </a:r>
          </a:p>
          <a:p>
            <a:pPr lvl="1"/>
            <a:r>
              <a:rPr lang="hu-HU" dirty="0"/>
              <a:t>Olyan platformokra is ki lehet adni az </a:t>
            </a:r>
            <a:r>
              <a:rPr lang="hu-HU" dirty="0" err="1"/>
              <a:t>appot</a:t>
            </a:r>
            <a:r>
              <a:rPr lang="hu-HU" dirty="0"/>
              <a:t>, ami nincs benne a kiírásban (pl. Windows </a:t>
            </a:r>
            <a:r>
              <a:rPr lang="hu-HU" dirty="0" err="1"/>
              <a:t>Phone</a:t>
            </a:r>
            <a:r>
              <a:rPr lang="hu-HU" dirty="0"/>
              <a:t>…)</a:t>
            </a:r>
          </a:p>
          <a:p>
            <a:endParaRPr lang="en-US" dirty="0"/>
          </a:p>
        </p:txBody>
      </p:sp>
      <p:pic>
        <p:nvPicPr>
          <p:cNvPr id="1028" name="Picture 4" descr="What is Human Resource Management? Where Can I Study It? Is It Hard? – Open  Sourced Work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6" y="1439562"/>
            <a:ext cx="4180764" cy="209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2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Multiplatform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Költségek csökkentése</a:t>
            </a:r>
          </a:p>
          <a:p>
            <a:pPr lvl="1"/>
            <a:r>
              <a:rPr lang="hu-HU" dirty="0"/>
              <a:t>Minden multiplatform technológia olcsóbban hoz ki 2 platformot, mintha megírnánk mindkettőre</a:t>
            </a:r>
          </a:p>
          <a:p>
            <a:r>
              <a:rPr lang="hu-HU" dirty="0"/>
              <a:t>Gyorsabb fejlesztés</a:t>
            </a:r>
          </a:p>
          <a:p>
            <a:r>
              <a:rPr lang="hu-HU" dirty="0"/>
              <a:t>Támogatás</a:t>
            </a:r>
          </a:p>
          <a:p>
            <a:pPr lvl="1"/>
            <a:r>
              <a:rPr lang="hu-HU" dirty="0"/>
              <a:t>Hibát csak egyszer kell javítani, és mindegyikben megjavul</a:t>
            </a:r>
          </a:p>
          <a:p>
            <a:pPr lvl="1"/>
            <a:r>
              <a:rPr lang="hu-HU" dirty="0"/>
              <a:t>A platformok változása esetén a technológia változik alattunk</a:t>
            </a:r>
          </a:p>
          <a:p>
            <a:pPr lvl="2"/>
            <a:r>
              <a:rPr lang="hu-HU" dirty="0"/>
              <a:t>Esélyes, hogy nem kell hozzányúlni a kódhoz új platform verzió esetén</a:t>
            </a:r>
          </a:p>
          <a:p>
            <a:pPr lvl="1"/>
            <a:r>
              <a:rPr lang="hu-HU" dirty="0"/>
              <a:t>Új verzió esetén könnyebb zökkenőmentesen frissíteni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Multiplatform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Újrafelhasználható</a:t>
            </a:r>
            <a:r>
              <a:rPr lang="hu-HU" dirty="0"/>
              <a:t> kód</a:t>
            </a:r>
          </a:p>
          <a:p>
            <a:pPr lvl="1"/>
            <a:r>
              <a:rPr lang="hu-HU" dirty="0"/>
              <a:t>Idő és pénz</a:t>
            </a:r>
          </a:p>
          <a:p>
            <a:r>
              <a:rPr lang="hu-HU" dirty="0"/>
              <a:t>Egységes dizájn</a:t>
            </a:r>
          </a:p>
          <a:p>
            <a:pPr lvl="1"/>
            <a:r>
              <a:rPr lang="hu-HU" dirty="0"/>
              <a:t>Ha nem cél, akkor meg lehet csinálni többfélére is</a:t>
            </a:r>
          </a:p>
          <a:p>
            <a:r>
              <a:rPr lang="hu-HU" dirty="0"/>
              <a:t>Korszerű</a:t>
            </a:r>
          </a:p>
          <a:p>
            <a:pPr lvl="1"/>
            <a:r>
              <a:rPr lang="hu-HU" dirty="0"/>
              <a:t>Egyre nagyobb </a:t>
            </a:r>
            <a:r>
              <a:rPr lang="hu-HU"/>
              <a:t>a multiplatform nyelvek/technológiák </a:t>
            </a:r>
            <a:r>
              <a:rPr lang="hu-HU" dirty="0"/>
              <a:t>aránya</a:t>
            </a:r>
          </a:p>
        </p:txBody>
      </p:sp>
    </p:spTree>
    <p:extLst>
      <p:ext uri="{BB962C8B-B14F-4D97-AF65-F5344CB8AC3E}">
        <p14:creationId xmlns:p14="http://schemas.microsoft.com/office/powerpoint/2010/main" val="50846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Multiplatform problémák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Funkcionalitás hiánya</a:t>
            </a:r>
          </a:p>
          <a:p>
            <a:pPr lvl="1"/>
            <a:r>
              <a:rPr lang="hu-HU" dirty="0"/>
              <a:t>Nem tud mindenhez hozzáférni, amihez natív társa igen</a:t>
            </a:r>
          </a:p>
          <a:p>
            <a:pPr lvl="2"/>
            <a:r>
              <a:rPr lang="hu-HU" dirty="0"/>
              <a:t>Ezen valamikor lehet segíteni, de körülményes</a:t>
            </a:r>
          </a:p>
          <a:p>
            <a:r>
              <a:rPr lang="hu-HU" dirty="0"/>
              <a:t>Technológia gyenge pontjai és hibái</a:t>
            </a:r>
          </a:p>
          <a:p>
            <a:pPr lvl="1"/>
            <a:r>
              <a:rPr lang="hu-HU" dirty="0"/>
              <a:t>Nem tudunk segíteni rajta általában</a:t>
            </a:r>
          </a:p>
        </p:txBody>
      </p:sp>
    </p:spTree>
    <p:extLst>
      <p:ext uri="{BB962C8B-B14F-4D97-AF65-F5344CB8AC3E}">
        <p14:creationId xmlns:p14="http://schemas.microsoft.com/office/powerpoint/2010/main" val="26143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Mire j</a:t>
            </a:r>
            <a:r>
              <a:rPr lang="hu-HU" dirty="0"/>
              <a:t>ók a programozási </a:t>
            </a:r>
            <a:r>
              <a:rPr lang="hu-HU" dirty="0" err="1"/>
              <a:t>környezetek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Hardverközeli programozás problémás</a:t>
            </a:r>
          </a:p>
          <a:p>
            <a:pPr lvl="1"/>
            <a:r>
              <a:rPr lang="hu-HU" dirty="0"/>
              <a:t>CPU, gépikód, assembly</a:t>
            </a:r>
          </a:p>
          <a:p>
            <a:pPr lvl="1"/>
            <a:r>
              <a:rPr lang="hu-HU" dirty="0"/>
              <a:t>I/O portok, eszközök, időzítés</a:t>
            </a:r>
          </a:p>
          <a:p>
            <a:r>
              <a:rPr lang="hu-HU" dirty="0"/>
              <a:t>Cél</a:t>
            </a:r>
          </a:p>
          <a:p>
            <a:pPr lvl="1"/>
            <a:r>
              <a:rPr lang="hu-HU" dirty="0"/>
              <a:t>Absztrakciós szint növelése</a:t>
            </a:r>
          </a:p>
          <a:p>
            <a:pPr lvl="2"/>
            <a:r>
              <a:rPr lang="hu-HU" dirty="0"/>
              <a:t>Magasabb szintű fogalmak bevezetése (nyelvi és </a:t>
            </a:r>
            <a:r>
              <a:rPr lang="hu-HU" dirty="0" err="1"/>
              <a:t>könyvtárbeli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Szöveg, </a:t>
            </a:r>
            <a:r>
              <a:rPr lang="hu-HU" dirty="0" err="1"/>
              <a:t>grid</a:t>
            </a:r>
            <a:r>
              <a:rPr lang="hu-HU" dirty="0"/>
              <a:t>, rekord, reláció, lambda, stb.</a:t>
            </a:r>
            <a:endParaRPr lang="en-US" dirty="0"/>
          </a:p>
          <a:p>
            <a:pPr lvl="1"/>
            <a:r>
              <a:rPr lang="en-US" dirty="0" err="1"/>
              <a:t>Produktivit</a:t>
            </a:r>
            <a:r>
              <a:rPr lang="hu-HU" dirty="0"/>
              <a:t>ás növelése</a:t>
            </a:r>
            <a:endParaRPr lang="en-US" dirty="0"/>
          </a:p>
          <a:p>
            <a:pPr lvl="2"/>
            <a:r>
              <a:rPr lang="hu-HU" dirty="0"/>
              <a:t>Nem azonos az absztrakciós szinttel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170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EC05F1-7B20-4626-B4F2-EDEEA27C3262}"/>
</file>

<file path=customXml/itemProps2.xml><?xml version="1.0" encoding="utf-8"?>
<ds:datastoreItem xmlns:ds="http://schemas.openxmlformats.org/officeDocument/2006/customXml" ds:itemID="{F2E03486-874D-47AE-94CC-E66D6621D76E}"/>
</file>

<file path=customXml/itemProps3.xml><?xml version="1.0" encoding="utf-8"?>
<ds:datastoreItem xmlns:ds="http://schemas.openxmlformats.org/officeDocument/2006/customXml" ds:itemID="{8B915B00-101A-4C7D-AB60-9F83990323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1222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Tárgy adminisztráció</vt:lpstr>
      <vt:lpstr>Tárgy adminisztráció</vt:lpstr>
      <vt:lpstr>Tartalom</vt:lpstr>
      <vt:lpstr>Multiplatform célok</vt:lpstr>
      <vt:lpstr>Multiplatform célok</vt:lpstr>
      <vt:lpstr>Multiplatform célok</vt:lpstr>
      <vt:lpstr>Multiplatform problémák</vt:lpstr>
      <vt:lpstr>Mire jók a programozási környezetek?</vt:lpstr>
      <vt:lpstr>Nyelvi konstrukciók</vt:lpstr>
      <vt:lpstr>Nyelvi konstrukciók implementációja</vt:lpstr>
      <vt:lpstr>Futásidejű konstrukciók</vt:lpstr>
      <vt:lpstr>Megvalósítások 1</vt:lpstr>
      <vt:lpstr>Megvalósítások 2</vt:lpstr>
      <vt:lpstr>Nincs együttműködés</vt:lpstr>
      <vt:lpstr>Multiplatform (Cross-platform)</vt:lpstr>
      <vt:lpstr>Java – 1995</vt:lpstr>
      <vt:lpstr>Miért született meg a .NET?</vt:lpstr>
      <vt:lpstr>.NET – 2002</vt:lpstr>
      <vt:lpstr>Szkript nyelvek</vt:lpstr>
      <vt:lpstr>Xamarin</vt:lpstr>
      <vt:lpstr>MonoGame</vt:lpstr>
      <vt:lpstr>MonoGame</vt:lpstr>
      <vt:lpstr>Unity 3D</vt:lpstr>
      <vt:lpstr>Unity 3D</vt:lpstr>
      <vt:lpstr>CryEngine/Unreal Engine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170</cp:revision>
  <dcterms:created xsi:type="dcterms:W3CDTF">2019-10-16T00:52:01Z</dcterms:created>
  <dcterms:modified xsi:type="dcterms:W3CDTF">2023-03-02T21:37:32Z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