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54"/>
  </p:notesMasterIdLst>
  <p:sldIdLst>
    <p:sldId id="256" r:id="rId2"/>
    <p:sldId id="310" r:id="rId3"/>
    <p:sldId id="311" r:id="rId4"/>
    <p:sldId id="312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6" r:id="rId48"/>
    <p:sldId id="377" r:id="rId49"/>
    <p:sldId id="375" r:id="rId50"/>
    <p:sldId id="373" r:id="rId51"/>
    <p:sldId id="374" r:id="rId52"/>
    <p:sldId id="28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A2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64" autoAdjust="0"/>
    <p:restoredTop sz="96763" autoAdjust="0"/>
  </p:normalViewPr>
  <p:slideViewPr>
    <p:cSldViewPr snapToGrid="0">
      <p:cViewPr varScale="1">
        <p:scale>
          <a:sx n="153" d="100"/>
          <a:sy n="153" d="100"/>
        </p:scale>
        <p:origin x="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402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469C9-0934-412E-B461-2FED8CCFCC9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60812-E563-4379-9D23-A6B4C09C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910A26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0" y="5932967"/>
            <a:ext cx="12192000" cy="925033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1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23567" cy="1141619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79107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Téglalap 7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églalap 10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8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62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7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347" y="174376"/>
            <a:ext cx="11567160" cy="1141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47" y="1439562"/>
            <a:ext cx="11567160" cy="513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319346" y="6765324"/>
            <a:ext cx="11567161" cy="92676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10A26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10A26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Multiplatform szoftverfejlesztés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</a:t>
            </a:r>
            <a:r>
              <a:rPr lang="hu-HU" dirty="0"/>
              <a:t> ismétlés, új nyelvi elemek</a:t>
            </a:r>
          </a:p>
        </p:txBody>
      </p:sp>
    </p:spTree>
    <p:extLst>
      <p:ext uri="{BB962C8B-B14F-4D97-AF65-F5344CB8AC3E}">
        <p14:creationId xmlns:p14="http://schemas.microsoft.com/office/powerpoint/2010/main" val="353637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hu-HU" dirty="0" err="1"/>
              <a:t>sztályok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278573" y="1439562"/>
            <a:ext cx="7607934" cy="51384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public</a:t>
            </a:r>
            <a:r>
              <a:rPr lang="hu-HU" dirty="0"/>
              <a:t> látható kívülről, </a:t>
            </a:r>
            <a:r>
              <a:rPr lang="hu-HU" dirty="0" err="1"/>
              <a:t>private</a:t>
            </a:r>
            <a:r>
              <a:rPr lang="hu-HU" dirty="0"/>
              <a:t> nem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class</a:t>
            </a:r>
            <a:r>
              <a:rPr lang="hu-HU" dirty="0"/>
              <a:t> és </a:t>
            </a:r>
            <a:r>
              <a:rPr lang="hu-HU" dirty="0" err="1"/>
              <a:t>struct</a:t>
            </a:r>
            <a:r>
              <a:rPr lang="hu-HU" dirty="0"/>
              <a:t> kulcsszó majdnem ugyanaz, </a:t>
            </a:r>
            <a:r>
              <a:rPr lang="hu-HU" dirty="0" err="1"/>
              <a:t>struct</a:t>
            </a:r>
            <a:r>
              <a:rPr lang="hu-HU" dirty="0"/>
              <a:t> alapból </a:t>
            </a:r>
            <a:r>
              <a:rPr lang="hu-HU" dirty="0" err="1"/>
              <a:t>public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definíció lehet külön a deklarációtól (tipikusan deklaráció </a:t>
            </a:r>
            <a:r>
              <a:rPr lang="hu-HU" dirty="0" err="1"/>
              <a:t>headerben</a:t>
            </a:r>
            <a:r>
              <a:rPr lang="hu-HU" dirty="0"/>
              <a:t>, definíció a forrásfájlban)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239510" y="1439563"/>
            <a:ext cx="3937785" cy="4708981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buClr>
                <a:srgbClr val="910A26"/>
              </a:buClr>
            </a:pP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lvl="0">
              <a:buClr>
                <a:srgbClr val="910A26"/>
              </a:buClr>
            </a:pP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0">
              <a:buClr>
                <a:srgbClr val="910A26"/>
              </a:buClr>
            </a:pPr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0">
              <a:buClr>
                <a:srgbClr val="910A26"/>
              </a:buClr>
            </a:pPr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Pop() {</a:t>
            </a:r>
          </a:p>
          <a:p>
            <a:pPr lvl="0">
              <a:buClr>
                <a:srgbClr val="910A26"/>
              </a:buClr>
            </a:pPr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[top];</a:t>
            </a:r>
          </a:p>
          <a:p>
            <a:pPr lvl="0">
              <a:buClr>
                <a:srgbClr val="910A26"/>
              </a:buClr>
            </a:pP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lvl="0">
              <a:buClr>
                <a:srgbClr val="910A26"/>
              </a:buClr>
            </a:pP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0">
              <a:buClr>
                <a:srgbClr val="910A26"/>
              </a:buClr>
            </a:pPr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top;</a:t>
            </a:r>
          </a:p>
          <a:p>
            <a:pPr lvl="0">
              <a:buClr>
                <a:srgbClr val="910A26"/>
              </a:buClr>
            </a:pPr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pPr lvl="0">
              <a:buClr>
                <a:srgbClr val="910A26"/>
              </a:buClr>
            </a:pP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lvl="0">
              <a:buClr>
                <a:srgbClr val="910A26"/>
              </a:buClr>
            </a:pPr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buClr>
                <a:srgbClr val="910A26"/>
              </a:buClr>
            </a:pP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0">
              <a:buClr>
                <a:srgbClr val="910A26"/>
              </a:buClr>
            </a:pP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[top++] = </a:t>
            </a:r>
            <a:r>
              <a:rPr lang="hu-HU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buClr>
                <a:srgbClr val="910A26"/>
              </a:buClr>
            </a:pP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687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hu-HU" dirty="0" err="1"/>
              <a:t>bjektumok</a:t>
            </a:r>
            <a:r>
              <a:rPr lang="hu-HU" dirty="0"/>
              <a:t> létrehozása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239510" y="1439563"/>
            <a:ext cx="8675370" cy="347787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buClr>
                <a:srgbClr val="910A26"/>
              </a:buClr>
            </a:pP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0">
              <a:buClr>
                <a:srgbClr val="910A26"/>
              </a:buClr>
            </a:pP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0">
              <a:buClr>
                <a:srgbClr val="910A26"/>
              </a:buClr>
            </a:pPr>
            <a:r>
              <a:rPr lang="hu-HU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s1; 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Automatikus objektum</a:t>
            </a:r>
          </a:p>
          <a:p>
            <a:pPr lvl="0">
              <a:buClr>
                <a:srgbClr val="910A26"/>
              </a:buClr>
            </a:pP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s1.Push(10);</a:t>
            </a:r>
          </a:p>
          <a:p>
            <a:pPr lvl="0">
              <a:buClr>
                <a:srgbClr val="910A26"/>
              </a:buClr>
            </a:pPr>
            <a:r>
              <a:rPr lang="hu-HU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s2 =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GB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GB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Dinamikus</a:t>
            </a:r>
            <a:r>
              <a:rPr lang="en-GB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objektum</a:t>
            </a:r>
            <a:endParaRPr lang="hu-HU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buClr>
                <a:srgbClr val="910A26"/>
              </a:buClr>
            </a:pP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s2-&gt;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buClr>
                <a:srgbClr val="910A26"/>
              </a:buClr>
            </a:pPr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s2; </a:t>
            </a:r>
            <a:r>
              <a:rPr lang="pt-B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Dinamikus objektum felszabadítása</a:t>
            </a:r>
            <a:endParaRPr lang="hu-HU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buClr>
                <a:srgbClr val="910A26"/>
              </a:buClr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// ha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nem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volt exception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buClr>
                <a:srgbClr val="910A26"/>
              </a:buClr>
            </a:pP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s1 automatikusan felszabadul,</a:t>
            </a:r>
          </a:p>
          <a:p>
            <a:pPr lvl="0">
              <a:buClr>
                <a:srgbClr val="910A26"/>
              </a:buClr>
            </a:pP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amikor a </a:t>
            </a:r>
            <a:r>
              <a:rPr lang="hu-H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scope-ból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kilépünk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buClr>
                <a:srgbClr val="910A26"/>
              </a:buClr>
            </a:pP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115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Objektumok átadása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239510" y="1439563"/>
            <a:ext cx="8675370" cy="440120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useStack1(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hu-HU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.Push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 }</a:t>
            </a:r>
          </a:p>
          <a:p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useStack2(</a:t>
            </a:r>
            <a:r>
              <a:rPr lang="en-GB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-&gt;Push(5); }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useStack3(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hu-H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hu-HU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.Push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 }</a:t>
            </a:r>
          </a:p>
          <a:p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foo2() {</a:t>
            </a:r>
          </a:p>
          <a:p>
            <a:r>
              <a:rPr lang="hu-HU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s1;</a:t>
            </a:r>
          </a:p>
          <a:p>
            <a:r>
              <a:rPr lang="hu-HU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 = s1; 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Másolás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s3 = &amp;s2; </a:t>
            </a:r>
            <a:r>
              <a:rPr lang="en-GB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Address-of </a:t>
            </a:r>
            <a:r>
              <a:rPr lang="en-GB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operátor</a:t>
            </a:r>
            <a:r>
              <a:rPr lang="en-GB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memóriacím</a:t>
            </a:r>
            <a:r>
              <a:rPr lang="en-GB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lekérése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useStack1(s1); 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Másolás (átadás érték szerint)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useStack2(&amp;s1); 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Nincs másolás (átadás cím szerint)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useStack3(s1); 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Nincs másolás (átadás cím szerint)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984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Pointerek és referenciák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Ajánlás: mindig használjunk referenciát. Pointert csak akkor, ha muszáj. Referencia biztonságosabb, könnyebben olvasható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20315"/>
              </p:ext>
            </p:extLst>
          </p:nvPr>
        </p:nvGraphicFramePr>
        <p:xfrm>
          <a:off x="319347" y="2490716"/>
          <a:ext cx="11567159" cy="436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4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8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1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Referencia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40">
                <a:tc>
                  <a:txBody>
                    <a:bodyPr/>
                    <a:lstStyle/>
                    <a:p>
                      <a:r>
                        <a:rPr lang="hu-HU" dirty="0"/>
                        <a:t>típus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Stack*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Stack&amp;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140">
                <a:tc>
                  <a:txBody>
                    <a:bodyPr/>
                    <a:lstStyle/>
                    <a:p>
                      <a:r>
                        <a:rPr lang="hu-HU" dirty="0" err="1"/>
                        <a:t>member</a:t>
                      </a:r>
                      <a:r>
                        <a:rPr lang="hu-HU" dirty="0"/>
                        <a:t> elérése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s-&gt;</a:t>
                      </a:r>
                      <a:r>
                        <a:rPr lang="hu-HU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Push</a:t>
                      </a:r>
                      <a:r>
                        <a:rPr lang="hu-HU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s.Push</a:t>
                      </a:r>
                      <a:r>
                        <a:rPr lang="hu-HU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5848">
                <a:tc>
                  <a:txBody>
                    <a:bodyPr/>
                    <a:lstStyle/>
                    <a:p>
                      <a:r>
                        <a:rPr lang="hu-HU" dirty="0" err="1"/>
                        <a:t>default</a:t>
                      </a:r>
                      <a:r>
                        <a:rPr lang="hu-HU" baseline="0" dirty="0"/>
                        <a:t> érték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nullptr</a:t>
                      </a:r>
                      <a:endParaRPr lang="hu-HU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nincs!</a:t>
                      </a:r>
                    </a:p>
                    <a:p>
                      <a:pPr marL="0" algn="l" defTabSz="914400" rtl="0" eaLnBrk="1" latinLnBrk="0" hangingPunct="1"/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Stack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&amp; s; // ERROR, kötelező értéket adni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140">
                <a:tc>
                  <a:txBody>
                    <a:bodyPr/>
                    <a:lstStyle/>
                    <a:p>
                      <a:r>
                        <a:rPr lang="hu-HU"/>
                        <a:t>átadás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Memóriacím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memóriacím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140">
                <a:tc>
                  <a:txBody>
                    <a:bodyPr/>
                    <a:lstStyle/>
                    <a:p>
                      <a:r>
                        <a:rPr lang="hu-HU"/>
                        <a:t>aritmetika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++, --, 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nincs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140">
                <a:tc>
                  <a:txBody>
                    <a:bodyPr/>
                    <a:lstStyle/>
                    <a:p>
                      <a:r>
                        <a:rPr lang="hu-HU"/>
                        <a:t>módosítás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Tetszőleges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nem lehet módosítani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6597">
                <a:tc>
                  <a:txBody>
                    <a:bodyPr/>
                    <a:lstStyle/>
                    <a:p>
                      <a:r>
                        <a:rPr lang="hu-HU"/>
                        <a:t>többszörös indirekció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dirty="0"/>
                        <a:t>igen,</a:t>
                      </a:r>
                      <a:r>
                        <a:rPr lang="hu-HU" baseline="0" dirty="0"/>
                        <a:t> pl.: 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Stack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**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nincs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45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Leszármazás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239510" y="1439563"/>
            <a:ext cx="8675370" cy="501675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hu-HU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privFoo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... */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protFoo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... */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hu-HU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Felülimplementálja </a:t>
            </a:r>
            <a:r>
              <a:rPr lang="hu-H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hu-H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-t.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privFoo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ERROR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protFoo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OK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51675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Többszörös öröklés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239510" y="1439563"/>
            <a:ext cx="4319333" cy="397031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CommonBase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hu-H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BaseA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CommonBase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 }</a:t>
            </a:r>
          </a:p>
          <a:p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hu-H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BaseB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CommonBase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 }</a:t>
            </a:r>
          </a:p>
          <a:p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hu-H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BaseA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BaseB</a:t>
            </a:r>
            <a:r>
              <a:rPr lang="hu-H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églalap 4"/>
          <p:cNvSpPr/>
          <p:nvPr/>
        </p:nvSpPr>
        <p:spPr>
          <a:xfrm>
            <a:off x="5425476" y="1432463"/>
            <a:ext cx="4356037" cy="341632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hu-H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d;</a:t>
            </a:r>
          </a:p>
          <a:p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d.foo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hu-H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ERROR, </a:t>
            </a:r>
            <a:r>
              <a:rPr lang="hu-H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ambigous</a:t>
            </a:r>
            <a:r>
              <a:rPr lang="hu-H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</a:t>
            </a:r>
            <a:r>
              <a:rPr lang="hu-H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hu-H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Nem egyértelmű, hogy melyik örökölt</a:t>
            </a:r>
          </a:p>
          <a:p>
            <a:r>
              <a:rPr lang="hu-H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függvényt szeretnénk hívni</a:t>
            </a:r>
          </a:p>
          <a:p>
            <a:endParaRPr lang="hu-H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</a:t>
            </a: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BaseA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hu-H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1</a:t>
            </a:r>
            <a:endParaRPr lang="hu-H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</a:t>
            </a: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BaseB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hu-H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2</a:t>
            </a:r>
            <a:endParaRPr lang="hu-H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2538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Virtuális öröklés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9347" y="1439562"/>
            <a:ext cx="8039907" cy="5138447"/>
          </a:xfrm>
        </p:spPr>
        <p:txBody>
          <a:bodyPr/>
          <a:lstStyle/>
          <a:p>
            <a:r>
              <a:rPr lang="hu-HU" dirty="0"/>
              <a:t>Több öröklési úton keresztül örököljük ugyanazt a tagot</a:t>
            </a:r>
          </a:p>
          <a:p>
            <a:r>
              <a:rPr lang="hu-HU" dirty="0"/>
              <a:t>Hányszor tároljuk az ős adattagjait?</a:t>
            </a:r>
          </a:p>
          <a:p>
            <a:endParaRPr lang="hu-HU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594" y="1315995"/>
            <a:ext cx="2948913" cy="4351721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1392745" y="3615154"/>
            <a:ext cx="4635097" cy="224676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 }</a:t>
            </a:r>
          </a:p>
          <a:p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13068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Többszörös öröklés, interfészek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Interfészek: „</a:t>
            </a:r>
            <a:r>
              <a:rPr lang="hu-HU" dirty="0" err="1"/>
              <a:t>pure</a:t>
            </a:r>
            <a:r>
              <a:rPr lang="hu-HU" dirty="0"/>
              <a:t> </a:t>
            </a:r>
            <a:r>
              <a:rPr lang="hu-HU" dirty="0" err="1"/>
              <a:t>virtual</a:t>
            </a:r>
            <a:r>
              <a:rPr lang="hu-HU" dirty="0"/>
              <a:t>” osztályok</a:t>
            </a:r>
          </a:p>
          <a:p>
            <a:r>
              <a:rPr lang="hu-HU" dirty="0" err="1"/>
              <a:t>pure</a:t>
            </a:r>
            <a:r>
              <a:rPr lang="hu-HU" dirty="0"/>
              <a:t> </a:t>
            </a:r>
            <a:r>
              <a:rPr lang="hu-HU" dirty="0" err="1"/>
              <a:t>virtual</a:t>
            </a:r>
            <a:r>
              <a:rPr lang="hu-HU" dirty="0"/>
              <a:t>: nincs adattagja és implementációja</a:t>
            </a:r>
          </a:p>
          <a:p>
            <a:r>
              <a:rPr lang="hu-HU" dirty="0" err="1"/>
              <a:t>pure</a:t>
            </a:r>
            <a:r>
              <a:rPr lang="hu-HU" dirty="0"/>
              <a:t> </a:t>
            </a:r>
            <a:r>
              <a:rPr lang="hu-HU" dirty="0" err="1"/>
              <a:t>virtual</a:t>
            </a:r>
            <a:r>
              <a:rPr lang="hu-HU" dirty="0"/>
              <a:t> osztályokból nyugodtan örökölhetünk többszörösen</a:t>
            </a:r>
          </a:p>
          <a:p>
            <a:r>
              <a:rPr lang="hu-HU" dirty="0"/>
              <a:t>Egy szerződést írnak le, amit a leszármazottnak meg kell valósítania</a:t>
            </a:r>
          </a:p>
        </p:txBody>
      </p:sp>
    </p:spTree>
    <p:extLst>
      <p:ext uri="{BB962C8B-B14F-4D97-AF65-F5344CB8AC3E}">
        <p14:creationId xmlns:p14="http://schemas.microsoft.com/office/powerpoint/2010/main" val="2846223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Többszörös öröklés, interfészek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239510" y="1439563"/>
            <a:ext cx="8675370" cy="409342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Drawable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Draw() = 0; </a:t>
            </a:r>
            <a:r>
              <a:rPr lang="en-GB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Pure virtual function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SupportsInteraction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Click() = 0; </a:t>
            </a:r>
            <a:r>
              <a:rPr lang="en-GB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Pure virtual function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Drawable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SupportsInteraction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Click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Drawable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03116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Generikus programozás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68288" algn="l"/>
                <a:tab pos="623888" algn="l"/>
              </a:tabLst>
            </a:pPr>
            <a:r>
              <a:rPr lang="hu-HU" dirty="0"/>
              <a:t>Cél: hasznos algoritmusok és adatstruktúrák általánosítása paraméterezéssel</a:t>
            </a:r>
          </a:p>
          <a:p>
            <a:pPr>
              <a:tabLst>
                <a:tab pos="268288" algn="l"/>
                <a:tab pos="623888" algn="l"/>
              </a:tabLst>
            </a:pPr>
            <a:r>
              <a:rPr lang="hu-HU" dirty="0"/>
              <a:t>Típusok más típusokkal</a:t>
            </a:r>
          </a:p>
          <a:p>
            <a:pPr marL="0" indent="0">
              <a:buNone/>
              <a:tabLst>
                <a:tab pos="268288" algn="l"/>
                <a:tab pos="623888" algn="l"/>
              </a:tabLst>
            </a:pPr>
            <a:r>
              <a:rPr lang="hu-HU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intVect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268288" algn="l"/>
                <a:tab pos="623888" algn="l"/>
              </a:tabLst>
            </a:pPr>
            <a:r>
              <a:rPr lang="hu-HU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shapeVect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hu-HU" dirty="0"/>
          </a:p>
          <a:p>
            <a:pPr>
              <a:tabLst>
                <a:tab pos="268288" algn="l"/>
                <a:tab pos="623888" algn="l"/>
              </a:tabLst>
            </a:pPr>
            <a:r>
              <a:rPr lang="hu-HU" dirty="0"/>
              <a:t>Algoritmusok más algoritmusokkal</a:t>
            </a:r>
          </a:p>
          <a:p>
            <a:pPr marL="0" indent="0">
              <a:buNone/>
              <a:tabLst>
                <a:tab pos="268288" algn="l"/>
                <a:tab pos="623888" algn="l"/>
              </a:tabLst>
            </a:pPr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compareShapes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268288" algn="l"/>
                <a:tab pos="623888" algn="l"/>
              </a:tabLst>
            </a:pP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268288" algn="l"/>
                <a:tab pos="623888" algn="l"/>
              </a:tabLst>
            </a:pP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 &gt;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.X;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268288" algn="l"/>
                <a:tab pos="623888" algn="l"/>
              </a:tabLst>
            </a:pP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  <a:tabLst>
                <a:tab pos="268288" algn="l"/>
                <a:tab pos="623888" algn="l"/>
              </a:tabLst>
            </a:pP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sort(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shapeVect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compareShapes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88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Mikor használunk C++-t?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Régi kódbázis (</a:t>
            </a:r>
            <a:r>
              <a:rPr lang="hu-HU" dirty="0" err="1"/>
              <a:t>legacy</a:t>
            </a:r>
            <a:r>
              <a:rPr lang="hu-HU" dirty="0"/>
              <a:t> kód)</a:t>
            </a:r>
            <a:endParaRPr lang="en-US" dirty="0"/>
          </a:p>
          <a:p>
            <a:r>
              <a:rPr lang="hu-HU" dirty="0"/>
              <a:t>Bizonyos célplatformokon csak ez van</a:t>
            </a:r>
          </a:p>
          <a:p>
            <a:pPr lvl="1"/>
            <a:r>
              <a:rPr lang="hu-HU" dirty="0"/>
              <a:t>Tipikusan beágyazott rendszerek</a:t>
            </a:r>
          </a:p>
          <a:p>
            <a:r>
              <a:rPr lang="hu-HU" dirty="0"/>
              <a:t>Összetett GUI alkalmazások</a:t>
            </a:r>
          </a:p>
          <a:p>
            <a:pPr lvl="1"/>
            <a:r>
              <a:rPr lang="hu-HU" dirty="0"/>
              <a:t>Amikor a vezérlők száma több ezer, azt kevés keretrendszer bírja</a:t>
            </a:r>
          </a:p>
          <a:p>
            <a:pPr lvl="1"/>
            <a:r>
              <a:rPr lang="hu-HU" dirty="0"/>
              <a:t>Törekszünk az egyszerű UI-</a:t>
            </a:r>
            <a:r>
              <a:rPr lang="hu-HU" dirty="0" err="1"/>
              <a:t>ra</a:t>
            </a:r>
            <a:r>
              <a:rPr lang="hu-HU" dirty="0"/>
              <a:t>, ha lehet</a:t>
            </a:r>
          </a:p>
          <a:p>
            <a:r>
              <a:rPr lang="hu-HU" dirty="0"/>
              <a:t>CAD/multimédia alkalmazások</a:t>
            </a:r>
          </a:p>
          <a:p>
            <a:r>
              <a:rPr lang="hu-HU" dirty="0"/>
              <a:t>Más nyelvek értelmezője/fordítója</a:t>
            </a: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6365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(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metaprogramozás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Logika implementálása </a:t>
            </a:r>
            <a:r>
              <a:rPr lang="hu-HU" dirty="0" err="1"/>
              <a:t>template-ekkel</a:t>
            </a:r>
            <a:endParaRPr lang="hu-HU" dirty="0"/>
          </a:p>
          <a:p>
            <a:r>
              <a:rPr lang="hu-HU" dirty="0"/>
              <a:t>Kiértékelés </a:t>
            </a:r>
            <a:r>
              <a:rPr lang="hu-HU" b="1" dirty="0"/>
              <a:t>fordítási</a:t>
            </a:r>
            <a:r>
              <a:rPr lang="hu-HU" dirty="0"/>
              <a:t> időben</a:t>
            </a:r>
          </a:p>
          <a:p>
            <a:pPr marL="268288" indent="0">
              <a:buNone/>
              <a:tabLst>
                <a:tab pos="720725" algn="l"/>
              </a:tabLst>
            </a:pPr>
            <a:r>
              <a:rPr lang="hu-HU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hu-H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hu-H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n&gt;</a:t>
            </a:r>
          </a:p>
          <a:p>
            <a:pPr marL="268288" indent="0">
              <a:buNone/>
              <a:tabLst>
                <a:tab pos="720725" algn="l"/>
              </a:tabLst>
            </a:pPr>
            <a:r>
              <a:rPr lang="hu-HU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hu-H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</a:t>
            </a:r>
            <a:r>
              <a:rPr lang="hu-H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268288" indent="0">
              <a:buNone/>
              <a:tabLst>
                <a:tab pos="720725" algn="l"/>
              </a:tabLst>
            </a:pPr>
            <a:r>
              <a:rPr lang="hu-H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value = n * </a:t>
            </a:r>
            <a:r>
              <a:rPr lang="pt-BR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</a:t>
            </a:r>
            <a:r>
              <a:rPr lang="pt-B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&lt;n - 1&gt;::value };</a:t>
            </a:r>
          </a:p>
          <a:p>
            <a:pPr marL="268288" indent="0">
              <a:buNone/>
              <a:tabLst>
                <a:tab pos="720725" algn="l"/>
              </a:tabLst>
            </a:pPr>
            <a:r>
              <a:rPr lang="hu-H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268288" indent="0">
              <a:buNone/>
              <a:tabLst>
                <a:tab pos="720725" algn="l"/>
              </a:tabLst>
            </a:pPr>
            <a:r>
              <a:rPr lang="hu-H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268288" indent="0">
              <a:buNone/>
              <a:tabLst>
                <a:tab pos="720725" algn="l"/>
              </a:tabLst>
            </a:pPr>
            <a:r>
              <a:rPr lang="hu-HU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hu-H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&lt;&gt;</a:t>
            </a:r>
          </a:p>
          <a:p>
            <a:pPr marL="268288" indent="0">
              <a:buNone/>
              <a:tabLst>
                <a:tab pos="720725" algn="l"/>
              </a:tabLst>
            </a:pPr>
            <a:r>
              <a:rPr lang="hu-HU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hu-H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</a:t>
            </a:r>
            <a:r>
              <a:rPr lang="hu-H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&lt;0&gt; {</a:t>
            </a:r>
          </a:p>
          <a:p>
            <a:pPr marL="268288" indent="0">
              <a:buNone/>
              <a:tabLst>
                <a:tab pos="720725" algn="l"/>
              </a:tabLst>
            </a:pPr>
            <a:r>
              <a:rPr lang="hu-H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hu-HU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hu-H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hu-HU" sz="2200" dirty="0" err="1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hu-H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 };</a:t>
            </a:r>
          </a:p>
          <a:p>
            <a:pPr marL="268288" indent="0">
              <a:buNone/>
              <a:tabLst>
                <a:tab pos="720725" algn="l"/>
              </a:tabLst>
            </a:pPr>
            <a:r>
              <a:rPr lang="hu-H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194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metatrace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Ray </a:t>
            </a:r>
            <a:r>
              <a:rPr lang="hu-HU" dirty="0" err="1"/>
              <a:t>tracer</a:t>
            </a:r>
            <a:r>
              <a:rPr lang="hu-HU" dirty="0"/>
              <a:t> fordítási időben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Example rendering of metatr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0" y="2049715"/>
            <a:ext cx="4104191" cy="408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084" y="2049715"/>
            <a:ext cx="4696893" cy="408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71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C++ újdonságok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C++11, 14, 17</a:t>
            </a:r>
            <a:r>
              <a:rPr lang="hu-HU" dirty="0"/>
              <a:t>, 20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44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Szabványosítás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C++98: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elterjedt</a:t>
            </a:r>
            <a:r>
              <a:rPr lang="en-US" dirty="0"/>
              <a:t> </a:t>
            </a:r>
            <a:r>
              <a:rPr lang="en-US" dirty="0" err="1"/>
              <a:t>programnyelv</a:t>
            </a:r>
            <a:r>
              <a:rPr lang="en-US" dirty="0"/>
              <a:t> </a:t>
            </a:r>
            <a:r>
              <a:rPr lang="en-US" dirty="0" err="1"/>
              <a:t>szabványosítása</a:t>
            </a:r>
            <a:endParaRPr lang="en-US" dirty="0"/>
          </a:p>
          <a:p>
            <a:r>
              <a:rPr lang="en-US" dirty="0"/>
              <a:t>C++03: </a:t>
            </a:r>
            <a:r>
              <a:rPr lang="en-US" dirty="0" err="1"/>
              <a:t>Hibajavítások</a:t>
            </a:r>
            <a:endParaRPr lang="en-US" dirty="0"/>
          </a:p>
          <a:p>
            <a:r>
              <a:rPr lang="en-US" dirty="0"/>
              <a:t>C++11: </a:t>
            </a:r>
            <a:r>
              <a:rPr lang="en-US" dirty="0" err="1"/>
              <a:t>Eredetileg</a:t>
            </a:r>
            <a:r>
              <a:rPr lang="en-US" dirty="0"/>
              <a:t> C++0x volt a neve,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évekig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hitték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2010 </a:t>
            </a:r>
            <a:r>
              <a:rPr lang="en-US" dirty="0" err="1"/>
              <a:t>előtt</a:t>
            </a:r>
            <a:r>
              <a:rPr lang="en-US" dirty="0"/>
              <a:t> </a:t>
            </a:r>
            <a:r>
              <a:rPr lang="en-US" dirty="0" err="1"/>
              <a:t>kijön</a:t>
            </a:r>
            <a:endParaRPr lang="en-US" dirty="0"/>
          </a:p>
          <a:p>
            <a:r>
              <a:rPr lang="en-US" dirty="0"/>
              <a:t>C++14: </a:t>
            </a:r>
            <a:r>
              <a:rPr lang="en-US" dirty="0" err="1"/>
              <a:t>Hibajavítások</a:t>
            </a:r>
            <a:endParaRPr lang="en-US" dirty="0"/>
          </a:p>
          <a:p>
            <a:r>
              <a:rPr lang="en-US" dirty="0"/>
              <a:t>C++17: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cél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osztálykönyvtárak</a:t>
            </a:r>
            <a:r>
              <a:rPr lang="en-US" dirty="0"/>
              <a:t> </a:t>
            </a:r>
            <a:r>
              <a:rPr lang="en-US" dirty="0" err="1"/>
              <a:t>bővítése</a:t>
            </a:r>
            <a:endParaRPr lang="hu-HU" dirty="0"/>
          </a:p>
          <a:p>
            <a:r>
              <a:rPr lang="hu-HU" dirty="0"/>
              <a:t>C++20: Rengeteg újdonság (nyelvi is)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35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C++ 11, a megkésett óriás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első jelentős újítás 1989 (1998) óta.</a:t>
            </a:r>
          </a:p>
          <a:p>
            <a:r>
              <a:rPr lang="hu-HU" dirty="0"/>
              <a:t>Számos új nyelvi és STL </a:t>
            </a:r>
            <a:r>
              <a:rPr lang="hu-HU" dirty="0" err="1"/>
              <a:t>feature</a:t>
            </a:r>
            <a:endParaRPr lang="hu-HU" dirty="0"/>
          </a:p>
          <a:p>
            <a:r>
              <a:rPr lang="hu-HU" dirty="0"/>
              <a:t>Sokat implementáltak már korábban a fordítók, de a szabványtól kezdve lehet megbízhatóan használni</a:t>
            </a:r>
          </a:p>
          <a:p>
            <a:r>
              <a:rPr lang="hu-HU" dirty="0"/>
              <a:t>Összességében: koherensebb, könnyebben használható</a:t>
            </a:r>
          </a:p>
          <a:p>
            <a:r>
              <a:rPr lang="hu-HU" dirty="0"/>
              <a:t>Jobb teljesítmény, biztosabb memóriakezelés</a:t>
            </a:r>
          </a:p>
          <a:p>
            <a:r>
              <a:rPr lang="hu-HU" dirty="0"/>
              <a:t>Több </a:t>
            </a:r>
            <a:r>
              <a:rPr lang="hu-HU" dirty="0" err="1"/>
              <a:t>feature</a:t>
            </a:r>
            <a:r>
              <a:rPr lang="hu-HU" dirty="0"/>
              <a:t>, egyszerűbb használat</a:t>
            </a:r>
          </a:p>
        </p:txBody>
      </p:sp>
    </p:spTree>
    <p:extLst>
      <p:ext uri="{BB962C8B-B14F-4D97-AF65-F5344CB8AC3E}">
        <p14:creationId xmlns:p14="http://schemas.microsoft.com/office/powerpoint/2010/main" val="3984150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auto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ea typeface="Calibri"/>
                <a:cs typeface="Consolas" panose="020B0609020204030204" pitchFamily="49" charset="0"/>
              </a:rPr>
              <a:t>C++-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ea typeface="Calibri"/>
                <a:cs typeface="Consolas" panose="020B0609020204030204" pitchFamily="49" charset="0"/>
              </a:rPr>
              <a:t>ban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ea typeface="Calibri"/>
                <a:cs typeface="Consolas" panose="020B0609020204030204" pitchFamily="49" charset="0"/>
              </a:rPr>
              <a:t> sok esetben hosszú típusnevek</a:t>
            </a:r>
            <a:endParaRPr lang="hu-H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ct val="20000"/>
              </a:spcBef>
              <a:buNone/>
            </a:pP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ea typeface="Calibri"/>
              </a:rPr>
              <a:t>std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ea typeface="Calibri"/>
              </a:rPr>
              <a:t>::</a:t>
            </a:r>
            <a:r>
              <a:rPr lang="hu-HU" sz="2400" dirty="0">
                <a:solidFill>
                  <a:srgbClr val="2B91AF"/>
                </a:solidFill>
                <a:highlight>
                  <a:srgbClr val="FFFFFF"/>
                </a:highlight>
                <a:ea typeface="Calibri"/>
              </a:rPr>
              <a:t>map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ea typeface="Calibri"/>
              </a:rPr>
              <a:t>&lt;</a:t>
            </a: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  <a:ea typeface="Calibri"/>
              </a:rPr>
              <a:t>int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ea typeface="Calibri"/>
              </a:rPr>
              <a:t>,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ea typeface="Calibri"/>
              </a:rPr>
              <a:t>my_namespace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ea typeface="Calibri"/>
              </a:rPr>
              <a:t>::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  <a:ea typeface="Calibri"/>
              </a:rPr>
              <a:t>Gadget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ea typeface="Calibri"/>
              </a:rPr>
              <a:t>&gt;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ea typeface="Calibri"/>
              </a:rPr>
              <a:t>gadgets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ea typeface="Calibri"/>
              </a:rPr>
              <a:t>;</a:t>
            </a:r>
          </a:p>
          <a:p>
            <a:pPr marL="0" lvl="0" indent="0">
              <a:lnSpc>
                <a:spcPct val="115000"/>
              </a:lnSpc>
              <a:spcBef>
                <a:spcPct val="20000"/>
              </a:spcBef>
              <a:buNone/>
            </a:pP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ea typeface="Calibri"/>
              </a:rPr>
              <a:t>std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ea typeface="Calibri"/>
              </a:rPr>
              <a:t>::</a:t>
            </a:r>
            <a:r>
              <a:rPr lang="hu-HU" sz="2400" dirty="0">
                <a:solidFill>
                  <a:srgbClr val="2B91AF"/>
                </a:solidFill>
                <a:highlight>
                  <a:srgbClr val="FFFFFF"/>
                </a:highlight>
                <a:ea typeface="Calibri"/>
              </a:rPr>
              <a:t>map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ea typeface="Calibri"/>
              </a:rPr>
              <a:t>&lt;</a:t>
            </a: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  <a:ea typeface="Calibri"/>
              </a:rPr>
              <a:t>int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ea typeface="Calibri"/>
              </a:rPr>
              <a:t>,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ea typeface="Calibri"/>
              </a:rPr>
              <a:t>my_namespace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ea typeface="Calibri"/>
              </a:rPr>
              <a:t>::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  <a:ea typeface="Calibri"/>
              </a:rPr>
              <a:t>Gadget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ea typeface="Calibri"/>
              </a:rPr>
              <a:t>&gt;::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  <a:ea typeface="Calibri"/>
              </a:rPr>
              <a:t>const_iterator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  <a:ea typeface="Calibri"/>
            </a:endParaRPr>
          </a:p>
          <a:p>
            <a:pPr marL="0" lvl="0" indent="0">
              <a:lnSpc>
                <a:spcPct val="115000"/>
              </a:lnSpc>
              <a:spcBef>
                <a:spcPct val="20000"/>
              </a:spcBef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ea typeface="Calibri"/>
              </a:rPr>
              <a:t>	it =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ea typeface="Calibri"/>
              </a:rPr>
              <a:t>gadgets.begin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ea typeface="Calibri"/>
              </a:rPr>
              <a:t>();</a:t>
            </a:r>
          </a:p>
          <a:p>
            <a:pPr marL="0" indent="0">
              <a:lnSpc>
                <a:spcPct val="115000"/>
              </a:lnSpc>
              <a:spcBef>
                <a:spcPct val="20000"/>
              </a:spcBef>
              <a:buNone/>
            </a:pPr>
            <a:endParaRPr lang="hu-HU" dirty="0">
              <a:solidFill>
                <a:srgbClr val="000000"/>
              </a:solidFill>
              <a:highlight>
                <a:srgbClr val="FFFFFF"/>
              </a:highlight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ea typeface="Calibri"/>
                <a:cs typeface="Consolas" panose="020B0609020204030204" pitchFamily="49" charset="0"/>
              </a:rPr>
              <a:t>Ehelyett</a:t>
            </a:r>
          </a:p>
          <a:p>
            <a:pPr marL="0" indent="0">
              <a:lnSpc>
                <a:spcPct val="115000"/>
              </a:lnSpc>
              <a:spcBef>
                <a:spcPct val="20000"/>
              </a:spcBef>
              <a:buNone/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  <a:ea typeface="Calibri"/>
              </a:rPr>
              <a:t>auto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ea typeface="Calibri"/>
              </a:rPr>
              <a:t> it =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ea typeface="Calibri"/>
              </a:rPr>
              <a:t>gadgets.begin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ea typeface="Calibri"/>
              </a:rPr>
              <a:t>(); </a:t>
            </a:r>
            <a:r>
              <a:rPr lang="hu-HU" sz="24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ea typeface="Calibri"/>
              </a:rPr>
              <a:t>// Honnan tudja a típust?</a:t>
            </a:r>
            <a:endParaRPr lang="hu-HU" sz="2400" dirty="0">
              <a:solidFill>
                <a:schemeClr val="accent6">
                  <a:lumMod val="75000"/>
                </a:schemeClr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8083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Kollekción iterálás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719138" algn="l"/>
              </a:tabLst>
            </a:pPr>
            <a:endParaRPr lang="en-US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719138" algn="l"/>
              </a:tabLst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auto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it =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shapes.begin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(); it !=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shapes.end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(); it++)</a:t>
            </a:r>
          </a:p>
          <a:p>
            <a:pPr marL="0" indent="0">
              <a:buNone/>
              <a:tabLst>
                <a:tab pos="719138" algn="l"/>
              </a:tabLst>
            </a:pP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it-&gt;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Foo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719138" algn="l"/>
              </a:tabLs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719138" algn="l"/>
              </a:tabLst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a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uto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&amp;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shape :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shapes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719138" algn="l"/>
              </a:tabLs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	shape.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Foo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5427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auto</a:t>
            </a:r>
            <a:r>
              <a:rPr lang="hu-HU" dirty="0"/>
              <a:t> iterációs paraméter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</a:rPr>
              <a:t>vector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</a:rPr>
              <a:t>string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&gt; v; 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// Melyik a gyorsabb?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</a:rPr>
              <a:t>auto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&amp; s1 : v) { }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</a:rPr>
              <a:t>string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&amp; s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2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: v) { }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// Egyforma.</a:t>
            </a:r>
          </a:p>
          <a:p>
            <a:pPr marL="0" indent="0">
              <a:buNone/>
            </a:pPr>
            <a:endParaRPr lang="hu-HU" sz="24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2400" dirty="0">
                <a:solidFill>
                  <a:srgbClr val="2B91AF"/>
                </a:solidFill>
                <a:highlight>
                  <a:srgbClr val="FFFFFF"/>
                </a:highlight>
              </a:rPr>
              <a:t>map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</a:rPr>
              <a:t>string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&gt; m; 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// Melyik a gyorsabb?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</a:rPr>
              <a:t>auto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&amp; p1 : m) { }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</a:rPr>
              <a:t>pair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</a:rPr>
              <a:t>string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&gt;&amp; p2 : m) { }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GB" sz="2400" dirty="0" err="1">
                <a:solidFill>
                  <a:srgbClr val="008000"/>
                </a:solidFill>
                <a:highlight>
                  <a:srgbClr val="FFFFFF"/>
                </a:highlight>
              </a:rPr>
              <a:t>const</a:t>
            </a:r>
            <a:r>
              <a:rPr lang="en-GB" sz="2400" dirty="0">
                <a:solidFill>
                  <a:srgbClr val="008000"/>
                </a:solidFill>
                <a:highlight>
                  <a:srgbClr val="FFFFFF"/>
                </a:highlight>
              </a:rPr>
              <a:t> auto&amp; a </a:t>
            </a:r>
            <a:r>
              <a:rPr lang="en-GB" sz="2400" dirty="0" err="1">
                <a:solidFill>
                  <a:srgbClr val="008000"/>
                </a:solidFill>
                <a:highlight>
                  <a:srgbClr val="FFFFFF"/>
                </a:highlight>
              </a:rPr>
              <a:t>gyorsabb</a:t>
            </a:r>
            <a:r>
              <a:rPr lang="en-GB" sz="2400" dirty="0">
                <a:solidFill>
                  <a:srgbClr val="008000"/>
                </a:solidFill>
                <a:highlight>
                  <a:srgbClr val="FFFFFF"/>
                </a:highlight>
              </a:rPr>
              <a:t>, </a:t>
            </a:r>
            <a:r>
              <a:rPr lang="en-GB" sz="2400" dirty="0" err="1">
                <a:solidFill>
                  <a:srgbClr val="008000"/>
                </a:solidFill>
                <a:highlight>
                  <a:srgbClr val="FFFFFF"/>
                </a:highlight>
              </a:rPr>
              <a:t>mert</a:t>
            </a:r>
            <a:r>
              <a:rPr lang="en-GB" sz="2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m értékeinek típusa</a:t>
            </a:r>
            <a:r>
              <a:rPr lang="en-GB" sz="2400" dirty="0">
                <a:solidFill>
                  <a:srgbClr val="008000"/>
                </a:solidFill>
                <a:highlight>
                  <a:srgbClr val="FFFFFF"/>
                </a:highlight>
              </a:rPr>
              <a:t> pair&lt;</a:t>
            </a:r>
            <a:r>
              <a:rPr lang="en-GB" sz="2400" b="1" dirty="0" err="1">
                <a:solidFill>
                  <a:srgbClr val="008000"/>
                </a:solidFill>
                <a:highlight>
                  <a:srgbClr val="FFFFFF"/>
                </a:highlight>
              </a:rPr>
              <a:t>const</a:t>
            </a:r>
            <a:r>
              <a:rPr lang="en-GB" sz="2400" dirty="0">
                <a:solidFill>
                  <a:srgbClr val="008000"/>
                </a:solidFill>
                <a:highlight>
                  <a:srgbClr val="FFFFFF"/>
                </a:highlight>
              </a:rPr>
              <a:t> string, </a:t>
            </a:r>
            <a:r>
              <a:rPr lang="en-GB" sz="2400" dirty="0" err="1">
                <a:solidFill>
                  <a:srgbClr val="008000"/>
                </a:solidFill>
                <a:highlight>
                  <a:srgbClr val="FFFFFF"/>
                </a:highlight>
              </a:rPr>
              <a:t>int</a:t>
            </a:r>
            <a:r>
              <a:rPr lang="en-GB" sz="2400" dirty="0">
                <a:solidFill>
                  <a:srgbClr val="008000"/>
                </a:solidFill>
                <a:highlight>
                  <a:srgbClr val="FFFFFF"/>
                </a:highlight>
              </a:rPr>
              <a:t>&gt;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en-GB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// Mivel a típusuk különbözik, ezért egy másolat jön létre.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3563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enum</a:t>
            </a:r>
            <a:r>
              <a:rPr lang="hu-HU" dirty="0"/>
              <a:t> problémák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enumerátorok láthatók az egész </a:t>
            </a:r>
            <a:r>
              <a:rPr lang="hu-HU" dirty="0" err="1"/>
              <a:t>scope-ban</a:t>
            </a:r>
            <a:endParaRPr lang="hu-HU" dirty="0"/>
          </a:p>
          <a:p>
            <a:pPr marL="179388" indent="0">
              <a:buNone/>
            </a:pP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// Fordítási hiba</a:t>
            </a:r>
            <a:endParaRPr lang="hu-HU" sz="2400" dirty="0"/>
          </a:p>
          <a:p>
            <a:pPr marL="179388" indent="0">
              <a:buNone/>
            </a:pP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enum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</a:rPr>
              <a:t>Animals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{ </a:t>
            </a:r>
            <a:r>
              <a:rPr lang="en-GB" sz="2400" dirty="0">
                <a:solidFill>
                  <a:srgbClr val="2F4F4F"/>
                </a:solidFill>
                <a:highlight>
                  <a:srgbClr val="FFFFFF"/>
                </a:highlight>
              </a:rPr>
              <a:t>Bear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GB" sz="2400" dirty="0">
                <a:solidFill>
                  <a:srgbClr val="2F4F4F"/>
                </a:solidFill>
                <a:highlight>
                  <a:srgbClr val="FFFFFF"/>
                </a:highlight>
              </a:rPr>
              <a:t>Cat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GB" sz="2400" dirty="0">
                <a:solidFill>
                  <a:srgbClr val="2F4F4F"/>
                </a:solidFill>
                <a:highlight>
                  <a:srgbClr val="FFFFFF"/>
                </a:highlight>
              </a:rPr>
              <a:t>Chicken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};</a:t>
            </a:r>
          </a:p>
          <a:p>
            <a:pPr marL="179388" indent="0">
              <a:buNone/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enum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</a:rPr>
              <a:t>Birds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{ </a:t>
            </a:r>
            <a:r>
              <a:rPr lang="hu-HU" sz="2400" dirty="0">
                <a:solidFill>
                  <a:srgbClr val="2F4F4F"/>
                </a:solidFill>
                <a:highlight>
                  <a:srgbClr val="FFFFFF"/>
                </a:highlight>
              </a:rPr>
              <a:t>Eagle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hu-HU" sz="2400" dirty="0" err="1">
                <a:solidFill>
                  <a:srgbClr val="2F4F4F"/>
                </a:solidFill>
                <a:highlight>
                  <a:srgbClr val="FFFFFF"/>
                </a:highlight>
              </a:rPr>
              <a:t>Duck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hu-HU" sz="2400" dirty="0" err="1">
                <a:solidFill>
                  <a:srgbClr val="2F4F4F"/>
                </a:solidFill>
                <a:highlight>
                  <a:srgbClr val="FFFFFF"/>
                </a:highlight>
              </a:rPr>
              <a:t>Chicken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};</a:t>
            </a:r>
          </a:p>
          <a:p>
            <a:r>
              <a:rPr lang="hu-HU" dirty="0"/>
              <a:t>Automatikus int-konverzió</a:t>
            </a:r>
          </a:p>
          <a:p>
            <a:pPr marL="179388" indent="0">
              <a:buNone/>
            </a:pP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i = </a:t>
            </a:r>
            <a:r>
              <a:rPr lang="hu-HU" sz="2400" dirty="0" err="1">
                <a:solidFill>
                  <a:srgbClr val="2F4F4F"/>
                </a:solidFill>
                <a:highlight>
                  <a:srgbClr val="FFFFFF"/>
                </a:highlight>
              </a:rPr>
              <a:t>Chicken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marL="179388" indent="0">
              <a:buNone/>
            </a:pPr>
            <a:r>
              <a:rPr lang="nl-NL" sz="2400" dirty="0">
                <a:solidFill>
                  <a:srgbClr val="0000FF"/>
                </a:solidFill>
                <a:highlight>
                  <a:srgbClr val="FFFFFF"/>
                </a:highlight>
              </a:rPr>
              <a:t>bool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</a:rPr>
              <a:t> b = </a:t>
            </a:r>
            <a:r>
              <a:rPr lang="nl-NL" sz="2400" dirty="0">
                <a:solidFill>
                  <a:srgbClr val="2F4F4F"/>
                </a:solidFill>
                <a:highlight>
                  <a:srgbClr val="FFFFFF"/>
                </a:highlight>
              </a:rPr>
              <a:t>Eagle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</a:rPr>
              <a:t> &amp;&amp; </a:t>
            </a:r>
            <a:r>
              <a:rPr lang="nl-NL" sz="2400" dirty="0">
                <a:solidFill>
                  <a:srgbClr val="2F4F4F"/>
                </a:solidFill>
                <a:highlight>
                  <a:srgbClr val="FFFFFF"/>
                </a:highlight>
              </a:rPr>
              <a:t>Duck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</a:rPr>
              <a:t>// wat?</a:t>
            </a:r>
            <a:endParaRPr lang="hu-HU" sz="24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hu-HU" dirty="0"/>
              <a:t>A mögötte lévő típus nem szabályozható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83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enum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628650" algn="l"/>
              </a:tabLst>
            </a:pP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// Működik</a:t>
            </a:r>
            <a:endParaRPr lang="hu-HU" sz="24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628650" algn="l"/>
              </a:tabLst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enum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</a:rPr>
              <a:t>Birds</a:t>
            </a:r>
            <a:r>
              <a:rPr lang="hu-HU" sz="2400" dirty="0">
                <a:solidFill>
                  <a:srgbClr val="2B91AF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{ </a:t>
            </a:r>
            <a:r>
              <a:rPr lang="hu-HU" sz="2400" dirty="0">
                <a:solidFill>
                  <a:srgbClr val="2F4F4F"/>
                </a:solidFill>
                <a:highlight>
                  <a:srgbClr val="FFFFFF"/>
                </a:highlight>
              </a:rPr>
              <a:t>Eagle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hu-HU" sz="2400" dirty="0" err="1">
                <a:solidFill>
                  <a:srgbClr val="2F4F4F"/>
                </a:solidFill>
                <a:highlight>
                  <a:srgbClr val="FFFFFF"/>
                </a:highlight>
              </a:rPr>
              <a:t>Duck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hu-HU" sz="2400" dirty="0" err="1">
                <a:solidFill>
                  <a:srgbClr val="2F4F4F"/>
                </a:solidFill>
                <a:highlight>
                  <a:srgbClr val="FFFFFF"/>
                </a:highlight>
              </a:rPr>
              <a:t>Chicken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};</a:t>
            </a:r>
          </a:p>
          <a:p>
            <a:pPr marL="0" indent="0">
              <a:buNone/>
              <a:tabLst>
                <a:tab pos="628650" algn="l"/>
              </a:tabLst>
            </a:pP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enum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</a:rPr>
              <a:t>Animals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</a:rPr>
              <a:t>unsigned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</a:rPr>
              <a:t>char</a:t>
            </a: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{ </a:t>
            </a:r>
            <a:r>
              <a:rPr lang="hu-HU" sz="2400" dirty="0" err="1">
                <a:solidFill>
                  <a:srgbClr val="2F4F4F"/>
                </a:solidFill>
                <a:highlight>
                  <a:srgbClr val="FFFFFF"/>
                </a:highlight>
              </a:rPr>
              <a:t>Bear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hu-HU" sz="2400" dirty="0" err="1">
                <a:solidFill>
                  <a:srgbClr val="2F4F4F"/>
                </a:solidFill>
                <a:highlight>
                  <a:srgbClr val="FFFFFF"/>
                </a:highlight>
              </a:rPr>
              <a:t>Cat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hu-HU" sz="2400" dirty="0" err="1">
                <a:solidFill>
                  <a:srgbClr val="2F4F4F"/>
                </a:solidFill>
                <a:highlight>
                  <a:srgbClr val="FFFFFF"/>
                </a:highlight>
              </a:rPr>
              <a:t>Chicken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};</a:t>
            </a:r>
          </a:p>
          <a:p>
            <a:pPr marL="0" indent="0">
              <a:buNone/>
              <a:tabLst>
                <a:tab pos="628650" algn="l"/>
              </a:tabLst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auto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i =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Chicken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// Fordítási hiba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628650" algn="l"/>
              </a:tabLst>
            </a:pP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i = 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</a:rPr>
              <a:t>Birds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::</a:t>
            </a:r>
            <a:r>
              <a:rPr lang="hu-HU" sz="2400" dirty="0" err="1">
                <a:solidFill>
                  <a:srgbClr val="2F4F4F"/>
                </a:solidFill>
                <a:highlight>
                  <a:srgbClr val="FFFFFF"/>
                </a:highlight>
              </a:rPr>
              <a:t>Chicken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// Fordítási hiba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628650" algn="l"/>
              </a:tabLst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struct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</a:rPr>
              <a:t>MyStruct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628650" algn="l"/>
              </a:tabLst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marL="0" indent="0">
              <a:buNone/>
              <a:tabLst>
                <a:tab pos="628650" algn="l"/>
              </a:tabLst>
            </a:pPr>
            <a:r>
              <a:rPr lang="hu-HU" sz="2400" dirty="0">
                <a:solidFill>
                  <a:srgbClr val="2B91AF"/>
                </a:solidFill>
                <a:highlight>
                  <a:srgbClr val="FFFFFF"/>
                </a:highlight>
              </a:rPr>
              <a:t>	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</a:rPr>
              <a:t>Birds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BirdsField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// 4 byte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628650" algn="l"/>
              </a:tabLst>
            </a:pPr>
            <a:r>
              <a:rPr lang="hu-HU" sz="2400" dirty="0">
                <a:solidFill>
                  <a:srgbClr val="2B91AF"/>
                </a:solidFill>
                <a:highlight>
                  <a:srgbClr val="FFFFFF"/>
                </a:highlight>
              </a:rPr>
              <a:t>	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</a:rPr>
              <a:t>Animals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AnimalsField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// 1 byte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628650" algn="l"/>
              </a:tabLst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550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Mikor használunk C++-t?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Nagy adatmennyiség kezelése</a:t>
            </a:r>
          </a:p>
          <a:p>
            <a:pPr lvl="1"/>
            <a:r>
              <a:rPr lang="hu-HU" dirty="0"/>
              <a:t>Adatbázis motor, folyamatirányítás, videó </a:t>
            </a:r>
            <a:r>
              <a:rPr lang="hu-HU" dirty="0" err="1"/>
              <a:t>enkódolás</a:t>
            </a:r>
            <a:r>
              <a:rPr lang="hu-HU" dirty="0"/>
              <a:t>/dekódolás</a:t>
            </a:r>
          </a:p>
          <a:p>
            <a:r>
              <a:rPr lang="hu-HU" dirty="0"/>
              <a:t>Operációs rendszerek</a:t>
            </a:r>
          </a:p>
          <a:p>
            <a:r>
              <a:rPr lang="hu-HU" dirty="0"/>
              <a:t>Algoritmusok</a:t>
            </a:r>
          </a:p>
          <a:p>
            <a:r>
              <a:rPr lang="hu-HU" dirty="0"/>
              <a:t>Játékok</a:t>
            </a:r>
          </a:p>
          <a:p>
            <a:pPr lvl="1"/>
            <a:r>
              <a:rPr lang="hu-HU" dirty="0"/>
              <a:t>Sok játék motor C#/egyéb felületet ad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36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Üres pointer, C++ 98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388" indent="0">
              <a:buNone/>
            </a:pP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#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define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>
                <a:solidFill>
                  <a:srgbClr val="6F008A"/>
                </a:solidFill>
                <a:highlight>
                  <a:srgbClr val="FFFFFF"/>
                </a:highlight>
              </a:rPr>
              <a:t>NULL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0</a:t>
            </a:r>
          </a:p>
          <a:p>
            <a:endParaRPr lang="hu-HU" dirty="0"/>
          </a:p>
          <a:p>
            <a:r>
              <a:rPr lang="hu-HU" dirty="0"/>
              <a:t>Két jelentés: egész szám és pointer konstans</a:t>
            </a:r>
            <a:endParaRPr lang="hu-HU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9388" indent="0">
              <a:buNone/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f(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char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*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179388" indent="0">
              <a:buNone/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f(</a:t>
            </a: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v);</a:t>
            </a:r>
          </a:p>
          <a:p>
            <a:pPr marL="179388" indent="0">
              <a:buNone/>
            </a:pP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n = </a:t>
            </a:r>
            <a:r>
              <a:rPr lang="hu-HU" sz="2400" dirty="0">
                <a:solidFill>
                  <a:srgbClr val="6F008A"/>
                </a:solidFill>
                <a:highlight>
                  <a:srgbClr val="FFFFFF"/>
                </a:highlight>
              </a:rPr>
              <a:t>NULL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// Lefordul.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79388" indent="0"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f(</a:t>
            </a:r>
            <a:r>
              <a:rPr lang="hu-HU" sz="2400" dirty="0">
                <a:solidFill>
                  <a:srgbClr val="6F008A"/>
                </a:solidFill>
                <a:highlight>
                  <a:srgbClr val="FFFFFF"/>
                </a:highlight>
              </a:rPr>
              <a:t>NULL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); 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// A második </a:t>
            </a:r>
            <a:r>
              <a:rPr lang="hu-HU" sz="2400" dirty="0" err="1">
                <a:solidFill>
                  <a:srgbClr val="008000"/>
                </a:solidFill>
                <a:highlight>
                  <a:srgbClr val="FFFFFF"/>
                </a:highlight>
              </a:rPr>
              <a:t>overload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 err="1">
                <a:solidFill>
                  <a:srgbClr val="008000"/>
                </a:solidFill>
                <a:highlight>
                  <a:srgbClr val="FFFFFF"/>
                </a:highlight>
              </a:rPr>
              <a:t>hívódik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 meg.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hu-HU" dirty="0"/>
          </a:p>
          <a:p>
            <a:r>
              <a:rPr lang="hu-HU" dirty="0"/>
              <a:t>Könnyen okozhat hibákat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8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nullptr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</a:rPr>
              <a:t>nullptr</a:t>
            </a:r>
            <a:r>
              <a:rPr lang="hu-HU" dirty="0"/>
              <a:t>: pointer </a:t>
            </a:r>
            <a:r>
              <a:rPr lang="hu-HU" dirty="0" err="1"/>
              <a:t>literal</a:t>
            </a:r>
            <a:r>
              <a:rPr lang="hu-HU" dirty="0"/>
              <a:t>, a típusa 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nullptr_t</a:t>
            </a:r>
            <a:r>
              <a:rPr lang="hu-HU" dirty="0"/>
              <a:t>, az értéke 0.</a:t>
            </a:r>
          </a:p>
          <a:p>
            <a:r>
              <a:rPr lang="hu-HU" dirty="0"/>
              <a:t>NULL konvertálható 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nullptr_t</a:t>
            </a:r>
            <a:r>
              <a:rPr lang="hu-HU" dirty="0"/>
              <a:t> típusra</a:t>
            </a:r>
          </a:p>
          <a:p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</a:rPr>
              <a:t>nullptr</a:t>
            </a:r>
            <a:r>
              <a:rPr lang="hu-HU" dirty="0"/>
              <a:t> nem </a:t>
            </a:r>
            <a:r>
              <a:rPr lang="hu-HU" dirty="0" err="1"/>
              <a:t>kasztolható</a:t>
            </a:r>
            <a:r>
              <a:rPr lang="hu-HU" dirty="0"/>
              <a:t> implicit módon integerré</a:t>
            </a:r>
          </a:p>
          <a:p>
            <a:pPr marL="179388" indent="0">
              <a:buNone/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f(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char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*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179388" indent="0">
              <a:buNone/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f(</a:t>
            </a: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v);</a:t>
            </a:r>
          </a:p>
          <a:p>
            <a:pPr marL="179388" indent="0">
              <a:buNone/>
            </a:pP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n = 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nullptr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// Fordítási hiba.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79388" indent="0"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f(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nullptr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); 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// Az első </a:t>
            </a:r>
            <a:r>
              <a:rPr lang="hu-HU" sz="2400" dirty="0" err="1">
                <a:solidFill>
                  <a:srgbClr val="008000"/>
                </a:solidFill>
                <a:highlight>
                  <a:srgbClr val="FFFFFF"/>
                </a:highlight>
              </a:rPr>
              <a:t>overload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 err="1">
                <a:solidFill>
                  <a:srgbClr val="008000"/>
                </a:solidFill>
                <a:highlight>
                  <a:srgbClr val="FFFFFF"/>
                </a:highlight>
              </a:rPr>
              <a:t>hívódik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 meg.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40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override</a:t>
            </a:r>
            <a:r>
              <a:rPr lang="hu-HU" dirty="0"/>
              <a:t> leszármazott osztályban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tabLst>
                <a:tab pos="628650" algn="l"/>
              </a:tabLst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struct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>
                <a:solidFill>
                  <a:srgbClr val="2B91AF"/>
                </a:solidFill>
                <a:highlight>
                  <a:srgbClr val="FFFFFF"/>
                </a:highlight>
              </a:rPr>
              <a:t>B 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marL="0" indent="0">
              <a:buNone/>
              <a:tabLst>
                <a:tab pos="628650" algn="l"/>
              </a:tabLst>
            </a:pP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virtual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f();</a:t>
            </a:r>
          </a:p>
          <a:p>
            <a:pPr marL="0" indent="0">
              <a:buNone/>
              <a:tabLst>
                <a:tab pos="628650" algn="l"/>
              </a:tabLst>
            </a:pP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virtual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h(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char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  <a:endParaRPr lang="hu-HU" sz="24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628650" algn="l"/>
              </a:tabLst>
            </a:pP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virtual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g() </a:t>
            </a: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  <a:tabLst>
                <a:tab pos="628650" algn="l"/>
              </a:tabLst>
            </a:pP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k(); 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// Nem virtuális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628650" algn="l"/>
              </a:tabLst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</a:p>
          <a:p>
            <a:pPr marL="0" indent="0">
              <a:buNone/>
              <a:tabLst>
                <a:tab pos="628650" algn="l"/>
              </a:tabLst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struct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>
                <a:solidFill>
                  <a:srgbClr val="2B91AF"/>
                </a:solidFill>
                <a:highlight>
                  <a:srgbClr val="FFFFFF"/>
                </a:highlight>
              </a:rPr>
              <a:t>D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hu-HU" sz="2400" dirty="0">
                <a:solidFill>
                  <a:srgbClr val="2B91AF"/>
                </a:solidFill>
                <a:highlight>
                  <a:srgbClr val="FFFFFF"/>
                </a:highlight>
              </a:rPr>
              <a:t>B 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marL="0" indent="0">
              <a:buNone/>
              <a:tabLst>
                <a:tab pos="628650" algn="l"/>
              </a:tabLst>
            </a:pP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</a:rPr>
              <a:t> f();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</a:rPr>
              <a:t>// B::f()-et implementálja felül</a:t>
            </a:r>
            <a:endParaRPr lang="fr-FR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628650" algn="l"/>
              </a:tabLst>
            </a:pP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pt-BR" sz="2400" dirty="0">
                <a:solidFill>
                  <a:srgbClr val="0000FF"/>
                </a:solidFill>
                <a:highlight>
                  <a:srgbClr val="FFFFFF"/>
                </a:highlight>
              </a:rPr>
              <a:t>virtual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24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</a:rPr>
              <a:t> h(</a:t>
            </a:r>
            <a:r>
              <a:rPr lang="pt-BR" sz="2400" dirty="0">
                <a:solidFill>
                  <a:srgbClr val="0000FF"/>
                </a:solidFill>
                <a:highlight>
                  <a:srgbClr val="FFFFFF"/>
                </a:highlight>
              </a:rPr>
              <a:t>char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</a:rPr>
              <a:t>);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</a:rPr>
              <a:t>// B::h()-t implementálja felül</a:t>
            </a:r>
            <a:endParaRPr lang="hu-HU" sz="24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628650" algn="l"/>
              </a:tabLst>
            </a:pP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g(); 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// Nem implementál felül (rossz típus)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628650" algn="l"/>
              </a:tabLst>
            </a:pP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pt-BR" sz="24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</a:rPr>
              <a:t> k();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</a:rPr>
              <a:t>// Nem implementál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 felül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</a:rPr>
              <a:t> (B::k() nem virtuális)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628650" algn="l"/>
              </a:tabLst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  <a:endParaRPr lang="hu-HU" sz="2400" dirty="0"/>
          </a:p>
          <a:p>
            <a:endParaRPr lang="en-US" sz="2400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7618250" y="1432461"/>
            <a:ext cx="3869234" cy="513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/>
              <a:t>Függvény-felüldefiniálást nem kötelező kulcsszóval jelölni</a:t>
            </a:r>
          </a:p>
        </p:txBody>
      </p:sp>
    </p:spTree>
    <p:extLst>
      <p:ext uri="{BB962C8B-B14F-4D97-AF65-F5344CB8AC3E}">
        <p14:creationId xmlns:p14="http://schemas.microsoft.com/office/powerpoint/2010/main" val="489284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override</a:t>
            </a:r>
            <a:r>
              <a:rPr lang="hu-HU" dirty="0"/>
              <a:t> kulcsszó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tabLst>
                <a:tab pos="449263" algn="l"/>
              </a:tabLst>
            </a:pP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struct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000" dirty="0">
                <a:solidFill>
                  <a:srgbClr val="2B91AF"/>
                </a:solidFill>
                <a:highlight>
                  <a:srgbClr val="FFFFFF"/>
                </a:highlight>
              </a:rPr>
              <a:t>B 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virtual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 f();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virtual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 h(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char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  <a:endParaRPr lang="hu-HU" sz="20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449263" algn="l"/>
              </a:tabLst>
            </a:pPr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virtual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 g() </a:t>
            </a:r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 k(); 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</a:rPr>
              <a:t>// Nem virtuális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449263" algn="l"/>
              </a:tabLst>
            </a:pP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  <a:endParaRPr lang="hu-HU" sz="20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449263" algn="l"/>
              </a:tabLst>
            </a:pP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struct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000" dirty="0">
                <a:solidFill>
                  <a:srgbClr val="2B91AF"/>
                </a:solidFill>
                <a:highlight>
                  <a:srgbClr val="FFFFFF"/>
                </a:highlight>
              </a:rPr>
              <a:t>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hu-HU" sz="2000" dirty="0">
                <a:solidFill>
                  <a:srgbClr val="2B91AF"/>
                </a:solidFill>
                <a:highlight>
                  <a:srgbClr val="FFFFFF"/>
                </a:highlight>
              </a:rPr>
              <a:t>B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449263" algn="l"/>
              </a:tabLst>
            </a:pP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 f() 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</a:rPr>
              <a:t>// OK: B::f()-et implementálja felül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449263" algn="l"/>
              </a:tabLst>
            </a:pPr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 g() 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</a:rPr>
              <a:t>// Hiba: rossz típus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449263" algn="l"/>
              </a:tabLst>
            </a:pPr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virtual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 h(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char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) 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</a:rPr>
              <a:t>// B::h()-t implementálja felül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449263" algn="l"/>
              </a:tabLst>
            </a:pPr>
            <a:r>
              <a:rPr lang="hu-HU" sz="2000" dirty="0">
                <a:solidFill>
                  <a:srgbClr val="008000"/>
                </a:solidFill>
                <a:highlight>
                  <a:srgbClr val="FFFFFF"/>
                </a:highlight>
              </a:rPr>
              <a:t>	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 k() 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pt-BR" sz="2000" dirty="0">
                <a:solidFill>
                  <a:srgbClr val="008000"/>
                </a:solidFill>
                <a:highlight>
                  <a:srgbClr val="FFFFFF"/>
                </a:highlight>
              </a:rPr>
              <a:t>// Hiba: B::k() nem virtuális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449263" algn="l"/>
              </a:tabLst>
            </a:pP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233222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 törlése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Előfordul, hogy egy osztály másolását szeretnénk tiltani kívülről</a:t>
            </a:r>
          </a:p>
          <a:p>
            <a:pPr marL="180975" indent="0">
              <a:buNone/>
            </a:pPr>
            <a:r>
              <a:rPr lang="hu-HU" sz="2600" dirty="0" err="1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600" dirty="0" err="1">
                <a:solidFill>
                  <a:srgbClr val="2B91AF"/>
                </a:solidFill>
                <a:highlight>
                  <a:srgbClr val="FFFFFF"/>
                </a:highlight>
              </a:rPr>
              <a:t>nonCopyable</a:t>
            </a:r>
            <a:r>
              <a:rPr lang="hu-HU" sz="2600" dirty="0">
                <a:solidFill>
                  <a:srgbClr val="2B91AF"/>
                </a:solidFill>
                <a:highlight>
                  <a:srgbClr val="FFFFFF"/>
                </a:highlight>
              </a:rPr>
              <a:t> 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marL="180975" indent="0">
              <a:buNone/>
            </a:pPr>
            <a:r>
              <a:rPr lang="hu-HU" sz="2600" dirty="0" err="1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</a:p>
          <a:p>
            <a:pPr marL="180975" indent="0">
              <a:buNone/>
            </a:pP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hu-HU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nonCopyable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</a:rPr>
              <a:t>() { }</a:t>
            </a:r>
          </a:p>
          <a:p>
            <a:pPr marL="180975" indent="0">
              <a:buNone/>
            </a:pPr>
            <a:r>
              <a:rPr lang="hu-HU" sz="2600" dirty="0" err="1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</a:p>
          <a:p>
            <a:pPr marL="180975" indent="0">
              <a:buNone/>
            </a:pP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hu-HU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nonCopyable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hu-HU" sz="2600" dirty="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600" dirty="0" err="1">
                <a:solidFill>
                  <a:srgbClr val="2B91AF"/>
                </a:solidFill>
                <a:highlight>
                  <a:srgbClr val="FFFFFF"/>
                </a:highlight>
              </a:rPr>
              <a:t>nonCopyable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</a:rPr>
              <a:t>&amp; </a:t>
            </a:r>
            <a:r>
              <a:rPr lang="hu-HU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other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180975" indent="0">
              <a:buNone/>
            </a:pP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</a:p>
          <a:p>
            <a:pPr marL="180975" indent="0">
              <a:buNone/>
            </a:pPr>
            <a:r>
              <a:rPr lang="hu-HU" sz="2600" dirty="0" err="1">
                <a:solidFill>
                  <a:srgbClr val="2B91AF"/>
                </a:solidFill>
                <a:highlight>
                  <a:srgbClr val="FFFFFF"/>
                </a:highlight>
              </a:rPr>
              <a:t>nonCopyable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instance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marL="180975" indent="0">
              <a:buNone/>
            </a:pPr>
            <a:r>
              <a:rPr lang="hu-HU" sz="2600" dirty="0" err="1">
                <a:solidFill>
                  <a:srgbClr val="2B91AF"/>
                </a:solidFill>
                <a:highlight>
                  <a:srgbClr val="FFFFFF"/>
                </a:highlight>
              </a:rPr>
              <a:t>nonCopyable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copy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hu-HU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instance</a:t>
            </a:r>
            <a:r>
              <a:rPr lang="hu-HU" sz="2600" dirty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hu-HU" sz="2600" dirty="0">
                <a:solidFill>
                  <a:srgbClr val="008000"/>
                </a:solidFill>
                <a:highlight>
                  <a:srgbClr val="FFFFFF"/>
                </a:highlight>
              </a:rPr>
              <a:t>// ERROR</a:t>
            </a:r>
            <a:endParaRPr lang="hu-HU" sz="2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80975" indent="0">
              <a:buNone/>
            </a:pPr>
            <a:r>
              <a:rPr lang="en-GB" sz="2600" dirty="0">
                <a:solidFill>
                  <a:srgbClr val="008000"/>
                </a:solidFill>
                <a:highlight>
                  <a:srgbClr val="FFFFFF"/>
                </a:highlight>
              </a:rPr>
              <a:t>// C2248: '</a:t>
            </a:r>
            <a:r>
              <a:rPr lang="en-GB" sz="2600" dirty="0" err="1">
                <a:solidFill>
                  <a:srgbClr val="008000"/>
                </a:solidFill>
                <a:highlight>
                  <a:srgbClr val="FFFFFF"/>
                </a:highlight>
              </a:rPr>
              <a:t>nonCopyable</a:t>
            </a:r>
            <a:r>
              <a:rPr lang="en-GB" sz="2600" dirty="0">
                <a:solidFill>
                  <a:srgbClr val="008000"/>
                </a:solidFill>
                <a:highlight>
                  <a:srgbClr val="FFFFFF"/>
                </a:highlight>
              </a:rPr>
              <a:t>::</a:t>
            </a:r>
            <a:r>
              <a:rPr lang="en-GB" sz="2600" dirty="0" err="1">
                <a:solidFill>
                  <a:srgbClr val="008000"/>
                </a:solidFill>
                <a:highlight>
                  <a:srgbClr val="FFFFFF"/>
                </a:highlight>
              </a:rPr>
              <a:t>nonCopyable</a:t>
            </a:r>
            <a:r>
              <a:rPr lang="en-GB" sz="2600" dirty="0">
                <a:solidFill>
                  <a:srgbClr val="008000"/>
                </a:solidFill>
                <a:highlight>
                  <a:srgbClr val="FFFFFF"/>
                </a:highlight>
              </a:rPr>
              <a:t>' : cannot access private member declared in class '</a:t>
            </a:r>
            <a:r>
              <a:rPr lang="en-GB" sz="2600" dirty="0" err="1">
                <a:solidFill>
                  <a:srgbClr val="008000"/>
                </a:solidFill>
                <a:highlight>
                  <a:srgbClr val="FFFFFF"/>
                </a:highlight>
              </a:rPr>
              <a:t>nonCopyable</a:t>
            </a:r>
            <a:r>
              <a:rPr lang="en-GB" sz="2600" dirty="0">
                <a:solidFill>
                  <a:srgbClr val="008000"/>
                </a:solidFill>
                <a:highlight>
                  <a:srgbClr val="FFFFFF"/>
                </a:highlight>
              </a:rPr>
              <a:t>'</a:t>
            </a:r>
            <a:endParaRPr lang="hu-HU" sz="2600" dirty="0"/>
          </a:p>
        </p:txBody>
      </p:sp>
    </p:spTree>
    <p:extLst>
      <p:ext uri="{BB962C8B-B14F-4D97-AF65-F5344CB8AC3E}">
        <p14:creationId xmlns:p14="http://schemas.microsoft.com/office/powerpoint/2010/main" val="394988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 törlése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C++11-ben explicit „törölhető” egy függvény</a:t>
            </a:r>
          </a:p>
          <a:p>
            <a:pPr marL="180975" indent="0">
              <a:buNone/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</a:rPr>
              <a:t>nonCopyable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80975" indent="0"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marL="180975" indent="0">
              <a:buNone/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</a:p>
          <a:p>
            <a:pPr marL="180975" indent="0"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nonCopyable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() { }</a:t>
            </a:r>
          </a:p>
          <a:p>
            <a:pPr marL="180975" indent="0"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nonCopyable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</a:rPr>
              <a:t>nonCopyable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&amp;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other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) = 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delete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marL="180975" indent="0"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</a:p>
          <a:p>
            <a:pPr marL="180975" indent="0">
              <a:buNone/>
            </a:pP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</a:rPr>
              <a:t>nonCopyable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instance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marL="180975" indent="0">
              <a:buNone/>
            </a:pP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</a:rPr>
              <a:t>nonCopyable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copy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instance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// ERROR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80975" indent="0">
              <a:buNone/>
            </a:pPr>
            <a:r>
              <a:rPr lang="en-GB" sz="2400" dirty="0">
                <a:solidFill>
                  <a:srgbClr val="008000"/>
                </a:solidFill>
                <a:highlight>
                  <a:srgbClr val="FFFFFF"/>
                </a:highlight>
              </a:rPr>
              <a:t>// C2280: '</a:t>
            </a:r>
            <a:r>
              <a:rPr lang="en-GB" sz="2400" dirty="0" err="1">
                <a:solidFill>
                  <a:srgbClr val="008000"/>
                </a:solidFill>
                <a:highlight>
                  <a:srgbClr val="FFFFFF"/>
                </a:highlight>
              </a:rPr>
              <a:t>nonCopyable</a:t>
            </a:r>
            <a:r>
              <a:rPr lang="en-GB" sz="2400" dirty="0">
                <a:solidFill>
                  <a:srgbClr val="008000"/>
                </a:solidFill>
                <a:highlight>
                  <a:srgbClr val="FFFFFF"/>
                </a:highlight>
              </a:rPr>
              <a:t>::</a:t>
            </a:r>
            <a:r>
              <a:rPr lang="en-GB" sz="2400" dirty="0" err="1">
                <a:solidFill>
                  <a:srgbClr val="008000"/>
                </a:solidFill>
                <a:highlight>
                  <a:srgbClr val="FFFFFF"/>
                </a:highlight>
              </a:rPr>
              <a:t>nonCopyable</a:t>
            </a:r>
            <a:r>
              <a:rPr lang="en-GB" sz="2400" dirty="0">
                <a:solidFill>
                  <a:srgbClr val="008000"/>
                </a:solidFill>
                <a:highlight>
                  <a:srgbClr val="FFFFFF"/>
                </a:highlight>
              </a:rPr>
              <a:t>(</a:t>
            </a:r>
            <a:r>
              <a:rPr lang="en-GB" sz="2400" dirty="0" err="1">
                <a:solidFill>
                  <a:srgbClr val="008000"/>
                </a:solidFill>
                <a:highlight>
                  <a:srgbClr val="FFFFFF"/>
                </a:highlight>
              </a:rPr>
              <a:t>const</a:t>
            </a:r>
            <a:r>
              <a:rPr lang="en-GB" sz="2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GB" sz="2400" dirty="0" err="1">
                <a:solidFill>
                  <a:srgbClr val="008000"/>
                </a:solidFill>
                <a:highlight>
                  <a:srgbClr val="FFFFFF"/>
                </a:highlight>
              </a:rPr>
              <a:t>nonCopyable</a:t>
            </a:r>
            <a:r>
              <a:rPr lang="en-GB" sz="2400" dirty="0">
                <a:solidFill>
                  <a:srgbClr val="008000"/>
                </a:solidFill>
                <a:highlight>
                  <a:srgbClr val="FFFFFF"/>
                </a:highlight>
              </a:rPr>
              <a:t> &amp;)' : attempting to reference a deleted function</a:t>
            </a:r>
            <a:endParaRPr lang="en-GB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8004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 törlése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Nem kívánt konverziók is letilthatók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struct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>
                <a:solidFill>
                  <a:srgbClr val="2B91AF"/>
                </a:solidFill>
                <a:highlight>
                  <a:srgbClr val="FFFFFF"/>
                </a:highlight>
              </a:rPr>
              <a:t>Z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    // ...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Z(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</a:rPr>
              <a:t>long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</a:rPr>
              <a:t>long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);     </a:t>
            </a:r>
            <a:r>
              <a:rPr lang="en-GB" sz="2400" dirty="0">
                <a:solidFill>
                  <a:srgbClr val="008000"/>
                </a:solidFill>
                <a:highlight>
                  <a:srgbClr val="FFFFFF"/>
                </a:highlight>
              </a:rPr>
              <a:t>// long </a:t>
            </a:r>
            <a:r>
              <a:rPr lang="en-GB" sz="2400" dirty="0" err="1">
                <a:solidFill>
                  <a:srgbClr val="008000"/>
                </a:solidFill>
                <a:highlight>
                  <a:srgbClr val="FFFFFF"/>
                </a:highlight>
              </a:rPr>
              <a:t>longgal</a:t>
            </a:r>
            <a:r>
              <a:rPr lang="en-GB" sz="2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GB" sz="2400" dirty="0" err="1">
                <a:solidFill>
                  <a:srgbClr val="008000"/>
                </a:solidFill>
                <a:highlight>
                  <a:srgbClr val="FFFFFF"/>
                </a:highlight>
              </a:rPr>
              <a:t>inicializálható</a:t>
            </a:r>
            <a:endParaRPr lang="en-GB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   Z(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long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) = 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delete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</a:rPr>
              <a:t>// de kisebb egésszel nem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  <a:endParaRPr lang="hu-HU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50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Alapértelmezett implementáció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elveszítjük az alapértelmezett konstruktor implementációt</a:t>
            </a:r>
          </a:p>
          <a:p>
            <a:pPr lvl="1"/>
            <a:r>
              <a:rPr lang="hu-HU" dirty="0"/>
              <a:t>Mert például létrehozunk egy paraméteres konstruktort</a:t>
            </a:r>
          </a:p>
          <a:p>
            <a:r>
              <a:rPr lang="hu-HU" dirty="0"/>
              <a:t>Hasonlító operátorhoz is C++20-tól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400" dirty="0">
                <a:solidFill>
                  <a:srgbClr val="2B91AF"/>
                </a:solidFill>
                <a:highlight>
                  <a:srgbClr val="FFFFFF"/>
                </a:highlight>
              </a:rPr>
              <a:t>A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   A(</a:t>
            </a: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    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()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  <a:endParaRPr lang="hu-HU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87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Eddig</a:t>
            </a:r>
            <a:r>
              <a:rPr lang="en-US" dirty="0"/>
              <a:t> ford</a:t>
            </a:r>
            <a:r>
              <a:rPr lang="hu-HU" dirty="0" err="1"/>
              <a:t>ító</a:t>
            </a:r>
            <a:r>
              <a:rPr lang="hu-HU" dirty="0"/>
              <a:t> specifikus megoldások</a:t>
            </a:r>
          </a:p>
          <a:p>
            <a:pPr lvl="1"/>
            <a:r>
              <a:rPr lang="hu-HU" dirty="0"/>
              <a:t>__int64</a:t>
            </a:r>
          </a:p>
          <a:p>
            <a:r>
              <a:rPr lang="hu-HU" dirty="0"/>
              <a:t>Fontos a támogatása</a:t>
            </a:r>
          </a:p>
          <a:p>
            <a:pPr lvl="1"/>
            <a:r>
              <a:rPr lang="hu-HU" dirty="0"/>
              <a:t>64 bites művelet atomi a megfelelő processzoron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marL="0" indent="0">
              <a:buFont typeface="Arial" panose="020B0604020202020204" pitchFamily="34" charset="0"/>
              <a:buNone/>
              <a:tabLst>
                <a:tab pos="449263" algn="l"/>
              </a:tabLs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long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long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>
                <a:highlight>
                  <a:srgbClr val="FFFFFF"/>
                </a:highlight>
              </a:rPr>
              <a:t>a;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</a:rPr>
              <a:t>// 64 bit</a:t>
            </a:r>
          </a:p>
        </p:txBody>
      </p:sp>
    </p:spTree>
    <p:extLst>
      <p:ext uri="{BB962C8B-B14F-4D97-AF65-F5344CB8AC3E}">
        <p14:creationId xmlns:p14="http://schemas.microsoft.com/office/powerpoint/2010/main" val="3419325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hu-HU" dirty="0" err="1"/>
              <a:t>tring</a:t>
            </a:r>
            <a:r>
              <a:rPr lang="hu-HU" dirty="0"/>
              <a:t> </a:t>
            </a:r>
            <a:r>
              <a:rPr lang="en-US" dirty="0"/>
              <a:t>literal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Korábban volt</a:t>
            </a:r>
          </a:p>
          <a:p>
            <a:pPr lvl="1"/>
            <a:r>
              <a:rPr lang="en-US" sz="2000" dirty="0"/>
              <a:t>“hello”</a:t>
            </a:r>
            <a:r>
              <a:rPr lang="hu-HU" sz="2000" dirty="0"/>
              <a:t> </a:t>
            </a:r>
            <a:r>
              <a:rPr lang="en-US" sz="2000" dirty="0"/>
              <a:t>//</a:t>
            </a:r>
            <a:r>
              <a:rPr lang="hu-HU" sz="2000" dirty="0"/>
              <a:t> const </a:t>
            </a:r>
            <a:r>
              <a:rPr lang="hu-HU" sz="2000" dirty="0" err="1"/>
              <a:t>char</a:t>
            </a:r>
            <a:r>
              <a:rPr lang="hu-HU" sz="2000" dirty="0"/>
              <a:t>* (ne használd)</a:t>
            </a:r>
            <a:endParaRPr lang="en-US" sz="2000" dirty="0"/>
          </a:p>
          <a:p>
            <a:pPr lvl="1"/>
            <a:r>
              <a:rPr lang="en-US" sz="2000" dirty="0" err="1"/>
              <a:t>L”hello</a:t>
            </a:r>
            <a:r>
              <a:rPr lang="en-US" sz="2000" dirty="0"/>
              <a:t>” // </a:t>
            </a:r>
            <a:r>
              <a:rPr lang="hu-HU" sz="2000" dirty="0"/>
              <a:t>const </a:t>
            </a:r>
            <a:r>
              <a:rPr lang="en-US" sz="2000" dirty="0" err="1"/>
              <a:t>wchar_t</a:t>
            </a:r>
            <a:r>
              <a:rPr lang="hu-HU" sz="2000" dirty="0"/>
              <a:t>*</a:t>
            </a:r>
            <a:r>
              <a:rPr lang="en-US" sz="2000" dirty="0"/>
              <a:t>, 16</a:t>
            </a:r>
            <a:r>
              <a:rPr lang="hu-HU" sz="2000" dirty="0"/>
              <a:t>/32</a:t>
            </a:r>
            <a:r>
              <a:rPr lang="en-US" sz="2000" dirty="0"/>
              <a:t> bit/char</a:t>
            </a:r>
            <a:r>
              <a:rPr lang="hu-HU" sz="2000" dirty="0"/>
              <a:t>, Unicode 16/32, (ne használd)</a:t>
            </a:r>
            <a:endParaRPr lang="en-US" sz="2000" dirty="0"/>
          </a:p>
          <a:p>
            <a:r>
              <a:rPr lang="en-US" sz="2400" dirty="0"/>
              <a:t>C++11</a:t>
            </a:r>
          </a:p>
          <a:p>
            <a:pPr lvl="1"/>
            <a:r>
              <a:rPr lang="en-US" sz="2000" dirty="0"/>
              <a:t>u8”hello” // UTF8</a:t>
            </a:r>
            <a:r>
              <a:rPr lang="hu-HU" sz="2000" dirty="0"/>
              <a:t>, const </a:t>
            </a:r>
            <a:r>
              <a:rPr lang="hu-HU" sz="2000" dirty="0" err="1"/>
              <a:t>char</a:t>
            </a:r>
            <a:r>
              <a:rPr lang="hu-HU" sz="2000" dirty="0"/>
              <a:t>*</a:t>
            </a:r>
            <a:endParaRPr lang="en-US" sz="2000" dirty="0"/>
          </a:p>
          <a:p>
            <a:pPr lvl="1"/>
            <a:r>
              <a:rPr lang="en-US" sz="2000" dirty="0" err="1"/>
              <a:t>u”hello</a:t>
            </a:r>
            <a:r>
              <a:rPr lang="en-US" sz="2000" dirty="0"/>
              <a:t>” // </a:t>
            </a:r>
            <a:r>
              <a:rPr lang="hu-HU" sz="2000" dirty="0"/>
              <a:t>UTF</a:t>
            </a:r>
            <a:r>
              <a:rPr lang="en-US" sz="2000" dirty="0"/>
              <a:t>16</a:t>
            </a:r>
            <a:r>
              <a:rPr lang="hu-HU" sz="2000" dirty="0"/>
              <a:t> , const char16_t* (ne használd)</a:t>
            </a:r>
            <a:endParaRPr lang="en-US" sz="2000" dirty="0"/>
          </a:p>
          <a:p>
            <a:pPr lvl="1"/>
            <a:r>
              <a:rPr lang="en-US" sz="2000" dirty="0" err="1"/>
              <a:t>U”hello</a:t>
            </a:r>
            <a:r>
              <a:rPr lang="en-US" sz="2000" dirty="0"/>
              <a:t>” // </a:t>
            </a:r>
            <a:r>
              <a:rPr lang="hu-HU" sz="2000" dirty="0"/>
              <a:t>UTF</a:t>
            </a:r>
            <a:r>
              <a:rPr lang="en-US" sz="2000" dirty="0"/>
              <a:t>32</a:t>
            </a:r>
            <a:r>
              <a:rPr lang="hu-HU" sz="2000" dirty="0"/>
              <a:t>, const char32_t*</a:t>
            </a:r>
          </a:p>
          <a:p>
            <a:pPr lvl="1"/>
            <a:r>
              <a:rPr lang="en-US" sz="2000" dirty="0">
                <a:highlight>
                  <a:srgbClr val="FFFFFF"/>
                </a:highlight>
              </a:rPr>
              <a:t>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"(\w\\\w)";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 // kombinálható mindegyikkel,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raw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endParaRPr lang="hu-HU" sz="2000" dirty="0"/>
          </a:p>
          <a:p>
            <a:r>
              <a:rPr lang="en-US" sz="2400" dirty="0"/>
              <a:t>C++17</a:t>
            </a:r>
          </a:p>
          <a:p>
            <a:pPr lvl="1"/>
            <a:r>
              <a:rPr lang="en-US" sz="2000" dirty="0"/>
              <a:t>u8’h’ // UTF8 </a:t>
            </a:r>
            <a:r>
              <a:rPr lang="en-US" sz="2000" dirty="0" err="1"/>
              <a:t>karakter</a:t>
            </a:r>
            <a:r>
              <a:rPr lang="en-US" sz="2000" dirty="0"/>
              <a:t>, char (ne </a:t>
            </a:r>
            <a:r>
              <a:rPr lang="en-US" sz="2000" dirty="0" err="1"/>
              <a:t>haszn</a:t>
            </a:r>
            <a:r>
              <a:rPr lang="hu-HU" sz="2000" dirty="0"/>
              <a:t>áld)</a:t>
            </a:r>
            <a:endParaRPr lang="hu-HU" sz="2400" dirty="0"/>
          </a:p>
          <a:p>
            <a:r>
              <a:rPr lang="hu-HU" sz="2800" dirty="0"/>
              <a:t>Karaktereket általában ne használjunk</a:t>
            </a:r>
          </a:p>
          <a:p>
            <a:pPr lvl="1"/>
            <a:r>
              <a:rPr lang="hu-HU" sz="2400" dirty="0"/>
              <a:t>Például ß vs. SS, vagy i vs. İ</a:t>
            </a:r>
          </a:p>
        </p:txBody>
      </p:sp>
    </p:spTree>
    <p:extLst>
      <p:ext uri="{BB962C8B-B14F-4D97-AF65-F5344CB8AC3E}">
        <p14:creationId xmlns:p14="http://schemas.microsoft.com/office/powerpoint/2010/main" val="74298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Gyors, de mégis mennyire?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C++</a:t>
            </a:r>
            <a:r>
              <a:rPr lang="hu-HU" dirty="0"/>
              <a:t>: 1 </a:t>
            </a:r>
            <a:r>
              <a:rPr lang="hu-HU" dirty="0" err="1"/>
              <a:t>ms</a:t>
            </a:r>
            <a:r>
              <a:rPr lang="hu-HU" dirty="0"/>
              <a:t> (</a:t>
            </a:r>
            <a:r>
              <a:rPr lang="en-US" dirty="0"/>
              <a:t>x += </a:t>
            </a:r>
            <a:r>
              <a:rPr lang="hu-HU" dirty="0"/>
              <a:t>y</a:t>
            </a:r>
            <a:r>
              <a:rPr lang="en-US" dirty="0"/>
              <a:t> </a:t>
            </a:r>
            <a:r>
              <a:rPr lang="hu-HU" dirty="0"/>
              <a:t>*</a:t>
            </a:r>
            <a:r>
              <a:rPr lang="en-US" dirty="0"/>
              <a:t> </a:t>
            </a:r>
            <a:r>
              <a:rPr lang="hu-HU" dirty="0"/>
              <a:t>y </a:t>
            </a:r>
            <a:r>
              <a:rPr lang="en-US" dirty="0"/>
              <a:t>=&gt; </a:t>
            </a:r>
            <a:r>
              <a:rPr lang="hu-HU" dirty="0"/>
              <a:t>2s)</a:t>
            </a:r>
          </a:p>
          <a:p>
            <a:r>
              <a:rPr lang="hu-HU" dirty="0"/>
              <a:t>C#: 13s</a:t>
            </a:r>
          </a:p>
          <a:p>
            <a:r>
              <a:rPr lang="hu-HU" dirty="0"/>
              <a:t>JS (</a:t>
            </a:r>
            <a:r>
              <a:rPr lang="hu-HU" dirty="0" err="1"/>
              <a:t>Chrome</a:t>
            </a:r>
            <a:r>
              <a:rPr lang="hu-HU" dirty="0"/>
              <a:t>): 51s</a:t>
            </a:r>
          </a:p>
          <a:p>
            <a:r>
              <a:rPr lang="hu-HU" dirty="0"/>
              <a:t>JS (régi </a:t>
            </a:r>
            <a:r>
              <a:rPr lang="hu-HU" dirty="0" err="1"/>
              <a:t>Edge</a:t>
            </a:r>
            <a:r>
              <a:rPr lang="hu-HU" dirty="0"/>
              <a:t>): 41s</a:t>
            </a:r>
          </a:p>
          <a:p>
            <a:r>
              <a:rPr lang="hu-HU" dirty="0"/>
              <a:t>JS (</a:t>
            </a:r>
            <a:r>
              <a:rPr lang="hu-HU" dirty="0" err="1"/>
              <a:t>Firefox</a:t>
            </a:r>
            <a:r>
              <a:rPr lang="hu-HU" dirty="0"/>
              <a:t>): 59s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239510" y="1439563"/>
            <a:ext cx="8675370" cy="224676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x = 0;</a:t>
            </a:r>
          </a:p>
          <a:p>
            <a:r>
              <a:rPr lang="nn-NO" sz="20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 = 0; i &lt; 1000000; i++)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nn-NO" sz="20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int</a:t>
            </a:r>
            <a:r>
              <a:rPr lang="nn-NO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= i % 1000 == 0 ? 1 : 0;</a:t>
            </a:r>
          </a:p>
          <a:p>
            <a:r>
              <a:rPr lang="nb-NO" sz="20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for</a:t>
            </a:r>
            <a:r>
              <a:rPr lang="nb-NO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nb-NO" sz="20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nb-NO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j = 0; j &lt; i / 10; j++)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x += y;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0154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literal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49263" algn="l"/>
              </a:tabLst>
            </a:pPr>
            <a:endParaRPr lang="en-US" sz="2400" dirty="0"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449263" algn="l"/>
              </a:tabLst>
            </a:pPr>
            <a:r>
              <a:rPr lang="en-US" sz="2400" dirty="0">
                <a:highlight>
                  <a:srgbClr val="FFFFFF"/>
                </a:highlight>
              </a:rPr>
              <a:t>101010111000101b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</a:rPr>
              <a:t>	// binary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sz="2400" dirty="0">
                <a:highlight>
                  <a:srgbClr val="FFFFFF"/>
                </a:highlight>
              </a:rPr>
              <a:t>1.2i	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</a:rPr>
              <a:t>		// imaginary</a:t>
            </a:r>
          </a:p>
          <a:p>
            <a:pPr marL="0" indent="0">
              <a:buNone/>
              <a:tabLst>
                <a:tab pos="449263" algn="l"/>
              </a:tabLst>
            </a:pPr>
            <a:endParaRPr lang="en-US" sz="24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449263" algn="l"/>
              </a:tabLst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constexpr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>
                <a:solidFill>
                  <a:srgbClr val="5B8E9D"/>
                </a:solidFill>
                <a:highlight>
                  <a:srgbClr val="FFFFFF"/>
                </a:highlight>
              </a:rPr>
              <a:t>complex</a:t>
            </a:r>
            <a:r>
              <a:rPr lang="en-US" sz="2400" dirty="0">
                <a:highlight>
                  <a:srgbClr val="FFFFFF"/>
                </a:highlight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en-US" sz="2400" dirty="0">
                <a:highlight>
                  <a:srgbClr val="FFFFFF"/>
                </a:highlight>
              </a:rPr>
              <a:t>&gt;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operator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>
                <a:highlight>
                  <a:srgbClr val="FFFFFF"/>
                </a:highlight>
              </a:rPr>
              <a:t>"" i(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en-US" sz="2400" dirty="0">
                <a:highlight>
                  <a:srgbClr val="FFFFFF"/>
                </a:highlight>
              </a:rPr>
              <a:t> d)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sz="2400" dirty="0">
                <a:highlight>
                  <a:srgbClr val="FFFFFF"/>
                </a:highlight>
              </a:rPr>
              <a:t>{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sz="2400" dirty="0">
                <a:highlight>
                  <a:srgbClr val="FFFFFF"/>
                </a:highlight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2400" dirty="0">
                <a:highlight>
                  <a:srgbClr val="FFFFFF"/>
                </a:highlight>
              </a:rPr>
              <a:t> {0,d};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sz="2400" dirty="0">
                <a:highlight>
                  <a:srgbClr val="FFFFFF"/>
                </a:highlight>
              </a:rPr>
              <a:t>}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1442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local storage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tabLst>
                <a:tab pos="449263" algn="l"/>
              </a:tabLst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>
                <a:highlight>
                  <a:srgbClr val="FFFFFF"/>
                </a:highlight>
              </a:rPr>
              <a:t>a;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449263" algn="l"/>
              </a:tabLst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/>
              <a:t>Minden </a:t>
            </a:r>
            <a:r>
              <a:rPr lang="en-US" dirty="0" err="1"/>
              <a:t>sz</a:t>
            </a:r>
            <a:r>
              <a:rPr lang="hu-HU" dirty="0"/>
              <a:t>álban más az értéke</a:t>
            </a:r>
          </a:p>
          <a:p>
            <a:r>
              <a:rPr lang="hu-HU" dirty="0"/>
              <a:t>Mire jó?</a:t>
            </a:r>
          </a:p>
          <a:p>
            <a:pPr lvl="1"/>
            <a:r>
              <a:rPr lang="hu-HU" dirty="0"/>
              <a:t>Globális változók szálbiztos tárolása</a:t>
            </a:r>
          </a:p>
          <a:p>
            <a:pPr lvl="1"/>
            <a:r>
              <a:rPr lang="hu-HU" dirty="0" err="1"/>
              <a:t>Temp</a:t>
            </a:r>
            <a:r>
              <a:rPr lang="hu-HU" dirty="0"/>
              <a:t> változó, nem kell </a:t>
            </a:r>
            <a:r>
              <a:rPr lang="hu-HU" dirty="0" err="1"/>
              <a:t>újrafoglalni</a:t>
            </a:r>
            <a:r>
              <a:rPr lang="hu-HU" dirty="0"/>
              <a:t>, itt talán lehetne _</a:t>
            </a:r>
            <a:r>
              <a:rPr lang="hu-HU" dirty="0" err="1"/>
              <a:t>alloca</a:t>
            </a:r>
            <a:endParaRPr lang="hu-H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51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 </a:t>
            </a:r>
            <a:r>
              <a:rPr lang="hu-HU" dirty="0"/>
              <a:t>(C++17)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449263" algn="l"/>
              </a:tabLs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auto</a:t>
            </a:r>
            <a:r>
              <a:rPr lang="en-US" sz="2400" dirty="0">
                <a:highlight>
                  <a:srgbClr val="FFFFFF"/>
                </a:highlight>
              </a:rPr>
              <a:t> [a, b] = f();</a:t>
            </a:r>
          </a:p>
          <a:p>
            <a:pPr marL="0" indent="0">
              <a:buNone/>
              <a:tabLst>
                <a:tab pos="449263" algn="l"/>
              </a:tabLst>
            </a:pPr>
            <a:endParaRPr lang="en-US" dirty="0">
              <a:highlight>
                <a:srgbClr val="FFFFFF"/>
              </a:highlight>
            </a:endParaRPr>
          </a:p>
          <a:p>
            <a:r>
              <a:rPr lang="hu-HU" dirty="0"/>
              <a:t>Ha f függvény olyat ad vissza, amit szét lehet szedni több változóba</a:t>
            </a:r>
          </a:p>
          <a:p>
            <a:pPr lvl="1"/>
            <a:r>
              <a:rPr lang="hu-HU" dirty="0"/>
              <a:t>Tömb</a:t>
            </a:r>
          </a:p>
          <a:p>
            <a:pPr lvl="1"/>
            <a:r>
              <a:rPr lang="hu-HU" dirty="0"/>
              <a:t>Objektum </a:t>
            </a:r>
            <a:r>
              <a:rPr lang="hu-HU" dirty="0" err="1"/>
              <a:t>mezőkkel</a:t>
            </a:r>
            <a:endParaRPr lang="hu-HU" dirty="0"/>
          </a:p>
          <a:p>
            <a:pPr lvl="1"/>
            <a:r>
              <a:rPr lang="en-US" dirty="0"/>
              <a:t>s</a:t>
            </a:r>
            <a:r>
              <a:rPr lang="hu-HU" dirty="0" err="1"/>
              <a:t>td</a:t>
            </a:r>
            <a:r>
              <a:rPr lang="en-US" dirty="0"/>
              <a:t>::</a:t>
            </a:r>
            <a:r>
              <a:rPr lang="hu-HU" dirty="0" err="1"/>
              <a:t>Tuple</a:t>
            </a:r>
            <a:endParaRPr lang="hu-H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1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Egyéb C++17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Parallel STL:</a:t>
            </a:r>
          </a:p>
          <a:p>
            <a:pPr lvl="1"/>
            <a:r>
              <a:rPr lang="hu-HU" sz="2400" dirty="0">
                <a:highlight>
                  <a:srgbClr val="FFFFFF"/>
                </a:highlight>
                <a:latin typeface="Consolas" panose="020B0609020204030204" pitchFamily="49" charset="0"/>
              </a:rPr>
              <a:t>sort(par, </a:t>
            </a:r>
            <a:r>
              <a:rPr lang="hu-HU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vec.begin</a:t>
            </a:r>
            <a:r>
              <a:rPr lang="hu-HU" sz="2400" dirty="0"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hu-HU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vec.end</a:t>
            </a:r>
            <a:r>
              <a:rPr lang="hu-HU" sz="2400" dirty="0"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hu-HU" sz="4000" dirty="0"/>
          </a:p>
          <a:p>
            <a:r>
              <a:rPr lang="hu-HU" dirty="0" err="1"/>
              <a:t>Hex</a:t>
            </a:r>
            <a:r>
              <a:rPr lang="hu-HU" dirty="0"/>
              <a:t> </a:t>
            </a:r>
            <a:r>
              <a:rPr lang="hu-HU" dirty="0" err="1"/>
              <a:t>floating</a:t>
            </a:r>
            <a:r>
              <a:rPr lang="hu-HU" dirty="0"/>
              <a:t> </a:t>
            </a:r>
            <a:r>
              <a:rPr lang="hu-HU" dirty="0" err="1"/>
              <a:t>point</a:t>
            </a:r>
            <a:r>
              <a:rPr lang="hu-HU" dirty="0"/>
              <a:t> </a:t>
            </a:r>
            <a:r>
              <a:rPr lang="hu-HU" dirty="0" err="1"/>
              <a:t>numbers</a:t>
            </a:r>
            <a:endParaRPr lang="hu-HU" dirty="0"/>
          </a:p>
          <a:p>
            <a:pPr lvl="1"/>
            <a:r>
              <a:rPr lang="hu-HU" dirty="0"/>
              <a:t>0x1.2p3 // 9</a:t>
            </a:r>
          </a:p>
          <a:p>
            <a:r>
              <a:rPr lang="hu-HU" dirty="0" err="1"/>
              <a:t>Fordításidejű</a:t>
            </a:r>
            <a:r>
              <a:rPr lang="hu-HU" dirty="0"/>
              <a:t> </a:t>
            </a:r>
            <a:r>
              <a:rPr lang="hu-HU" dirty="0" err="1"/>
              <a:t>if</a:t>
            </a:r>
            <a:endParaRPr lang="hu-HU" dirty="0"/>
          </a:p>
          <a:p>
            <a:pPr lvl="1"/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constexpr</a:t>
            </a:r>
            <a:r>
              <a:rPr lang="hu-HU" dirty="0"/>
              <a:t> (</a:t>
            </a:r>
            <a:r>
              <a:rPr lang="hu-HU" dirty="0" err="1"/>
              <a:t>true</a:t>
            </a:r>
            <a:r>
              <a:rPr lang="hu-HU" dirty="0"/>
              <a:t>) </a:t>
            </a:r>
            <a:r>
              <a:rPr lang="en-US" dirty="0"/>
              <a:t>{ }</a:t>
            </a:r>
            <a:r>
              <a:rPr lang="hu-HU" dirty="0"/>
              <a:t> // az </a:t>
            </a:r>
            <a:r>
              <a:rPr lang="hu-HU" dirty="0" err="1"/>
              <a:t>else</a:t>
            </a:r>
            <a:r>
              <a:rPr lang="hu-HU" dirty="0"/>
              <a:t> ág bele se fordul</a:t>
            </a:r>
          </a:p>
          <a:p>
            <a:r>
              <a:rPr lang="hu-HU" dirty="0"/>
              <a:t>Inicializálás </a:t>
            </a:r>
            <a:r>
              <a:rPr lang="hu-HU" dirty="0" err="1"/>
              <a:t>if-ben</a:t>
            </a:r>
            <a:endParaRPr lang="hu-HU" dirty="0"/>
          </a:p>
          <a:p>
            <a:pPr lvl="1"/>
            <a:r>
              <a:rPr lang="en-US" dirty="0"/>
              <a:t>if (auto p = </a:t>
            </a:r>
            <a:r>
              <a:rPr lang="hu-HU" dirty="0"/>
              <a:t>f()</a:t>
            </a:r>
            <a:r>
              <a:rPr lang="en-US" dirty="0"/>
              <a:t>; !</a:t>
            </a:r>
            <a:r>
              <a:rPr lang="en-US" dirty="0" err="1"/>
              <a:t>p.second</a:t>
            </a:r>
            <a:r>
              <a:rPr lang="en-US" dirty="0"/>
              <a:t>)</a:t>
            </a:r>
            <a:r>
              <a:rPr lang="hu-HU" dirty="0"/>
              <a:t> </a:t>
            </a:r>
            <a:r>
              <a:rPr lang="en-US" dirty="0"/>
              <a:t>{ } // 2 </a:t>
            </a:r>
            <a:r>
              <a:rPr lang="en-US" dirty="0" err="1"/>
              <a:t>tagja</a:t>
            </a:r>
            <a:r>
              <a:rPr lang="en-US" dirty="0"/>
              <a:t> van </a:t>
            </a:r>
            <a:r>
              <a:rPr lang="hu-HU" dirty="0"/>
              <a:t>az </a:t>
            </a:r>
            <a:r>
              <a:rPr lang="hu-HU" dirty="0" err="1"/>
              <a:t>if-nek</a:t>
            </a:r>
            <a:endParaRPr lang="hu-H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11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</a:t>
            </a:r>
            <a:r>
              <a:rPr lang="hu-HU" dirty="0"/>
              <a:t>ágazás optimalizálás</a:t>
            </a:r>
            <a:r>
              <a:rPr lang="en-US" dirty="0"/>
              <a:t> (C++20)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Melyik ág valószínű</a:t>
            </a:r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662591" y="2506935"/>
            <a:ext cx="8675370" cy="132343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 (n &gt; 1) [[likely]]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1;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 [[unlikely]]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2;</a:t>
            </a:r>
            <a:endParaRPr lang="hu-H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884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Fordításidejű</a:t>
            </a:r>
            <a:r>
              <a:rPr lang="hu-HU" dirty="0"/>
              <a:t> kiértékelés</a:t>
            </a:r>
            <a:r>
              <a:rPr lang="en-US" dirty="0"/>
              <a:t> (C++20)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C++17-hez képest bővült a kör, ahol lehet használni és van </a:t>
            </a:r>
            <a:r>
              <a:rPr lang="hu-HU" dirty="0" err="1"/>
              <a:t>consteval</a:t>
            </a:r>
            <a:r>
              <a:rPr lang="hu-HU" dirty="0"/>
              <a:t> kulcsszó</a:t>
            </a:r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819540" y="2657061"/>
            <a:ext cx="8675370" cy="224676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(int n) {</a:t>
            </a:r>
          </a:p>
          <a:p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n*n;</a:t>
            </a:r>
          </a:p>
          <a:p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 r =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(100);  </a:t>
            </a:r>
            <a:r>
              <a:rPr lang="hu-H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OK</a:t>
            </a:r>
          </a:p>
          <a:p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x = 100;</a:t>
            </a:r>
          </a:p>
          <a:p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r2 =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  </a:t>
            </a:r>
            <a:r>
              <a:rPr lang="hu-H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hu-HU" sz="200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hu-H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hu-HU" sz="200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</a:t>
            </a:r>
            <a:r>
              <a:rPr lang="hu-H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does</a:t>
            </a:r>
            <a:r>
              <a:rPr lang="hu-H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hu-H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produce</a:t>
            </a:r>
            <a:r>
              <a:rPr lang="hu-H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constant</a:t>
            </a:r>
          </a:p>
        </p:txBody>
      </p:sp>
    </p:spTree>
    <p:extLst>
      <p:ext uri="{BB962C8B-B14F-4D97-AF65-F5344CB8AC3E}">
        <p14:creationId xmlns:p14="http://schemas.microsoft.com/office/powerpoint/2010/main" val="326433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C++</a:t>
            </a:r>
            <a:r>
              <a:rPr lang="en-US" dirty="0"/>
              <a:t> </a:t>
            </a:r>
            <a:r>
              <a:rPr lang="hu-HU" dirty="0"/>
              <a:t>20</a:t>
            </a:r>
            <a:r>
              <a:rPr lang="en-US" dirty="0"/>
              <a:t> range</a:t>
            </a:r>
            <a:r>
              <a:rPr lang="hu-HU" dirty="0"/>
              <a:t> és </a:t>
            </a:r>
            <a:r>
              <a:rPr lang="hu-HU" dirty="0" err="1"/>
              <a:t>view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begin</a:t>
            </a:r>
            <a:r>
              <a:rPr lang="hu-HU" sz="2400" dirty="0"/>
              <a:t>() + end() helyett</a:t>
            </a:r>
          </a:p>
          <a:p>
            <a:r>
              <a:rPr lang="hu-HU" sz="2400" dirty="0"/>
              <a:t>Algoritmusok, amik elfogadtak </a:t>
            </a:r>
            <a:r>
              <a:rPr lang="hu-HU" sz="2400" dirty="0" err="1"/>
              <a:t>iterátort</a:t>
            </a:r>
            <a:r>
              <a:rPr lang="hu-HU" sz="2400" dirty="0"/>
              <a:t>, most elfogadnak </a:t>
            </a:r>
            <a:r>
              <a:rPr lang="hu-HU" sz="2400" dirty="0" err="1"/>
              <a:t>range</a:t>
            </a:r>
            <a:r>
              <a:rPr lang="hu-HU" sz="2400" dirty="0"/>
              <a:t>-et és </a:t>
            </a:r>
            <a:r>
              <a:rPr lang="hu-HU" sz="2400" dirty="0" err="1"/>
              <a:t>view</a:t>
            </a:r>
            <a:r>
              <a:rPr lang="hu-HU" sz="2400" dirty="0"/>
              <a:t>-t</a:t>
            </a:r>
          </a:p>
          <a:p>
            <a:r>
              <a:rPr lang="hu-HU" sz="2400" dirty="0"/>
              <a:t>Hasonló a C# </a:t>
            </a:r>
            <a:r>
              <a:rPr lang="hu-HU" sz="2400" dirty="0" err="1"/>
              <a:t>IEnumerable</a:t>
            </a:r>
            <a:r>
              <a:rPr lang="hu-HU" sz="2400" dirty="0"/>
              <a:t> interfészhez</a:t>
            </a:r>
          </a:p>
          <a:p>
            <a:r>
              <a:rPr lang="hu-HU" sz="2400" dirty="0"/>
              <a:t>Tipikusan input </a:t>
            </a:r>
            <a:r>
              <a:rPr lang="hu-HU" sz="2400" dirty="0" err="1"/>
              <a:t>range</a:t>
            </a:r>
            <a:r>
              <a:rPr lang="hu-HU" sz="2400" dirty="0"/>
              <a:t> minden – csak olvasható</a:t>
            </a:r>
          </a:p>
          <a:p>
            <a:pPr lvl="1"/>
            <a:r>
              <a:rPr lang="hu-HU" sz="2000" dirty="0"/>
              <a:t>Van output </a:t>
            </a:r>
            <a:r>
              <a:rPr lang="hu-HU" sz="2000" dirty="0" err="1"/>
              <a:t>range</a:t>
            </a:r>
            <a:r>
              <a:rPr lang="hu-HU" sz="2000" dirty="0"/>
              <a:t>, ami írható. Például </a:t>
            </a:r>
            <a:r>
              <a:rPr lang="hu-HU" sz="2000" dirty="0" err="1"/>
              <a:t>vector</a:t>
            </a:r>
            <a:r>
              <a:rPr lang="hu-HU" sz="2000" dirty="0"/>
              <a:t> input és output is</a:t>
            </a:r>
            <a:endParaRPr lang="en-US" sz="2000" dirty="0"/>
          </a:p>
          <a:p>
            <a:r>
              <a:rPr lang="en-US" sz="2400" dirty="0"/>
              <a:t>| </a:t>
            </a:r>
            <a:r>
              <a:rPr lang="hu-HU" sz="2400" dirty="0"/>
              <a:t>operátorral</a:t>
            </a:r>
            <a:r>
              <a:rPr lang="en-US" sz="2400" dirty="0"/>
              <a:t> </a:t>
            </a:r>
            <a:r>
              <a:rPr lang="hu-HU" sz="2400" dirty="0"/>
              <a:t>lehet</a:t>
            </a:r>
            <a:r>
              <a:rPr lang="en-US" sz="2400" dirty="0"/>
              <a:t> f</a:t>
            </a:r>
            <a:r>
              <a:rPr lang="hu-HU" sz="2400" dirty="0"/>
              <a:t>űzni őket</a:t>
            </a:r>
          </a:p>
          <a:p>
            <a:pPr lvl="1"/>
            <a:endParaRPr lang="hu-HU" sz="2000" dirty="0"/>
          </a:p>
          <a:p>
            <a:pPr marL="0" indent="0">
              <a:buNone/>
            </a:pPr>
            <a:r>
              <a:rPr lang="hu-HU" sz="2400" dirty="0" err="1">
                <a:solidFill>
                  <a:srgbClr val="267F99"/>
                </a:solidFill>
              </a:rPr>
              <a:t>std</a:t>
            </a:r>
            <a:r>
              <a:rPr lang="hu-HU" sz="2400" dirty="0">
                <a:solidFill>
                  <a:srgbClr val="000000"/>
                </a:solidFill>
              </a:rPr>
              <a:t>::</a:t>
            </a:r>
            <a:r>
              <a:rPr lang="hu-HU" sz="2400" dirty="0" err="1">
                <a:solidFill>
                  <a:srgbClr val="000000"/>
                </a:solidFill>
              </a:rPr>
              <a:t>vector</a:t>
            </a:r>
            <a:r>
              <a:rPr lang="hu-HU" sz="2400" dirty="0">
                <a:solidFill>
                  <a:srgbClr val="000000"/>
                </a:solidFill>
              </a:rPr>
              <a:t>&lt;</a:t>
            </a:r>
            <a:r>
              <a:rPr lang="hu-HU" sz="2400" dirty="0">
                <a:solidFill>
                  <a:srgbClr val="0000FF"/>
                </a:solidFill>
              </a:rPr>
              <a:t>int</a:t>
            </a:r>
            <a:r>
              <a:rPr lang="hu-HU" sz="2400" dirty="0">
                <a:solidFill>
                  <a:srgbClr val="000000"/>
                </a:solidFill>
              </a:rPr>
              <a:t>&gt; </a:t>
            </a:r>
            <a:r>
              <a:rPr lang="hu-HU" sz="2400" dirty="0" err="1">
                <a:solidFill>
                  <a:srgbClr val="000000"/>
                </a:solidFill>
              </a:rPr>
              <a:t>ints</a:t>
            </a:r>
            <a:r>
              <a:rPr lang="hu-HU" sz="2400" dirty="0">
                <a:solidFill>
                  <a:srgbClr val="000000"/>
                </a:solidFill>
              </a:rPr>
              <a:t>{</a:t>
            </a:r>
            <a:r>
              <a:rPr lang="hu-HU" sz="2400" dirty="0">
                <a:solidFill>
                  <a:srgbClr val="098658"/>
                </a:solidFill>
              </a:rPr>
              <a:t>0</a:t>
            </a:r>
            <a:r>
              <a:rPr lang="hu-HU" sz="2400" dirty="0">
                <a:solidFill>
                  <a:srgbClr val="000000"/>
                </a:solidFill>
              </a:rPr>
              <a:t>,</a:t>
            </a:r>
            <a:r>
              <a:rPr lang="hu-HU" sz="2400" dirty="0">
                <a:solidFill>
                  <a:srgbClr val="098658"/>
                </a:solidFill>
              </a:rPr>
              <a:t>1</a:t>
            </a:r>
            <a:r>
              <a:rPr lang="hu-HU" sz="2400" dirty="0">
                <a:solidFill>
                  <a:srgbClr val="000000"/>
                </a:solidFill>
              </a:rPr>
              <a:t>,</a:t>
            </a:r>
            <a:r>
              <a:rPr lang="hu-HU" sz="2400" dirty="0">
                <a:solidFill>
                  <a:srgbClr val="098658"/>
                </a:solidFill>
              </a:rPr>
              <a:t>2</a:t>
            </a:r>
            <a:r>
              <a:rPr lang="hu-HU" sz="2400" dirty="0">
                <a:solidFill>
                  <a:srgbClr val="000000"/>
                </a:solidFill>
              </a:rPr>
              <a:t>,</a:t>
            </a:r>
            <a:r>
              <a:rPr lang="hu-HU" sz="2400" dirty="0">
                <a:solidFill>
                  <a:srgbClr val="098658"/>
                </a:solidFill>
              </a:rPr>
              <a:t>3</a:t>
            </a:r>
            <a:r>
              <a:rPr lang="hu-HU" sz="2400" dirty="0">
                <a:solidFill>
                  <a:srgbClr val="000000"/>
                </a:solidFill>
              </a:rPr>
              <a:t>,</a:t>
            </a:r>
            <a:r>
              <a:rPr lang="hu-HU" sz="2400" dirty="0">
                <a:solidFill>
                  <a:srgbClr val="098658"/>
                </a:solidFill>
              </a:rPr>
              <a:t>4</a:t>
            </a:r>
            <a:r>
              <a:rPr lang="hu-HU" sz="2400" dirty="0">
                <a:solidFill>
                  <a:srgbClr val="000000"/>
                </a:solidFill>
              </a:rPr>
              <a:t>,</a:t>
            </a:r>
            <a:r>
              <a:rPr lang="hu-HU" sz="2400" dirty="0">
                <a:solidFill>
                  <a:srgbClr val="098658"/>
                </a:solidFill>
              </a:rPr>
              <a:t>5</a:t>
            </a:r>
            <a:r>
              <a:rPr lang="hu-HU" sz="2400" dirty="0">
                <a:solidFill>
                  <a:srgbClr val="000000"/>
                </a:solidFill>
              </a:rPr>
              <a:t>};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0000FF"/>
                </a:solidFill>
              </a:rPr>
              <a:t>for</a:t>
            </a:r>
            <a:r>
              <a:rPr lang="hu-HU" sz="2400" dirty="0">
                <a:solidFill>
                  <a:srgbClr val="000000"/>
                </a:solidFill>
              </a:rPr>
              <a:t> (</a:t>
            </a:r>
            <a:r>
              <a:rPr lang="hu-HU" sz="2400" dirty="0">
                <a:solidFill>
                  <a:srgbClr val="0000FF"/>
                </a:solidFill>
              </a:rPr>
              <a:t>int</a:t>
            </a:r>
            <a:r>
              <a:rPr lang="hu-HU" sz="2400" dirty="0">
                <a:solidFill>
                  <a:srgbClr val="000000"/>
                </a:solidFill>
              </a:rPr>
              <a:t> i : </a:t>
            </a:r>
            <a:r>
              <a:rPr lang="hu-HU" sz="2400" dirty="0" err="1">
                <a:solidFill>
                  <a:srgbClr val="000000"/>
                </a:solidFill>
              </a:rPr>
              <a:t>ints</a:t>
            </a:r>
            <a:r>
              <a:rPr lang="hu-HU" sz="2400" dirty="0">
                <a:solidFill>
                  <a:srgbClr val="000000"/>
                </a:solidFill>
              </a:rPr>
              <a:t> | </a:t>
            </a:r>
            <a:r>
              <a:rPr lang="hu-HU" sz="2400" dirty="0" err="1">
                <a:solidFill>
                  <a:srgbClr val="267F99"/>
                </a:solidFill>
              </a:rPr>
              <a:t>std</a:t>
            </a:r>
            <a:r>
              <a:rPr lang="hu-HU" sz="2400" dirty="0">
                <a:solidFill>
                  <a:srgbClr val="000000"/>
                </a:solidFill>
              </a:rPr>
              <a:t>::</a:t>
            </a:r>
            <a:r>
              <a:rPr lang="hu-HU" sz="2400" dirty="0" err="1">
                <a:solidFill>
                  <a:srgbClr val="267F99"/>
                </a:solidFill>
              </a:rPr>
              <a:t>views</a:t>
            </a:r>
            <a:r>
              <a:rPr lang="hu-HU" sz="2400" dirty="0">
                <a:solidFill>
                  <a:srgbClr val="000000"/>
                </a:solidFill>
              </a:rPr>
              <a:t>::filter([](</a:t>
            </a:r>
            <a:r>
              <a:rPr lang="hu-HU" sz="2400" dirty="0">
                <a:solidFill>
                  <a:srgbClr val="0000FF"/>
                </a:solidFill>
              </a:rPr>
              <a:t>int</a:t>
            </a:r>
            <a:r>
              <a:rPr lang="hu-HU" sz="2400" dirty="0">
                <a:solidFill>
                  <a:srgbClr val="000000"/>
                </a:solidFill>
              </a:rPr>
              <a:t> </a:t>
            </a:r>
            <a:r>
              <a:rPr lang="hu-HU" sz="2400" dirty="0">
                <a:solidFill>
                  <a:srgbClr val="440000"/>
                </a:solidFill>
              </a:rPr>
              <a:t>i</a:t>
            </a:r>
            <a:r>
              <a:rPr lang="hu-HU" sz="2400" dirty="0">
                <a:solidFill>
                  <a:srgbClr val="000000"/>
                </a:solidFill>
              </a:rPr>
              <a:t>){ </a:t>
            </a:r>
            <a:r>
              <a:rPr lang="hu-HU" sz="2400" dirty="0" err="1">
                <a:solidFill>
                  <a:srgbClr val="0000FF"/>
                </a:solidFill>
              </a:rPr>
              <a:t>return</a:t>
            </a:r>
            <a:r>
              <a:rPr lang="hu-HU" sz="2400" dirty="0">
                <a:solidFill>
                  <a:srgbClr val="000000"/>
                </a:solidFill>
              </a:rPr>
              <a:t> i &gt;</a:t>
            </a:r>
            <a:r>
              <a:rPr lang="hu-HU" sz="2400" dirty="0">
                <a:solidFill>
                  <a:srgbClr val="098658"/>
                </a:solidFill>
              </a:rPr>
              <a:t>2</a:t>
            </a:r>
            <a:r>
              <a:rPr lang="hu-HU" sz="2400" dirty="0">
                <a:solidFill>
                  <a:srgbClr val="000000"/>
                </a:solidFill>
              </a:rPr>
              <a:t>; }))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0000"/>
                </a:solidFill>
              </a:rPr>
              <a:t>    </a:t>
            </a:r>
            <a:r>
              <a:rPr lang="hu-HU" sz="2400" dirty="0" err="1">
                <a:solidFill>
                  <a:srgbClr val="267F99"/>
                </a:solidFill>
              </a:rPr>
              <a:t>std</a:t>
            </a:r>
            <a:r>
              <a:rPr lang="hu-HU" sz="2400" dirty="0">
                <a:solidFill>
                  <a:srgbClr val="000000"/>
                </a:solidFill>
              </a:rPr>
              <a:t>::</a:t>
            </a:r>
            <a:r>
              <a:rPr lang="hu-HU" sz="2400" dirty="0" err="1">
                <a:solidFill>
                  <a:srgbClr val="000000"/>
                </a:solidFill>
              </a:rPr>
              <a:t>cout</a:t>
            </a:r>
            <a:r>
              <a:rPr lang="hu-HU" sz="2400" dirty="0">
                <a:solidFill>
                  <a:srgbClr val="000000"/>
                </a:solidFill>
              </a:rPr>
              <a:t> &lt;&lt; i;</a:t>
            </a:r>
          </a:p>
          <a:p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1857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C++</a:t>
            </a:r>
            <a:r>
              <a:rPr lang="en-US" dirty="0"/>
              <a:t> </a:t>
            </a:r>
            <a:r>
              <a:rPr lang="hu-HU" dirty="0"/>
              <a:t>20</a:t>
            </a:r>
            <a:r>
              <a:rPr lang="en-US" dirty="0"/>
              <a:t> range</a:t>
            </a:r>
            <a:r>
              <a:rPr lang="hu-HU" dirty="0"/>
              <a:t> és </a:t>
            </a:r>
            <a:r>
              <a:rPr lang="hu-HU" dirty="0" err="1"/>
              <a:t>view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Nem feltétlen csak iterálni lehet rajta – ezt mindegyik tudja</a:t>
            </a:r>
          </a:p>
          <a:p>
            <a:pPr lvl="1"/>
            <a:r>
              <a:rPr lang="hu-HU" sz="2000" dirty="0"/>
              <a:t>Címezni is lehet valamelyiket </a:t>
            </a:r>
            <a:r>
              <a:rPr lang="en-US" sz="2000" dirty="0"/>
              <a:t>[]</a:t>
            </a:r>
            <a:endParaRPr lang="hu-HU" sz="2000" dirty="0"/>
          </a:p>
          <a:p>
            <a:endParaRPr lang="hu-HU" sz="2400" dirty="0"/>
          </a:p>
          <a:p>
            <a:pPr marL="0" indent="0">
              <a:buNone/>
            </a:pPr>
            <a:r>
              <a:rPr lang="hu-HU" sz="2400" dirty="0"/>
              <a:t>                                                      </a:t>
            </a:r>
            <a:r>
              <a:rPr lang="hu-HU" sz="2400" dirty="0" err="1"/>
              <a:t>forward_list</a:t>
            </a:r>
            <a:r>
              <a:rPr lang="hu-HU" sz="2400" dirty="0"/>
              <a:t>   </a:t>
            </a:r>
            <a:r>
              <a:rPr lang="hu-HU" sz="2400" dirty="0" err="1"/>
              <a:t>list</a:t>
            </a:r>
            <a:r>
              <a:rPr lang="hu-HU" sz="2400" dirty="0"/>
              <a:t>   </a:t>
            </a:r>
            <a:r>
              <a:rPr lang="hu-HU" sz="2400" dirty="0" err="1"/>
              <a:t>deque</a:t>
            </a:r>
            <a:r>
              <a:rPr lang="hu-HU" sz="2400" dirty="0"/>
              <a:t>  </a:t>
            </a:r>
            <a:r>
              <a:rPr lang="hu-HU" sz="2400" dirty="0" err="1"/>
              <a:t>array</a:t>
            </a:r>
            <a:r>
              <a:rPr lang="hu-HU" sz="2400" dirty="0"/>
              <a:t>   </a:t>
            </a:r>
            <a:r>
              <a:rPr lang="hu-HU" sz="2400" dirty="0" err="1"/>
              <a:t>vector</a:t>
            </a:r>
            <a:endParaRPr lang="hu-HU" sz="2400" dirty="0"/>
          </a:p>
          <a:p>
            <a:pPr marL="0" indent="0">
              <a:buNone/>
            </a:pPr>
            <a:r>
              <a:rPr lang="hu-HU" sz="2400" dirty="0" err="1"/>
              <a:t>std</a:t>
            </a:r>
            <a:r>
              <a:rPr lang="hu-HU" sz="2400" dirty="0"/>
              <a:t>::</a:t>
            </a:r>
            <a:r>
              <a:rPr lang="hu-HU" sz="2400" dirty="0" err="1"/>
              <a:t>ranges</a:t>
            </a:r>
            <a:r>
              <a:rPr lang="hu-HU" sz="2400" dirty="0"/>
              <a:t>::</a:t>
            </a:r>
            <a:r>
              <a:rPr lang="hu-HU" sz="2400" dirty="0" err="1"/>
              <a:t>input_range</a:t>
            </a:r>
            <a:r>
              <a:rPr lang="hu-HU" sz="2400" dirty="0"/>
              <a:t>			✅	✅	✅	✅	✅</a:t>
            </a:r>
          </a:p>
          <a:p>
            <a:pPr marL="0" indent="0">
              <a:buNone/>
            </a:pPr>
            <a:r>
              <a:rPr lang="hu-HU" sz="2400" dirty="0" err="1"/>
              <a:t>std</a:t>
            </a:r>
            <a:r>
              <a:rPr lang="hu-HU" sz="2400" dirty="0"/>
              <a:t>::</a:t>
            </a:r>
            <a:r>
              <a:rPr lang="hu-HU" sz="2400" dirty="0" err="1"/>
              <a:t>ranges</a:t>
            </a:r>
            <a:r>
              <a:rPr lang="hu-HU" sz="2400" dirty="0"/>
              <a:t>::</a:t>
            </a:r>
            <a:r>
              <a:rPr lang="hu-HU" sz="2400" dirty="0" err="1"/>
              <a:t>forward_range</a:t>
            </a:r>
            <a:r>
              <a:rPr lang="hu-HU" sz="2400" dirty="0"/>
              <a:t>			✅	✅	✅	✅	✅</a:t>
            </a:r>
          </a:p>
          <a:p>
            <a:pPr marL="0" indent="0">
              <a:buNone/>
            </a:pPr>
            <a:r>
              <a:rPr lang="hu-HU" sz="2400" dirty="0" err="1"/>
              <a:t>std</a:t>
            </a:r>
            <a:r>
              <a:rPr lang="hu-HU" sz="2400" dirty="0"/>
              <a:t>::</a:t>
            </a:r>
            <a:r>
              <a:rPr lang="hu-HU" sz="2400" dirty="0" err="1"/>
              <a:t>ranges</a:t>
            </a:r>
            <a:r>
              <a:rPr lang="hu-HU" sz="2400" dirty="0"/>
              <a:t>::</a:t>
            </a:r>
            <a:r>
              <a:rPr lang="hu-HU" sz="2400" dirty="0" err="1"/>
              <a:t>bidirectional_range</a:t>
            </a:r>
            <a:r>
              <a:rPr lang="hu-HU" sz="2400" dirty="0"/>
              <a:t>			✅	✅	✅	✅</a:t>
            </a:r>
          </a:p>
          <a:p>
            <a:pPr marL="0" indent="0">
              <a:buNone/>
            </a:pPr>
            <a:r>
              <a:rPr lang="hu-HU" sz="2400" dirty="0" err="1"/>
              <a:t>std</a:t>
            </a:r>
            <a:r>
              <a:rPr lang="hu-HU" sz="2400" dirty="0"/>
              <a:t>::</a:t>
            </a:r>
            <a:r>
              <a:rPr lang="hu-HU" sz="2400" dirty="0" err="1"/>
              <a:t>ranges</a:t>
            </a:r>
            <a:r>
              <a:rPr lang="hu-HU" sz="2400" dirty="0"/>
              <a:t>::</a:t>
            </a:r>
            <a:r>
              <a:rPr lang="hu-HU" sz="2400" dirty="0" err="1"/>
              <a:t>random_access_range</a:t>
            </a:r>
            <a:r>
              <a:rPr lang="hu-HU" sz="2400" dirty="0"/>
              <a:t>				✅	✅	✅</a:t>
            </a:r>
          </a:p>
          <a:p>
            <a:pPr marL="0" indent="0">
              <a:buNone/>
            </a:pPr>
            <a:r>
              <a:rPr lang="hu-HU" sz="2400" dirty="0" err="1"/>
              <a:t>std</a:t>
            </a:r>
            <a:r>
              <a:rPr lang="hu-HU" sz="2400" dirty="0"/>
              <a:t>::</a:t>
            </a:r>
            <a:r>
              <a:rPr lang="hu-HU" sz="2400" dirty="0" err="1"/>
              <a:t>ranges</a:t>
            </a:r>
            <a:r>
              <a:rPr lang="hu-HU" sz="2400" dirty="0"/>
              <a:t>::</a:t>
            </a:r>
            <a:r>
              <a:rPr lang="hu-HU" sz="2400" dirty="0" err="1"/>
              <a:t>contiguous_range</a:t>
            </a:r>
            <a:r>
              <a:rPr lang="hu-HU" sz="2400" dirty="0"/>
              <a:t>					✅	✅</a:t>
            </a:r>
          </a:p>
        </p:txBody>
      </p:sp>
    </p:spTree>
    <p:extLst>
      <p:ext uri="{BB962C8B-B14F-4D97-AF65-F5344CB8AC3E}">
        <p14:creationId xmlns:p14="http://schemas.microsoft.com/office/powerpoint/2010/main" val="11724784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C++ 20 </a:t>
            </a:r>
            <a:r>
              <a:rPr lang="hu-HU" dirty="0" err="1"/>
              <a:t>range</a:t>
            </a:r>
            <a:r>
              <a:rPr lang="hu-HU" dirty="0"/>
              <a:t> és </a:t>
            </a:r>
            <a:r>
              <a:rPr lang="hu-HU" dirty="0" err="1"/>
              <a:t>view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view</a:t>
            </a:r>
            <a:r>
              <a:rPr lang="hu-HU" dirty="0"/>
              <a:t> egy lusta kiértékelésű algoritmus, nem kollekció</a:t>
            </a:r>
          </a:p>
          <a:p>
            <a:pPr lvl="1"/>
            <a:r>
              <a:rPr lang="hu-HU" dirty="0"/>
              <a:t>Csak akkor fut le, amikor iterálunk rajta</a:t>
            </a:r>
          </a:p>
          <a:p>
            <a:r>
              <a:rPr lang="hu-HU" dirty="0"/>
              <a:t>Hasznos kollekciók transzformációjára</a:t>
            </a:r>
          </a:p>
          <a:p>
            <a:pPr lvl="1"/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views</a:t>
            </a:r>
            <a:r>
              <a:rPr lang="hu-HU" dirty="0"/>
              <a:t>::*</a:t>
            </a:r>
          </a:p>
          <a:p>
            <a:pPr lvl="2"/>
            <a:r>
              <a:rPr lang="hu-HU" dirty="0"/>
              <a:t>filter – csak azokat adja vissza, amiket a </a:t>
            </a:r>
            <a:r>
              <a:rPr lang="hu-HU" dirty="0" err="1"/>
              <a:t>predicate</a:t>
            </a:r>
            <a:r>
              <a:rPr lang="hu-HU" dirty="0"/>
              <a:t> igazra értékel</a:t>
            </a:r>
          </a:p>
          <a:p>
            <a:pPr lvl="2"/>
            <a:r>
              <a:rPr lang="hu-HU" dirty="0" err="1"/>
              <a:t>reverse</a:t>
            </a:r>
            <a:r>
              <a:rPr lang="hu-HU" dirty="0"/>
              <a:t> – megfordít</a:t>
            </a:r>
          </a:p>
          <a:p>
            <a:pPr lvl="2"/>
            <a:r>
              <a:rPr lang="hu-HU" dirty="0" err="1"/>
              <a:t>drop</a:t>
            </a:r>
            <a:r>
              <a:rPr lang="hu-HU" dirty="0"/>
              <a:t> – kihagy X elemet</a:t>
            </a:r>
          </a:p>
          <a:p>
            <a:pPr lvl="2"/>
            <a:r>
              <a:rPr lang="hu-HU" dirty="0" err="1"/>
              <a:t>take</a:t>
            </a:r>
            <a:r>
              <a:rPr lang="hu-HU" dirty="0"/>
              <a:t> – első X elem</a:t>
            </a:r>
          </a:p>
          <a:p>
            <a:pPr lvl="2"/>
            <a:r>
              <a:rPr lang="hu-HU" dirty="0" err="1"/>
              <a:t>take_while</a:t>
            </a:r>
            <a:r>
              <a:rPr lang="hu-HU" dirty="0"/>
              <a:t> – addig veszi az elemeket, amíg a </a:t>
            </a:r>
            <a:r>
              <a:rPr lang="hu-HU" dirty="0" err="1"/>
              <a:t>predicate</a:t>
            </a:r>
            <a:r>
              <a:rPr lang="hu-HU" dirty="0"/>
              <a:t> igaz</a:t>
            </a:r>
          </a:p>
          <a:p>
            <a:pPr lvl="2"/>
            <a:r>
              <a:rPr lang="hu-HU" dirty="0"/>
              <a:t>…</a:t>
            </a:r>
          </a:p>
          <a:p>
            <a:pPr lvl="1"/>
            <a:endParaRPr lang="hu-H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551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C++20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Modulok</a:t>
            </a:r>
          </a:p>
          <a:p>
            <a:pPr lvl="1"/>
            <a:r>
              <a:rPr lang="hu-HU" sz="2000" dirty="0"/>
              <a:t>Mint #</a:t>
            </a:r>
            <a:r>
              <a:rPr lang="hu-HU" sz="2000" dirty="0" err="1"/>
              <a:t>include</a:t>
            </a:r>
            <a:r>
              <a:rPr lang="hu-HU" sz="2000" dirty="0"/>
              <a:t>, de a fordító izolálja a fordítást, így újra felhasználható a fordítás eredménye – gyors</a:t>
            </a:r>
          </a:p>
          <a:p>
            <a:r>
              <a:rPr lang="hu-HU" sz="2400" dirty="0" err="1"/>
              <a:t>Coroutine</a:t>
            </a:r>
            <a:r>
              <a:rPr lang="en-US" sz="2400" dirty="0"/>
              <a:t>: </a:t>
            </a:r>
            <a:r>
              <a:rPr lang="hu-HU" sz="2000" dirty="0" err="1"/>
              <a:t>co_await</a:t>
            </a:r>
            <a:r>
              <a:rPr lang="hu-HU" sz="2000" dirty="0"/>
              <a:t> a szokásos </a:t>
            </a:r>
            <a:r>
              <a:rPr lang="hu-HU" sz="2000" dirty="0" err="1"/>
              <a:t>async-await</a:t>
            </a:r>
            <a:r>
              <a:rPr lang="hu-HU" sz="2000" dirty="0"/>
              <a:t> minta</a:t>
            </a:r>
          </a:p>
          <a:p>
            <a:r>
              <a:rPr lang="en-US" sz="2400" dirty="0"/>
              <a:t>&lt;=&gt;</a:t>
            </a:r>
            <a:r>
              <a:rPr lang="hu-HU" sz="2400" dirty="0"/>
              <a:t> operátor sorrendezéshez</a:t>
            </a:r>
          </a:p>
          <a:p>
            <a:pPr lvl="1"/>
            <a:r>
              <a:rPr lang="hu-HU" sz="2000" dirty="0"/>
              <a:t>Ha alapértelmezett implementációt használunk (=</a:t>
            </a:r>
            <a:r>
              <a:rPr lang="hu-HU" sz="2000" dirty="0" err="1"/>
              <a:t>default</a:t>
            </a:r>
            <a:r>
              <a:rPr lang="hu-HU" sz="2000" dirty="0"/>
              <a:t>), akkor legenerálja az összes hasonlító operátort</a:t>
            </a:r>
          </a:p>
          <a:p>
            <a:r>
              <a:rPr lang="en-US" sz="2400" dirty="0"/>
              <a:t>template </a:t>
            </a:r>
            <a:r>
              <a:rPr lang="hu-HU" sz="2400" dirty="0"/>
              <a:t>kényszerek: lényegesen többet tud, mint pl. C#</a:t>
            </a:r>
          </a:p>
          <a:p>
            <a:r>
              <a:rPr lang="hu-HU" sz="2400" dirty="0" err="1"/>
              <a:t>void</a:t>
            </a:r>
            <a:r>
              <a:rPr lang="hu-HU" sz="2400" dirty="0"/>
              <a:t> f(</a:t>
            </a:r>
            <a:r>
              <a:rPr lang="hu-HU" sz="2400" dirty="0" err="1"/>
              <a:t>auto</a:t>
            </a:r>
            <a:r>
              <a:rPr lang="hu-HU" sz="2400" dirty="0"/>
              <a:t> x); </a:t>
            </a:r>
            <a:r>
              <a:rPr lang="hu-HU" sz="240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</a:rPr>
              <a:t>template</a:t>
            </a:r>
            <a:r>
              <a:rPr lang="hu-HU" sz="2400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hu-HU" sz="2400" dirty="0">
                <a:solidFill>
                  <a:schemeClr val="accent6">
                    <a:lumMod val="75000"/>
                  </a:schemeClr>
                </a:solidFill>
              </a:rPr>
              <a:t> T&gt; </a:t>
            </a:r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hu-HU" sz="2400" dirty="0">
                <a:solidFill>
                  <a:schemeClr val="accent6">
                    <a:lumMod val="75000"/>
                  </a:schemeClr>
                </a:solidFill>
              </a:rPr>
              <a:t> f(T x)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1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Sebesség teszt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az adattípus csak </a:t>
            </a:r>
            <a:r>
              <a:rPr lang="hu-HU" dirty="0" err="1"/>
              <a:t>double</a:t>
            </a:r>
            <a:r>
              <a:rPr lang="hu-HU" dirty="0"/>
              <a:t> lehet, akkor JS gyors (mint C++)</a:t>
            </a:r>
          </a:p>
          <a:p>
            <a:pPr lvl="1"/>
            <a:r>
              <a:rPr lang="hu-HU" dirty="0"/>
              <a:t>Vagy használhatunk </a:t>
            </a:r>
            <a:r>
              <a:rPr lang="hu-HU" dirty="0" err="1"/>
              <a:t>WebAssembly</a:t>
            </a:r>
            <a:r>
              <a:rPr lang="hu-HU" dirty="0"/>
              <a:t>-t</a:t>
            </a:r>
          </a:p>
          <a:p>
            <a:r>
              <a:rPr lang="hu-HU" dirty="0"/>
              <a:t>C++ akkor tud gyorsabb lenni, ha</a:t>
            </a:r>
          </a:p>
          <a:p>
            <a:pPr lvl="1"/>
            <a:r>
              <a:rPr lang="hu-HU" dirty="0"/>
              <a:t>Adatformátum kedvező</a:t>
            </a:r>
          </a:p>
          <a:p>
            <a:pPr lvl="2"/>
            <a:r>
              <a:rPr lang="hu-HU" dirty="0"/>
              <a:t>int: 32 bitre fordítva</a:t>
            </a:r>
          </a:p>
          <a:p>
            <a:pPr lvl="2"/>
            <a:r>
              <a:rPr lang="hu-HU" dirty="0" err="1"/>
              <a:t>long</a:t>
            </a:r>
            <a:r>
              <a:rPr lang="hu-HU" dirty="0"/>
              <a:t> </a:t>
            </a:r>
            <a:r>
              <a:rPr lang="hu-HU" dirty="0" err="1"/>
              <a:t>long</a:t>
            </a:r>
            <a:r>
              <a:rPr lang="hu-HU" dirty="0"/>
              <a:t>: 64 bitre fordítva</a:t>
            </a:r>
          </a:p>
          <a:p>
            <a:pPr lvl="1"/>
            <a:r>
              <a:rPr lang="hu-HU" dirty="0"/>
              <a:t>A probléma megoldható tömör adattal</a:t>
            </a:r>
          </a:p>
          <a:p>
            <a:pPr lvl="2"/>
            <a:r>
              <a:rPr lang="hu-HU" dirty="0"/>
              <a:t>Uniók, bitműveletek, változó igazítás</a:t>
            </a:r>
          </a:p>
          <a:p>
            <a:pPr lvl="1"/>
            <a:r>
              <a:rPr lang="hu-HU" dirty="0"/>
              <a:t>Speciális utasításkészlet</a:t>
            </a:r>
          </a:p>
          <a:p>
            <a:pPr lvl="2"/>
            <a:r>
              <a:rPr lang="hu-HU" dirty="0"/>
              <a:t>SSE2, AVX2</a:t>
            </a:r>
          </a:p>
          <a:p>
            <a:pPr lvl="1"/>
            <a:r>
              <a:rPr lang="hu-HU" dirty="0"/>
              <a:t>Párhuzamos algoritmus, GPU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299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Fordítók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Gyakorlatilag bármilyen platform</a:t>
            </a:r>
          </a:p>
          <a:p>
            <a:r>
              <a:rPr lang="hu-HU" dirty="0"/>
              <a:t>Minden elterjedt fordító C++17 konform</a:t>
            </a:r>
          </a:p>
          <a:p>
            <a:pPr lvl="1"/>
            <a:r>
              <a:rPr lang="hu-HU" dirty="0"/>
              <a:t>GCC: teljes C++17 és 99% C++20</a:t>
            </a:r>
          </a:p>
          <a:p>
            <a:pPr lvl="1"/>
            <a:r>
              <a:rPr lang="hu-HU" dirty="0"/>
              <a:t>Visual C++: teljes C++17 és 99% C++20</a:t>
            </a:r>
          </a:p>
          <a:p>
            <a:pPr lvl="1"/>
            <a:r>
              <a:rPr lang="hu-HU" dirty="0" err="1"/>
              <a:t>Clang</a:t>
            </a:r>
            <a:r>
              <a:rPr lang="hu-HU" dirty="0"/>
              <a:t>: közel teljes C++17 </a:t>
            </a:r>
            <a:r>
              <a:rPr lang="hu-HU"/>
              <a:t>és 90% </a:t>
            </a:r>
            <a:r>
              <a:rPr lang="hu-HU" dirty="0"/>
              <a:t>C++20</a:t>
            </a:r>
          </a:p>
          <a:p>
            <a:endParaRPr lang="hu-HU" dirty="0"/>
          </a:p>
          <a:p>
            <a:r>
              <a:rPr lang="hu-HU" dirty="0"/>
              <a:t>Még sok másik: http://www.stroustrup.com/compilers.html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58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Fejlesztőeszközök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Platform- és fordítófüggő</a:t>
            </a:r>
          </a:p>
          <a:p>
            <a:r>
              <a:rPr lang="hu-HU" dirty="0"/>
              <a:t>Windows: Visual </a:t>
            </a:r>
            <a:r>
              <a:rPr lang="hu-HU" dirty="0" err="1"/>
              <a:t>Studio</a:t>
            </a:r>
            <a:endParaRPr lang="en-US" dirty="0"/>
          </a:p>
          <a:p>
            <a:pPr lvl="1"/>
            <a:r>
              <a:rPr lang="hu-HU" dirty="0"/>
              <a:t>Esetleg</a:t>
            </a:r>
            <a:r>
              <a:rPr lang="en-US" dirty="0"/>
              <a:t> Visual Assist extension</a:t>
            </a:r>
            <a:endParaRPr lang="hu-HU" dirty="0"/>
          </a:p>
          <a:p>
            <a:r>
              <a:rPr lang="hu-HU" dirty="0"/>
              <a:t>Bárhol: </a:t>
            </a:r>
            <a:r>
              <a:rPr lang="hu-HU" dirty="0" err="1"/>
              <a:t>Eclipse</a:t>
            </a:r>
            <a:r>
              <a:rPr lang="hu-HU" dirty="0"/>
              <a:t>, </a:t>
            </a:r>
            <a:r>
              <a:rPr lang="hu-HU" dirty="0" err="1"/>
              <a:t>Netbeans</a:t>
            </a:r>
            <a:r>
              <a:rPr lang="hu-HU" dirty="0"/>
              <a:t>, Qt</a:t>
            </a:r>
          </a:p>
          <a:p>
            <a:r>
              <a:rPr lang="hu-HU" dirty="0"/>
              <a:t>Csak szerkesztők: </a:t>
            </a:r>
            <a:r>
              <a:rPr lang="hu-HU" dirty="0" err="1"/>
              <a:t>vim</a:t>
            </a:r>
            <a:r>
              <a:rPr lang="hu-HU" dirty="0"/>
              <a:t>, </a:t>
            </a:r>
            <a:r>
              <a:rPr lang="hu-HU" dirty="0" err="1"/>
              <a:t>emacs</a:t>
            </a:r>
            <a:r>
              <a:rPr lang="hu-HU" dirty="0"/>
              <a:t>, </a:t>
            </a:r>
            <a:r>
              <a:rPr lang="hu-HU" dirty="0" err="1"/>
              <a:t>sublime</a:t>
            </a:r>
            <a:r>
              <a:rPr lang="hu-HU" dirty="0"/>
              <a:t>, </a:t>
            </a:r>
            <a:r>
              <a:rPr lang="en-US" dirty="0" err="1"/>
              <a:t>VSCode</a:t>
            </a:r>
            <a:r>
              <a:rPr lang="en-US"/>
              <a:t>, </a:t>
            </a:r>
            <a:r>
              <a:rPr lang="hu-HU" dirty="0"/>
              <a:t>stb.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94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Kérdések?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C++ ismétlés, alapok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3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Történelem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err="1"/>
              <a:t>Bjarne</a:t>
            </a:r>
            <a:r>
              <a:rPr lang="hu-HU" sz="2400" dirty="0"/>
              <a:t> </a:t>
            </a:r>
            <a:r>
              <a:rPr lang="hu-HU" sz="2400" dirty="0" err="1"/>
              <a:t>Stroustrup</a:t>
            </a:r>
            <a:endParaRPr lang="hu-HU" sz="2400" dirty="0"/>
          </a:p>
          <a:p>
            <a:r>
              <a:rPr lang="hu-HU" sz="2400" dirty="0"/>
              <a:t>1979: C </a:t>
            </a:r>
            <a:r>
              <a:rPr lang="hu-HU" sz="2400" dirty="0" err="1"/>
              <a:t>with</a:t>
            </a:r>
            <a:r>
              <a:rPr lang="hu-HU" sz="2400" dirty="0"/>
              <a:t> </a:t>
            </a:r>
            <a:r>
              <a:rPr lang="hu-HU" sz="2400" dirty="0" err="1"/>
              <a:t>Classes</a:t>
            </a:r>
            <a:endParaRPr lang="hu-HU" sz="2400" dirty="0"/>
          </a:p>
          <a:p>
            <a:pPr lvl="1"/>
            <a:r>
              <a:rPr lang="hu-HU" sz="2000" dirty="0"/>
              <a:t>Cél: mechanizmusok kialakítása bonyolultság kezelésére nagy alkalmazások fejlesztésében</a:t>
            </a:r>
          </a:p>
          <a:p>
            <a:pPr lvl="1"/>
            <a:r>
              <a:rPr lang="hu-HU" sz="2000" dirty="0"/>
              <a:t>Alap: C, gyors, </a:t>
            </a:r>
            <a:r>
              <a:rPr lang="hu-HU" sz="2000" dirty="0" err="1"/>
              <a:t>portable</a:t>
            </a:r>
            <a:r>
              <a:rPr lang="hu-HU" sz="2000" dirty="0"/>
              <a:t>, széleskörben elterjedt</a:t>
            </a:r>
          </a:p>
          <a:p>
            <a:pPr lvl="1"/>
            <a:r>
              <a:rPr lang="hu-HU" sz="2000" dirty="0"/>
              <a:t>Elképzelés: C-t kiegészíteni osztályok</a:t>
            </a:r>
            <a:r>
              <a:rPr lang="en-US" sz="2000" dirty="0" err="1"/>
              <a:t>kal</a:t>
            </a:r>
            <a:r>
              <a:rPr lang="hu-HU" sz="2000" dirty="0"/>
              <a:t>, leszármazás</a:t>
            </a:r>
            <a:r>
              <a:rPr lang="en-US" sz="2000" dirty="0" err="1"/>
              <a:t>sal</a:t>
            </a:r>
            <a:endParaRPr lang="hu-HU" sz="2000" dirty="0"/>
          </a:p>
          <a:p>
            <a:r>
              <a:rPr lang="hu-HU" sz="2400" dirty="0"/>
              <a:t>1983: C++, virtuális függvények, </a:t>
            </a:r>
            <a:r>
              <a:rPr lang="hu-HU" sz="2400" dirty="0" err="1"/>
              <a:t>overloading</a:t>
            </a:r>
            <a:r>
              <a:rPr lang="hu-HU" sz="2400" dirty="0"/>
              <a:t>, referencia</a:t>
            </a:r>
          </a:p>
          <a:p>
            <a:r>
              <a:rPr lang="hu-HU" sz="2400" dirty="0"/>
              <a:t>1989: C++ 2.0, </a:t>
            </a:r>
            <a:r>
              <a:rPr lang="hu-HU" sz="2400" dirty="0" err="1"/>
              <a:t>static</a:t>
            </a:r>
            <a:r>
              <a:rPr lang="hu-HU" sz="2400" dirty="0"/>
              <a:t>, többszörös öröklés, absztrakt osztályok, </a:t>
            </a:r>
            <a:r>
              <a:rPr lang="hu-HU" sz="2400" dirty="0" err="1"/>
              <a:t>template-ek</a:t>
            </a:r>
            <a:r>
              <a:rPr lang="en-US" sz="2400" dirty="0"/>
              <a:t> </a:t>
            </a:r>
            <a:r>
              <a:rPr lang="hu-HU" sz="2400" dirty="0"/>
              <a:t>– ez terjedt el széles körben, majd szabvány 1998</a:t>
            </a:r>
          </a:p>
          <a:p>
            <a:r>
              <a:rPr lang="hu-HU" sz="2400" dirty="0"/>
              <a:t>2011: C++11 (eredeti nevén C++0x), számos új </a:t>
            </a:r>
            <a:r>
              <a:rPr lang="hu-HU" sz="2400" dirty="0" err="1"/>
              <a:t>feature</a:t>
            </a:r>
            <a:endParaRPr lang="hu-HU" sz="2400" dirty="0"/>
          </a:p>
          <a:p>
            <a:r>
              <a:rPr lang="hu-HU" sz="2400" dirty="0"/>
              <a:t>2014: főleg javítások, apróságok</a:t>
            </a:r>
            <a:endParaRPr lang="en-US" sz="2400" dirty="0"/>
          </a:p>
          <a:p>
            <a:r>
              <a:rPr lang="hu-HU" sz="2400" dirty="0"/>
              <a:t>2017: fő verzió</a:t>
            </a:r>
            <a:endParaRPr lang="en-US" sz="2400" dirty="0"/>
          </a:p>
          <a:p>
            <a:r>
              <a:rPr lang="en-US" sz="2400" dirty="0"/>
              <a:t>2020:</a:t>
            </a:r>
            <a:r>
              <a:rPr lang="hu-HU" sz="2400" dirty="0"/>
              <a:t> fő verzió, rengeteg nyelvi változás ismét</a:t>
            </a:r>
          </a:p>
        </p:txBody>
      </p:sp>
    </p:spTree>
    <p:extLst>
      <p:ext uri="{BB962C8B-B14F-4D97-AF65-F5344CB8AC3E}">
        <p14:creationId xmlns:p14="http://schemas.microsoft.com/office/powerpoint/2010/main" val="123724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C++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Definíció: Vékony absztrakciós rétegű programozási nyelv</a:t>
            </a:r>
          </a:p>
          <a:p>
            <a:pPr lvl="1"/>
            <a:r>
              <a:rPr lang="hu-HU" dirty="0"/>
              <a:t>Ma már egyre kevésbé igaz ez</a:t>
            </a:r>
          </a:p>
          <a:p>
            <a:r>
              <a:rPr lang="hu-HU" dirty="0"/>
              <a:t>Fontosabb jelzők</a:t>
            </a:r>
          </a:p>
          <a:p>
            <a:pPr lvl="1"/>
            <a:r>
              <a:rPr lang="hu-HU" dirty="0"/>
              <a:t>Általános célú</a:t>
            </a:r>
          </a:p>
          <a:p>
            <a:pPr lvl="1"/>
            <a:r>
              <a:rPr lang="hu-HU" dirty="0"/>
              <a:t>Közvetlen hardver </a:t>
            </a:r>
            <a:r>
              <a:rPr lang="hu-HU" dirty="0" err="1"/>
              <a:t>leképezés</a:t>
            </a:r>
            <a:endParaRPr lang="hu-HU" dirty="0"/>
          </a:p>
          <a:p>
            <a:pPr lvl="1"/>
            <a:r>
              <a:rPr lang="hu-HU" dirty="0"/>
              <a:t>Nulla </a:t>
            </a:r>
            <a:r>
              <a:rPr lang="hu-HU" dirty="0" err="1"/>
              <a:t>overhead</a:t>
            </a:r>
            <a:endParaRPr lang="hu-HU" dirty="0"/>
          </a:p>
          <a:p>
            <a:pPr lvl="1"/>
            <a:r>
              <a:rPr lang="hu-HU" dirty="0"/>
              <a:t>Osztályok</a:t>
            </a:r>
          </a:p>
          <a:p>
            <a:pPr lvl="1"/>
            <a:r>
              <a:rPr lang="hu-HU" dirty="0"/>
              <a:t>Öröklés</a:t>
            </a:r>
          </a:p>
          <a:p>
            <a:pPr lvl="1"/>
            <a:r>
              <a:rPr lang="hu-HU" dirty="0"/>
              <a:t>Paraméteres típusok (</a:t>
            </a:r>
            <a:r>
              <a:rPr lang="hu-HU" dirty="0" err="1"/>
              <a:t>template</a:t>
            </a:r>
            <a:r>
              <a:rPr lang="hu-H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9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hu-HU" dirty="0" err="1"/>
              <a:t>üggvények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Deklaráció (több is lehet egy függvényhez):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Definíció (Pontosan egynek kell lennie):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239510" y="2011885"/>
            <a:ext cx="8675370" cy="132343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buClr>
                <a:srgbClr val="910A26"/>
              </a:buClr>
            </a:pP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 add(</a:t>
            </a: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a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, </a:t>
            </a: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b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</a:p>
          <a:p>
            <a:pPr lvl="0">
              <a:buClr>
                <a:srgbClr val="910A26"/>
              </a:buClr>
            </a:pP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void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 print(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std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::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string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msg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);</a:t>
            </a:r>
          </a:p>
          <a:p>
            <a:pPr lvl="0">
              <a:buClr>
                <a:srgbClr val="910A26"/>
              </a:buClr>
            </a:pP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 add(</a:t>
            </a: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foo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, </a:t>
            </a: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b</a:t>
            </a:r>
            <a:r>
              <a:rPr lang="hu-HU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ar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</a:p>
          <a:p>
            <a:pPr lvl="0">
              <a:buClr>
                <a:srgbClr val="910A26"/>
              </a:buClr>
            </a:pP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 add(</a:t>
            </a: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, </a:t>
            </a: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</a:p>
        </p:txBody>
      </p:sp>
      <p:sp>
        <p:nvSpPr>
          <p:cNvPr id="5" name="Téglalap 4"/>
          <p:cNvSpPr/>
          <p:nvPr/>
        </p:nvSpPr>
        <p:spPr>
          <a:xfrm>
            <a:off x="239510" y="4236486"/>
            <a:ext cx="8675370" cy="193899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buClr>
                <a:srgbClr val="910A26"/>
              </a:buClr>
            </a:pP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 add(</a:t>
            </a: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a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, </a:t>
            </a: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b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 {</a:t>
            </a:r>
          </a:p>
          <a:p>
            <a:pPr lvl="0">
              <a:buClr>
                <a:srgbClr val="910A26"/>
              </a:buClr>
            </a:pPr>
            <a:r>
              <a:rPr lang="hu-H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return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hu-H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a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 + </a:t>
            </a:r>
            <a:r>
              <a:rPr lang="hu-H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b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</a:p>
          <a:p>
            <a:pPr lvl="0">
              <a:buClr>
                <a:srgbClr val="910A26"/>
              </a:buClr>
            </a:pP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</a:p>
          <a:p>
            <a:pPr lvl="0">
              <a:buClr>
                <a:srgbClr val="910A26"/>
              </a:buClr>
            </a:pPr>
            <a:r>
              <a:rPr lang="hu-H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void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 print(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std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::</a:t>
            </a:r>
            <a:r>
              <a:rPr lang="hu-H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string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msg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) {</a:t>
            </a:r>
          </a:p>
          <a:p>
            <a:pPr lvl="0">
              <a:buClr>
                <a:srgbClr val="910A26"/>
              </a:buClr>
            </a:pP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hu-H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cout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 &lt;&lt; </a:t>
            </a:r>
            <a:r>
              <a:rPr lang="hu-HU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msg</a:t>
            </a: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</a:p>
          <a:p>
            <a:pPr lvl="0">
              <a:buClr>
                <a:srgbClr val="910A26"/>
              </a:buClr>
            </a:pPr>
            <a:r>
              <a:rPr lang="hu-H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  <a:endParaRPr lang="hu-H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3072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8E63B1A0955F054D8699BEDBBF139674" ma:contentTypeVersion="3" ma:contentTypeDescription="Új dokumentum létrehozása." ma:contentTypeScope="" ma:versionID="3b5081fa4e4e1fb214e9d2147f27daaf">
  <xsd:schema xmlns:xsd="http://www.w3.org/2001/XMLSchema" xmlns:xs="http://www.w3.org/2001/XMLSchema" xmlns:p="http://schemas.microsoft.com/office/2006/metadata/properties" xmlns:ns2="4c2e899d-3ea3-4ca5-87e4-042817e65db6" targetNamespace="http://schemas.microsoft.com/office/2006/metadata/properties" ma:root="true" ma:fieldsID="ba6b90f8c6c520ac48487e3f4f4d8d89" ns2:_="">
    <xsd:import namespace="4c2e899d-3ea3-4ca5-87e4-042817e65d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899d-3ea3-4ca5-87e4-042817e65d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0BBCB0-B369-4B94-9394-EBBFAF6A59B2}"/>
</file>

<file path=customXml/itemProps2.xml><?xml version="1.0" encoding="utf-8"?>
<ds:datastoreItem xmlns:ds="http://schemas.openxmlformats.org/officeDocument/2006/customXml" ds:itemID="{DFC1369F-53FC-4AE8-8114-1198581FE314}"/>
</file>

<file path=customXml/itemProps3.xml><?xml version="1.0" encoding="utf-8"?>
<ds:datastoreItem xmlns:ds="http://schemas.openxmlformats.org/officeDocument/2006/customXml" ds:itemID="{B277D8CE-F00B-4A89-9B1E-17E1D5219E6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</TotalTime>
  <Words>3082</Words>
  <Application>Microsoft Office PowerPoint</Application>
  <PresentationFormat>Widescreen</PresentationFormat>
  <Paragraphs>524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Consolas</vt:lpstr>
      <vt:lpstr>Segoe UI</vt:lpstr>
      <vt:lpstr>Segoe UI Light</vt:lpstr>
      <vt:lpstr>Wingdings</vt:lpstr>
      <vt:lpstr>Wingdings 2</vt:lpstr>
      <vt:lpstr>HDOfficeLightV0</vt:lpstr>
      <vt:lpstr>Multiplatform szoftverfejlesztés</vt:lpstr>
      <vt:lpstr>Mikor használunk C++-t?</vt:lpstr>
      <vt:lpstr>Mikor használunk C++-t?</vt:lpstr>
      <vt:lpstr>Gyors, de mégis mennyire?</vt:lpstr>
      <vt:lpstr>Sebesség teszt </vt:lpstr>
      <vt:lpstr>C++ ismétlés, alapok</vt:lpstr>
      <vt:lpstr>Történelem</vt:lpstr>
      <vt:lpstr>C++</vt:lpstr>
      <vt:lpstr>Függvények</vt:lpstr>
      <vt:lpstr>Osztályok</vt:lpstr>
      <vt:lpstr>Objektumok létrehozása</vt:lpstr>
      <vt:lpstr>Objektumok átadása</vt:lpstr>
      <vt:lpstr>Pointerek és referenciák</vt:lpstr>
      <vt:lpstr>Leszármazás</vt:lpstr>
      <vt:lpstr>Többszörös öröklés</vt:lpstr>
      <vt:lpstr>Virtuális öröklés</vt:lpstr>
      <vt:lpstr>Többszörös öröklés, interfészek</vt:lpstr>
      <vt:lpstr>Többszörös öröklés, interfészek</vt:lpstr>
      <vt:lpstr>Generikus programozás</vt:lpstr>
      <vt:lpstr>(Template metaprogramozás)</vt:lpstr>
      <vt:lpstr>metatrace</vt:lpstr>
      <vt:lpstr>C++ újdonságok</vt:lpstr>
      <vt:lpstr>Szabványosítás</vt:lpstr>
      <vt:lpstr>C++ 11, a megkésett óriás</vt:lpstr>
      <vt:lpstr>auto</vt:lpstr>
      <vt:lpstr>Kollekción iterálás</vt:lpstr>
      <vt:lpstr>auto iterációs paraméter</vt:lpstr>
      <vt:lpstr>enum problémák</vt:lpstr>
      <vt:lpstr>enum class</vt:lpstr>
      <vt:lpstr>Üres pointer, C++ 98</vt:lpstr>
      <vt:lpstr>nullptr</vt:lpstr>
      <vt:lpstr>override leszármazott osztályban</vt:lpstr>
      <vt:lpstr>override kulcsszó</vt:lpstr>
      <vt:lpstr>Függvény törlése</vt:lpstr>
      <vt:lpstr>Függvény törlése</vt:lpstr>
      <vt:lpstr>Függvény törlése</vt:lpstr>
      <vt:lpstr>Alapértelmezett implementáció</vt:lpstr>
      <vt:lpstr>long long</vt:lpstr>
      <vt:lpstr>String literal</vt:lpstr>
      <vt:lpstr>User defined literal</vt:lpstr>
      <vt:lpstr>Thread local storage</vt:lpstr>
      <vt:lpstr>Structured Binding (C++17)</vt:lpstr>
      <vt:lpstr>Egyéb C++17</vt:lpstr>
      <vt:lpstr>Elágazás optimalizálás (C++20)</vt:lpstr>
      <vt:lpstr>Fordításidejű kiértékelés (C++20)</vt:lpstr>
      <vt:lpstr>C++ 20 range és view</vt:lpstr>
      <vt:lpstr>C++ 20 range és view</vt:lpstr>
      <vt:lpstr>C++ 20 range és view</vt:lpstr>
      <vt:lpstr>C++20</vt:lpstr>
      <vt:lpstr>Fordítók</vt:lpstr>
      <vt:lpstr>Fejlesztőeszközök</vt:lpstr>
      <vt:lpstr>Kérdések?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Játékfejlesztés .NET platformon</dc:title>
  <dc:creator>tom raja</dc:creator>
  <cp:lastModifiedBy>Rajacsics Tamás</cp:lastModifiedBy>
  <cp:revision>207</cp:revision>
  <dcterms:created xsi:type="dcterms:W3CDTF">2019-10-16T00:52:01Z</dcterms:created>
  <dcterms:modified xsi:type="dcterms:W3CDTF">2023-03-09T15:10:47Z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0x0101008E63B1A0955F054D8699BEDBBF139674</vt:lpwstr>
  </property>
</Properties>
</file>