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59"/>
  </p:notesMasterIdLst>
  <p:sldIdLst>
    <p:sldId id="256" r:id="rId5"/>
    <p:sldId id="378" r:id="rId6"/>
    <p:sldId id="310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3" r:id="rId21"/>
    <p:sldId id="392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7" r:id="rId35"/>
    <p:sldId id="406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3" r:id="rId51"/>
    <p:sldId id="422" r:id="rId52"/>
    <p:sldId id="424" r:id="rId53"/>
    <p:sldId id="425" r:id="rId54"/>
    <p:sldId id="426" r:id="rId55"/>
    <p:sldId id="427" r:id="rId56"/>
    <p:sldId id="428" r:id="rId57"/>
    <p:sldId id="28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ustomXml" Target="../customXml/item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openxmlformats.org/officeDocument/2006/relationships/customXml" Target="../customXml/item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Új C++ nyelvi funkciók</a:t>
            </a:r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Megoldás: RAII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en-US" dirty="0"/>
              <a:t>A</a:t>
            </a:r>
            <a:r>
              <a:rPr lang="hu-HU" dirty="0" err="1"/>
              <a:t>cquisition</a:t>
            </a:r>
            <a:r>
              <a:rPr lang="hu-HU" dirty="0"/>
              <a:t> </a:t>
            </a:r>
            <a:r>
              <a:rPr lang="en-US" dirty="0"/>
              <a:t>I</a:t>
            </a:r>
            <a:r>
              <a:rPr lang="hu-HU" dirty="0"/>
              <a:t>s </a:t>
            </a:r>
            <a:r>
              <a:rPr lang="en-US" dirty="0"/>
              <a:t>I</a:t>
            </a:r>
            <a:r>
              <a:rPr lang="hu-HU" dirty="0" err="1"/>
              <a:t>nitialization</a:t>
            </a:r>
            <a:endParaRPr lang="hu-HU" dirty="0"/>
          </a:p>
          <a:p>
            <a:r>
              <a:rPr lang="hu-HU" dirty="0"/>
              <a:t>Az „erőforrást” egy lokális objektummal reprezentáljuk</a:t>
            </a:r>
          </a:p>
          <a:p>
            <a:pPr lvl="1"/>
            <a:r>
              <a:rPr lang="hu-HU" dirty="0"/>
              <a:t>A konstruktorban lefoglaljuk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destruktorban</a:t>
            </a:r>
            <a:r>
              <a:rPr lang="hu-HU" dirty="0"/>
              <a:t> felszabadítjuk</a:t>
            </a:r>
          </a:p>
          <a:p>
            <a:r>
              <a:rPr lang="hu-HU" dirty="0"/>
              <a:t>A lokális objektum mindenképp felszabadul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0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fájl </a:t>
            </a:r>
            <a:r>
              <a:rPr lang="hu-HU" dirty="0" err="1"/>
              <a:t>handle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Fájlt reprezentáló osztály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908250" y="2053694"/>
            <a:ext cx="6693553" cy="452431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FileHandle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{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: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FileHandle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char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*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char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*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rw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 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       f =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fopen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(n,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      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(!f)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          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throw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error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  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~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FileHandle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{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fclose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(f); }</a:t>
            </a: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...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private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: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FILE* f;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228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fájl </a:t>
            </a:r>
            <a:r>
              <a:rPr lang="hu-HU" dirty="0" err="1"/>
              <a:t>handle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Egyszerűen lokális objektumként hozzuk létre</a:t>
            </a:r>
          </a:p>
          <a:p>
            <a:r>
              <a:rPr lang="hu-HU" dirty="0"/>
              <a:t>Blokk/függvény végén felszabadul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44728" y="2990704"/>
            <a:ext cx="5533493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readFile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FileHandle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"test.txt"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"r"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Feldolgozás...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Nem kell kézzel felszabadítani.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33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Memória, mint erőforrás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Ebből a szempontból a memória nem más, mint egy erőforrás, csak ezt sokkal gyakrabban használjuk</a:t>
            </a:r>
          </a:p>
          <a:p>
            <a:pPr lvl="1"/>
            <a:r>
              <a:rPr lang="hu-HU" dirty="0" err="1"/>
              <a:t>malloc</a:t>
            </a:r>
            <a:r>
              <a:rPr lang="hu-HU" dirty="0"/>
              <a:t>/free</a:t>
            </a:r>
          </a:p>
          <a:p>
            <a:pPr lvl="1"/>
            <a:r>
              <a:rPr lang="hu-HU" dirty="0" err="1"/>
              <a:t>new</a:t>
            </a:r>
            <a:r>
              <a:rPr lang="hu-HU" dirty="0"/>
              <a:t>/</a:t>
            </a:r>
            <a:r>
              <a:rPr lang="hu-HU" dirty="0" err="1"/>
              <a:t>delete</a:t>
            </a:r>
            <a:endParaRPr lang="hu-HU" dirty="0"/>
          </a:p>
          <a:p>
            <a:r>
              <a:rPr lang="hu-HU" dirty="0"/>
              <a:t>Az erőforráskezeléshez hasonlóan a memóriakezelést se végezzük kézzel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shared_ptr</a:t>
            </a:r>
            <a:r>
              <a:rPr lang="hu-HU" dirty="0"/>
              <a:t> és </a:t>
            </a:r>
            <a:r>
              <a:rPr lang="hu-HU" dirty="0" err="1"/>
              <a:t>unique_ptr</a:t>
            </a:r>
            <a:r>
              <a:rPr lang="hu-HU" dirty="0"/>
              <a:t> típusok pont a RAII mintát valósítják meg a memóriára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0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</a:t>
            </a:r>
            <a:r>
              <a:rPr lang="hu-HU" dirty="0" err="1"/>
              <a:t>ória</a:t>
            </a:r>
            <a:r>
              <a:rPr lang="hu-HU" dirty="0"/>
              <a:t> 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RAII – nincs automatizmus</a:t>
            </a:r>
          </a:p>
          <a:p>
            <a:pPr lvl="1"/>
            <a:r>
              <a:rPr lang="en-US" dirty="0"/>
              <a:t>m</a:t>
            </a:r>
            <a:r>
              <a:rPr lang="hu-HU" dirty="0" err="1"/>
              <a:t>alloc</a:t>
            </a:r>
            <a:r>
              <a:rPr lang="en-US" dirty="0"/>
              <a:t>, </a:t>
            </a:r>
            <a:r>
              <a:rPr lang="hu-HU" dirty="0"/>
              <a:t>free</a:t>
            </a:r>
          </a:p>
          <a:p>
            <a:pPr lvl="1"/>
            <a:r>
              <a:rPr lang="en-US" dirty="0"/>
              <a:t>n</a:t>
            </a:r>
            <a:r>
              <a:rPr lang="hu-HU" dirty="0" err="1"/>
              <a:t>ew</a:t>
            </a:r>
            <a:r>
              <a:rPr lang="en-US" dirty="0"/>
              <a:t>, </a:t>
            </a:r>
            <a:r>
              <a:rPr lang="hu-HU" dirty="0" err="1"/>
              <a:t>delete</a:t>
            </a:r>
            <a:endParaRPr lang="hu-HU" dirty="0"/>
          </a:p>
          <a:p>
            <a:pPr lvl="1"/>
            <a:r>
              <a:rPr lang="en-US" dirty="0"/>
              <a:t>n</a:t>
            </a:r>
            <a:r>
              <a:rPr lang="hu-HU" dirty="0" err="1"/>
              <a:t>ew</a:t>
            </a:r>
            <a:r>
              <a:rPr lang="en-US" dirty="0"/>
              <a:t>[], delete[]</a:t>
            </a:r>
            <a:endParaRPr lang="hu-HU" dirty="0"/>
          </a:p>
          <a:p>
            <a:pPr lvl="1"/>
            <a:r>
              <a:rPr lang="hu-HU" dirty="0"/>
              <a:t>Globális változók és TLS (</a:t>
            </a:r>
            <a:r>
              <a:rPr lang="hu-HU" dirty="0" err="1"/>
              <a:t>thread</a:t>
            </a:r>
            <a:r>
              <a:rPr lang="hu-HU" dirty="0"/>
              <a:t> local </a:t>
            </a:r>
            <a:r>
              <a:rPr lang="hu-HU" dirty="0" err="1"/>
              <a:t>storage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Ettől még ezek jók lehetnek, de nem szabadulnak fel</a:t>
            </a:r>
          </a:p>
          <a:p>
            <a:r>
              <a:rPr lang="hu-HU" dirty="0"/>
              <a:t>RAII – automatikusan felszabadulnak</a:t>
            </a:r>
          </a:p>
          <a:p>
            <a:pPr lvl="1"/>
            <a:r>
              <a:rPr lang="hu-HU" dirty="0"/>
              <a:t>Globálisan: </a:t>
            </a:r>
            <a:r>
              <a:rPr lang="hu-HU" dirty="0" err="1"/>
              <a:t>shared_ptr</a:t>
            </a:r>
            <a:r>
              <a:rPr lang="en-US" dirty="0"/>
              <a:t>, </a:t>
            </a:r>
            <a:r>
              <a:rPr lang="hu-HU" dirty="0" err="1"/>
              <a:t>unique_ptr</a:t>
            </a:r>
            <a:r>
              <a:rPr lang="en-US" dirty="0"/>
              <a:t>, </a:t>
            </a:r>
            <a:r>
              <a:rPr lang="hu-HU" dirty="0" err="1"/>
              <a:t>weak_ptr</a:t>
            </a:r>
            <a:endParaRPr lang="hu-HU" dirty="0"/>
          </a:p>
          <a:p>
            <a:pPr lvl="1"/>
            <a:r>
              <a:rPr lang="en-US" dirty="0" err="1"/>
              <a:t>Vermen</a:t>
            </a:r>
            <a:r>
              <a:rPr lang="hu-HU" dirty="0"/>
              <a:t> változó és _</a:t>
            </a:r>
            <a:r>
              <a:rPr lang="hu-HU" dirty="0" err="1"/>
              <a:t>alloca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5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szintű nyelvekben van GC</a:t>
            </a:r>
          </a:p>
          <a:p>
            <a:pPr lvl="1"/>
            <a:r>
              <a:rPr lang="hu-HU" dirty="0"/>
              <a:t>Automatikusan kezeli a memóriát és szabadítja fel a már nem használt objektumokat</a:t>
            </a:r>
          </a:p>
          <a:p>
            <a:r>
              <a:rPr lang="hu-HU" dirty="0"/>
              <a:t>C++-</a:t>
            </a:r>
            <a:r>
              <a:rPr lang="hu-HU" dirty="0" err="1"/>
              <a:t>ban</a:t>
            </a:r>
            <a:r>
              <a:rPr lang="hu-HU" dirty="0"/>
              <a:t> alapból nincs, RAII helyettesíti</a:t>
            </a:r>
          </a:p>
          <a:p>
            <a:pPr lvl="1"/>
            <a:r>
              <a:rPr lang="hu-HU" dirty="0" err="1"/>
              <a:t>Third-party</a:t>
            </a:r>
            <a:r>
              <a:rPr lang="hu-HU" dirty="0"/>
              <a:t> GC-implementációk használhatók</a:t>
            </a:r>
          </a:p>
          <a:p>
            <a:r>
              <a:rPr lang="hu-HU" dirty="0"/>
              <a:t>Vannak hibrid nyelvek</a:t>
            </a:r>
          </a:p>
          <a:p>
            <a:pPr lvl="1"/>
            <a:r>
              <a:rPr lang="hu-HU" dirty="0"/>
              <a:t>D</a:t>
            </a:r>
          </a:p>
          <a:p>
            <a:pPr lvl="1"/>
            <a:r>
              <a:rPr lang="hu-HU" dirty="0" err="1"/>
              <a:t>Managed</a:t>
            </a:r>
            <a:r>
              <a:rPr lang="hu-HU" dirty="0"/>
              <a:t> C++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7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RAII vs. GC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Mindkettőre igaz</a:t>
            </a:r>
          </a:p>
          <a:p>
            <a:pPr lvl="1"/>
            <a:r>
              <a:rPr lang="hu-HU" dirty="0"/>
              <a:t>Kényelmes – nem kell felszabadítani kézzel</a:t>
            </a:r>
          </a:p>
          <a:p>
            <a:pPr lvl="1"/>
            <a:r>
              <a:rPr lang="hu-HU" dirty="0"/>
              <a:t>Produktív – nehéz hibázni, ha követjük a szabályokat</a:t>
            </a:r>
          </a:p>
          <a:p>
            <a:r>
              <a:rPr lang="hu-HU" dirty="0"/>
              <a:t>Különbségek</a:t>
            </a:r>
          </a:p>
          <a:p>
            <a:pPr lvl="1"/>
            <a:r>
              <a:rPr lang="hu-HU" dirty="0"/>
              <a:t>Hibázási lehetőség kevesebb GC-</a:t>
            </a:r>
            <a:r>
              <a:rPr lang="hu-HU" dirty="0" err="1"/>
              <a:t>vel</a:t>
            </a:r>
            <a:endParaRPr lang="hu-HU" dirty="0"/>
          </a:p>
          <a:p>
            <a:pPr lvl="2"/>
            <a:r>
              <a:rPr lang="hu-HU" dirty="0"/>
              <a:t>Nem kell figyelni körkörös hivatkozásra</a:t>
            </a:r>
          </a:p>
          <a:p>
            <a:pPr lvl="1"/>
            <a:r>
              <a:rPr lang="hu-HU" dirty="0"/>
              <a:t>RAII determinisztikus, jobban kézben tartható</a:t>
            </a:r>
          </a:p>
          <a:p>
            <a:pPr lvl="1"/>
            <a:r>
              <a:rPr lang="hu-HU" dirty="0"/>
              <a:t>Sebesség más (GC gyorsabb lehet általános esetben)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konstruktor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Copy</a:t>
            </a:r>
            <a:r>
              <a:rPr lang="hu-HU" dirty="0"/>
              <a:t> konstruktor elkerülése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7296104" cy="5138447"/>
          </a:xfrm>
        </p:spPr>
        <p:txBody>
          <a:bodyPr/>
          <a:lstStyle/>
          <a:p>
            <a:r>
              <a:rPr lang="hu-HU" dirty="0"/>
              <a:t>Alapprobléma</a:t>
            </a:r>
          </a:p>
          <a:p>
            <a:pPr lvl="1"/>
            <a:r>
              <a:rPr lang="hu-HU" dirty="0"/>
              <a:t>C++-</a:t>
            </a:r>
            <a:r>
              <a:rPr lang="hu-HU" dirty="0" err="1"/>
              <a:t>ban</a:t>
            </a:r>
            <a:r>
              <a:rPr lang="hu-HU" dirty="0"/>
              <a:t> könnyen készül másolat egy objektumról</a:t>
            </a:r>
          </a:p>
          <a:p>
            <a:pPr lvl="1"/>
            <a:r>
              <a:rPr lang="hu-HU" dirty="0"/>
              <a:t>Nagy objektumok vagy sok objektum esetén a másolás drága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86" y="1315995"/>
            <a:ext cx="337232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0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Hogyan adjunk vissza egy nagyméretű tömböt?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elsőt szeretnénk hátrány nélkül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976489" y="2073434"/>
            <a:ext cx="3438562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?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createData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371776"/>
              </p:ext>
            </p:extLst>
          </p:nvPr>
        </p:nvGraphicFramePr>
        <p:xfrm>
          <a:off x="976489" y="2658666"/>
          <a:ext cx="8242300" cy="290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238">
                <a:tc>
                  <a:txBody>
                    <a:bodyPr/>
                    <a:lstStyle/>
                    <a:p>
                      <a:pPr algn="l"/>
                      <a:r>
                        <a:rPr lang="hu-HU" sz="2000" dirty="0"/>
                        <a:t>Megoldás</a:t>
                      </a:r>
                      <a:endParaRPr lang="hu-HU" sz="2000" dirty="0">
                        <a:latin typeface="Bariol Regular" panose="02000506040000020003" charset="0"/>
                      </a:endParaRPr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dirty="0"/>
                        <a:t>Hátrány</a:t>
                      </a:r>
                      <a:endParaRPr lang="hu-HU" sz="2000" dirty="0">
                        <a:latin typeface="Bariol Regular" panose="02000506040000020003" charset="0"/>
                      </a:endParaRPr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561">
                <a:tc>
                  <a:txBody>
                    <a:bodyPr/>
                    <a:lstStyle/>
                    <a:p>
                      <a:pPr algn="l"/>
                      <a:r>
                        <a:rPr lang="hu-HU" sz="1800" kern="1200" dirty="0" err="1">
                          <a:effectLst/>
                        </a:rPr>
                        <a:t>std</a:t>
                      </a:r>
                      <a:r>
                        <a:rPr lang="hu-HU" sz="1800" kern="1200" dirty="0">
                          <a:effectLst/>
                        </a:rPr>
                        <a:t>::</a:t>
                      </a:r>
                      <a:r>
                        <a:rPr lang="hu-HU" sz="1800" kern="1200" dirty="0" err="1">
                          <a:effectLst/>
                        </a:rPr>
                        <a:t>vector</a:t>
                      </a:r>
                      <a:r>
                        <a:rPr lang="hu-HU" sz="1800" kern="1200" dirty="0">
                          <a:effectLst/>
                        </a:rPr>
                        <a:t>&lt;int&gt; </a:t>
                      </a:r>
                      <a:r>
                        <a:rPr lang="hu-HU" sz="1800" kern="1200" dirty="0" err="1">
                          <a:effectLst/>
                        </a:rPr>
                        <a:t>createData</a:t>
                      </a:r>
                      <a:r>
                        <a:rPr lang="hu-HU" sz="1800" kern="1200" dirty="0">
                          <a:effectLst/>
                        </a:rPr>
                        <a:t>();</a:t>
                      </a:r>
                      <a:endParaRPr lang="hu-HU" sz="1800" dirty="0"/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dirty="0"/>
                        <a:t>Másolás</a:t>
                      </a:r>
                      <a:endParaRPr lang="hu-HU" sz="2000" dirty="0">
                        <a:latin typeface="Bariol Regular" panose="02000506040000020003" charset="0"/>
                      </a:endParaRPr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561">
                <a:tc>
                  <a:txBody>
                    <a:bodyPr/>
                    <a:lstStyle/>
                    <a:p>
                      <a:pPr algn="l"/>
                      <a:r>
                        <a:rPr lang="hu-HU" sz="1800" kern="1200" dirty="0" err="1">
                          <a:effectLst/>
                        </a:rPr>
                        <a:t>std</a:t>
                      </a:r>
                      <a:r>
                        <a:rPr lang="hu-HU" sz="1800" kern="1200" dirty="0">
                          <a:effectLst/>
                        </a:rPr>
                        <a:t>::</a:t>
                      </a:r>
                      <a:r>
                        <a:rPr lang="hu-HU" sz="1800" kern="1200" dirty="0" err="1">
                          <a:effectLst/>
                        </a:rPr>
                        <a:t>vector</a:t>
                      </a:r>
                      <a:r>
                        <a:rPr lang="hu-HU" sz="1800" kern="1200" dirty="0">
                          <a:effectLst/>
                        </a:rPr>
                        <a:t>&lt;int&gt;* </a:t>
                      </a:r>
                      <a:r>
                        <a:rPr lang="hu-HU" sz="1800" kern="1200" dirty="0" err="1">
                          <a:effectLst/>
                        </a:rPr>
                        <a:t>createData</a:t>
                      </a:r>
                      <a:r>
                        <a:rPr lang="hu-HU" sz="1800" kern="1200" dirty="0">
                          <a:effectLst/>
                        </a:rPr>
                        <a:t>();</a:t>
                      </a:r>
                      <a:endParaRPr lang="hu-HU" sz="1800" dirty="0"/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dirty="0"/>
                        <a:t>Memóriakezelés</a:t>
                      </a:r>
                      <a:endParaRPr lang="hu-HU" sz="2000" dirty="0">
                        <a:latin typeface="Bariol Regular" panose="02000506040000020003" charset="0"/>
                      </a:endParaRPr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864">
                <a:tc>
                  <a:txBody>
                    <a:bodyPr/>
                    <a:lstStyle/>
                    <a:p>
                      <a:pPr algn="l"/>
                      <a:r>
                        <a:rPr lang="hu-HU" sz="1800" kern="1200" dirty="0" err="1">
                          <a:effectLst/>
                        </a:rPr>
                        <a:t>void</a:t>
                      </a:r>
                      <a:r>
                        <a:rPr lang="hu-HU" sz="1800" kern="1200" dirty="0">
                          <a:effectLst/>
                        </a:rPr>
                        <a:t> </a:t>
                      </a:r>
                      <a:r>
                        <a:rPr lang="hu-HU" sz="1800" kern="1200" dirty="0" err="1">
                          <a:effectLst/>
                        </a:rPr>
                        <a:t>createData</a:t>
                      </a:r>
                      <a:r>
                        <a:rPr lang="hu-HU" sz="1800" kern="1200" dirty="0">
                          <a:effectLst/>
                        </a:rPr>
                        <a:t>(</a:t>
                      </a:r>
                      <a:r>
                        <a:rPr lang="hu-HU" sz="1800" kern="1200" dirty="0" err="1">
                          <a:effectLst/>
                        </a:rPr>
                        <a:t>std</a:t>
                      </a:r>
                      <a:r>
                        <a:rPr lang="hu-HU" sz="1800" kern="1200" dirty="0">
                          <a:effectLst/>
                        </a:rPr>
                        <a:t>::</a:t>
                      </a:r>
                      <a:r>
                        <a:rPr lang="hu-HU" sz="1800" kern="1200" dirty="0" err="1">
                          <a:effectLst/>
                        </a:rPr>
                        <a:t>vector</a:t>
                      </a:r>
                      <a:r>
                        <a:rPr lang="hu-HU" sz="1800" kern="1200" dirty="0">
                          <a:effectLst/>
                        </a:rPr>
                        <a:t>&lt;int&gt;&amp; </a:t>
                      </a:r>
                      <a:r>
                        <a:rPr lang="hu-HU" sz="1800" kern="1200" dirty="0" err="1">
                          <a:effectLst/>
                        </a:rPr>
                        <a:t>result</a:t>
                      </a:r>
                      <a:r>
                        <a:rPr lang="hu-HU" sz="1800" kern="1200" dirty="0">
                          <a:effectLst/>
                        </a:rPr>
                        <a:t>);</a:t>
                      </a:r>
                      <a:endParaRPr lang="hu-HU" sz="1800" dirty="0"/>
                    </a:p>
                  </a:txBody>
                  <a:tcPr marL="130048" marR="130048" marT="65024" marB="650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000" dirty="0"/>
                        <a:t>Nehezen olvasható, operátorokra nem működik</a:t>
                      </a:r>
                      <a:endParaRPr lang="hu-HU" sz="2000" dirty="0">
                        <a:latin typeface="Bariol Regular" panose="02000506040000020003" charset="0"/>
                      </a:endParaRPr>
                    </a:p>
                  </a:txBody>
                  <a:tcPr marL="130048" marR="130048" marT="65024" marB="650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memóriakezelés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RAII –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en-US" dirty="0"/>
              <a:t>A</a:t>
            </a:r>
            <a:r>
              <a:rPr lang="hu-HU" dirty="0" err="1"/>
              <a:t>cquisition</a:t>
            </a:r>
            <a:r>
              <a:rPr lang="hu-HU" dirty="0"/>
              <a:t> </a:t>
            </a:r>
            <a:r>
              <a:rPr lang="en-US" dirty="0"/>
              <a:t>I</a:t>
            </a:r>
            <a:r>
              <a:rPr lang="hu-HU" dirty="0"/>
              <a:t>s </a:t>
            </a:r>
            <a:r>
              <a:rPr lang="en-US" dirty="0"/>
              <a:t>I</a:t>
            </a:r>
            <a:r>
              <a:rPr lang="hu-HU" dirty="0" err="1"/>
              <a:t>nitialization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26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lvalue</a:t>
            </a:r>
            <a:r>
              <a:rPr lang="hu-HU" dirty="0"/>
              <a:t>, </a:t>
            </a:r>
            <a:r>
              <a:rPr lang="hu-HU" dirty="0" err="1"/>
              <a:t>rvalue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objektum: egy folytonos terület a memóriában</a:t>
            </a:r>
          </a:p>
          <a:p>
            <a:r>
              <a:rPr lang="hu-HU" dirty="0" err="1"/>
              <a:t>lvalue</a:t>
            </a:r>
            <a:r>
              <a:rPr lang="hu-HU" dirty="0"/>
              <a:t>: egy objektumra referáló kifejezés, ami tovább él a kifejezésnél (állhat egyenlőség bal oldalán)</a:t>
            </a:r>
          </a:p>
          <a:p>
            <a:pPr lvl="1"/>
            <a:r>
              <a:rPr lang="hu-HU" dirty="0"/>
              <a:t>int i;</a:t>
            </a:r>
          </a:p>
          <a:p>
            <a:r>
              <a:rPr lang="hu-HU" dirty="0" err="1"/>
              <a:t>rvalue</a:t>
            </a:r>
            <a:r>
              <a:rPr lang="hu-HU" dirty="0"/>
              <a:t>: minden más (ideiglenes)</a:t>
            </a:r>
          </a:p>
          <a:p>
            <a:pPr lvl="1"/>
            <a:r>
              <a:rPr lang="hu-HU" dirty="0"/>
              <a:t>i + 7;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7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lvalue</a:t>
            </a:r>
            <a:r>
              <a:rPr lang="hu-HU" dirty="0"/>
              <a:t>, példák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98693" y="1439562"/>
            <a:ext cx="5287813" cy="5138447"/>
          </a:xfrm>
        </p:spPr>
        <p:txBody>
          <a:bodyPr/>
          <a:lstStyle/>
          <a:p>
            <a:r>
              <a:rPr lang="hu-HU" sz="2800" dirty="0"/>
              <a:t>a példákban ezek az </a:t>
            </a:r>
            <a:r>
              <a:rPr lang="hu-HU" sz="2800" dirty="0" err="1"/>
              <a:t>lvalue</a:t>
            </a:r>
            <a:r>
              <a:rPr lang="hu-HU" sz="2800" dirty="0"/>
              <a:t>-k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getstr</a:t>
            </a:r>
            <a:r>
              <a:rPr lang="hu-HU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a[3]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2"/>
            <a:ext cx="6088277" cy="41549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 i;</a:t>
            </a:r>
          </a:p>
          <a:p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i = </a:t>
            </a:r>
            <a:r>
              <a:rPr lang="sv-SE" sz="2400" dirty="0">
                <a:solidFill>
                  <a:srgbClr val="098658"/>
                </a:solidFill>
                <a:latin typeface="Segoe UI" panose="020B0502040204020203" pitchFamily="34" charset="0"/>
              </a:rPr>
              <a:t>5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b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sv-SE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sv-SE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 ci = </a:t>
            </a:r>
            <a:r>
              <a:rPr lang="sv-SE" sz="2400" dirty="0">
                <a:solidFill>
                  <a:srgbClr val="098658"/>
                </a:solidFill>
                <a:latin typeface="Segoe UI" panose="020B0502040204020203" pitchFamily="34" charset="0"/>
              </a:rPr>
              <a:t>5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ci = </a:t>
            </a:r>
            <a:r>
              <a:rPr lang="sv-SE" sz="2400" dirty="0">
                <a:solidFill>
                  <a:srgbClr val="098658"/>
                </a:solidFill>
                <a:latin typeface="Segoe UI" panose="020B0502040204020203" pitchFamily="34" charset="0"/>
              </a:rPr>
              <a:t>6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  <a:r>
              <a:rPr lang="sv-SE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ERROR</a:t>
            </a:r>
            <a:endParaRPr lang="sv-SE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b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sv-SE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sv-SE" sz="2400" dirty="0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[</a:t>
            </a:r>
            <a:r>
              <a:rPr lang="sv-SE" sz="2400" dirty="0">
                <a:solidFill>
                  <a:srgbClr val="098658"/>
                </a:solidFill>
                <a:latin typeface="Segoe UI" panose="020B0502040204020203" pitchFamily="34" charset="0"/>
              </a:rPr>
              <a:t>5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];</a:t>
            </a:r>
          </a:p>
          <a:p>
            <a:r>
              <a:rPr lang="sv-SE" sz="2400" dirty="0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[</a:t>
            </a:r>
            <a:r>
              <a:rPr lang="sv-SE" sz="2400" dirty="0">
                <a:solidFill>
                  <a:srgbClr val="098658"/>
                </a:solidFill>
                <a:latin typeface="Segoe UI" panose="020B0502040204020203" pitchFamily="34" charset="0"/>
              </a:rPr>
              <a:t>3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] = </a:t>
            </a:r>
            <a:r>
              <a:rPr lang="sv-SE" sz="2400" dirty="0">
                <a:solidFill>
                  <a:srgbClr val="098658"/>
                </a:solidFill>
                <a:latin typeface="Segoe UI" panose="020B0502040204020203" pitchFamily="34" charset="0"/>
              </a:rPr>
              <a:t>2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b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sv-SE" sz="2400" dirty="0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sv-SE" sz="2400" dirty="0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sv-SE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 getStr() { </a:t>
            </a:r>
            <a:r>
              <a:rPr lang="sv-SE" sz="2400" dirty="0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 globalStr; }</a:t>
            </a:r>
          </a:p>
          <a:p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getStr() = </a:t>
            </a:r>
            <a:r>
              <a:rPr lang="sv-SE" sz="2400" dirty="0">
                <a:solidFill>
                  <a:srgbClr val="A31515"/>
                </a:solidFill>
                <a:latin typeface="Segoe UI" panose="020B0502040204020203" pitchFamily="34" charset="0"/>
              </a:rPr>
              <a:t>"modifiy"</a:t>
            </a:r>
            <a:r>
              <a:rPr lang="sv-SE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  <a:r>
              <a:rPr lang="sv-SE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Meglepő szintaktika</a:t>
            </a:r>
            <a:endParaRPr lang="sv-SE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3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rvalue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4339988"/>
            <a:ext cx="11567160" cy="2238021"/>
          </a:xfrm>
        </p:spPr>
        <p:txBody>
          <a:bodyPr/>
          <a:lstStyle/>
          <a:p>
            <a:r>
              <a:rPr lang="hu-HU" sz="2800" dirty="0" err="1"/>
              <a:t>rvalue</a:t>
            </a:r>
            <a:r>
              <a:rPr lang="hu-HU" sz="2800" dirty="0"/>
              <a:t>-k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createStr</a:t>
            </a:r>
            <a:r>
              <a:rPr lang="hu-HU" sz="2400" dirty="0"/>
              <a:t>() – értékadás bal oldalán áll, mégsem </a:t>
            </a:r>
            <a:r>
              <a:rPr lang="hu-HU" sz="2400" dirty="0" err="1"/>
              <a:t>lvalue</a:t>
            </a:r>
            <a:endParaRPr lang="hu-H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string</a:t>
            </a:r>
            <a:r>
              <a:rPr lang="hu-HU" sz="2400" dirty="0"/>
              <a:t>("alma")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(i + 1)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highlight>
                  <a:srgbClr val="FFFFFF"/>
                </a:highlight>
              </a:rPr>
              <a:t>Az „Állhat értékadás baloldalán” nem teljeskörű definíció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2923605" y="1315995"/>
            <a:ext cx="6358644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createStr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{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"alma"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 }</a:t>
            </a: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addr1 = &amp;(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createStr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());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ERROR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addr2 = &amp;(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"alma"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));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ERROR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i =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2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(i +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=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5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ERROR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"alma"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=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"narancs"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OK (!)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createStr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=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"narancs"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OK (!)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5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lvalue</a:t>
            </a:r>
            <a:r>
              <a:rPr lang="hu-HU" dirty="0"/>
              <a:t>, </a:t>
            </a:r>
            <a:r>
              <a:rPr lang="hu-HU" dirty="0" err="1"/>
              <a:t>rvalue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4797188"/>
            <a:ext cx="11567160" cy="1780821"/>
          </a:xfrm>
        </p:spPr>
        <p:txBody>
          <a:bodyPr/>
          <a:lstStyle/>
          <a:p>
            <a:r>
              <a:rPr lang="hu-HU" sz="2800" dirty="0"/>
              <a:t>C++ 98</a:t>
            </a:r>
            <a:r>
              <a:rPr lang="en-US" sz="2800" dirty="0"/>
              <a:t>: </a:t>
            </a:r>
            <a:r>
              <a:rPr lang="hu-HU" sz="2800" dirty="0"/>
              <a:t>a fordító tudta, hogy mi </a:t>
            </a:r>
            <a:r>
              <a:rPr lang="hu-HU" sz="2800" dirty="0" err="1"/>
              <a:t>lvalue</a:t>
            </a:r>
            <a:r>
              <a:rPr lang="hu-HU" sz="2800" dirty="0"/>
              <a:t>, vagy </a:t>
            </a:r>
            <a:r>
              <a:rPr lang="hu-HU" sz="2800" dirty="0" err="1"/>
              <a:t>rvalue</a:t>
            </a:r>
            <a:endParaRPr lang="hu-HU" sz="2800" dirty="0"/>
          </a:p>
          <a:p>
            <a:pPr lvl="1"/>
            <a:r>
              <a:rPr lang="hu-HU" sz="2400" dirty="0"/>
              <a:t>De nem volt rá mód a nyelvben, hogy megkülönböztessük azokat a kifejezéseket, amik olyan objektumot reprezentálnak, ami épp megszűnőben van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62899" y="1902429"/>
            <a:ext cx="4859979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createData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temp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adatok előállítása...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temp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rvalue</a:t>
            </a:r>
            <a:r>
              <a:rPr lang="hu-HU" dirty="0"/>
              <a:t> </a:t>
            </a:r>
            <a:r>
              <a:rPr lang="hu-HU" dirty="0" err="1"/>
              <a:t>reference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C++11: kiegészült a nyelv egy új referenciatípussal: </a:t>
            </a:r>
            <a:r>
              <a:rPr lang="hu-HU" b="1" dirty="0">
                <a:latin typeface="Consolas" panose="020B0609020204030204" pitchFamily="49" charset="0"/>
              </a:rPr>
              <a:t>T&amp;&amp;</a:t>
            </a:r>
          </a:p>
          <a:p>
            <a:r>
              <a:rPr lang="hu-HU" dirty="0"/>
              <a:t>csak </a:t>
            </a:r>
            <a:r>
              <a:rPr lang="hu-HU" dirty="0" err="1"/>
              <a:t>rvalue</a:t>
            </a:r>
            <a:r>
              <a:rPr lang="hu-HU" dirty="0"/>
              <a:t>-hoz köt, módosítható</a:t>
            </a:r>
          </a:p>
          <a:p>
            <a:r>
              <a:rPr lang="hu-HU" dirty="0"/>
              <a:t>Egy megszűnőben lévő objektumot reprezentál, „kilophatjuk” a tartalmát</a:t>
            </a:r>
          </a:p>
          <a:p>
            <a:r>
              <a:rPr lang="hu-HU" dirty="0"/>
              <a:t>Ezzel elkerülhetjük a másolást</a:t>
            </a:r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7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</a:t>
            </a:r>
            <a:r>
              <a:rPr lang="hu-HU" dirty="0" err="1"/>
              <a:t>doubleVector</a:t>
            </a:r>
            <a:r>
              <a:rPr lang="hu-HU" dirty="0"/>
              <a:t> </a:t>
            </a:r>
            <a:r>
              <a:rPr lang="hu-HU" dirty="0" err="1"/>
              <a:t>pszeudokód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1765241" y="1944530"/>
            <a:ext cx="8675371" cy="347787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Segoe UI" panose="020B0502040204020203" pitchFamily="34" charset="0"/>
              </a:rPr>
              <a:t>doubleVector</a:t>
            </a:r>
            <a:endParaRPr lang="hu-HU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count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capacity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double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*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doubleVector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() :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capacity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>
                <a:solidFill>
                  <a:srgbClr val="098658"/>
                </a:solidFill>
                <a:latin typeface="Segoe UI" panose="020B0502040204020203" pitchFamily="34" charset="0"/>
              </a:rPr>
              <a:t>5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),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count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>
                <a:solidFill>
                  <a:srgbClr val="098658"/>
                </a:solidFill>
                <a:latin typeface="Segoe UI" panose="020B0502040204020203" pitchFamily="34" charset="0"/>
              </a:rPr>
              <a:t>0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),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 err="1">
                <a:solidFill>
                  <a:srgbClr val="AF00DB"/>
                </a:solidFill>
                <a:latin typeface="Segoe UI" panose="020B0502040204020203" pitchFamily="34" charset="0"/>
              </a:rPr>
              <a:t>new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double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[</a:t>
            </a:r>
            <a:r>
              <a:rPr lang="hu-HU" sz="2000" dirty="0">
                <a:solidFill>
                  <a:srgbClr val="098658"/>
                </a:solidFill>
                <a:latin typeface="Segoe UI" panose="020B0502040204020203" pitchFamily="34" charset="0"/>
              </a:rPr>
              <a:t>5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]){ }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~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doubleVector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() { </a:t>
            </a:r>
            <a:r>
              <a:rPr lang="hu-HU" sz="2000" dirty="0" err="1">
                <a:solidFill>
                  <a:srgbClr val="AF00DB"/>
                </a:solidFill>
                <a:latin typeface="Segoe UI" panose="020B0502040204020203" pitchFamily="34" charset="0"/>
              </a:rPr>
              <a:t>delete</a:t>
            </a:r>
            <a:r>
              <a:rPr lang="hu-HU" sz="2000" dirty="0">
                <a:solidFill>
                  <a:srgbClr val="AF00DB"/>
                </a:solidFill>
                <a:latin typeface="Segoe UI" panose="020B0502040204020203" pitchFamily="34" charset="0"/>
              </a:rPr>
              <a:t>[]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; }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add(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double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>
                <a:solidFill>
                  <a:srgbClr val="440000"/>
                </a:solidFill>
                <a:latin typeface="Segoe UI" panose="020B0502040204020203" pitchFamily="34" charset="0"/>
              </a:rPr>
              <a:t>d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remove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>
                <a:solidFill>
                  <a:srgbClr val="440000"/>
                </a:solidFill>
                <a:latin typeface="Segoe UI" panose="020B0502040204020203" pitchFamily="34" charset="0"/>
              </a:rPr>
              <a:t>index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double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get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>
                <a:solidFill>
                  <a:srgbClr val="440000"/>
                </a:solidFill>
                <a:latin typeface="Segoe UI" panose="020B0502040204020203" pitchFamily="34" charset="0"/>
              </a:rPr>
              <a:t>index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193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doubleVector</a:t>
            </a:r>
            <a:r>
              <a:rPr lang="hu-HU" dirty="0"/>
              <a:t> COPY </a:t>
            </a:r>
            <a:r>
              <a:rPr lang="hu-HU" dirty="0" err="1"/>
              <a:t>ctor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1" y="1569216"/>
            <a:ext cx="8675371" cy="452431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doubleVector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: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capacity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capacity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count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count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AF00DB"/>
                </a:solidFill>
                <a:latin typeface="Segoe UI" panose="020B0502040204020203" pitchFamily="34" charset="0"/>
              </a:rPr>
              <a:t>new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double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[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capacity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])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</a:t>
            </a: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    // Klasszikus COPY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ctor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, lemásoljuk a teljes tömböt.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i =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0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 i &lt;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count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 i++)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   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[i] =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[i];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99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doubleVector</a:t>
            </a:r>
            <a:r>
              <a:rPr lang="hu-HU" dirty="0"/>
              <a:t> MOVE </a:t>
            </a:r>
            <a:r>
              <a:rPr lang="hu-HU" dirty="0" err="1"/>
              <a:t>ctor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1" y="1405443"/>
            <a:ext cx="8675371" cy="526297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doubleVector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: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capacity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capacity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count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count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</a:t>
            </a: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    // MOVE: kilopjuk a reprezentációt (memóriát).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    // Nincs másolás.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    // Töröljük a forrás objektumban a pointert.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    // Fontos, különben a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destruktorban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felszabadítanánk.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other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nullptr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32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</a:t>
            </a:r>
            <a:r>
              <a:rPr lang="hu-HU" dirty="0" err="1"/>
              <a:t>hívódik</a:t>
            </a:r>
            <a:r>
              <a:rPr lang="hu-HU" dirty="0"/>
              <a:t> MOVE?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1" y="1610160"/>
            <a:ext cx="8675371" cy="41549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createVec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{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/* ... */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</a:t>
            </a: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{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/* ... */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</a:t>
            </a: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foo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COPY, mert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vec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lvalue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());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MOVE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createVec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());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MOVE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71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move</a:t>
            </a:r>
            <a:r>
              <a:rPr lang="hu-HU" dirty="0"/>
              <a:t> manuálisan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tudom, hogy egy egyébként </a:t>
            </a:r>
            <a:r>
              <a:rPr lang="hu-HU" dirty="0" err="1"/>
              <a:t>lvalue</a:t>
            </a:r>
            <a:r>
              <a:rPr lang="hu-HU" dirty="0"/>
              <a:t> kifejezés által reprezentált objektumot később már nem használok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move</a:t>
            </a:r>
            <a:r>
              <a:rPr lang="hu-HU" dirty="0"/>
              <a:t>: igazából nem több, mint </a:t>
            </a:r>
            <a:r>
              <a:rPr lang="hu-HU" dirty="0" err="1"/>
              <a:t>kasztolás</a:t>
            </a:r>
            <a:r>
              <a:rPr lang="hu-HU" dirty="0"/>
              <a:t> </a:t>
            </a:r>
            <a:r>
              <a:rPr lang="hu-HU" dirty="0" err="1"/>
              <a:t>rvalue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-re</a:t>
            </a:r>
          </a:p>
          <a:p>
            <a:r>
              <a:rPr lang="hu-HU" dirty="0"/>
              <a:t>Így érték szemantikával átadhatunk nem másolható objektumokat is, pl. </a:t>
            </a:r>
            <a:r>
              <a:rPr lang="hu-HU" dirty="0" err="1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915074" y="2439125"/>
            <a:ext cx="8583768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move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));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// MOVE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// Ezután már nem szabad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vec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-et használni, lehet, hogy a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useVec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fv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. kilopta a tartalmát.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memóriakezelés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spcBef>
                <a:spcPts val="844"/>
              </a:spcBef>
            </a:pPr>
            <a:r>
              <a:rPr lang="hu-HU" kern="0" dirty="0">
                <a:solidFill>
                  <a:prstClr val="black"/>
                </a:solidFill>
              </a:rPr>
              <a:t>Pointerek használata veszélyes</a:t>
            </a:r>
          </a:p>
          <a:p>
            <a:pPr marL="401822" indent="-401822">
              <a:spcBef>
                <a:spcPts val="844"/>
              </a:spcBef>
            </a:pPr>
            <a:r>
              <a:rPr lang="hu-HU" kern="0" dirty="0">
                <a:solidFill>
                  <a:prstClr val="black"/>
                </a:solidFill>
              </a:rPr>
              <a:t>Könnyű </a:t>
            </a:r>
            <a:r>
              <a:rPr lang="hu-HU" kern="0" dirty="0" err="1">
                <a:solidFill>
                  <a:prstClr val="black"/>
                </a:solidFill>
              </a:rPr>
              <a:t>memory</a:t>
            </a:r>
            <a:r>
              <a:rPr lang="hu-HU" kern="0" dirty="0">
                <a:solidFill>
                  <a:prstClr val="black"/>
                </a:solidFill>
              </a:rPr>
              <a:t> </a:t>
            </a:r>
            <a:r>
              <a:rPr lang="hu-HU" kern="0" dirty="0" err="1">
                <a:solidFill>
                  <a:prstClr val="black"/>
                </a:solidFill>
              </a:rPr>
              <a:t>leaket</a:t>
            </a:r>
            <a:r>
              <a:rPr lang="hu-HU" kern="0" dirty="0">
                <a:solidFill>
                  <a:prstClr val="black"/>
                </a:solidFill>
              </a:rPr>
              <a:t> okozni</a:t>
            </a:r>
          </a:p>
        </p:txBody>
      </p:sp>
      <p:sp>
        <p:nvSpPr>
          <p:cNvPr id="6" name="Téglalap 5"/>
          <p:cNvSpPr/>
          <p:nvPr/>
        </p:nvSpPr>
        <p:spPr>
          <a:xfrm>
            <a:off x="1765242" y="2963525"/>
            <a:ext cx="8675370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use_gadget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x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*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AF00DB"/>
                </a:solidFill>
                <a:latin typeface="Segoe UI" panose="020B0502040204020203" pitchFamily="34" charset="0"/>
              </a:rPr>
              <a:t>new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...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(x &gt;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100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throw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runtime_error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error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!"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...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</a:t>
            </a:r>
            <a:r>
              <a:rPr lang="hu-HU" sz="2400" dirty="0" err="1">
                <a:solidFill>
                  <a:srgbClr val="AF00DB"/>
                </a:solidFill>
                <a:latin typeface="Segoe UI" panose="020B0502040204020203" pitchFamily="34" charset="0"/>
              </a:rPr>
              <a:t>delete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365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Visszaadás érték szerint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Nincs másolás, hatékony</a:t>
            </a:r>
          </a:p>
          <a:p>
            <a:r>
              <a:rPr lang="hu-HU" dirty="0"/>
              <a:t>Az összes STL-konténer támogatja</a:t>
            </a:r>
          </a:p>
          <a:p>
            <a:r>
              <a:rPr lang="hu-HU" dirty="0"/>
              <a:t>Jelentős gyorsulást jelenthet a fordító frissítése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0" name="Group 42"/>
          <p:cNvGrpSpPr/>
          <p:nvPr/>
        </p:nvGrpSpPr>
        <p:grpSpPr>
          <a:xfrm>
            <a:off x="1455489" y="3121414"/>
            <a:ext cx="3810179" cy="3456595"/>
            <a:chOff x="628650" y="1617033"/>
            <a:chExt cx="4910524" cy="4454830"/>
          </a:xfrm>
        </p:grpSpPr>
        <p:sp>
          <p:nvSpPr>
            <p:cNvPr id="41" name="Flowchart: Alternate Process 22"/>
            <p:cNvSpPr/>
            <p:nvPr/>
          </p:nvSpPr>
          <p:spPr bwMode="auto">
            <a:xfrm>
              <a:off x="628650" y="2477240"/>
              <a:ext cx="1861247" cy="990025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3200" dirty="0"/>
                <a:t>Forrás</a:t>
              </a:r>
            </a:p>
          </p:txBody>
        </p:sp>
        <p:sp>
          <p:nvSpPr>
            <p:cNvPr id="42" name="Flowchart: Alternate Process 23"/>
            <p:cNvSpPr/>
            <p:nvPr/>
          </p:nvSpPr>
          <p:spPr bwMode="auto">
            <a:xfrm>
              <a:off x="3677927" y="2462620"/>
              <a:ext cx="1861247" cy="990025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3200" dirty="0"/>
                <a:t>Cél</a:t>
              </a:r>
            </a:p>
          </p:txBody>
        </p:sp>
        <p:grpSp>
          <p:nvGrpSpPr>
            <p:cNvPr id="43" name="Group 24"/>
            <p:cNvGrpSpPr/>
            <p:nvPr>
              <p:custDataLst>
                <p:custData r:id="rId2"/>
              </p:custDataLst>
            </p:nvPr>
          </p:nvGrpSpPr>
          <p:grpSpPr>
            <a:xfrm>
              <a:off x="628650" y="5051305"/>
              <a:ext cx="1861247" cy="1020558"/>
              <a:chOff x="483048" y="7063923"/>
              <a:chExt cx="1861247" cy="1020558"/>
            </a:xfrm>
          </p:grpSpPr>
          <p:sp>
            <p:nvSpPr>
              <p:cNvPr id="54" name="Flowchart: Alternate Process 25"/>
              <p:cNvSpPr/>
              <p:nvPr/>
            </p:nvSpPr>
            <p:spPr bwMode="auto">
              <a:xfrm>
                <a:off x="483048" y="7094456"/>
                <a:ext cx="1861247" cy="990025"/>
              </a:xfrm>
              <a:prstGeom prst="flowChartAlternateProcess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514350" indent="-285750" algn="ctr">
                  <a:buFont typeface="Arial" panose="020B0604020202020204" pitchFamily="34" charset="0"/>
                  <a:buChar char="•"/>
                </a:pPr>
                <a:endParaRPr lang="hu-HU" sz="3200" dirty="0"/>
              </a:p>
            </p:txBody>
          </p:sp>
          <p:cxnSp>
            <p:nvCxnSpPr>
              <p:cNvPr id="55" name="Straight Connector 26"/>
              <p:cNvCxnSpPr/>
              <p:nvPr/>
            </p:nvCxnSpPr>
            <p:spPr bwMode="auto">
              <a:xfrm>
                <a:off x="784616" y="7094456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27"/>
              <p:cNvCxnSpPr/>
              <p:nvPr/>
            </p:nvCxnSpPr>
            <p:spPr bwMode="auto">
              <a:xfrm>
                <a:off x="1109044" y="7094455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28"/>
              <p:cNvCxnSpPr/>
              <p:nvPr/>
            </p:nvCxnSpPr>
            <p:spPr bwMode="auto">
              <a:xfrm>
                <a:off x="1421047" y="7063923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29"/>
              <p:cNvCxnSpPr/>
              <p:nvPr/>
            </p:nvCxnSpPr>
            <p:spPr bwMode="auto">
              <a:xfrm>
                <a:off x="1735040" y="7094455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30"/>
              <p:cNvCxnSpPr/>
              <p:nvPr/>
            </p:nvCxnSpPr>
            <p:spPr bwMode="auto">
              <a:xfrm>
                <a:off x="2051848" y="7094454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44" name="Group 31"/>
            <p:cNvGrpSpPr/>
            <p:nvPr>
              <p:custDataLst>
                <p:custData r:id="rId3"/>
              </p:custDataLst>
            </p:nvPr>
          </p:nvGrpSpPr>
          <p:grpSpPr>
            <a:xfrm>
              <a:off x="3677927" y="5051305"/>
              <a:ext cx="1861247" cy="1020558"/>
              <a:chOff x="483048" y="7063923"/>
              <a:chExt cx="1861247" cy="1020558"/>
            </a:xfrm>
          </p:grpSpPr>
          <p:sp>
            <p:nvSpPr>
              <p:cNvPr id="48" name="Flowchart: Alternate Process 32"/>
              <p:cNvSpPr/>
              <p:nvPr/>
            </p:nvSpPr>
            <p:spPr bwMode="auto">
              <a:xfrm>
                <a:off x="483048" y="7094456"/>
                <a:ext cx="1861247" cy="990025"/>
              </a:xfrm>
              <a:prstGeom prst="flowChartAlternateProcess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514350" indent="-285750" algn="ctr">
                  <a:buFont typeface="Arial" panose="020B0604020202020204" pitchFamily="34" charset="0"/>
                  <a:buChar char="•"/>
                </a:pPr>
                <a:endParaRPr lang="hu-HU" sz="3200" dirty="0"/>
              </a:p>
            </p:txBody>
          </p:sp>
          <p:cxnSp>
            <p:nvCxnSpPr>
              <p:cNvPr id="49" name="Straight Connector 33"/>
              <p:cNvCxnSpPr/>
              <p:nvPr/>
            </p:nvCxnSpPr>
            <p:spPr bwMode="auto">
              <a:xfrm>
                <a:off x="784616" y="7094456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0" name="Straight Connector 34"/>
              <p:cNvCxnSpPr/>
              <p:nvPr/>
            </p:nvCxnSpPr>
            <p:spPr bwMode="auto">
              <a:xfrm>
                <a:off x="1109044" y="7094455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35"/>
              <p:cNvCxnSpPr/>
              <p:nvPr/>
            </p:nvCxnSpPr>
            <p:spPr bwMode="auto">
              <a:xfrm>
                <a:off x="1421047" y="7063923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36"/>
              <p:cNvCxnSpPr/>
              <p:nvPr/>
            </p:nvCxnSpPr>
            <p:spPr bwMode="auto">
              <a:xfrm>
                <a:off x="1735040" y="7094455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3" name="Straight Connector 37"/>
              <p:cNvCxnSpPr/>
              <p:nvPr/>
            </p:nvCxnSpPr>
            <p:spPr bwMode="auto">
              <a:xfrm>
                <a:off x="2051848" y="7094454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45" name="Straight Arrow Connector 38"/>
            <p:cNvCxnSpPr>
              <a:stCxn id="41" idx="2"/>
              <a:endCxn id="54" idx="0"/>
            </p:cNvCxnSpPr>
            <p:nvPr/>
          </p:nvCxnSpPr>
          <p:spPr bwMode="auto">
            <a:xfrm>
              <a:off x="1559274" y="3467265"/>
              <a:ext cx="0" cy="1614573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39"/>
            <p:cNvCxnSpPr>
              <a:stCxn id="42" idx="2"/>
              <a:endCxn id="48" idx="0"/>
            </p:cNvCxnSpPr>
            <p:nvPr/>
          </p:nvCxnSpPr>
          <p:spPr bwMode="auto">
            <a:xfrm>
              <a:off x="4608551" y="3452645"/>
              <a:ext cx="0" cy="1629193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sp>
          <p:nvSpPr>
            <p:cNvPr id="47" name="TextBox 40"/>
            <p:cNvSpPr txBox="1"/>
            <p:nvPr/>
          </p:nvSpPr>
          <p:spPr>
            <a:xfrm>
              <a:off x="2211778" y="1617033"/>
              <a:ext cx="1737268" cy="824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600" dirty="0">
                  <a:solidFill>
                    <a:schemeClr val="tx1"/>
                  </a:solidFill>
                  <a:ea typeface="+mn-ea"/>
                  <a:cs typeface="Bariol Regular"/>
                </a:rPr>
                <a:t>C++98</a:t>
              </a:r>
            </a:p>
          </p:txBody>
        </p:sp>
      </p:grpSp>
      <p:cxnSp>
        <p:nvCxnSpPr>
          <p:cNvPr id="60" name="Straight Connector 43"/>
          <p:cNvCxnSpPr/>
          <p:nvPr/>
        </p:nvCxnSpPr>
        <p:spPr bwMode="auto">
          <a:xfrm>
            <a:off x="5759409" y="3487980"/>
            <a:ext cx="0" cy="3188552"/>
          </a:xfrm>
          <a:prstGeom prst="line">
            <a:avLst/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grpSp>
        <p:nvGrpSpPr>
          <p:cNvPr id="61" name="Group 2"/>
          <p:cNvGrpSpPr/>
          <p:nvPr/>
        </p:nvGrpSpPr>
        <p:grpSpPr>
          <a:xfrm>
            <a:off x="6271134" y="3172811"/>
            <a:ext cx="3831101" cy="3405197"/>
            <a:chOff x="7276844" y="4345272"/>
            <a:chExt cx="4910524" cy="4364622"/>
          </a:xfrm>
        </p:grpSpPr>
        <p:sp>
          <p:nvSpPr>
            <p:cNvPr id="62" name="Flowchart: Alternate Process 44"/>
            <p:cNvSpPr/>
            <p:nvPr/>
          </p:nvSpPr>
          <p:spPr bwMode="auto">
            <a:xfrm>
              <a:off x="7276844" y="5115271"/>
              <a:ext cx="1861247" cy="990025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3200" dirty="0"/>
                <a:t>Forrás</a:t>
              </a:r>
            </a:p>
          </p:txBody>
        </p:sp>
        <p:sp>
          <p:nvSpPr>
            <p:cNvPr id="63" name="Flowchart: Alternate Process 45"/>
            <p:cNvSpPr/>
            <p:nvPr/>
          </p:nvSpPr>
          <p:spPr bwMode="auto">
            <a:xfrm>
              <a:off x="10326121" y="5100651"/>
              <a:ext cx="1861247" cy="990025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3200" dirty="0"/>
                <a:t>Cél</a:t>
              </a:r>
            </a:p>
          </p:txBody>
        </p:sp>
        <p:grpSp>
          <p:nvGrpSpPr>
            <p:cNvPr id="64" name="Group 46"/>
            <p:cNvGrpSpPr/>
            <p:nvPr>
              <p:custDataLst>
                <p:custData r:id="rId1"/>
              </p:custDataLst>
            </p:nvPr>
          </p:nvGrpSpPr>
          <p:grpSpPr>
            <a:xfrm>
              <a:off x="7276844" y="7689336"/>
              <a:ext cx="1861247" cy="1020558"/>
              <a:chOff x="483048" y="7063923"/>
              <a:chExt cx="1861247" cy="1020558"/>
            </a:xfrm>
          </p:grpSpPr>
          <p:sp>
            <p:nvSpPr>
              <p:cNvPr id="70" name="Flowchart: Alternate Process 47"/>
              <p:cNvSpPr/>
              <p:nvPr/>
            </p:nvSpPr>
            <p:spPr bwMode="auto">
              <a:xfrm>
                <a:off x="483048" y="7094456"/>
                <a:ext cx="1861247" cy="990025"/>
              </a:xfrm>
              <a:prstGeom prst="flowChartAlternateProcess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514350" indent="-285750" algn="ctr">
                  <a:buFont typeface="Arial" panose="020B0604020202020204" pitchFamily="34" charset="0"/>
                  <a:buChar char="•"/>
                </a:pPr>
                <a:endParaRPr lang="hu-HU" sz="3200" dirty="0"/>
              </a:p>
            </p:txBody>
          </p:sp>
          <p:cxnSp>
            <p:nvCxnSpPr>
              <p:cNvPr id="71" name="Straight Connector 48"/>
              <p:cNvCxnSpPr/>
              <p:nvPr/>
            </p:nvCxnSpPr>
            <p:spPr bwMode="auto">
              <a:xfrm>
                <a:off x="784616" y="7094456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49"/>
              <p:cNvCxnSpPr/>
              <p:nvPr/>
            </p:nvCxnSpPr>
            <p:spPr bwMode="auto">
              <a:xfrm>
                <a:off x="1109044" y="7094455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50"/>
              <p:cNvCxnSpPr/>
              <p:nvPr/>
            </p:nvCxnSpPr>
            <p:spPr bwMode="auto">
              <a:xfrm>
                <a:off x="1421047" y="7063923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51"/>
              <p:cNvCxnSpPr/>
              <p:nvPr/>
            </p:nvCxnSpPr>
            <p:spPr bwMode="auto">
              <a:xfrm>
                <a:off x="1735040" y="7094455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52"/>
              <p:cNvCxnSpPr/>
              <p:nvPr/>
            </p:nvCxnSpPr>
            <p:spPr bwMode="auto">
              <a:xfrm>
                <a:off x="2051848" y="7094454"/>
                <a:ext cx="0" cy="990025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65" name="Straight Arrow Connector 53"/>
            <p:cNvCxnSpPr>
              <a:stCxn id="62" idx="2"/>
              <a:endCxn id="70" idx="0"/>
            </p:cNvCxnSpPr>
            <p:nvPr/>
          </p:nvCxnSpPr>
          <p:spPr bwMode="auto">
            <a:xfrm>
              <a:off x="8207468" y="6105296"/>
              <a:ext cx="0" cy="1614573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cxnSp>
          <p:nvCxnSpPr>
            <p:cNvPr id="66" name="Straight Arrow Connector 54"/>
            <p:cNvCxnSpPr>
              <a:stCxn id="63" idx="2"/>
              <a:endCxn id="70" idx="0"/>
            </p:cNvCxnSpPr>
            <p:nvPr/>
          </p:nvCxnSpPr>
          <p:spPr bwMode="auto">
            <a:xfrm flipH="1">
              <a:off x="8207468" y="6090676"/>
              <a:ext cx="3049277" cy="1629193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Straight Connector 55"/>
            <p:cNvCxnSpPr/>
            <p:nvPr/>
          </p:nvCxnSpPr>
          <p:spPr bwMode="auto">
            <a:xfrm flipV="1">
              <a:off x="7943650" y="6484371"/>
              <a:ext cx="528327" cy="569617"/>
            </a:xfrm>
            <a:prstGeom prst="lin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38100" cap="flat" cmpd="sng" algn="ctr">
              <a:solidFill>
                <a:srgbClr val="0070C0"/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56"/>
            <p:cNvCxnSpPr/>
            <p:nvPr/>
          </p:nvCxnSpPr>
          <p:spPr bwMode="auto">
            <a:xfrm flipH="1" flipV="1">
              <a:off x="7941684" y="6487268"/>
              <a:ext cx="528327" cy="569617"/>
            </a:xfrm>
            <a:prstGeom prst="lin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38100" cap="flat" cmpd="sng" algn="ctr">
              <a:solidFill>
                <a:srgbClr val="0070C0"/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57"/>
            <p:cNvSpPr txBox="1"/>
            <p:nvPr/>
          </p:nvSpPr>
          <p:spPr>
            <a:xfrm>
              <a:off x="8892657" y="4345272"/>
              <a:ext cx="1695067" cy="804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600" dirty="0">
                  <a:solidFill>
                    <a:schemeClr val="tx1"/>
                  </a:solidFill>
                  <a:ea typeface="+mn-ea"/>
                  <a:cs typeface="Bariol Regular"/>
                </a:rPr>
                <a:t>C++11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7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kifejezések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 átadása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Gyakran szükséges logikát paraméterként átadni, például:</a:t>
            </a:r>
          </a:p>
          <a:p>
            <a:pPr lvl="1"/>
            <a:r>
              <a:rPr lang="hu-HU" dirty="0"/>
              <a:t>algoritmusok</a:t>
            </a:r>
          </a:p>
          <a:p>
            <a:pPr lvl="1"/>
            <a:r>
              <a:rPr lang="hu-HU" dirty="0" err="1"/>
              <a:t>callback</a:t>
            </a:r>
            <a:r>
              <a:rPr lang="hu-HU" dirty="0"/>
              <a:t> függvények</a:t>
            </a:r>
          </a:p>
          <a:p>
            <a:pPr lvl="1"/>
            <a:r>
              <a:rPr lang="hu-HU" dirty="0"/>
              <a:t>eseménykezelés</a:t>
            </a:r>
          </a:p>
          <a:p>
            <a:pPr lvl="1"/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(futásidőben választható algoritmus, például </a:t>
            </a:r>
            <a:r>
              <a:rPr lang="hu-HU" dirty="0" err="1"/>
              <a:t>plugin</a:t>
            </a:r>
            <a:r>
              <a:rPr lang="hu-HU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31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 átadása: függvénypointer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(Lehet referencia is)</a:t>
            </a:r>
          </a:p>
          <a:p>
            <a:r>
              <a:rPr lang="hu-HU" dirty="0"/>
              <a:t>Specifikus típus</a:t>
            </a:r>
          </a:p>
          <a:p>
            <a:r>
              <a:rPr lang="hu-HU" dirty="0"/>
              <a:t>Nehezen olvasható szintaktika</a:t>
            </a:r>
          </a:p>
          <a:p>
            <a:r>
              <a:rPr lang="hu-HU" dirty="0"/>
              <a:t>Tagfüggvények típusa más, nehézkes használni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9703" y="1439562"/>
            <a:ext cx="5806448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execFunc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(*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func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)()) {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func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 }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myFunc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{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cout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&lt;&lt;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"alma"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 }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foo3()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execFunc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(&amp;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myFunc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550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sort algoritmus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1" y="1808053"/>
            <a:ext cx="8675371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#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include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algorithm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bool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cmpStrLength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b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&lt;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b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=…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::sort(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.begin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.end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cmpStrLength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7073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Functor</a:t>
            </a:r>
            <a:r>
              <a:rPr lang="hu-HU" dirty="0"/>
              <a:t> objektum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1" y="1603337"/>
            <a:ext cx="8675371" cy="41549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struct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strLengthComparer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bool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AF00DB"/>
                </a:solidFill>
                <a:latin typeface="Segoe UI" panose="020B0502040204020203" pitchFamily="34" charset="0"/>
              </a:rPr>
              <a:t>operator()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b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&lt;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b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};</a:t>
            </a:r>
          </a:p>
          <a:p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strLengthComparer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cmp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::sort(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.begin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.end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cmp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7830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</a:t>
            </a:r>
            <a:r>
              <a:rPr lang="hu-HU" dirty="0" err="1"/>
              <a:t>expressions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hu-HU" dirty="0" err="1"/>
              <a:t>ogika</a:t>
            </a:r>
            <a:r>
              <a:rPr lang="hu-HU" dirty="0"/>
              <a:t> definiálása egyetlen kifejezésben</a:t>
            </a:r>
          </a:p>
          <a:p>
            <a:r>
              <a:rPr lang="en-US" dirty="0"/>
              <a:t>F</a:t>
            </a:r>
            <a:r>
              <a:rPr lang="hu-HU" dirty="0" err="1"/>
              <a:t>unctor</a:t>
            </a:r>
            <a:r>
              <a:rPr lang="hu-HU" dirty="0"/>
              <a:t> objektum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hu-HU" dirty="0"/>
              <a:t>generál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1" y="2683176"/>
            <a:ext cx="8675371" cy="378565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// ...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::sort(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.begin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strings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.end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[] 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const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b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a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 &lt;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b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.length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});</a:t>
            </a:r>
          </a:p>
        </p:txBody>
      </p:sp>
    </p:spTree>
    <p:extLst>
      <p:ext uri="{BB962C8B-B14F-4D97-AF65-F5344CB8AC3E}">
        <p14:creationId xmlns:p14="http://schemas.microsoft.com/office/powerpoint/2010/main" val="407898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</a:t>
            </a:r>
            <a:r>
              <a:rPr lang="hu-HU" dirty="0" err="1"/>
              <a:t>expressions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Az átadás helyén van az implementáció, könnyen olvasható</a:t>
            </a:r>
          </a:p>
          <a:p>
            <a:r>
              <a:rPr lang="hu-HU" sz="2800" dirty="0"/>
              <a:t>Érdemes használni, ha</a:t>
            </a:r>
          </a:p>
          <a:p>
            <a:pPr lvl="1"/>
            <a:r>
              <a:rPr lang="hu-HU" sz="2400" dirty="0"/>
              <a:t>egyszerű logikát implementál</a:t>
            </a:r>
          </a:p>
          <a:p>
            <a:pPr lvl="1"/>
            <a:r>
              <a:rPr lang="hu-HU" sz="2400" dirty="0"/>
              <a:t>csak egyetlen helyen van rá szükség</a:t>
            </a:r>
          </a:p>
          <a:p>
            <a:r>
              <a:rPr lang="hu-HU" sz="2800" dirty="0"/>
              <a:t>Egy </a:t>
            </a:r>
            <a:r>
              <a:rPr lang="hu-HU" sz="2800" dirty="0" err="1"/>
              <a:t>functor</a:t>
            </a:r>
            <a:r>
              <a:rPr lang="hu-HU" sz="2800" dirty="0"/>
              <a:t> objektum több helyen újra használható</a:t>
            </a:r>
          </a:p>
          <a:p>
            <a:pPr lvl="1"/>
            <a:r>
              <a:rPr lang="hu-HU" sz="2400" dirty="0" err="1"/>
              <a:t>Lambát</a:t>
            </a:r>
            <a:r>
              <a:rPr lang="hu-HU" sz="2400" dirty="0"/>
              <a:t> is eltehetjük egy változóba és újra felhasználhatjuk – nem az igazi</a:t>
            </a:r>
          </a:p>
          <a:p>
            <a:r>
              <a:rPr lang="hu-HU" sz="2800" dirty="0"/>
              <a:t>A </a:t>
            </a:r>
            <a:r>
              <a:rPr lang="hu-HU" sz="2800" dirty="0" err="1"/>
              <a:t>functor</a:t>
            </a:r>
            <a:r>
              <a:rPr lang="hu-HU" sz="2800" dirty="0"/>
              <a:t> objektum típusának a neve dokumentálja a funkcióját, a lambdának nincs neve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2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</a:t>
            </a:r>
            <a:r>
              <a:rPr lang="hu-HU" dirty="0" err="1"/>
              <a:t>expressions</a:t>
            </a:r>
            <a:r>
              <a:rPr lang="hu-HU" dirty="0"/>
              <a:t>: </a:t>
            </a:r>
            <a:r>
              <a:rPr lang="hu-HU" dirty="0" err="1"/>
              <a:t>capturing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egy, a lambda </a:t>
            </a:r>
            <a:r>
              <a:rPr lang="hu-HU" dirty="0" err="1"/>
              <a:t>scope-jában</a:t>
            </a:r>
            <a:r>
              <a:rPr lang="hu-HU" dirty="0"/>
              <a:t> lévő változót szeretnénk használni a lambda kódjában</a:t>
            </a:r>
          </a:p>
          <a:p>
            <a:endParaRPr lang="hu-HU" sz="2800" dirty="0"/>
          </a:p>
          <a:p>
            <a:endParaRPr lang="hu-HU" sz="2800" dirty="0"/>
          </a:p>
          <a:p>
            <a:pPr lvl="1"/>
            <a:r>
              <a:rPr lang="hu-HU" sz="2400" dirty="0"/>
              <a:t>[&amp;</a:t>
            </a:r>
            <a:r>
              <a:rPr lang="hu-HU" sz="2400" dirty="0" err="1"/>
              <a:t>count</a:t>
            </a:r>
            <a:r>
              <a:rPr lang="hu-HU" sz="2400" dirty="0"/>
              <a:t>]: </a:t>
            </a:r>
            <a:r>
              <a:rPr lang="hu-HU" sz="2400" dirty="0" err="1"/>
              <a:t>capture</a:t>
            </a:r>
            <a:r>
              <a:rPr lang="hu-HU" sz="2400" dirty="0"/>
              <a:t> referencia szerint</a:t>
            </a:r>
          </a:p>
          <a:p>
            <a:pPr lvl="1"/>
            <a:r>
              <a:rPr lang="hu-HU" sz="2400" dirty="0"/>
              <a:t>[=</a:t>
            </a:r>
            <a:r>
              <a:rPr lang="hu-HU" sz="2400" dirty="0" err="1"/>
              <a:t>count</a:t>
            </a:r>
            <a:r>
              <a:rPr lang="hu-HU" sz="2400" dirty="0"/>
              <a:t>]: </a:t>
            </a:r>
            <a:r>
              <a:rPr lang="hu-HU" sz="2400" dirty="0" err="1"/>
              <a:t>capture</a:t>
            </a:r>
            <a:r>
              <a:rPr lang="hu-HU" sz="2400" dirty="0"/>
              <a:t> érték szerint</a:t>
            </a:r>
          </a:p>
          <a:p>
            <a:pPr lvl="1"/>
            <a:r>
              <a:rPr lang="hu-HU" sz="2400" dirty="0"/>
              <a:t>[&amp;]: minden hivatkozott változó referencia szerint</a:t>
            </a:r>
          </a:p>
          <a:p>
            <a:pPr lvl="1"/>
            <a:r>
              <a:rPr lang="hu-HU" sz="2400" dirty="0"/>
              <a:t>[=]: minden hivatkozott változó érték szerint</a:t>
            </a:r>
          </a:p>
          <a:p>
            <a:pPr lvl="1"/>
            <a:r>
              <a:rPr lang="hu-HU" sz="2400" dirty="0"/>
              <a:t>[=, </a:t>
            </a:r>
            <a:r>
              <a:rPr lang="en-US" sz="2400" dirty="0"/>
              <a:t>&amp;count</a:t>
            </a:r>
            <a:r>
              <a:rPr lang="hu-HU" sz="2400" dirty="0"/>
              <a:t>]: minden hivatkozott változó érték szerint, kivétel </a:t>
            </a:r>
            <a:r>
              <a:rPr lang="hu-HU" sz="2400" dirty="0" err="1"/>
              <a:t>count</a:t>
            </a:r>
            <a:r>
              <a:rPr lang="hu-HU" sz="2400" dirty="0"/>
              <a:t> (ami referencia szerint)</a:t>
            </a:r>
          </a:p>
          <a:p>
            <a:pPr lvl="1"/>
            <a:r>
              <a:rPr lang="hu-HU" sz="2400" dirty="0"/>
              <a:t>[]: nincsen </a:t>
            </a:r>
            <a:r>
              <a:rPr lang="hu-HU" sz="2400" dirty="0" err="1"/>
              <a:t>capture</a:t>
            </a:r>
            <a:endParaRPr lang="en-GB" sz="2400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460983" y="2445621"/>
            <a:ext cx="8675371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count = </a:t>
            </a:r>
            <a:r>
              <a:rPr lang="en-US" sz="2400" dirty="0">
                <a:solidFill>
                  <a:srgbClr val="098658"/>
                </a:solidFill>
                <a:latin typeface="Segoe UI" panose="020B0502040204020203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en-US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::generate(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beg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,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[&amp;</a:t>
            </a:r>
            <a:r>
              <a:rPr lang="en-US" sz="2400" dirty="0">
                <a:solidFill>
                  <a:srgbClr val="440000"/>
                </a:solidFill>
                <a:latin typeface="Segoe UI" panose="020B0502040204020203" pitchFamily="34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] (){ </a:t>
            </a:r>
            <a:r>
              <a:rPr lang="en-US" sz="2400" dirty="0">
                <a:solidFill>
                  <a:srgbClr val="0000FF"/>
                </a:solidFill>
                <a:latin typeface="Segoe UI" panose="020B0502040204020203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 count++; });</a:t>
            </a:r>
          </a:p>
        </p:txBody>
      </p:sp>
    </p:spTree>
    <p:extLst>
      <p:ext uri="{BB962C8B-B14F-4D97-AF65-F5344CB8AC3E}">
        <p14:creationId xmlns:p14="http://schemas.microsoft.com/office/powerpoint/2010/main" val="1139997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</a:t>
            </a:r>
            <a:r>
              <a:rPr lang="hu-HU" dirty="0" err="1"/>
              <a:t>expressions</a:t>
            </a:r>
            <a:r>
              <a:rPr lang="hu-HU" dirty="0"/>
              <a:t>: fordítás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72148" y="1315995"/>
            <a:ext cx="5224464" cy="1485899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hu-H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hu-H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indices</a:t>
            </a:r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::generate(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indices.begin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indices.end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hu-H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[&amp;count] (){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count++; });</a:t>
            </a:r>
            <a:endParaRPr lang="hu-H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29249" y="4020312"/>
            <a:ext cx="6005513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1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generatedFuncClass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hu-H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capturedInt; </a:t>
            </a:r>
            <a:r>
              <a:rPr lang="hu-H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capture by ref!</a:t>
            </a:r>
            <a:endParaRPr lang="hu-H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u-H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generatedFuncClass(</a:t>
            </a:r>
            <a:r>
              <a:rPr lang="hu-H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hu-HU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capturedInt(</a:t>
            </a:r>
            <a:r>
              <a:rPr lang="hu-HU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endParaRPr lang="hu-H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operator()() { </a:t>
            </a:r>
            <a:r>
              <a:rPr lang="hu-H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capturedInt++; }</a:t>
            </a:r>
          </a:p>
          <a:p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hu-H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hu-HU" sz="1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indices(10);</a:t>
            </a:r>
          </a:p>
          <a:p>
            <a:r>
              <a:rPr lang="hu-H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r>
              <a:rPr lang="hu-HU" sz="1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generatedFuncClass</a:t>
            </a:r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gfc(count);</a:t>
            </a:r>
          </a:p>
          <a:p>
            <a:r>
              <a:rPr lang="hu-H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std::generate(indices.begin(), indices.end(), gfc);</a:t>
            </a:r>
            <a:endParaRPr lang="hu-HU" sz="1400"/>
          </a:p>
        </p:txBody>
      </p:sp>
      <p:sp>
        <p:nvSpPr>
          <p:cNvPr id="6" name="Down Arrow 4"/>
          <p:cNvSpPr/>
          <p:nvPr/>
        </p:nvSpPr>
        <p:spPr>
          <a:xfrm>
            <a:off x="5446243" y="2817416"/>
            <a:ext cx="676275" cy="1209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5"/>
          <p:cNvSpPr txBox="1"/>
          <p:nvPr/>
        </p:nvSpPr>
        <p:spPr>
          <a:xfrm>
            <a:off x="5986787" y="3191421"/>
            <a:ext cx="386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/>
              <a:t>Kódgenerálás a fordítás során</a:t>
            </a:r>
          </a:p>
        </p:txBody>
      </p:sp>
    </p:spTree>
    <p:extLst>
      <p:ext uri="{BB962C8B-B14F-4D97-AF65-F5344CB8AC3E}">
        <p14:creationId xmlns:p14="http://schemas.microsoft.com/office/powerpoint/2010/main" val="1464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memóriakezelés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spcBef>
                <a:spcPts val="844"/>
              </a:spcBef>
            </a:pPr>
            <a:r>
              <a:rPr lang="hu-HU" dirty="0" err="1"/>
              <a:t>Scoped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hu-HU" dirty="0"/>
          </a:p>
          <a:p>
            <a:pPr marL="401822" indent="-401822">
              <a:spcBef>
                <a:spcPts val="844"/>
              </a:spcBef>
            </a:pPr>
            <a:r>
              <a:rPr lang="hu-HU" dirty="0"/>
              <a:t>Egyszerű, biztonságos</a:t>
            </a:r>
          </a:p>
          <a:p>
            <a:pPr marL="401822" indent="-401822">
              <a:spcBef>
                <a:spcPts val="844"/>
              </a:spcBef>
            </a:pPr>
            <a:r>
              <a:rPr lang="hu-HU" dirty="0"/>
              <a:t>Modern C++ </a:t>
            </a:r>
            <a:r>
              <a:rPr lang="hu-HU" i="1" dirty="0"/>
              <a:t>stílus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2" y="3403083"/>
            <a:ext cx="8675370" cy="267765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use_gadget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x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(x);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...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(x &gt;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100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throw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runtime_error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error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!"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...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</a:t>
            </a:r>
            <a:r>
              <a:rPr lang="hu-HU" dirty="0" err="1"/>
              <a:t>expression</a:t>
            </a:r>
            <a:r>
              <a:rPr lang="hu-HU" dirty="0"/>
              <a:t> részei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concatNameWithStr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[&amp;] (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result.append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concatNameWithStr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green</a:t>
            </a:r>
            <a:r>
              <a:rPr lang="hu-H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hu-H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hu-H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bluegreen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ular Callout 4"/>
          <p:cNvSpPr/>
          <p:nvPr/>
        </p:nvSpPr>
        <p:spPr>
          <a:xfrm>
            <a:off x="3834030" y="1801505"/>
            <a:ext cx="1876425" cy="704850"/>
          </a:xfrm>
          <a:prstGeom prst="wedgeRectCallout">
            <a:avLst>
              <a:gd name="adj1" fmla="val 33482"/>
              <a:gd name="adj2" fmla="val 77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capture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</p:txBody>
      </p:sp>
      <p:sp>
        <p:nvSpPr>
          <p:cNvPr id="5" name="Rectangular Callout 5"/>
          <p:cNvSpPr/>
          <p:nvPr/>
        </p:nvSpPr>
        <p:spPr>
          <a:xfrm>
            <a:off x="5927149" y="1798462"/>
            <a:ext cx="1876425" cy="704850"/>
          </a:xfrm>
          <a:prstGeom prst="wedgeRectCallout">
            <a:avLst>
              <a:gd name="adj1" fmla="val 18254"/>
              <a:gd name="adj2" fmla="val 77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paraméterlista</a:t>
            </a:r>
          </a:p>
          <a:p>
            <a:pPr algn="ctr"/>
            <a:r>
              <a:rPr lang="hu-HU" dirty="0"/>
              <a:t>(opcionális)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8852782" y="1781772"/>
            <a:ext cx="1876425" cy="704850"/>
          </a:xfrm>
          <a:prstGeom prst="wedgeRectCallout">
            <a:avLst>
              <a:gd name="adj1" fmla="val -21848"/>
              <a:gd name="adj2" fmla="val 77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visszatérési érték</a:t>
            </a:r>
          </a:p>
          <a:p>
            <a:pPr algn="ctr"/>
            <a:r>
              <a:rPr lang="hu-HU" dirty="0"/>
              <a:t>(opcionális)</a:t>
            </a:r>
          </a:p>
        </p:txBody>
      </p:sp>
      <p:sp>
        <p:nvSpPr>
          <p:cNvPr id="7" name="Rectangular Callout 7"/>
          <p:cNvSpPr/>
          <p:nvPr/>
        </p:nvSpPr>
        <p:spPr>
          <a:xfrm>
            <a:off x="5802717" y="3835810"/>
            <a:ext cx="1876425" cy="704850"/>
          </a:xfrm>
          <a:prstGeom prst="wedgeRectCallout">
            <a:avLst>
              <a:gd name="adj1" fmla="val -60933"/>
              <a:gd name="adj2" fmla="val -25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akció</a:t>
            </a:r>
          </a:p>
        </p:txBody>
      </p:sp>
    </p:spTree>
    <p:extLst>
      <p:ext uri="{BB962C8B-B14F-4D97-AF65-F5344CB8AC3E}">
        <p14:creationId xmlns:p14="http://schemas.microsoft.com/office/powerpoint/2010/main" val="871236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</a:t>
            </a:r>
            <a:r>
              <a:rPr lang="hu-HU" dirty="0" err="1"/>
              <a:t>expression</a:t>
            </a:r>
            <a:r>
              <a:rPr lang="hu-HU" dirty="0"/>
              <a:t> típusa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hu-HU" dirty="0"/>
              <a:t>Változó típusa nem specifikált</a:t>
            </a:r>
          </a:p>
          <a:p>
            <a:pPr lvl="1"/>
            <a:r>
              <a:rPr lang="hu-HU" dirty="0"/>
              <a:t>Gyakorlatban a típusa a fordító által generált </a:t>
            </a:r>
            <a:r>
              <a:rPr lang="hu-HU" dirty="0" err="1"/>
              <a:t>functor</a:t>
            </a:r>
            <a:r>
              <a:rPr lang="hu-HU" dirty="0"/>
              <a:t> osztály</a:t>
            </a:r>
          </a:p>
          <a:p>
            <a:r>
              <a:rPr lang="hu-HU" dirty="0"/>
              <a:t>az </a:t>
            </a:r>
            <a:r>
              <a:rPr lang="hu-HU" dirty="0" err="1"/>
              <a:t>auto</a:t>
            </a:r>
            <a:r>
              <a:rPr lang="hu-HU" dirty="0"/>
              <a:t> helyére nem tudnánk konkrét típusnevet írni</a:t>
            </a:r>
          </a:p>
          <a:p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function</a:t>
            </a:r>
            <a:r>
              <a:rPr lang="hu-HU" dirty="0"/>
              <a:t>: burkoló objektum egy függvényre, </a:t>
            </a:r>
            <a:r>
              <a:rPr lang="hu-HU" dirty="0" err="1"/>
              <a:t>functor</a:t>
            </a:r>
            <a:r>
              <a:rPr lang="hu-HU" dirty="0"/>
              <a:t> objektumra vagy lambdára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cmpIntsFunc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2378554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Lambda </a:t>
            </a:r>
            <a:r>
              <a:rPr lang="hu-HU" dirty="0" err="1"/>
              <a:t>expression</a:t>
            </a:r>
            <a:r>
              <a:rPr lang="hu-HU" dirty="0"/>
              <a:t> típusa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typeid</a:t>
            </a:r>
            <a:r>
              <a:rPr lang="hu-HU" dirty="0"/>
              <a:t> operátorral kiírathatjuk egy kifejezés típusát (RTTI-</a:t>
            </a:r>
            <a:r>
              <a:rPr lang="hu-HU" dirty="0" err="1"/>
              <a:t>nek</a:t>
            </a:r>
            <a:r>
              <a:rPr lang="hu-HU" dirty="0"/>
              <a:t> engedélyezve kell lennie)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cmpInts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cmpIntsFunc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(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GB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cmpIntsFunc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cmpInts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).name() &lt;&lt;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1800" dirty="0"/>
          </a:p>
          <a:p>
            <a:r>
              <a:rPr lang="hu-HU" dirty="0"/>
              <a:t>Kimenet: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::function&lt;bool __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cdecl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int,int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&lt;lambda_b853351245db9a879f640980a0f46f1d&gt;</a:t>
            </a:r>
            <a:endParaRPr lang="hu-H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97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std</a:t>
            </a:r>
            <a:r>
              <a:rPr lang="hu-HU" dirty="0"/>
              <a:t>::sort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Ezekkel hívtuk meg a sort-</a:t>
            </a:r>
            <a:r>
              <a:rPr lang="hu-HU" dirty="0" err="1"/>
              <a:t>ot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függvénypointer</a:t>
            </a:r>
          </a:p>
          <a:p>
            <a:pPr lvl="1"/>
            <a:r>
              <a:rPr lang="hu-HU" dirty="0" err="1"/>
              <a:t>functor</a:t>
            </a:r>
            <a:r>
              <a:rPr lang="hu-HU" dirty="0"/>
              <a:t> objektum</a:t>
            </a:r>
          </a:p>
          <a:p>
            <a:pPr lvl="1"/>
            <a:r>
              <a:rPr lang="hu-HU" dirty="0"/>
              <a:t>lambda-kifejezés</a:t>
            </a:r>
          </a:p>
          <a:p>
            <a:pPr lvl="1"/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function</a:t>
            </a:r>
            <a:r>
              <a:rPr lang="hu-HU" dirty="0"/>
              <a:t> objektum</a:t>
            </a:r>
          </a:p>
          <a:p>
            <a:r>
              <a:rPr lang="hu-HU" dirty="0"/>
              <a:t>Hogyan tudja a sort </a:t>
            </a:r>
            <a:r>
              <a:rPr lang="hu-HU" dirty="0" err="1"/>
              <a:t>fv</a:t>
            </a:r>
            <a:r>
              <a:rPr lang="hu-HU" dirty="0"/>
              <a:t>. bámelyiket fogadni?</a:t>
            </a:r>
          </a:p>
          <a:p>
            <a:pPr lvl="1"/>
            <a:r>
              <a:rPr lang="hu-HU" dirty="0" err="1"/>
              <a:t>template</a:t>
            </a:r>
            <a:r>
              <a:rPr lang="hu-HU" dirty="0"/>
              <a:t> paraméter!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8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 átadása </a:t>
            </a:r>
            <a:r>
              <a:rPr lang="hu-HU" dirty="0" err="1"/>
              <a:t>template</a:t>
            </a:r>
            <a:r>
              <a:rPr lang="hu-HU" dirty="0"/>
              <a:t>-tel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template</a:t>
            </a:r>
            <a:r>
              <a:rPr lang="hu-HU" dirty="0"/>
              <a:t>: kódgenerálás, bármi működik, ha a generált kód fordul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1" y="2501686"/>
            <a:ext cx="8675371" cy="378565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template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&lt;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typename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Segoe UI" panose="020B0502040204020203" pitchFamily="34" charset="0"/>
              </a:rPr>
              <a:t>Comparer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&gt;</a:t>
            </a:r>
          </a:p>
          <a:p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doubleSort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 err="1">
                <a:solidFill>
                  <a:srgbClr val="267F99"/>
                </a:solidFill>
                <a:latin typeface="Segoe UI" panose="020B0502040204020203" pitchFamily="34" charset="0"/>
              </a:rPr>
              <a:t>vector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double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&gt;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&amp;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440000"/>
                </a:solidFill>
                <a:latin typeface="Segoe UI" panose="020B0502040204020203" pitchFamily="34" charset="0"/>
              </a:rPr>
              <a:t>vec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000" dirty="0" err="1">
                <a:solidFill>
                  <a:srgbClr val="267F99"/>
                </a:solidFill>
                <a:latin typeface="Segoe UI" panose="020B0502040204020203" pitchFamily="34" charset="0"/>
              </a:rPr>
              <a:t>Comparer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000" dirty="0" err="1">
                <a:solidFill>
                  <a:srgbClr val="440000"/>
                </a:solidFill>
                <a:latin typeface="Segoe UI" panose="020B0502040204020203" pitchFamily="34" charset="0"/>
              </a:rPr>
              <a:t>cmp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0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sort algoritmus kódja</a:t>
            </a:r>
            <a:endParaRPr lang="hu-HU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i;</a:t>
            </a:r>
          </a:p>
          <a:p>
            <a:r>
              <a:rPr lang="hu-HU" sz="20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ebben valahol használjuk a </a:t>
            </a:r>
            <a:r>
              <a:rPr lang="hu-HU" sz="2000" dirty="0" err="1">
                <a:solidFill>
                  <a:srgbClr val="008000"/>
                </a:solidFill>
                <a:latin typeface="Segoe UI" panose="020B0502040204020203" pitchFamily="34" charset="0"/>
              </a:rPr>
              <a:t>cmp</a:t>
            </a:r>
            <a:r>
              <a:rPr lang="hu-HU" sz="2000" dirty="0">
                <a:solidFill>
                  <a:srgbClr val="008000"/>
                </a:solidFill>
                <a:latin typeface="Segoe UI" panose="020B0502040204020203" pitchFamily="34" charset="0"/>
              </a:rPr>
              <a:t>-t összehasonlításra.</a:t>
            </a:r>
            <a:endParaRPr lang="hu-HU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(</a:t>
            </a:r>
            <a:r>
              <a:rPr lang="hu-HU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cmp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000" dirty="0" err="1">
                <a:solidFill>
                  <a:srgbClr val="440000"/>
                </a:solidFill>
                <a:latin typeface="Segoe UI" panose="020B0502040204020203" pitchFamily="34" charset="0"/>
              </a:rPr>
              <a:t>vec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[i], </a:t>
            </a:r>
            <a:r>
              <a:rPr lang="hu-HU" sz="2000" dirty="0" err="1">
                <a:solidFill>
                  <a:srgbClr val="440000"/>
                </a:solidFill>
                <a:latin typeface="Segoe UI" panose="020B0502040204020203" pitchFamily="34" charset="0"/>
              </a:rPr>
              <a:t>vec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[i + </a:t>
            </a:r>
            <a:r>
              <a:rPr lang="hu-HU" sz="2000" dirty="0">
                <a:solidFill>
                  <a:srgbClr val="098658"/>
                </a:solidFill>
                <a:latin typeface="Segoe UI" panose="020B0502040204020203" pitchFamily="34" charset="0"/>
              </a:rPr>
              <a:t>1</a:t>
            </a:r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]))</a:t>
            </a: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{</a:t>
            </a:r>
          </a:p>
          <a:p>
            <a:r>
              <a:rPr lang="hu-HU" sz="2000" dirty="0">
                <a:solidFill>
                  <a:srgbClr val="008000"/>
                </a:solidFill>
                <a:latin typeface="Segoe UI" panose="020B0502040204020203" pitchFamily="34" charset="0"/>
              </a:rPr>
              <a:t>        // ...</a:t>
            </a:r>
            <a:endParaRPr lang="hu-HU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    }</a:t>
            </a:r>
          </a:p>
          <a:p>
            <a:r>
              <a:rPr lang="hu-HU" sz="20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...</a:t>
            </a:r>
            <a:endParaRPr lang="hu-HU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213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 átadás </a:t>
            </a:r>
            <a:r>
              <a:rPr lang="hu-HU" dirty="0" err="1"/>
              <a:t>template</a:t>
            </a:r>
            <a:r>
              <a:rPr lang="hu-HU" dirty="0"/>
              <a:t>-tel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Az előző példában így használtuk a </a:t>
            </a:r>
            <a:r>
              <a:rPr lang="hu-HU" sz="2800" dirty="0" err="1"/>
              <a:t>cmp</a:t>
            </a:r>
            <a:r>
              <a:rPr lang="hu-HU" sz="2800" dirty="0"/>
              <a:t> paramétert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[i], 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 + 1]))</a:t>
            </a:r>
          </a:p>
          <a:p>
            <a:r>
              <a:rPr lang="hu-HU" sz="2400" dirty="0"/>
              <a:t>A függvény </a:t>
            </a:r>
            <a:r>
              <a:rPr lang="hu-HU" sz="2400" dirty="0" err="1"/>
              <a:t>template-nek</a:t>
            </a:r>
            <a:r>
              <a:rPr lang="hu-HU" sz="2400" dirty="0"/>
              <a:t> bármilyen olyan </a:t>
            </a:r>
            <a:r>
              <a:rPr lang="hu-HU" sz="2400" dirty="0" err="1"/>
              <a:t>cmp</a:t>
            </a:r>
            <a:r>
              <a:rPr lang="hu-HU" sz="2400" dirty="0"/>
              <a:t> argumentumot átadhatunk, amire a fenti kódsor fordul</a:t>
            </a:r>
          </a:p>
          <a:p>
            <a:pPr lvl="1"/>
            <a:r>
              <a:rPr lang="hu-HU" sz="2000" dirty="0"/>
              <a:t>függvénypointer </a:t>
            </a:r>
            <a:r>
              <a:rPr lang="hu-HU" sz="2000" dirty="0" err="1"/>
              <a:t>bool</a:t>
            </a:r>
            <a:r>
              <a:rPr lang="hu-HU" sz="2000" dirty="0"/>
              <a:t> (</a:t>
            </a:r>
            <a:r>
              <a:rPr lang="hu-HU" sz="2000" dirty="0" err="1"/>
              <a:t>double</a:t>
            </a:r>
            <a:r>
              <a:rPr lang="hu-HU" sz="2000" dirty="0"/>
              <a:t>, </a:t>
            </a:r>
            <a:r>
              <a:rPr lang="hu-HU" sz="2000" dirty="0" err="1"/>
              <a:t>double</a:t>
            </a:r>
            <a:r>
              <a:rPr lang="hu-HU" sz="2000" dirty="0"/>
              <a:t>) függvényre</a:t>
            </a:r>
          </a:p>
          <a:p>
            <a:pPr lvl="1"/>
            <a:r>
              <a:rPr lang="hu-HU" sz="2000" dirty="0"/>
              <a:t>függvényreferencia </a:t>
            </a:r>
            <a:r>
              <a:rPr lang="hu-HU" sz="2000" dirty="0" err="1"/>
              <a:t>bool</a:t>
            </a:r>
            <a:r>
              <a:rPr lang="hu-HU" sz="2000" dirty="0"/>
              <a:t> (</a:t>
            </a:r>
            <a:r>
              <a:rPr lang="hu-HU" sz="2000" dirty="0" err="1"/>
              <a:t>double</a:t>
            </a:r>
            <a:r>
              <a:rPr lang="hu-HU" sz="2000" dirty="0"/>
              <a:t>, </a:t>
            </a:r>
            <a:r>
              <a:rPr lang="hu-HU" sz="2000" dirty="0" err="1"/>
              <a:t>double</a:t>
            </a:r>
            <a:r>
              <a:rPr lang="hu-HU" sz="2000" dirty="0"/>
              <a:t>) függvényre</a:t>
            </a:r>
          </a:p>
          <a:p>
            <a:pPr lvl="1"/>
            <a:r>
              <a:rPr lang="hu-HU" sz="2000" dirty="0" err="1"/>
              <a:t>funktor</a:t>
            </a:r>
            <a:r>
              <a:rPr lang="hu-HU" sz="2000" dirty="0"/>
              <a:t> objektum</a:t>
            </a:r>
          </a:p>
          <a:p>
            <a:pPr lvl="1"/>
            <a:r>
              <a:rPr lang="hu-HU" sz="2000" dirty="0"/>
              <a:t>lambda</a:t>
            </a:r>
          </a:p>
          <a:p>
            <a:pPr lvl="1"/>
            <a:r>
              <a:rPr lang="hu-HU" sz="2000" dirty="0" err="1"/>
              <a:t>std</a:t>
            </a:r>
            <a:r>
              <a:rPr lang="hu-HU" sz="2000" dirty="0"/>
              <a:t>::</a:t>
            </a:r>
            <a:r>
              <a:rPr lang="hu-HU" sz="2000" dirty="0" err="1"/>
              <a:t>function</a:t>
            </a:r>
            <a:r>
              <a:rPr lang="hu-HU" sz="2000" dirty="0"/>
              <a:t> (ez egy szabványos </a:t>
            </a:r>
            <a:r>
              <a:rPr lang="hu-HU" sz="2000" dirty="0" err="1"/>
              <a:t>funktor</a:t>
            </a:r>
            <a:r>
              <a:rPr lang="hu-HU" sz="2000" dirty="0"/>
              <a:t> objektum)</a:t>
            </a:r>
          </a:p>
          <a:p>
            <a:r>
              <a:rPr lang="hu-HU" sz="2800" dirty="0"/>
              <a:t>A </a:t>
            </a:r>
            <a:r>
              <a:rPr lang="hu-HU" sz="2800" dirty="0" err="1"/>
              <a:t>template</a:t>
            </a:r>
            <a:r>
              <a:rPr lang="hu-HU" sz="2800" dirty="0"/>
              <a:t> típusú paraméter jó olyan esetben, ha nem tudjuk előre a paraméter típusát, vagy a típust nem lehet kifejezni a nyelvben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66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std</a:t>
            </a:r>
            <a:r>
              <a:rPr lang="hu-HU" dirty="0"/>
              <a:t>::sort szabványos szignatúrája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RandomAccessIterator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sort(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RandomAccessIterator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RandomAccessIterator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last,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98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Inicializálás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initializer</a:t>
            </a:r>
            <a:r>
              <a:rPr lang="hu-HU" dirty="0"/>
              <a:t> </a:t>
            </a:r>
            <a:r>
              <a:rPr lang="hu-HU" dirty="0" err="1"/>
              <a:t>lists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C++11-től kezdve nem csak tömbök inicializálhatók {3, 5, 11} szintaktikával</a:t>
            </a:r>
          </a:p>
          <a:p>
            <a:pPr marL="177800" indent="0">
              <a:buNone/>
            </a:pPr>
            <a:endParaRPr lang="hu-H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80954" y="2686806"/>
            <a:ext cx="10166909" cy="34163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double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v = {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2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3.456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99.99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};</a:t>
            </a:r>
          </a:p>
          <a:p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list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pair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languages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Nygaard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Simula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}, {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"Richards"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"BCPL"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}, {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Ritchie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"C"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map&lt;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years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 {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"Maurice"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"Vincent"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Wilkes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}, {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1913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1945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1951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1967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2000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},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 {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"Martin"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Ritchards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}, {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1982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2003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2007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},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 {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"David"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"John"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Wheeler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}, {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1927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1947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1951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2004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}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5278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initializer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támogatása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konstruktor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508752" y="2053694"/>
            <a:ext cx="5847392" cy="452431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template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267F99"/>
                </a:solidFill>
                <a:latin typeface="Segoe UI" panose="020B0502040204020203" pitchFamily="34" charset="0"/>
              </a:rPr>
              <a:t>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myVector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E*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size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public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: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initializer-list</a:t>
            </a:r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8000"/>
                </a:solidFill>
                <a:latin typeface="Segoe UI" panose="020B0502040204020203" pitchFamily="34" charset="0"/>
              </a:rPr>
              <a:t>constructor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myVector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initializer_list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>
                <a:solidFill>
                  <a:srgbClr val="267F99"/>
                </a:solidFill>
                <a:latin typeface="Segoe UI" panose="020B0502040204020203" pitchFamily="34" charset="0"/>
              </a:rPr>
              <a:t>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AF00DB"/>
                </a:solidFill>
                <a:latin typeface="Segoe UI" panose="020B0502040204020203" pitchFamily="34" charset="0"/>
              </a:rPr>
              <a:t>new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[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.size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()];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copy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.begin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.end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(),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elements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size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  <a:r>
              <a:rPr lang="hu-HU" sz="2400" dirty="0" err="1">
                <a:solidFill>
                  <a:srgbClr val="440000"/>
                </a:solidFill>
                <a:latin typeface="Segoe UI" panose="020B0502040204020203" pitchFamily="34" charset="0"/>
              </a:rPr>
              <a:t>s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.size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03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memóriakezelés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spcBef>
                <a:spcPts val="844"/>
              </a:spcBef>
            </a:pPr>
            <a:r>
              <a:rPr lang="hu-HU" dirty="0" err="1"/>
              <a:t>Smart</a:t>
            </a:r>
            <a:r>
              <a:rPr lang="hu-HU" dirty="0"/>
              <a:t> pointer: automatikus felszabadítás</a:t>
            </a:r>
            <a:endParaRPr lang="en-US" dirty="0"/>
          </a:p>
          <a:p>
            <a:pPr marL="401822" indent="-401822">
              <a:spcBef>
                <a:spcPts val="844"/>
              </a:spcBef>
            </a:pPr>
            <a:r>
              <a:rPr lang="hu-HU" dirty="0"/>
              <a:t>Referencia számlált</a:t>
            </a:r>
          </a:p>
          <a:p>
            <a:pPr marL="401822" indent="-401822">
              <a:spcBef>
                <a:spcPts val="844"/>
              </a:spcBef>
            </a:pP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ownership</a:t>
            </a:r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2" y="3409907"/>
            <a:ext cx="8675370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use_gadget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Segoe UI" panose="020B0502040204020203" pitchFamily="34" charset="0"/>
              </a:rPr>
              <a:t>x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shared_ptr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= 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make_shared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Gadget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&gt;(x);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...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(x &gt; </a:t>
            </a:r>
            <a:r>
              <a:rPr lang="hu-HU" sz="2400" dirty="0">
                <a:solidFill>
                  <a:srgbClr val="098658"/>
                </a:solidFill>
                <a:latin typeface="Segoe UI" panose="020B0502040204020203" pitchFamily="34" charset="0"/>
              </a:rPr>
              <a:t>100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 </a:t>
            </a:r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throw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runtime_error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error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!"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...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298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uniform </a:t>
            </a:r>
            <a:r>
              <a:rPr lang="hu-HU" dirty="0" err="1"/>
              <a:t>initialization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sz="5400" dirty="0"/>
              <a:t>C++ 98-ban több szintaktika van objektumok </a:t>
            </a:r>
            <a:r>
              <a:rPr lang="hu-HU" sz="5400" dirty="0" err="1"/>
              <a:t>incializációjára</a:t>
            </a:r>
            <a:r>
              <a:rPr lang="hu-HU" sz="5400" dirty="0"/>
              <a:t>:</a:t>
            </a:r>
          </a:p>
          <a:p>
            <a:pPr marL="177800" indent="0">
              <a:buNone/>
            </a:pPr>
            <a:r>
              <a:rPr lang="en-GB" sz="4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= { </a:t>
            </a:r>
            <a:r>
              <a:rPr lang="en-GB" sz="4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4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bar"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</a:t>
            </a:r>
            <a:r>
              <a:rPr lang="en-GB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OK: </a:t>
            </a:r>
            <a:r>
              <a:rPr lang="en-GB" sz="4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tömb</a:t>
            </a:r>
            <a:endParaRPr lang="en-GB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4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4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 = { </a:t>
            </a:r>
            <a:r>
              <a:rPr lang="hu-HU" sz="4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4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hu-HU" sz="4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4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bar"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Hiba: nem tömb</a:t>
            </a:r>
            <a:endParaRPr lang="hu-HU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f12(</a:t>
            </a:r>
            <a:r>
              <a:rPr lang="hu-HU" sz="4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a[]);</a:t>
            </a:r>
          </a:p>
          <a:p>
            <a:pPr marL="177800" indent="0">
              <a:buNone/>
            </a:pP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f12({ </a:t>
            </a:r>
            <a:r>
              <a:rPr lang="en-GB" sz="4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4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bar"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Hiba: blokk argumentumként</a:t>
            </a:r>
            <a:endParaRPr lang="en-GB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endParaRPr lang="hu-HU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GB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2;              </a:t>
            </a:r>
            <a:r>
              <a:rPr lang="en-GB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assignment style</a:t>
            </a:r>
            <a:endParaRPr lang="en-GB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GB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aa[] = { 2, 3 };    </a:t>
            </a:r>
            <a:r>
              <a:rPr lang="en-GB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assignment style 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listával</a:t>
            </a:r>
            <a:endParaRPr lang="en-GB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 z(1, 2);         </a:t>
            </a:r>
            <a:r>
              <a:rPr lang="en-GB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sz="4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functional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4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endParaRPr lang="en-GB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hu-HU" sz="4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(y);             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sz="4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functional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4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konverzióhoz/</a:t>
            </a:r>
            <a:r>
              <a:rPr lang="hu-HU" sz="4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kasztoláshoz</a:t>
            </a:r>
            <a:endParaRPr lang="hu-HU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endParaRPr lang="hu-HU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4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a(1); 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változó definíciója</a:t>
            </a:r>
            <a:endParaRPr lang="hu-HU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4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b(); 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függvény deklarációja</a:t>
            </a:r>
            <a:endParaRPr lang="hu-HU" sz="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GB" sz="4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b(foo);</a:t>
            </a:r>
            <a:r>
              <a:rPr lang="hu-HU" sz="4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sz="4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változódefiníció vagy függvénydeklaráció</a:t>
            </a:r>
            <a:endParaRPr lang="hu-HU" sz="42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9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uniform </a:t>
            </a:r>
            <a:r>
              <a:rPr lang="hu-HU" dirty="0" err="1"/>
              <a:t>initialization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sz="4400" dirty="0"/>
              <a:t>C++11: egységes szintaktika kapcsos zárójelekkel</a:t>
            </a:r>
          </a:p>
          <a:p>
            <a:pPr marL="0" indent="0">
              <a:buNone/>
            </a:pP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x1 = </a:t>
            </a: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{1, 2};</a:t>
            </a:r>
          </a:p>
          <a:p>
            <a:pPr marL="0" indent="0">
              <a:buNone/>
            </a:pP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x2 = {1, 2}; </a:t>
            </a: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Opcionális egyenlőségjel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x3{1, 2};</a:t>
            </a: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p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{1, 2};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D(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}{};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a[3];</a:t>
            </a:r>
          </a:p>
          <a:p>
            <a:pPr marL="0" indent="0">
              <a:buNone/>
            </a:pPr>
            <a:r>
              <a:rPr lang="hu-H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Régi problémára megoldás:</a:t>
            </a:r>
            <a:endParaRPr lang="hu-H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S(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):a{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}{};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Tag </a:t>
            </a:r>
            <a:r>
              <a:rPr lang="hu-HU" dirty="0" err="1"/>
              <a:t>inicializáció</a:t>
            </a:r>
            <a:r>
              <a:rPr lang="en-US" dirty="0"/>
              <a:t> (C++20)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Mint C# var </a:t>
            </a:r>
            <a:r>
              <a:rPr lang="en-US" dirty="0"/>
              <a:t>a</a:t>
            </a:r>
            <a:r>
              <a:rPr lang="hu-HU" dirty="0"/>
              <a:t>=A</a:t>
            </a:r>
            <a:r>
              <a:rPr lang="en-US" dirty="0"/>
              <a:t>{m=2};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215325" y="2411401"/>
            <a:ext cx="3322556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42;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= -1;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a=A{.m=21}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96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uniform </a:t>
            </a:r>
            <a:r>
              <a:rPr lang="hu-HU" dirty="0" err="1"/>
              <a:t>initialization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végez szűkítő converziót (</a:t>
            </a:r>
            <a:r>
              <a:rPr lang="hu-HU" dirty="0" err="1"/>
              <a:t>narrow</a:t>
            </a:r>
            <a:r>
              <a:rPr lang="hu-HU" dirty="0"/>
              <a:t> </a:t>
            </a:r>
            <a:r>
              <a:rPr lang="hu-HU" dirty="0" err="1"/>
              <a:t>cast</a:t>
            </a:r>
            <a:r>
              <a:rPr lang="hu-HU" dirty="0"/>
              <a:t>)</a:t>
            </a:r>
          </a:p>
          <a:p>
            <a:pPr marL="177800" indent="0">
              <a:buNone/>
            </a:pP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x=2.5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OK, truncates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x{2.5}; </a:t>
            </a:r>
            <a:r>
              <a:rPr lang="en-GB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ERROR, narrowing conversion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dirty="0" err="1"/>
              <a:t>auto</a:t>
            </a:r>
            <a:r>
              <a:rPr lang="hu-HU" dirty="0"/>
              <a:t> + kapcsos zárójelek: </a:t>
            </a:r>
            <a:r>
              <a:rPr lang="hu-HU" dirty="0" err="1"/>
              <a:t>initializer_list</a:t>
            </a:r>
            <a:r>
              <a:rPr lang="hu-HU" dirty="0"/>
              <a:t>!</a:t>
            </a:r>
          </a:p>
          <a:p>
            <a:pPr marL="17780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x1=5;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x2(5);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x3{5};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&lt;int&gt;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x4={5}; 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hu-H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initializer_list</a:t>
            </a:r>
            <a:r>
              <a:rPr lang="hu-H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&lt;int&gt;</a:t>
            </a:r>
            <a:endParaRPr lang="hu-HU" sz="2400" dirty="0">
              <a:latin typeface="Consolas" panose="020B0609020204030204" pitchFamily="49" charset="0"/>
            </a:endParaRPr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07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memóriakezelés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–</a:t>
            </a:r>
            <a:r>
              <a:rPr lang="hu-HU" dirty="0"/>
              <a:t> csak egy példány lehet</a:t>
            </a:r>
          </a:p>
          <a:p>
            <a:pPr lvl="1"/>
            <a:r>
              <a:rPr lang="hu-HU" dirty="0"/>
              <a:t>= operátor elpusztítja a régit</a:t>
            </a:r>
          </a:p>
          <a:p>
            <a:r>
              <a:rPr lang="hu-HU" dirty="0" err="1"/>
              <a:t>weak_ptr</a:t>
            </a:r>
            <a:r>
              <a:rPr lang="hu-HU" dirty="0"/>
              <a:t> – nem tartja életben az objektumot</a:t>
            </a:r>
          </a:p>
          <a:p>
            <a:pPr lvl="1"/>
            <a:r>
              <a:rPr lang="hu-HU" dirty="0"/>
              <a:t>Körkörös hivatkozásoknál</a:t>
            </a:r>
          </a:p>
          <a:p>
            <a:pPr lvl="1"/>
            <a:r>
              <a:rPr lang="hu-HU" dirty="0"/>
              <a:t>Például fa struktúra, ahol a szülő mutató </a:t>
            </a:r>
            <a:r>
              <a:rPr lang="hu-HU" dirty="0" err="1"/>
              <a:t>weak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allocator</a:t>
            </a:r>
            <a:endParaRPr lang="hu-HU" dirty="0"/>
          </a:p>
          <a:p>
            <a:pPr lvl="1"/>
            <a:r>
              <a:rPr lang="hu-HU" dirty="0"/>
              <a:t>Minden </a:t>
            </a:r>
            <a:r>
              <a:rPr lang="hu-HU" dirty="0" err="1"/>
              <a:t>std</a:t>
            </a:r>
            <a:r>
              <a:rPr lang="hu-HU" dirty="0"/>
              <a:t> osztály használja</a:t>
            </a:r>
          </a:p>
          <a:p>
            <a:pPr lvl="1"/>
            <a:r>
              <a:rPr lang="hu-HU" dirty="0"/>
              <a:t>Lehet saját</a:t>
            </a:r>
          </a:p>
          <a:p>
            <a:pPr marL="401822" indent="-401822">
              <a:spcBef>
                <a:spcPts val="844"/>
              </a:spcBef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5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Erőforrások kezelése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C++ fontos tulajdonsága: minden erőforrást kézzel kezelünk</a:t>
            </a:r>
          </a:p>
          <a:p>
            <a:r>
              <a:rPr lang="hu-HU" dirty="0"/>
              <a:t>Nincs </a:t>
            </a:r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collector</a:t>
            </a:r>
            <a:endParaRPr lang="hu-HU" dirty="0"/>
          </a:p>
          <a:p>
            <a:pPr lvl="1"/>
            <a:r>
              <a:rPr lang="hu-HU" dirty="0"/>
              <a:t>Memória felszabadítása kézzel</a:t>
            </a:r>
          </a:p>
          <a:p>
            <a:pPr lvl="1"/>
            <a:r>
              <a:rPr lang="hu-HU" dirty="0"/>
              <a:t>Gyors, vagy lassú?</a:t>
            </a:r>
          </a:p>
          <a:p>
            <a:pPr lvl="1"/>
            <a:r>
              <a:rPr lang="hu-HU" dirty="0"/>
              <a:t>Produktív, vagy nem?</a:t>
            </a:r>
          </a:p>
          <a:p>
            <a:pPr lvl="1"/>
            <a:r>
              <a:rPr lang="hu-HU" dirty="0"/>
              <a:t>Ez jó, vagy rossz?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0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Foglalás és felszabadítás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Ezek a műveletek mindig párban vannak</a:t>
            </a:r>
          </a:p>
          <a:p>
            <a:r>
              <a:rPr lang="hu-HU" dirty="0"/>
              <a:t>Szabványos fájl API:</a:t>
            </a:r>
          </a:p>
          <a:p>
            <a:pPr lvl="1"/>
            <a:r>
              <a:rPr lang="hu-HU" dirty="0" err="1"/>
              <a:t>fopen</a:t>
            </a:r>
            <a:r>
              <a:rPr lang="hu-HU" dirty="0"/>
              <a:t>(): fájl megnyitása</a:t>
            </a:r>
          </a:p>
          <a:p>
            <a:pPr lvl="1"/>
            <a:r>
              <a:rPr lang="hu-HU" dirty="0" err="1"/>
              <a:t>fclose</a:t>
            </a:r>
            <a:r>
              <a:rPr lang="hu-HU" dirty="0"/>
              <a:t>(): fájl </a:t>
            </a:r>
            <a:r>
              <a:rPr lang="hu-HU" dirty="0" err="1"/>
              <a:t>handle</a:t>
            </a:r>
            <a:r>
              <a:rPr lang="hu-HU" dirty="0"/>
              <a:t> bezárása</a:t>
            </a:r>
          </a:p>
          <a:p>
            <a:r>
              <a:rPr lang="hu-HU" dirty="0"/>
              <a:t>POSIX:</a:t>
            </a:r>
          </a:p>
          <a:p>
            <a:pPr lvl="1"/>
            <a:r>
              <a:rPr lang="hu-HU" dirty="0" err="1"/>
              <a:t>socket</a:t>
            </a:r>
            <a:r>
              <a:rPr lang="hu-HU" dirty="0"/>
              <a:t>(): TCP </a:t>
            </a:r>
            <a:r>
              <a:rPr lang="hu-HU" dirty="0" err="1"/>
              <a:t>socket</a:t>
            </a:r>
            <a:r>
              <a:rPr lang="hu-HU" dirty="0"/>
              <a:t> létrehozása</a:t>
            </a:r>
          </a:p>
          <a:p>
            <a:pPr lvl="1"/>
            <a:r>
              <a:rPr lang="hu-HU" dirty="0" err="1"/>
              <a:t>close</a:t>
            </a:r>
            <a:r>
              <a:rPr lang="hu-HU" dirty="0"/>
              <a:t>(): </a:t>
            </a:r>
            <a:r>
              <a:rPr lang="hu-HU" dirty="0" err="1"/>
              <a:t>socket</a:t>
            </a:r>
            <a:r>
              <a:rPr lang="hu-HU" dirty="0"/>
              <a:t> lezárása</a:t>
            </a:r>
          </a:p>
          <a:p>
            <a:r>
              <a:rPr lang="hu-HU" dirty="0"/>
              <a:t>Win32 </a:t>
            </a:r>
            <a:r>
              <a:rPr lang="hu-HU" dirty="0" err="1"/>
              <a:t>Mutex</a:t>
            </a:r>
            <a:r>
              <a:rPr lang="hu-HU" dirty="0"/>
              <a:t> API:</a:t>
            </a:r>
          </a:p>
          <a:p>
            <a:pPr lvl="1"/>
            <a:r>
              <a:rPr lang="hu-HU" dirty="0" err="1"/>
              <a:t>WaitForSingleObject</a:t>
            </a:r>
            <a:r>
              <a:rPr lang="hu-HU" dirty="0"/>
              <a:t>(): </a:t>
            </a:r>
            <a:r>
              <a:rPr lang="hu-HU" dirty="0" err="1"/>
              <a:t>mutex</a:t>
            </a:r>
            <a:r>
              <a:rPr lang="hu-HU" dirty="0"/>
              <a:t> </a:t>
            </a:r>
            <a:r>
              <a:rPr lang="hu-HU" dirty="0" err="1"/>
              <a:t>lockolása</a:t>
            </a:r>
            <a:endParaRPr lang="hu-HU" dirty="0"/>
          </a:p>
          <a:p>
            <a:pPr lvl="1"/>
            <a:r>
              <a:rPr lang="hu-HU" dirty="0" err="1"/>
              <a:t>ReleaseMutex</a:t>
            </a:r>
            <a:r>
              <a:rPr lang="hu-HU" dirty="0"/>
              <a:t>(): </a:t>
            </a:r>
            <a:r>
              <a:rPr lang="hu-HU" dirty="0" err="1"/>
              <a:t>mutex</a:t>
            </a:r>
            <a:r>
              <a:rPr lang="hu-HU" dirty="0"/>
              <a:t> elengedése</a:t>
            </a:r>
          </a:p>
          <a:p>
            <a:pPr marL="457200" lvl="1" indent="0">
              <a:buNone/>
            </a:pP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Hibalehetőség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Nehéz helyesen használni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fájl nem fog felszabadulni, ha</a:t>
            </a:r>
          </a:p>
          <a:p>
            <a:pPr lvl="1"/>
            <a:r>
              <a:rPr lang="hu-HU" dirty="0"/>
              <a:t>A feldolgozás során kivétel </a:t>
            </a:r>
            <a:r>
              <a:rPr lang="hu-HU" dirty="0" err="1"/>
              <a:t>dobódik</a:t>
            </a:r>
            <a:r>
              <a:rPr lang="en-US" dirty="0"/>
              <a:t> =&gt; try-catch</a:t>
            </a:r>
            <a:endParaRPr lang="hu-HU" dirty="0"/>
          </a:p>
          <a:p>
            <a:pPr lvl="1"/>
            <a:r>
              <a:rPr lang="en-US" dirty="0"/>
              <a:t>r</a:t>
            </a:r>
            <a:r>
              <a:rPr lang="hu-HU" dirty="0" err="1"/>
              <a:t>eturn</a:t>
            </a:r>
            <a:r>
              <a:rPr lang="en-US" dirty="0"/>
              <a:t>, (</a:t>
            </a:r>
            <a:r>
              <a:rPr lang="en-US" dirty="0" err="1"/>
              <a:t>goto</a:t>
            </a:r>
            <a:r>
              <a:rPr lang="en-US" dirty="0"/>
              <a:t>)</a:t>
            </a:r>
            <a:r>
              <a:rPr lang="hu-HU" dirty="0"/>
              <a:t> =</a:t>
            </a:r>
            <a:r>
              <a:rPr lang="en-US" dirty="0"/>
              <a:t>&gt; </a:t>
            </a:r>
            <a:r>
              <a:rPr lang="hu-HU" dirty="0"/>
              <a:t>át kell nézni a kódot, vagy</a:t>
            </a:r>
            <a:r>
              <a:rPr lang="en-US" dirty="0"/>
              <a:t> __try-__finally</a:t>
            </a:r>
            <a:r>
              <a:rPr lang="hu-HU" dirty="0"/>
              <a:t> (MS specifikus)</a:t>
            </a:r>
          </a:p>
          <a:p>
            <a:pPr lvl="1"/>
            <a:r>
              <a:rPr lang="en-US" dirty="0" err="1"/>
              <a:t>Lel</a:t>
            </a:r>
            <a:r>
              <a:rPr lang="hu-HU" dirty="0" err="1"/>
              <a:t>őjük</a:t>
            </a:r>
            <a:r>
              <a:rPr lang="hu-HU" dirty="0"/>
              <a:t> a szálat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94163" y="1951706"/>
            <a:ext cx="5208764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Segoe UI" panose="020B0502040204020203" pitchFamily="34" charset="0"/>
              </a:rPr>
              <a:t>void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readFile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FILE* file =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fopen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"test.txt"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"r"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hu-HU" sz="2400" dirty="0">
                <a:solidFill>
                  <a:srgbClr val="008000"/>
                </a:solidFill>
                <a:latin typeface="Segoe UI" panose="020B0502040204020203" pitchFamily="34" charset="0"/>
              </a:rPr>
              <a:t>    // feldolgozás...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fclose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(file);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79128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0d01dd1f-1b8d-4784-bf68-7722b9cbc119" Revision="1" Stencil="System.MyShapes" StencilVersion="1.0"/>
</Control>
</file>

<file path=customXml/item2.xml><?xml version="1.0" encoding="utf-8"?>
<Control xmlns="http://schemas.microsoft.com/VisualStudio/2011/storyboarding/control">
  <Id Name="0d01dd1f-1b8d-4784-bf68-7722b9cbc119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8E63B1A0955F054D8699BEDBBF139674" ma:contentTypeVersion="3" ma:contentTypeDescription="Új dokumentum létrehozása." ma:contentTypeScope="" ma:versionID="3b5081fa4e4e1fb214e9d2147f27daaf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ba6b90f8c6c520ac48487e3f4f4d8d89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404285-24E0-400C-87FC-FF6DD52F57E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1DBEB43-2882-440D-9159-497EC0DABCA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9B495E9-422E-482E-AD41-D48C7FB63106}"/>
</file>

<file path=customXml/itemProps4.xml><?xml version="1.0" encoding="utf-8"?>
<ds:datastoreItem xmlns:ds="http://schemas.openxmlformats.org/officeDocument/2006/customXml" ds:itemID="{7AB75883-AE4F-49E2-9C9E-50AB1D9D2ECB}"/>
</file>

<file path=customXml/itemProps5.xml><?xml version="1.0" encoding="utf-8"?>
<ds:datastoreItem xmlns:ds="http://schemas.openxmlformats.org/officeDocument/2006/customXml" ds:itemID="{05EC3A1A-607C-4BFE-B7AA-4EFDDB9187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3093</Words>
  <Application>Microsoft Office PowerPoint</Application>
  <PresentationFormat>Widescreen</PresentationFormat>
  <Paragraphs>528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Bariol Regular</vt:lpstr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Automatikus memóriakezelés</vt:lpstr>
      <vt:lpstr>Automatikus memóriakezelés</vt:lpstr>
      <vt:lpstr>Automatikus memóriakezelés</vt:lpstr>
      <vt:lpstr>Automatikus memóriakezelés</vt:lpstr>
      <vt:lpstr>Automatikus memóriakezelés</vt:lpstr>
      <vt:lpstr>Erőforrások kezelése</vt:lpstr>
      <vt:lpstr>Foglalás és felszabadítás</vt:lpstr>
      <vt:lpstr>Hibalehetőség</vt:lpstr>
      <vt:lpstr>Megoldás: RAII</vt:lpstr>
      <vt:lpstr>Példa: fájl handle</vt:lpstr>
      <vt:lpstr>Példa: fájl handle</vt:lpstr>
      <vt:lpstr>Memória, mint erőforrás</vt:lpstr>
      <vt:lpstr>Memória foglalás</vt:lpstr>
      <vt:lpstr>Garbage collection</vt:lpstr>
      <vt:lpstr>RAII vs. GC</vt:lpstr>
      <vt:lpstr>Move konstruktor</vt:lpstr>
      <vt:lpstr>Copy konstruktor elkerülése</vt:lpstr>
      <vt:lpstr>Példa</vt:lpstr>
      <vt:lpstr>lvalue, rvalue</vt:lpstr>
      <vt:lpstr>lvalue, példák</vt:lpstr>
      <vt:lpstr>rvalue</vt:lpstr>
      <vt:lpstr>lvalue, rvalue</vt:lpstr>
      <vt:lpstr>rvalue reference</vt:lpstr>
      <vt:lpstr>Példa: doubleVector pszeudokód</vt:lpstr>
      <vt:lpstr>doubleVector COPY ctor</vt:lpstr>
      <vt:lpstr>doubleVector MOVE ctor</vt:lpstr>
      <vt:lpstr>Mikor hívódik MOVE?</vt:lpstr>
      <vt:lpstr>move manuálisan</vt:lpstr>
      <vt:lpstr>Visszaadás érték szerint</vt:lpstr>
      <vt:lpstr>Lambda kifejezések</vt:lpstr>
      <vt:lpstr>Logika átadása</vt:lpstr>
      <vt:lpstr>Logika átadása: függvénypointer</vt:lpstr>
      <vt:lpstr>Példa: sort algoritmus</vt:lpstr>
      <vt:lpstr>Functor objektum</vt:lpstr>
      <vt:lpstr>Lambda expressions</vt:lpstr>
      <vt:lpstr>Lambda expressions</vt:lpstr>
      <vt:lpstr>Lambda expressions: capturing</vt:lpstr>
      <vt:lpstr>Lambda expressions: fordítás</vt:lpstr>
      <vt:lpstr>Lambda expression részei</vt:lpstr>
      <vt:lpstr>Lambda expression típusa</vt:lpstr>
      <vt:lpstr>Lambda expression típusa</vt:lpstr>
      <vt:lpstr>std::sort</vt:lpstr>
      <vt:lpstr>Függvény átadása template-tel</vt:lpstr>
      <vt:lpstr>Függvény átadás template-tel</vt:lpstr>
      <vt:lpstr>std::sort szabványos szignatúrája</vt:lpstr>
      <vt:lpstr>Inicializálás</vt:lpstr>
      <vt:lpstr>initializer lists</vt:lpstr>
      <vt:lpstr>initializer list támogatása</vt:lpstr>
      <vt:lpstr>uniform initialization</vt:lpstr>
      <vt:lpstr>uniform initialization</vt:lpstr>
      <vt:lpstr>Tag inicializáció (C++20)</vt:lpstr>
      <vt:lpstr>uniform initialization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236</cp:revision>
  <dcterms:created xsi:type="dcterms:W3CDTF">2019-10-16T00:52:01Z</dcterms:created>
  <dcterms:modified xsi:type="dcterms:W3CDTF">2023-03-09T15:19:03Z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