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66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3" r:id="rId35"/>
    <p:sldId id="342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4" r:id="rId56"/>
    <p:sldId id="363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28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articles/perf-jni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Interop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Native</a:t>
            </a:r>
            <a:r>
              <a:rPr lang="hu-HU" dirty="0"/>
              <a:t> </a:t>
            </a:r>
            <a:r>
              <a:rPr lang="hu-HU" dirty="0" err="1"/>
              <a:t>Interfaces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JNI – Java </a:t>
            </a:r>
            <a:r>
              <a:rPr lang="hu-HU" dirty="0" err="1"/>
              <a:t>Native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Infrastruktúra, ami ahhoz kell, hogy Javából elérjünk natív technológiákat (pl. C++), és fordítva</a:t>
            </a:r>
          </a:p>
          <a:p>
            <a:pPr lvl="1"/>
            <a:r>
              <a:rPr lang="hu-HU" dirty="0"/>
              <a:t>Többet tud egy sima C függvény meghívásánál</a:t>
            </a:r>
          </a:p>
          <a:p>
            <a:r>
              <a:rPr lang="hu-HU" dirty="0"/>
              <a:t>Szükséges, ha</a:t>
            </a:r>
          </a:p>
          <a:p>
            <a:pPr lvl="1"/>
            <a:r>
              <a:rPr lang="hu-HU" dirty="0"/>
              <a:t>Platformszintű API-t nem lehet elérni Javából, csak mondjuk C++-</a:t>
            </a:r>
            <a:r>
              <a:rPr lang="hu-HU" dirty="0" err="1"/>
              <a:t>ból</a:t>
            </a:r>
            <a:endParaRPr lang="hu-HU" dirty="0"/>
          </a:p>
          <a:p>
            <a:pPr lvl="1"/>
            <a:r>
              <a:rPr lang="hu-HU" dirty="0"/>
              <a:t>Már létező natív könyvtárat szeretnénk egy Java alkalmazásban használni</a:t>
            </a:r>
            <a:endParaRPr lang="en-US" dirty="0"/>
          </a:p>
          <a:p>
            <a:r>
              <a:rPr lang="hu-HU" dirty="0">
                <a:hlinkClick r:id="rId2"/>
              </a:rPr>
              <a:t>https://developer.android.com/training/articles/perf-jni.html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2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JNI alapok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kódban deklarálhatunk </a:t>
            </a:r>
            <a:r>
              <a:rPr lang="hu-HU" b="1" dirty="0"/>
              <a:t>natív</a:t>
            </a:r>
            <a:r>
              <a:rPr lang="hu-HU" dirty="0"/>
              <a:t> metódusokat</a:t>
            </a:r>
          </a:p>
          <a:p>
            <a:pPr lvl="1"/>
            <a:r>
              <a:rPr lang="hu-HU" dirty="0"/>
              <a:t>Ezek implementációja a natív rétegben van</a:t>
            </a:r>
          </a:p>
          <a:p>
            <a:r>
              <a:rPr lang="hu-HU" dirty="0"/>
              <a:t>A natív metódus meghívására a JNI </a:t>
            </a:r>
            <a:r>
              <a:rPr lang="hu-HU" dirty="0" err="1"/>
              <a:t>framework</a:t>
            </a:r>
            <a:r>
              <a:rPr lang="hu-HU" dirty="0"/>
              <a:t> továbbítja a hívást a natív komponenshez</a:t>
            </a:r>
          </a:p>
          <a:p>
            <a:r>
              <a:rPr lang="hu-HU" dirty="0"/>
              <a:t>Így lehet áthívni Javából egy C vagy C++-</a:t>
            </a:r>
            <a:r>
              <a:rPr lang="hu-HU" dirty="0" err="1"/>
              <a:t>os</a:t>
            </a:r>
            <a:r>
              <a:rPr lang="hu-HU" dirty="0"/>
              <a:t> osztálykönyvtárba</a:t>
            </a:r>
          </a:p>
          <a:p>
            <a:r>
              <a:rPr lang="hu-HU" dirty="0"/>
              <a:t>Ezzel közvetlenül globális függvényeket hívhatunk meg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JNI Hello World!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5538615" y="1482194"/>
            <a:ext cx="6347892" cy="5139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u-HU" sz="2000" b="1" kern="0" dirty="0" err="1">
                <a:solidFill>
                  <a:srgbClr val="333333"/>
                </a:solidFill>
                <a:latin typeface="Consolas" panose="020B0609020204030204" pitchFamily="49" charset="0"/>
                <a:sym typeface="Helvetica Light" charset="0"/>
              </a:rPr>
              <a:t>package</a:t>
            </a:r>
            <a:r>
              <a:rPr lang="hu-HU" sz="2000" b="1" kern="0" dirty="0">
                <a:solidFill>
                  <a:srgbClr val="333333"/>
                </a:solidFill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hu-HU" sz="2000" kern="0" dirty="0" err="1">
                <a:solidFill>
                  <a:srgbClr val="008080"/>
                </a:solidFill>
                <a:latin typeface="Consolas" panose="020B0609020204030204" pitchFamily="49" charset="0"/>
                <a:sym typeface="Helvetica Light" charset="0"/>
              </a:rPr>
              <a:t>mypackage</a:t>
            </a:r>
            <a:r>
              <a:rPr lang="hu-HU" sz="2000" kern="0" dirty="0">
                <a:solidFill>
                  <a:srgbClr val="333333"/>
                </a:solidFill>
                <a:latin typeface="Consolas" panose="020B0609020204030204" pitchFamily="49" charset="0"/>
                <a:sym typeface="Helvetica Light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hu-HU" altLang="hu-H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dirty="0" err="1">
                <a:solidFill>
                  <a:srgbClr val="222222"/>
                </a:solidFill>
                <a:latin typeface="Consolas" panose="020B0609020204030204" pitchFamily="49" charset="0"/>
              </a:rPr>
              <a:t>HelloWorld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{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b="1" dirty="0">
                <a:solidFill>
                  <a:srgbClr val="222222"/>
                </a:solidFill>
                <a:latin typeface="Consolas" panose="020B0609020204030204" pitchFamily="49" charset="0"/>
              </a:rPr>
              <a:t>    </a:t>
            </a:r>
            <a:r>
              <a:rPr lang="hu-HU" altLang="hu-H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void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print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()</a:t>
            </a:r>
            <a:r>
              <a:rPr lang="hu-HU" altLang="hu-HU" sz="20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i="1" dirty="0">
                <a:solidFill>
                  <a:srgbClr val="666666"/>
                </a:solidFill>
                <a:latin typeface="Consolas" panose="020B0609020204030204" pitchFamily="49" charset="0"/>
              </a:rPr>
              <a:t>// Natív </a:t>
            </a:r>
            <a:r>
              <a:rPr lang="en-US" altLang="hu-HU" sz="2000" i="1" dirty="0" err="1">
                <a:solidFill>
                  <a:srgbClr val="666666"/>
                </a:solidFill>
                <a:latin typeface="Consolas" panose="020B0609020204030204" pitchFamily="49" charset="0"/>
              </a:rPr>
              <a:t>fv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b="1" dirty="0">
                <a:solidFill>
                  <a:srgbClr val="222222"/>
                </a:solidFill>
                <a:latin typeface="Consolas" panose="020B0609020204030204" pitchFamily="49" charset="0"/>
              </a:rPr>
              <a:t>    </a:t>
            </a:r>
            <a:r>
              <a:rPr lang="hu-HU" altLang="hu-H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i="1" dirty="0">
                <a:solidFill>
                  <a:srgbClr val="666666"/>
                </a:solidFill>
                <a:latin typeface="Consolas" panose="020B0609020204030204" pitchFamily="49" charset="0"/>
              </a:rPr>
              <a:t>// Statikus </a:t>
            </a:r>
            <a:r>
              <a:rPr lang="hu-HU" altLang="hu-HU" sz="2000" i="1" dirty="0" err="1">
                <a:solidFill>
                  <a:srgbClr val="666666"/>
                </a:solidFill>
                <a:latin typeface="Consolas" panose="020B0609020204030204" pitchFamily="49" charset="0"/>
              </a:rPr>
              <a:t>inicializáció</a:t>
            </a:r>
            <a:r>
              <a:rPr lang="hu-HU" altLang="hu-HU" sz="2000" i="1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   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        </a:t>
            </a:r>
            <a:r>
              <a:rPr lang="hu-HU" altLang="hu-HU" sz="2000" i="1" dirty="0">
                <a:solidFill>
                  <a:srgbClr val="666666"/>
                </a:solidFill>
                <a:latin typeface="Consolas" panose="020B0609020204030204" pitchFamily="49" charset="0"/>
              </a:rPr>
              <a:t>// Natív </a:t>
            </a:r>
            <a:r>
              <a:rPr lang="hu-HU" altLang="hu-HU" sz="2000" i="1" dirty="0" err="1">
                <a:solidFill>
                  <a:srgbClr val="666666"/>
                </a:solidFill>
                <a:latin typeface="Consolas" panose="020B0609020204030204" pitchFamily="49" charset="0"/>
              </a:rPr>
              <a:t>library</a:t>
            </a:r>
            <a:r>
              <a:rPr lang="hu-HU" altLang="hu-HU" sz="2000" i="1" dirty="0">
                <a:solidFill>
                  <a:srgbClr val="666666"/>
                </a:solidFill>
                <a:latin typeface="Consolas" panose="020B0609020204030204" pitchFamily="49" charset="0"/>
              </a:rPr>
              <a:t> betöltése.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hu-HU" altLang="hu-HU" sz="2000" i="1" dirty="0">
                <a:solidFill>
                  <a:srgbClr val="666666"/>
                </a:solidFill>
                <a:latin typeface="Consolas" panose="020B0609020204030204" pitchFamily="49" charset="0"/>
              </a:rPr>
              <a:t>        // CLibHelloWorld.dll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       </a:t>
            </a:r>
            <a:r>
              <a:rPr lang="hu-HU" altLang="hu-HU" sz="2000" dirty="0" err="1">
                <a:solidFill>
                  <a:srgbClr val="003399"/>
                </a:solidFill>
                <a:latin typeface="Consolas" panose="020B0609020204030204" pitchFamily="49" charset="0"/>
              </a:rPr>
              <a:t>System</a:t>
            </a:r>
            <a:r>
              <a:rPr lang="hu-HU" altLang="hu-HU" sz="20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hu-HU" altLang="hu-HU" sz="2000" dirty="0" err="1">
                <a:solidFill>
                  <a:srgbClr val="006633"/>
                </a:solidFill>
                <a:latin typeface="Consolas" panose="020B0609020204030204" pitchFamily="49" charset="0"/>
              </a:rPr>
              <a:t>loadLibrary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hu-HU" alt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hu-HU" alt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CLibHelloWorld</a:t>
            </a:r>
            <a:r>
              <a:rPr lang="hu-HU" alt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hu-HU" altLang="hu-HU" sz="20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   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b="1" dirty="0">
                <a:solidFill>
                  <a:srgbClr val="222222"/>
                </a:solidFill>
                <a:latin typeface="Consolas" panose="020B0609020204030204" pitchFamily="49" charset="0"/>
              </a:rPr>
              <a:t>    </a:t>
            </a:r>
            <a:r>
              <a:rPr lang="hu-HU" altLang="hu-H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void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main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hu-HU" altLang="hu-HU" sz="2000" dirty="0" err="1">
                <a:solidFill>
                  <a:srgbClr val="003399"/>
                </a:solidFill>
                <a:latin typeface="Consolas" panose="020B0609020204030204" pitchFamily="49" charset="0"/>
              </a:rPr>
              <a:t>String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[]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dirty="0" err="1">
                <a:solidFill>
                  <a:srgbClr val="222222"/>
                </a:solidFill>
                <a:latin typeface="Consolas" panose="020B0609020204030204" pitchFamily="49" charset="0"/>
              </a:rPr>
              <a:t>args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{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           </a:t>
            </a:r>
            <a:r>
              <a:rPr lang="hu-HU" altLang="hu-HU" sz="2000" dirty="0" err="1">
                <a:solidFill>
                  <a:srgbClr val="222222"/>
                </a:solidFill>
                <a:latin typeface="Consolas" panose="020B0609020204030204" pitchFamily="49" charset="0"/>
              </a:rPr>
              <a:t>HelloWorld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dirty="0" err="1">
                <a:solidFill>
                  <a:srgbClr val="222222"/>
                </a:solidFill>
                <a:latin typeface="Consolas" panose="020B0609020204030204" pitchFamily="49" charset="0"/>
              </a:rPr>
              <a:t>hw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dirty="0">
                <a:solidFill>
                  <a:srgbClr val="339933"/>
                </a:solidFill>
                <a:latin typeface="Consolas" panose="020B0609020204030204" pitchFamily="49" charset="0"/>
              </a:rPr>
              <a:t>=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dirty="0" err="1">
                <a:solidFill>
                  <a:srgbClr val="222222"/>
                </a:solidFill>
                <a:latin typeface="Consolas" panose="020B0609020204030204" pitchFamily="49" charset="0"/>
              </a:rPr>
              <a:t>HelloWorld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()</a:t>
            </a:r>
            <a:r>
              <a:rPr lang="hu-HU" altLang="hu-HU" sz="20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hu-HU" altLang="hu-HU" sz="2000" i="1" dirty="0">
                <a:solidFill>
                  <a:srgbClr val="666666"/>
                </a:solidFill>
                <a:latin typeface="Consolas" panose="020B0609020204030204" pitchFamily="49" charset="0"/>
              </a:rPr>
              <a:t>            // Natív függvény meghívása.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dirty="0">
                <a:solidFill>
                  <a:srgbClr val="222222"/>
                </a:solidFill>
                <a:latin typeface="Consolas" panose="020B0609020204030204" pitchFamily="49" charset="0"/>
              </a:rPr>
              <a:t>            </a:t>
            </a:r>
            <a:r>
              <a:rPr lang="hu-HU" altLang="hu-HU" sz="2000" dirty="0" err="1">
                <a:solidFill>
                  <a:srgbClr val="222222"/>
                </a:solidFill>
                <a:latin typeface="Consolas" panose="020B0609020204030204" pitchFamily="49" charset="0"/>
              </a:rPr>
              <a:t>hw.</a:t>
            </a:r>
            <a:r>
              <a:rPr lang="hu-HU" altLang="hu-HU" sz="2000" dirty="0" err="1">
                <a:solidFill>
                  <a:srgbClr val="006633"/>
                </a:solidFill>
                <a:latin typeface="Consolas" panose="020B0609020204030204" pitchFamily="49" charset="0"/>
              </a:rPr>
              <a:t>print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()</a:t>
            </a:r>
            <a:r>
              <a:rPr lang="hu-HU" altLang="hu-HU" sz="20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dirty="0">
                <a:solidFill>
                  <a:srgbClr val="339933"/>
                </a:solidFill>
                <a:latin typeface="Consolas" panose="020B0609020204030204" pitchFamily="49" charset="0"/>
              </a:rPr>
              <a:t>        </a:t>
            </a: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    }</a:t>
            </a:r>
            <a:r>
              <a:rPr lang="hu-HU" altLang="hu-HU" sz="2000" dirty="0"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hu-HU" altLang="hu-HU" sz="2000" dirty="0">
                <a:solidFill>
                  <a:srgbClr val="0099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347" y="2623831"/>
            <a:ext cx="4372992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JNIEXPORT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JNICALL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Java_mypackage_HelloWorld_print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JNIEnv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*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env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jobject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obj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printf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"Hello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world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\n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endParaRPr lang="hu-HU" altLang="hu-HU" sz="2000" dirty="0">
              <a:solidFill>
                <a:srgbClr val="222222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868898" y="1741501"/>
            <a:ext cx="315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Segoe UI" panose="020B0502040204020203" pitchFamily="34" charset="0"/>
                <a:cs typeface="Segoe UI" panose="020B0502040204020203" pitchFamily="34" charset="0"/>
              </a:rPr>
              <a:t>Natív függvény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33664" y="596126"/>
            <a:ext cx="315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Segoe UI" panose="020B0502040204020203" pitchFamily="34" charset="0"/>
                <a:cs typeface="Segoe UI" panose="020B0502040204020203" pitchFamily="34" charset="0"/>
              </a:rPr>
              <a:t>Java osztály</a:t>
            </a:r>
          </a:p>
        </p:txBody>
      </p:sp>
    </p:spTree>
    <p:extLst>
      <p:ext uri="{BB962C8B-B14F-4D97-AF65-F5344CB8AC3E}">
        <p14:creationId xmlns:p14="http://schemas.microsoft.com/office/powerpoint/2010/main" val="78289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Natív függvény argumentumai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hu-HU" sz="2400" kern="0" dirty="0">
                <a:solidFill>
                  <a:srgbClr val="333333"/>
                </a:solidFill>
                <a:latin typeface="Consolas" panose="020B0609020204030204" pitchFamily="49" charset="0"/>
                <a:sym typeface="Helvetica Light" charset="0"/>
              </a:rPr>
              <a:t>JNIEXPORT</a:t>
            </a:r>
            <a:r>
              <a:rPr lang="hu-HU" sz="2400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hu-HU" sz="2400" b="1" kern="0" dirty="0" err="1">
                <a:solidFill>
                  <a:srgbClr val="445588"/>
                </a:solidFill>
                <a:latin typeface="Consolas" panose="020B0609020204030204" pitchFamily="49" charset="0"/>
                <a:sym typeface="Helvetica Light" charset="0"/>
              </a:rPr>
              <a:t>void</a:t>
            </a:r>
            <a:r>
              <a:rPr lang="hu-HU" sz="2400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hu-HU" sz="2400" kern="0" dirty="0">
                <a:solidFill>
                  <a:srgbClr val="333333"/>
                </a:solidFill>
                <a:latin typeface="Consolas" panose="020B0609020204030204" pitchFamily="49" charset="0"/>
                <a:sym typeface="Helvetica Light" charset="0"/>
              </a:rPr>
              <a:t>JNICALL</a:t>
            </a:r>
            <a:r>
              <a:rPr lang="hu-HU" sz="2400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hu-HU" sz="2400" b="1" kern="0" dirty="0" err="1">
                <a:solidFill>
                  <a:srgbClr val="990000"/>
                </a:solidFill>
                <a:latin typeface="Consolas" panose="020B0609020204030204" pitchFamily="49" charset="0"/>
                <a:sym typeface="Helvetica Light" charset="0"/>
              </a:rPr>
              <a:t>Java_mypackage_HelloWorld_print</a:t>
            </a:r>
            <a:endParaRPr lang="hu-HU" sz="2400" kern="0" dirty="0">
              <a:solidFill>
                <a:srgbClr val="20242D"/>
              </a:solidFill>
              <a:latin typeface="Consolas" panose="020B0609020204030204" pitchFamily="49" charset="0"/>
              <a:sym typeface="Helvetica Light" charset="0"/>
            </a:endParaRPr>
          </a:p>
          <a:p>
            <a:pPr marL="0" indent="0">
              <a:buNone/>
              <a:defRPr/>
            </a:pPr>
            <a:r>
              <a:rPr lang="hu-HU" sz="2400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(</a:t>
            </a:r>
            <a:r>
              <a:rPr lang="hu-HU" sz="2400" kern="0" dirty="0" err="1">
                <a:solidFill>
                  <a:srgbClr val="333333"/>
                </a:solidFill>
                <a:latin typeface="Consolas" panose="020B0609020204030204" pitchFamily="49" charset="0"/>
                <a:sym typeface="Helvetica Light" charset="0"/>
              </a:rPr>
              <a:t>JNIEnv</a:t>
            </a:r>
            <a:r>
              <a:rPr lang="hu-HU" sz="2400" b="1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* </a:t>
            </a:r>
            <a:r>
              <a:rPr lang="hu-HU" sz="2400" b="1" kern="0" dirty="0" err="1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env</a:t>
            </a:r>
            <a:r>
              <a:rPr lang="hu-HU" sz="2400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, </a:t>
            </a:r>
            <a:r>
              <a:rPr lang="hu-HU" sz="2400" kern="0" dirty="0" err="1">
                <a:solidFill>
                  <a:srgbClr val="333333"/>
                </a:solidFill>
                <a:latin typeface="Consolas" panose="020B0609020204030204" pitchFamily="49" charset="0"/>
                <a:sym typeface="Helvetica Light" charset="0"/>
              </a:rPr>
              <a:t>jobject</a:t>
            </a:r>
            <a:r>
              <a:rPr lang="hu-HU" sz="2400" kern="0" dirty="0">
                <a:solidFill>
                  <a:srgbClr val="333333"/>
                </a:solidFill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hu-HU" sz="2400" b="1" kern="0" dirty="0" err="1">
                <a:solidFill>
                  <a:srgbClr val="333333"/>
                </a:solidFill>
                <a:latin typeface="Consolas" panose="020B0609020204030204" pitchFamily="49" charset="0"/>
                <a:sym typeface="Helvetica Light" charset="0"/>
              </a:rPr>
              <a:t>obj</a:t>
            </a:r>
            <a:r>
              <a:rPr lang="hu-HU" sz="2400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)</a:t>
            </a:r>
          </a:p>
          <a:p>
            <a:pPr marL="0" indent="0">
              <a:buNone/>
              <a:defRPr/>
            </a:pPr>
            <a:r>
              <a:rPr lang="hu-HU" sz="2400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{</a:t>
            </a:r>
          </a:p>
          <a:p>
            <a:pPr marL="0" indent="0">
              <a:buNone/>
              <a:tabLst>
                <a:tab pos="380615" algn="l"/>
              </a:tabLst>
              <a:defRPr/>
            </a:pPr>
            <a:r>
              <a:rPr lang="hu-HU" sz="2400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	</a:t>
            </a:r>
            <a:r>
              <a:rPr lang="hu-HU" altLang="hu-HU" sz="2400" dirty="0" err="1">
                <a:solidFill>
                  <a:srgbClr val="000066"/>
                </a:solidFill>
                <a:latin typeface="Consolas" panose="020B0609020204030204" pitchFamily="49" charset="0"/>
              </a:rPr>
              <a:t>printf</a:t>
            </a:r>
            <a:r>
              <a:rPr lang="hu-HU" altLang="hu-HU" sz="24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hu-HU" altLang="hu-HU" sz="2400" dirty="0">
                <a:solidFill>
                  <a:srgbClr val="FF0000"/>
                </a:solidFill>
                <a:latin typeface="Consolas" panose="020B0609020204030204" pitchFamily="49" charset="0"/>
              </a:rPr>
              <a:t>"Hello </a:t>
            </a:r>
            <a:r>
              <a:rPr lang="hu-HU" alt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world</a:t>
            </a:r>
            <a:r>
              <a:rPr lang="hu-HU" altLang="hu-HU" sz="24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hu-HU" altLang="hu-HU" sz="24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hu-HU" altLang="hu-HU" sz="24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hu-HU" altLang="hu-HU" sz="24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hu-HU" sz="2400" kern="0" dirty="0">
              <a:solidFill>
                <a:srgbClr val="20242D"/>
              </a:solidFill>
              <a:latin typeface="Consolas" panose="020B0609020204030204" pitchFamily="49" charset="0"/>
              <a:sym typeface="Helvetica Light" charset="0"/>
            </a:endParaRPr>
          </a:p>
          <a:p>
            <a:pPr marL="0" indent="0">
              <a:buNone/>
              <a:defRPr/>
            </a:pPr>
            <a:r>
              <a:rPr lang="hu-HU" sz="2400" kern="0" dirty="0">
                <a:solidFill>
                  <a:srgbClr val="20242D"/>
                </a:solidFill>
                <a:latin typeface="Consolas" panose="020B0609020204030204" pitchFamily="49" charset="0"/>
                <a:sym typeface="Helvetica Light" charset="0"/>
              </a:rPr>
              <a:t>}</a:t>
            </a:r>
          </a:p>
          <a:p>
            <a:r>
              <a:rPr lang="hu-HU" dirty="0"/>
              <a:t>Első paraméterben megkapjuk a JNI környezetre mutató pointert</a:t>
            </a:r>
          </a:p>
          <a:p>
            <a:r>
              <a:rPr lang="hu-HU" dirty="0"/>
              <a:t>Második paraméterben azt a Java objektumot, amiből a hívás érkezett</a:t>
            </a:r>
          </a:p>
          <a:p>
            <a:r>
              <a:rPr lang="hu-HU" dirty="0"/>
              <a:t>Ha definiáltunk volna még paramétert a metódusnak, az ezek után szerepelne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JVM elérése C++-</a:t>
            </a:r>
            <a:r>
              <a:rPr lang="hu-HU" dirty="0" err="1"/>
              <a:t>ból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JNIEnv</a:t>
            </a:r>
            <a:r>
              <a:rPr lang="hu-HU" dirty="0"/>
              <a:t>* pointeren keresztül elérhetőek a Java futtatókörnyezet (JVM) szolgáltatásai</a:t>
            </a:r>
          </a:p>
          <a:p>
            <a:pPr lvl="1"/>
            <a:r>
              <a:rPr lang="hu-HU" dirty="0"/>
              <a:t>JVM típusok felderítése</a:t>
            </a:r>
          </a:p>
          <a:p>
            <a:pPr lvl="1"/>
            <a:r>
              <a:rPr lang="hu-HU" dirty="0"/>
              <a:t>Típusok mezőinek, metódusainak lekérése</a:t>
            </a:r>
          </a:p>
          <a:p>
            <a:pPr lvl="1"/>
            <a:r>
              <a:rPr lang="hu-HU" dirty="0"/>
              <a:t>Java objektumok létrehozása</a:t>
            </a:r>
          </a:p>
          <a:p>
            <a:pPr lvl="1"/>
            <a:r>
              <a:rPr lang="hu-HU" dirty="0"/>
              <a:t>Mezők beállítása</a:t>
            </a:r>
          </a:p>
          <a:p>
            <a:pPr lvl="1"/>
            <a:r>
              <a:rPr lang="hu-HU" dirty="0"/>
              <a:t>Metódusok meghívása</a:t>
            </a:r>
          </a:p>
          <a:p>
            <a:pPr lvl="1"/>
            <a:r>
              <a:rPr lang="hu-HU" dirty="0"/>
              <a:t>Egyéb: </a:t>
            </a:r>
            <a:r>
              <a:rPr lang="hu-HU" dirty="0" err="1"/>
              <a:t>stringek</a:t>
            </a:r>
            <a:r>
              <a:rPr lang="hu-HU" dirty="0"/>
              <a:t> létrehozása, tömbök kezelése, kivételkezelés, szálkezelés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2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Metaprogramozás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JNI használata egyfajta </a:t>
            </a:r>
            <a:r>
              <a:rPr lang="hu-HU" dirty="0" err="1"/>
              <a:t>string</a:t>
            </a:r>
            <a:r>
              <a:rPr lang="hu-HU" dirty="0"/>
              <a:t> alapú </a:t>
            </a:r>
            <a:r>
              <a:rPr lang="hu-HU" dirty="0" err="1"/>
              <a:t>metaprogramozás</a:t>
            </a:r>
            <a:endParaRPr lang="hu-HU" dirty="0"/>
          </a:p>
          <a:p>
            <a:pPr lvl="1"/>
            <a:r>
              <a:rPr lang="hu-HU" dirty="0"/>
              <a:t>Mint .NET </a:t>
            </a:r>
            <a:r>
              <a:rPr lang="hu-HU" dirty="0" err="1"/>
              <a:t>Reflection</a:t>
            </a:r>
            <a:endParaRPr lang="hu-HU" dirty="0"/>
          </a:p>
          <a:p>
            <a:r>
              <a:rPr lang="hu-HU" dirty="0"/>
              <a:t>Objektumok fogják reprezentálni a </a:t>
            </a:r>
            <a:r>
              <a:rPr lang="hu-HU" dirty="0" err="1"/>
              <a:t>Javás</a:t>
            </a:r>
            <a:r>
              <a:rPr lang="hu-HU" dirty="0"/>
              <a:t> típusokat, a típusok mezőit, metódusait</a:t>
            </a:r>
          </a:p>
          <a:p>
            <a:r>
              <a:rPr lang="hu-HU" dirty="0"/>
              <a:t>Ezeket a nevük és típusuk </a:t>
            </a:r>
            <a:r>
              <a:rPr lang="hu-HU" dirty="0" err="1"/>
              <a:t>stringként</a:t>
            </a:r>
            <a:r>
              <a:rPr lang="hu-HU" dirty="0"/>
              <a:t> való megadásával tudjuk lekérdezni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8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 típusok elérése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3938754" cy="5138447"/>
          </a:xfrm>
        </p:spPr>
        <p:txBody>
          <a:bodyPr/>
          <a:lstStyle/>
          <a:p>
            <a:r>
              <a:rPr lang="hu-HU" dirty="0"/>
              <a:t>Egy osztály elérhető a neve alapján</a:t>
            </a:r>
          </a:p>
          <a:p>
            <a:r>
              <a:rPr lang="hu-HU" dirty="0"/>
              <a:t>Az osztállyal kapcsolatos többi funkció az így visszakapott objektumon keresztül érhető el</a:t>
            </a:r>
            <a:endParaRPr lang="en-US" dirty="0"/>
          </a:p>
          <a:p>
            <a:endParaRPr lang="en-US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189170" y="2128160"/>
            <a:ext cx="7697337" cy="37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hu.jnitest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Length() { </a:t>
            </a:r>
            <a:r>
              <a:rPr lang="hu-HU" sz="2400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Vector Multiply(</a:t>
            </a:r>
            <a:r>
              <a:rPr lang="en-GB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d) { </a:t>
            </a:r>
            <a:r>
              <a:rPr lang="hu-HU" sz="2400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v)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hu-HU" sz="2400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2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 osztály lekérése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osztály reprezentáló objektum lekérhető a környezettől a nevével azonosítva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JNIEnv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*) {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hu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GB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jnitest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/Vector"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dirty="0"/>
              <a:t>Működik saját és beépített típusokra is</a:t>
            </a:r>
          </a:p>
          <a:p>
            <a:pPr marL="0" indent="0">
              <a:buNone/>
            </a:pPr>
            <a:endParaRPr lang="hu-HU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9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Mezők, metódusok lekérése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"hu/</a:t>
            </a:r>
            <a:r>
              <a:rPr lang="hu-HU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jnitest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hu-HU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Vector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jfieldID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"X"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jmethodID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ctorId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GB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init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"()V"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jmethodID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Length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"()D"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jmethodID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multiplyId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Multiply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"(D)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L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hu/</a:t>
            </a:r>
            <a:r>
              <a:rPr lang="hu-HU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jnitest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hu-HU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Vector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dirty="0">
                <a:solidFill>
                  <a:srgbClr val="000000"/>
                </a:solidFill>
              </a:rPr>
              <a:t>Mező lekérése név és típus megadásával</a:t>
            </a:r>
          </a:p>
          <a:p>
            <a:r>
              <a:rPr lang="hu-HU" dirty="0">
                <a:solidFill>
                  <a:srgbClr val="000000"/>
                </a:solidFill>
              </a:rPr>
              <a:t>Metódus lekérése név és szignatúra megadásával</a:t>
            </a:r>
          </a:p>
          <a:p>
            <a:r>
              <a:rPr lang="hu-HU" dirty="0">
                <a:solidFill>
                  <a:srgbClr val="000000"/>
                </a:solidFill>
              </a:rPr>
              <a:t>Konstruktor lekérése speciális &lt;</a:t>
            </a:r>
            <a:r>
              <a:rPr lang="hu-HU" dirty="0" err="1">
                <a:solidFill>
                  <a:srgbClr val="000000"/>
                </a:solidFill>
              </a:rPr>
              <a:t>init</a:t>
            </a:r>
            <a:r>
              <a:rPr lang="hu-HU" dirty="0">
                <a:solidFill>
                  <a:srgbClr val="000000"/>
                </a:solidFill>
              </a:rPr>
              <a:t>&gt; névvel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Interop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  <a:p>
            <a:pPr lvl="1"/>
            <a:r>
              <a:rPr lang="hu-HU" dirty="0"/>
              <a:t>Natív kód, natív réteg</a:t>
            </a:r>
          </a:p>
          <a:p>
            <a:pPr lvl="2"/>
            <a:r>
              <a:rPr lang="hu-HU" dirty="0"/>
              <a:t>(Natív) C++-</a:t>
            </a:r>
            <a:r>
              <a:rPr lang="hu-HU" dirty="0" err="1"/>
              <a:t>ban</a:t>
            </a:r>
            <a:r>
              <a:rPr lang="hu-HU" dirty="0"/>
              <a:t> megírt kód</a:t>
            </a:r>
          </a:p>
          <a:p>
            <a:pPr lvl="1"/>
            <a:r>
              <a:rPr lang="hu-HU" dirty="0"/>
              <a:t>Platform kód</a:t>
            </a:r>
          </a:p>
          <a:p>
            <a:pPr lvl="2"/>
            <a:r>
              <a:rPr lang="hu-HU" dirty="0"/>
              <a:t>C#, Java, Swift, … ami az adott platformon használt</a:t>
            </a:r>
          </a:p>
          <a:p>
            <a:pPr lvl="1"/>
            <a:r>
              <a:rPr lang="hu-HU" dirty="0"/>
              <a:t>Adapter</a:t>
            </a:r>
          </a:p>
          <a:p>
            <a:pPr lvl="2"/>
            <a:r>
              <a:rPr lang="hu-HU" dirty="0"/>
              <a:t>A két réteget összekötő kód, </a:t>
            </a:r>
            <a:r>
              <a:rPr lang="hu-HU" dirty="0" err="1"/>
              <a:t>wrapper</a:t>
            </a:r>
            <a:endParaRPr lang="hu-HU" dirty="0"/>
          </a:p>
          <a:p>
            <a:r>
              <a:rPr lang="hu-HU" dirty="0"/>
              <a:t>A platformszintű technológia és a natív C++ közötti együttműködés nem triviális</a:t>
            </a:r>
          </a:p>
          <a:p>
            <a:pPr lvl="1"/>
            <a:r>
              <a:rPr lang="hu-HU" dirty="0"/>
              <a:t>A két réteg között </a:t>
            </a:r>
            <a:r>
              <a:rPr lang="hu-HU" dirty="0" err="1"/>
              <a:t>interop</a:t>
            </a:r>
            <a:r>
              <a:rPr lang="hu-HU" dirty="0"/>
              <a:t> technológiára van szükség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365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Metódusszignatúrák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A név nem elég egy metódus azonosítására</a:t>
            </a:r>
          </a:p>
          <a:p>
            <a:pPr lvl="1"/>
            <a:r>
              <a:rPr lang="hu-HU" sz="2400" dirty="0"/>
              <a:t>Szükség van a szignatúrára is (polimorfizmus miatt)</a:t>
            </a:r>
          </a:p>
          <a:p>
            <a:r>
              <a:rPr lang="hu-HU" sz="2800" dirty="0"/>
              <a:t>Formátum (…)…</a:t>
            </a:r>
          </a:p>
          <a:p>
            <a:pPr lvl="1"/>
            <a:r>
              <a:rPr lang="hu-HU" sz="2400" dirty="0"/>
              <a:t>(argumentum-típusok)visszatérési érték típusa</a:t>
            </a:r>
          </a:p>
          <a:p>
            <a:r>
              <a:rPr lang="hu-HU" sz="2800" dirty="0"/>
              <a:t>Primitív típusok leírója egy karakter</a:t>
            </a:r>
          </a:p>
          <a:p>
            <a:pPr lvl="1"/>
            <a:r>
              <a:rPr lang="hu-HU" sz="2400" dirty="0"/>
              <a:t>Pl.: </a:t>
            </a:r>
            <a:r>
              <a:rPr lang="hu-HU" sz="2400" dirty="0" err="1"/>
              <a:t>boolean</a:t>
            </a:r>
            <a:r>
              <a:rPr lang="hu-HU" sz="2400" dirty="0"/>
              <a:t> – „Z”, </a:t>
            </a:r>
            <a:r>
              <a:rPr lang="hu-HU" sz="2400" dirty="0" err="1"/>
              <a:t>char</a:t>
            </a:r>
            <a:r>
              <a:rPr lang="hu-HU" sz="2400" dirty="0"/>
              <a:t> – „C”, </a:t>
            </a:r>
            <a:r>
              <a:rPr lang="hu-HU" sz="2400" dirty="0" err="1"/>
              <a:t>void</a:t>
            </a:r>
            <a:r>
              <a:rPr lang="hu-HU" sz="2400" dirty="0"/>
              <a:t> – „V”</a:t>
            </a:r>
          </a:p>
          <a:p>
            <a:r>
              <a:rPr lang="hu-HU" sz="2800" dirty="0"/>
              <a:t>Osztályok leírója L karakterrel kezdődik, utána a teljes </a:t>
            </a:r>
            <a:r>
              <a:rPr lang="hu-HU" sz="2800" dirty="0" err="1"/>
              <a:t>package</a:t>
            </a:r>
            <a:r>
              <a:rPr lang="hu-HU" sz="2800" dirty="0"/>
              <a:t> és az osztály neve, a végén egy pontosvesszővel</a:t>
            </a:r>
          </a:p>
          <a:p>
            <a:pPr lvl="1"/>
            <a:r>
              <a:rPr lang="en-US" sz="2000" dirty="0"/>
              <a:t>“</a:t>
            </a:r>
            <a:r>
              <a:rPr lang="hu-HU" sz="2000" dirty="0" err="1"/>
              <a:t>Ljava</a:t>
            </a:r>
            <a:r>
              <a:rPr lang="hu-HU" sz="2000" dirty="0"/>
              <a:t>/</a:t>
            </a:r>
            <a:r>
              <a:rPr lang="hu-HU" sz="2000" dirty="0" err="1"/>
              <a:t>lang</a:t>
            </a:r>
            <a:r>
              <a:rPr lang="hu-HU" sz="2000" dirty="0"/>
              <a:t>/</a:t>
            </a:r>
            <a:r>
              <a:rPr lang="hu-HU" sz="2000" dirty="0" err="1"/>
              <a:t>String</a:t>
            </a:r>
            <a:r>
              <a:rPr lang="hu-HU" sz="2000" dirty="0"/>
              <a:t>;”, </a:t>
            </a:r>
            <a:r>
              <a:rPr lang="en-US" sz="2000" dirty="0"/>
              <a:t>“</a:t>
            </a:r>
            <a:r>
              <a:rPr lang="hu-HU" sz="2000" dirty="0" err="1"/>
              <a:t>Lhu</a:t>
            </a:r>
            <a:r>
              <a:rPr lang="hu-HU" sz="2000" dirty="0"/>
              <a:t>/</a:t>
            </a:r>
            <a:r>
              <a:rPr lang="hu-HU" sz="2000" dirty="0" err="1"/>
              <a:t>jnitest</a:t>
            </a:r>
            <a:r>
              <a:rPr lang="hu-HU" sz="2000" dirty="0"/>
              <a:t>/</a:t>
            </a:r>
            <a:r>
              <a:rPr lang="hu-HU" sz="2000" dirty="0" err="1"/>
              <a:t>Vector</a:t>
            </a:r>
            <a:r>
              <a:rPr lang="hu-HU" sz="2000" dirty="0"/>
              <a:t>;”</a:t>
            </a:r>
          </a:p>
          <a:p>
            <a:r>
              <a:rPr lang="hu-HU" sz="2800" dirty="0"/>
              <a:t>Tömbök leírója [ karakterrel kezdődik</a:t>
            </a:r>
          </a:p>
          <a:p>
            <a:pPr lvl="1"/>
            <a:r>
              <a:rPr lang="hu-HU" sz="2400" dirty="0"/>
              <a:t>Pl. egy </a:t>
            </a:r>
            <a:r>
              <a:rPr lang="hu-HU" sz="2400" dirty="0" err="1"/>
              <a:t>boolean</a:t>
            </a:r>
            <a:r>
              <a:rPr lang="hu-HU" sz="2400" dirty="0"/>
              <a:t> tömb: „[Z”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Metódusszignatúrák – 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>
                <a:latin typeface="Consolas" panose="020B0609020204030204" pitchFamily="49" charset="0"/>
              </a:rPr>
              <a:t>Vector</a:t>
            </a:r>
            <a:r>
              <a:rPr lang="hu-HU" sz="2400" dirty="0">
                <a:latin typeface="Consolas" panose="020B0609020204030204" pitchFamily="49" charset="0"/>
              </a:rPr>
              <a:t>[]</a:t>
            </a:r>
            <a:r>
              <a:rPr lang="en-GB" sz="2400" dirty="0">
                <a:latin typeface="Consolas" panose="020B0609020204030204" pitchFamily="49" charset="0"/>
              </a:rPr>
              <a:t> f (</a:t>
            </a:r>
            <a:r>
              <a:rPr lang="hu-HU" sz="2400" dirty="0" err="1">
                <a:latin typeface="Consolas" panose="020B0609020204030204" pitchFamily="49" charset="0"/>
              </a:rPr>
              <a:t>String</a:t>
            </a:r>
            <a:r>
              <a:rPr lang="hu-HU" sz="2400" dirty="0">
                <a:latin typeface="Consolas" panose="020B0609020204030204" pitchFamily="49" charset="0"/>
              </a:rPr>
              <a:t> s,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int</a:t>
            </a:r>
            <a:r>
              <a:rPr lang="en-GB" sz="2400" dirty="0">
                <a:latin typeface="Consolas" panose="020B0609020204030204" pitchFamily="49" charset="0"/>
              </a:rPr>
              <a:t>[] </a:t>
            </a:r>
            <a:r>
              <a:rPr lang="en-GB" sz="2400" dirty="0" err="1">
                <a:latin typeface="Consolas" panose="020B0609020204030204" pitchFamily="49" charset="0"/>
              </a:rPr>
              <a:t>arr</a:t>
            </a:r>
            <a:r>
              <a:rPr lang="en-GB" sz="2400" dirty="0">
                <a:latin typeface="Consolas" panose="020B0609020204030204" pitchFamily="49" charset="0"/>
              </a:rPr>
              <a:t>);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hu-HU" dirty="0" err="1"/>
              <a:t>Ljava</a:t>
            </a:r>
            <a:r>
              <a:rPr lang="hu-HU" dirty="0"/>
              <a:t>/</a:t>
            </a:r>
            <a:r>
              <a:rPr lang="hu-HU" dirty="0" err="1"/>
              <a:t>lang</a:t>
            </a:r>
            <a:r>
              <a:rPr lang="hu-HU" dirty="0"/>
              <a:t>/</a:t>
            </a:r>
            <a:r>
              <a:rPr lang="hu-HU" dirty="0" err="1"/>
              <a:t>String</a:t>
            </a:r>
            <a:r>
              <a:rPr lang="hu-HU" dirty="0"/>
              <a:t>;[I)[</a:t>
            </a:r>
            <a:r>
              <a:rPr lang="hu-HU" dirty="0" err="1"/>
              <a:t>Lhu</a:t>
            </a:r>
            <a:r>
              <a:rPr lang="hu-HU" dirty="0"/>
              <a:t>/</a:t>
            </a:r>
            <a:r>
              <a:rPr lang="hu-HU" dirty="0" err="1"/>
              <a:t>jnitest</a:t>
            </a:r>
            <a:r>
              <a:rPr lang="hu-HU" dirty="0"/>
              <a:t>/</a:t>
            </a:r>
            <a:r>
              <a:rPr lang="hu-HU" dirty="0" err="1"/>
              <a:t>Vector</a:t>
            </a:r>
            <a:r>
              <a:rPr lang="hu-HU" dirty="0"/>
              <a:t>;</a:t>
            </a:r>
          </a:p>
          <a:p>
            <a:endParaRPr lang="hu-HU" sz="3600" dirty="0"/>
          </a:p>
          <a:p>
            <a:r>
              <a:rPr lang="hu-HU" dirty="0"/>
              <a:t>Sok a hibalehetőség, könnyű elrontani</a:t>
            </a:r>
          </a:p>
          <a:p>
            <a:r>
              <a:rPr lang="hu-HU" dirty="0"/>
              <a:t>Nincs </a:t>
            </a:r>
            <a:r>
              <a:rPr lang="hu-HU" dirty="0" err="1"/>
              <a:t>fordításidejű</a:t>
            </a:r>
            <a:r>
              <a:rPr lang="hu-HU" dirty="0"/>
              <a:t> ellenőrzés</a:t>
            </a:r>
          </a:p>
          <a:p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31853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 objektum létrehozása, beállítása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korábban lekért </a:t>
            </a:r>
            <a:r>
              <a:rPr lang="hu-HU" dirty="0" err="1"/>
              <a:t>jclass</a:t>
            </a:r>
            <a:r>
              <a:rPr lang="hu-HU" dirty="0"/>
              <a:t>, </a:t>
            </a:r>
            <a:r>
              <a:rPr lang="hu-HU" dirty="0" err="1"/>
              <a:t>jfieldid</a:t>
            </a:r>
            <a:r>
              <a:rPr lang="hu-HU" dirty="0"/>
              <a:t> és </a:t>
            </a:r>
            <a:r>
              <a:rPr lang="hu-HU" dirty="0" err="1"/>
              <a:t>jmethodid</a:t>
            </a:r>
            <a:r>
              <a:rPr lang="hu-HU" dirty="0"/>
              <a:t> objektumokkal hozható létre új példány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jobject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CreateJavaVector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fr-FR" sz="2400" b="1" dirty="0">
                <a:solidFill>
                  <a:srgbClr val="005032"/>
                </a:solidFill>
                <a:latin typeface="Consolas" panose="020B0609020204030204" pitchFamily="49" charset="0"/>
              </a:rPr>
              <a:t>JNIEnv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env)</a:t>
            </a:r>
            <a:endParaRPr lang="hu-HU" sz="2400" b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5032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jobject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NewObject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vectorClass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ctorId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SetDoubleField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xId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SetDoubleField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yId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hu-HU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javaObj</a:t>
            </a:r>
            <a:r>
              <a:rPr lang="hu-H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dirty="0">
                <a:solidFill>
                  <a:srgbClr val="000000"/>
                </a:solidFill>
              </a:rPr>
              <a:t>Mező értéke lekérdezhető a </a:t>
            </a:r>
            <a:r>
              <a:rPr lang="hu-HU" dirty="0" err="1">
                <a:solidFill>
                  <a:srgbClr val="000000"/>
                </a:solidFill>
              </a:rPr>
              <a:t>GetXField</a:t>
            </a:r>
            <a:r>
              <a:rPr lang="hu-HU" dirty="0">
                <a:solidFill>
                  <a:srgbClr val="000000"/>
                </a:solidFill>
              </a:rPr>
              <a:t> függvényekkel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9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Metódus meghívása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000" dirty="0"/>
              <a:t>Metódus meghívható a </a:t>
            </a:r>
            <a:r>
              <a:rPr lang="hu-HU" sz="3000" dirty="0" err="1"/>
              <a:t>CallXMethod</a:t>
            </a:r>
            <a:r>
              <a:rPr lang="hu-HU" sz="3000" dirty="0"/>
              <a:t> függvényekkel, ahol X a visszatérési érték típusára utal. Át kell adni </a:t>
            </a:r>
          </a:p>
          <a:p>
            <a:pPr lvl="1"/>
            <a:r>
              <a:rPr lang="hu-HU" dirty="0"/>
              <a:t>az objektumot, amin a metódust hívjuk</a:t>
            </a:r>
          </a:p>
          <a:p>
            <a:pPr lvl="1"/>
            <a:r>
              <a:rPr lang="hu-HU" dirty="0"/>
              <a:t>a metódus azonosítóját (</a:t>
            </a:r>
            <a:r>
              <a:rPr lang="hu-HU" dirty="0" err="1"/>
              <a:t>jmethodid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az argumentumokat</a:t>
            </a:r>
          </a:p>
          <a:p>
            <a:pPr marL="0" indent="0">
              <a:buNone/>
            </a:pPr>
            <a:endParaRPr lang="hu-HU" sz="2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AddAndMultiply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0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jobject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vec1, </a:t>
            </a:r>
            <a:r>
              <a:rPr lang="hu-HU" sz="20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jobject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vec2, </a:t>
            </a:r>
            <a:r>
              <a:rPr lang="hu-HU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hu-HU" sz="20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JNIEnv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hu-H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5032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5032"/>
                </a:solidFill>
                <a:latin typeface="Consolas" panose="020B0609020204030204" pitchFamily="49" charset="0"/>
              </a:rPr>
              <a:t>jobject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CallObjectMethod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(vec1,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vec2);</a:t>
            </a:r>
            <a:endParaRPr lang="hu-H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5032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5032"/>
                </a:solidFill>
                <a:latin typeface="Consolas" panose="020B0609020204030204" pitchFamily="49" charset="0"/>
              </a:rPr>
              <a:t>jobject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multiplied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CallObjectMethod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(sum,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multiplyId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  <a:endParaRPr lang="hu-H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5032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5032"/>
                </a:solidFill>
                <a:latin typeface="Consolas" panose="020B0609020204030204" pitchFamily="49" charset="0"/>
              </a:rPr>
              <a:t>jdouble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CallDoubleMethod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(multiplied,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0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67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Stringek</a:t>
            </a:r>
            <a:r>
              <a:rPr lang="hu-HU" dirty="0"/>
              <a:t> kezelése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javás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egy objektum a </a:t>
            </a:r>
            <a:r>
              <a:rPr lang="hu-HU" dirty="0" err="1"/>
              <a:t>managed</a:t>
            </a:r>
            <a:r>
              <a:rPr lang="hu-HU" dirty="0"/>
              <a:t> </a:t>
            </a:r>
            <a:r>
              <a:rPr lang="hu-HU" dirty="0" err="1"/>
              <a:t>heapen</a:t>
            </a:r>
            <a:endParaRPr lang="hu-HU" dirty="0"/>
          </a:p>
          <a:p>
            <a:pPr lvl="1"/>
            <a:r>
              <a:rPr lang="hu-HU" dirty="0"/>
              <a:t>Nem csak egy sima karakterlánc</a:t>
            </a:r>
          </a:p>
          <a:p>
            <a:r>
              <a:rPr lang="hu-HU" dirty="0"/>
              <a:t>Nem kompatibilis a natív C++ </a:t>
            </a:r>
            <a:r>
              <a:rPr lang="hu-HU" dirty="0" err="1"/>
              <a:t>stringekkel</a:t>
            </a:r>
            <a:endParaRPr lang="hu-HU" dirty="0"/>
          </a:p>
          <a:p>
            <a:pPr lvl="1"/>
            <a:r>
              <a:rPr lang="hu-HU" dirty="0"/>
              <a:t>Konvertálni kell a két réteg között</a:t>
            </a:r>
          </a:p>
          <a:p>
            <a:pPr lvl="1"/>
            <a:r>
              <a:rPr lang="hu-HU" dirty="0"/>
              <a:t>UTF-8 és UTF-16 </a:t>
            </a:r>
            <a:r>
              <a:rPr lang="hu-HU" dirty="0" err="1"/>
              <a:t>enkódolást</a:t>
            </a:r>
            <a:r>
              <a:rPr lang="hu-HU" dirty="0"/>
              <a:t> támogat a JVM</a:t>
            </a:r>
          </a:p>
          <a:p>
            <a:pPr lvl="2"/>
            <a:r>
              <a:rPr lang="hu-HU" dirty="0"/>
              <a:t>C++ is támogatja ezeket, így elképzelhető, hogy maga a kódolás megegyezik</a:t>
            </a:r>
          </a:p>
          <a:p>
            <a:r>
              <a:rPr lang="hu-HU" dirty="0"/>
              <a:t>Új </a:t>
            </a:r>
            <a:r>
              <a:rPr lang="hu-HU" dirty="0" err="1"/>
              <a:t>string</a:t>
            </a:r>
            <a:r>
              <a:rPr lang="hu-HU" dirty="0"/>
              <a:t> objektum létrehozása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NewStringUTF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"test </a:t>
            </a:r>
            <a:r>
              <a:rPr lang="hu-HU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1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Stringek</a:t>
            </a:r>
            <a:r>
              <a:rPr lang="hu-HU" dirty="0"/>
              <a:t> kezelése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rgbClr val="000000"/>
                </a:solidFill>
              </a:rPr>
              <a:t>String</a:t>
            </a:r>
            <a:r>
              <a:rPr lang="hu-HU" dirty="0">
                <a:solidFill>
                  <a:srgbClr val="000000"/>
                </a:solidFill>
              </a:rPr>
              <a:t> hosszának lekérdezése</a:t>
            </a:r>
            <a:endParaRPr lang="hu-HU" dirty="0"/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jsize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len 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GetStringLength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dirty="0" err="1">
                <a:solidFill>
                  <a:srgbClr val="000000"/>
                </a:solidFill>
              </a:rPr>
              <a:t>String</a:t>
            </a:r>
            <a:r>
              <a:rPr lang="hu-HU" dirty="0">
                <a:solidFill>
                  <a:srgbClr val="000000"/>
                </a:solidFill>
              </a:rPr>
              <a:t> nyers tartalmának lekérdezése (az így megkapott tömb használható megszokott módon natív C++-</a:t>
            </a:r>
            <a:r>
              <a:rPr lang="hu-HU" dirty="0" err="1">
                <a:solidFill>
                  <a:srgbClr val="000000"/>
                </a:solidFill>
              </a:rPr>
              <a:t>ban</a:t>
            </a:r>
            <a:r>
              <a:rPr lang="hu-HU" dirty="0">
                <a:solidFill>
                  <a:srgbClr val="000000"/>
                </a:solidFill>
              </a:rPr>
              <a:t>)</a:t>
            </a:r>
            <a:endParaRPr lang="hu-HU" dirty="0"/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jchar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* charsUTF16 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GetStringChars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* charsUTF8 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GetStringUTFChars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dirty="0">
                <a:solidFill>
                  <a:srgbClr val="000000"/>
                </a:solidFill>
              </a:rPr>
              <a:t>Használat után a karaktereket fel kell szabadítani a </a:t>
            </a:r>
            <a:r>
              <a:rPr lang="hu-HU" dirty="0" err="1"/>
              <a:t>ReleaseStringChars</a:t>
            </a:r>
            <a:r>
              <a:rPr lang="hu-HU" dirty="0"/>
              <a:t> vagy a </a:t>
            </a:r>
            <a:r>
              <a:rPr lang="hu-HU" dirty="0" err="1"/>
              <a:t>ReleaseStringUTFChars</a:t>
            </a:r>
            <a:r>
              <a:rPr lang="hu-HU" dirty="0"/>
              <a:t> függvényekkel</a:t>
            </a:r>
            <a:endParaRPr lang="hu-HU" dirty="0">
              <a:solidFill>
                <a:srgbClr val="000000"/>
              </a:solidFill>
            </a:endParaRPr>
          </a:p>
          <a:p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5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Tömbök kezelése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Tömböket saját típusok reprezentálják: </a:t>
            </a:r>
            <a:r>
              <a:rPr lang="hu-HU" dirty="0" err="1"/>
              <a:t>jintArray</a:t>
            </a:r>
            <a:r>
              <a:rPr lang="hu-HU" dirty="0"/>
              <a:t>, </a:t>
            </a:r>
            <a:r>
              <a:rPr lang="hu-HU" dirty="0" err="1"/>
              <a:t>jdoubleArray</a:t>
            </a:r>
            <a:r>
              <a:rPr lang="hu-HU" dirty="0"/>
              <a:t>, </a:t>
            </a:r>
            <a:r>
              <a:rPr lang="hu-HU" dirty="0" err="1"/>
              <a:t>jobjectArray</a:t>
            </a:r>
            <a:r>
              <a:rPr lang="hu-HU" dirty="0"/>
              <a:t>, stb.</a:t>
            </a:r>
          </a:p>
          <a:p>
            <a:r>
              <a:rPr lang="hu-HU" dirty="0"/>
              <a:t>Új tömb létrehozása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jintArray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NewIntArray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/>
              <a:t>Primitív-tömb elemeinek beállítása</a:t>
            </a:r>
            <a:endParaRPr lang="en-US" dirty="0"/>
          </a:p>
          <a:p>
            <a:pPr lvl="1"/>
            <a:r>
              <a:rPr lang="hu-HU" dirty="0"/>
              <a:t>Egyszerre több elemet másol át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SetIntArrayRegion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startIndex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nativeArray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4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Tömbök kezelése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Elemek lekérdezése</a:t>
            </a:r>
          </a:p>
          <a:p>
            <a:pPr lvl="1"/>
            <a:r>
              <a:rPr lang="hu-HU" dirty="0" err="1"/>
              <a:t>GetIntArrayElements</a:t>
            </a:r>
            <a:r>
              <a:rPr lang="hu-HU" dirty="0"/>
              <a:t>: összes elem</a:t>
            </a:r>
          </a:p>
          <a:p>
            <a:pPr lvl="1"/>
            <a:r>
              <a:rPr lang="hu-HU" dirty="0" err="1"/>
              <a:t>GetIntArrayRegion</a:t>
            </a:r>
            <a:r>
              <a:rPr lang="hu-HU" dirty="0"/>
              <a:t>: egy része</a:t>
            </a:r>
          </a:p>
          <a:p>
            <a:pPr>
              <a:lnSpc>
                <a:spcPct val="110000"/>
              </a:lnSpc>
            </a:pPr>
            <a:r>
              <a:rPr lang="hu-HU" dirty="0"/>
              <a:t>Objektum-tömbök elemeinek beállítása egyenként történik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GC-</a:t>
            </a:r>
            <a:r>
              <a:rPr lang="hu-HU" dirty="0" err="1"/>
              <a:t>vel</a:t>
            </a:r>
            <a:r>
              <a:rPr lang="hu-HU" dirty="0"/>
              <a:t> együtt kell működni</a:t>
            </a:r>
          </a:p>
          <a:p>
            <a:pPr marL="0" indent="0">
              <a:buNone/>
            </a:pPr>
            <a:endParaRPr lang="hu-HU" sz="24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jobject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text.data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SetObjectArrayElement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index,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u-HU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6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Lokális referenciák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</a:t>
            </a:r>
            <a:r>
              <a:rPr lang="hu-HU" dirty="0"/>
              <a:t>-</a:t>
            </a:r>
            <a:r>
              <a:rPr lang="hu-HU" dirty="0" err="1"/>
              <a:t>vel</a:t>
            </a:r>
            <a:r>
              <a:rPr lang="hu-HU" dirty="0"/>
              <a:t> együtt kell működni</a:t>
            </a:r>
          </a:p>
          <a:p>
            <a:r>
              <a:rPr lang="hu-HU" dirty="0"/>
              <a:t>Amikor kapunk/létrehozunk egy referenciát, akkor a GC nem mozgathatja (pin/</a:t>
            </a:r>
            <a:r>
              <a:rPr lang="hu-HU" dirty="0" err="1"/>
              <a:t>lock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Amíg fut a kódunk</a:t>
            </a:r>
            <a:endParaRPr lang="en-US" dirty="0"/>
          </a:p>
          <a:p>
            <a:r>
              <a:rPr lang="hu-HU" dirty="0"/>
              <a:t>Csak az adott natív hívás kontextusában használható</a:t>
            </a:r>
          </a:p>
          <a:p>
            <a:pPr lvl="1"/>
            <a:r>
              <a:rPr lang="hu-HU" dirty="0"/>
              <a:t>Visszatéréskor automatikusan felszabadul</a:t>
            </a:r>
          </a:p>
          <a:p>
            <a:pPr lvl="1"/>
            <a:r>
              <a:rPr lang="en-US" dirty="0"/>
              <a:t>M</a:t>
            </a:r>
            <a:r>
              <a:rPr lang="hu-HU" dirty="0" err="1"/>
              <a:t>emory</a:t>
            </a:r>
            <a:r>
              <a:rPr lang="hu-HU" dirty="0"/>
              <a:t> </a:t>
            </a:r>
            <a:r>
              <a:rPr lang="hu-HU" dirty="0" err="1"/>
              <a:t>leak</a:t>
            </a:r>
            <a:r>
              <a:rPr lang="hu-HU" dirty="0"/>
              <a:t> biztos</a:t>
            </a:r>
          </a:p>
          <a:p>
            <a:r>
              <a:rPr lang="hu-HU" dirty="0"/>
              <a:t>Kézzel is fel lehet szabadítani hamarabb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DeleteLocalRef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javaObject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2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Globális referenciák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később is szükségünk van egy referenciára</a:t>
            </a:r>
          </a:p>
          <a:p>
            <a:pPr lvl="1"/>
            <a:r>
              <a:rPr lang="hu-HU" dirty="0"/>
              <a:t>Eltároljuk</a:t>
            </a:r>
          </a:p>
          <a:p>
            <a:pPr lvl="1"/>
            <a:r>
              <a:rPr lang="hu-HU" dirty="0"/>
              <a:t>Háttérszálat indítunk, amiben használjuk</a:t>
            </a:r>
          </a:p>
          <a:p>
            <a:r>
              <a:rPr lang="hu-HU" dirty="0"/>
              <a:t>Akkor globális referenciát kell rá létrehoznunk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hu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GB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jnitest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/Vector"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NewGlobalRef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dirty="0"/>
              <a:t>Ezt kézzel fel kell szabadítani, magától nem szabadul fel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DeleteGlobalRef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24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4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Miért akarunk C++-t hívni platform kódból?</a:t>
            </a:r>
          </a:p>
          <a:p>
            <a:pPr lvl="1"/>
            <a:r>
              <a:rPr lang="hu-HU" dirty="0"/>
              <a:t>Létező kódot kell bekapcsolni a rendszerbe</a:t>
            </a:r>
          </a:p>
          <a:p>
            <a:pPr lvl="2"/>
            <a:r>
              <a:rPr lang="hu-HU" dirty="0"/>
              <a:t>Algoritmusok</a:t>
            </a:r>
          </a:p>
          <a:p>
            <a:pPr lvl="2"/>
            <a:r>
              <a:rPr lang="hu-HU" dirty="0"/>
              <a:t>Integráció más rendszerrel</a:t>
            </a:r>
          </a:p>
          <a:p>
            <a:pPr lvl="1"/>
            <a:r>
              <a:rPr lang="hu-HU" dirty="0"/>
              <a:t>Adott funkcionalitás csak így érhető el</a:t>
            </a:r>
          </a:p>
          <a:p>
            <a:pPr lvl="2"/>
            <a:r>
              <a:rPr lang="hu-HU" dirty="0"/>
              <a:t>Például </a:t>
            </a:r>
            <a:r>
              <a:rPr lang="hu-HU" dirty="0" err="1"/>
              <a:t>Unity</a:t>
            </a:r>
            <a:r>
              <a:rPr lang="hu-HU" dirty="0"/>
              <a:t> natív </a:t>
            </a:r>
            <a:r>
              <a:rPr lang="hu-HU" dirty="0" err="1"/>
              <a:t>plugin</a:t>
            </a:r>
            <a:r>
              <a:rPr lang="hu-HU" dirty="0"/>
              <a:t>, .NET C#-</a:t>
            </a:r>
            <a:r>
              <a:rPr lang="hu-HU" dirty="0" err="1"/>
              <a:t>ból</a:t>
            </a:r>
            <a:r>
              <a:rPr lang="hu-HU" dirty="0"/>
              <a:t> elérhetetlen része</a:t>
            </a:r>
          </a:p>
          <a:p>
            <a:pPr lvl="1"/>
            <a:r>
              <a:rPr lang="hu-HU" dirty="0"/>
              <a:t>Multiplatform közös kód elérése</a:t>
            </a:r>
          </a:p>
          <a:p>
            <a:pPr lvl="2"/>
            <a:r>
              <a:rPr lang="hu-HU" dirty="0"/>
              <a:t>Rossz példa: </a:t>
            </a:r>
            <a:r>
              <a:rPr lang="hu-HU" dirty="0" err="1"/>
              <a:t>Xamarin</a:t>
            </a:r>
            <a:r>
              <a:rPr lang="hu-HU" dirty="0"/>
              <a:t> .NET Standard </a:t>
            </a:r>
            <a:r>
              <a:rPr lang="hu-HU" dirty="0" err="1"/>
              <a:t>Library</a:t>
            </a:r>
            <a:endParaRPr lang="hu-HU" dirty="0"/>
          </a:p>
          <a:p>
            <a:pPr lvl="3"/>
            <a:r>
              <a:rPr lang="hu-HU" dirty="0"/>
              <a:t>Mert mindkét oldal C#</a:t>
            </a:r>
          </a:p>
          <a:p>
            <a:pPr lvl="1"/>
            <a:r>
              <a:rPr lang="hu-HU" dirty="0" err="1"/>
              <a:t>Optimalizáció</a:t>
            </a:r>
            <a:endParaRPr lang="hu-HU" dirty="0"/>
          </a:p>
          <a:p>
            <a:pPr lvl="2"/>
            <a:r>
              <a:rPr lang="hu-HU" dirty="0"/>
              <a:t>Legkevésbé gyakori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98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Szálkezelés, </a:t>
            </a:r>
            <a:r>
              <a:rPr lang="hu-HU" dirty="0" err="1"/>
              <a:t>JNIEnv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natív függvény megkapja a </a:t>
            </a:r>
            <a:r>
              <a:rPr lang="hu-HU" dirty="0" err="1"/>
              <a:t>JNIEnv</a:t>
            </a:r>
            <a:r>
              <a:rPr lang="hu-HU" dirty="0"/>
              <a:t>* pointert</a:t>
            </a:r>
          </a:p>
          <a:p>
            <a:r>
              <a:rPr lang="hu-HU" dirty="0"/>
              <a:t>Ha nem egy natív </a:t>
            </a:r>
            <a:r>
              <a:rPr lang="hu-HU" dirty="0" err="1"/>
              <a:t>fv</a:t>
            </a:r>
            <a:r>
              <a:rPr lang="hu-HU" dirty="0"/>
              <a:t>. kontextusában vagyunk, elkérhetjük a JVM-</a:t>
            </a:r>
            <a:r>
              <a:rPr lang="hu-HU" dirty="0" err="1"/>
              <a:t>től</a:t>
            </a:r>
            <a:r>
              <a:rPr lang="hu-HU" dirty="0"/>
              <a:t>. Erre egyszer el kell tárolnunk egy referenciát, ami sosem változik: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JavaVM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hu-HU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jvm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ret = env-&gt;GetJavaVM(&amp;</a:t>
            </a:r>
            <a:r>
              <a:rPr lang="da-DK" sz="2400" dirty="0">
                <a:solidFill>
                  <a:srgbClr val="0000C0"/>
                </a:solidFill>
                <a:latin typeface="Consolas" panose="020B0609020204030204" pitchFamily="49" charset="0"/>
              </a:rPr>
              <a:t>jvm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</a:rPr>
              <a:t>A </a:t>
            </a:r>
            <a:r>
              <a:rPr lang="hu-HU" dirty="0" err="1">
                <a:solidFill>
                  <a:srgbClr val="000000"/>
                </a:solidFill>
              </a:rPr>
              <a:t>JavaVM-től</a:t>
            </a:r>
            <a:r>
              <a:rPr lang="hu-HU" dirty="0">
                <a:solidFill>
                  <a:srgbClr val="000000"/>
                </a:solidFill>
              </a:rPr>
              <a:t> bármikor elkérhetjük a környezetet</a:t>
            </a:r>
            <a:endParaRPr lang="hu-HU" dirty="0"/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JNIEnv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jvm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**)&amp;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JNI_VERSION_1_6);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18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Szálkezelés, </a:t>
            </a:r>
            <a:r>
              <a:rPr lang="hu-HU" dirty="0" err="1"/>
              <a:t>JNIEnv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Natív oldalról indított szálból</a:t>
            </a:r>
          </a:p>
          <a:p>
            <a:pPr lvl="1"/>
            <a:r>
              <a:rPr lang="hu-HU" dirty="0">
                <a:solidFill>
                  <a:srgbClr val="000000"/>
                </a:solidFill>
              </a:rPr>
              <a:t>A szálat be kell regisztrálnunk</a:t>
            </a:r>
            <a:endParaRPr lang="hu-HU" dirty="0"/>
          </a:p>
          <a:p>
            <a:pPr marL="0" indent="0">
              <a:buNone/>
            </a:pP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jvm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AttachCurrentThread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 &amp;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hu-HU" sz="2400" dirty="0"/>
          </a:p>
          <a:p>
            <a:pPr lvl="1"/>
            <a:r>
              <a:rPr lang="hu-HU" dirty="0"/>
              <a:t>Ez nem lassít, csak létrehoz a JVM-</a:t>
            </a:r>
            <a:r>
              <a:rPr lang="hu-HU" dirty="0" err="1"/>
              <a:t>ben</a:t>
            </a:r>
            <a:r>
              <a:rPr lang="hu-HU" dirty="0"/>
              <a:t> egy gyűjteményt, ahova tárolni lehet a referenciákat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Referencia natív objektumra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natív objektumok nem a felügyelt </a:t>
            </a:r>
            <a:r>
              <a:rPr lang="hu-HU" dirty="0" err="1"/>
              <a:t>heap</a:t>
            </a:r>
            <a:r>
              <a:rPr lang="hu-HU" dirty="0"/>
              <a:t>-en vannak, nem tud róluk a JVM</a:t>
            </a:r>
          </a:p>
          <a:p>
            <a:pPr lvl="1"/>
            <a:r>
              <a:rPr lang="hu-HU" dirty="0"/>
              <a:t>Java referenciával nem tudunk natív objektumot kezelni</a:t>
            </a:r>
          </a:p>
          <a:p>
            <a:r>
              <a:rPr lang="hu-HU" dirty="0"/>
              <a:t>Viszont egy natív objektum címe létrehozás után nem változik a memóriában</a:t>
            </a:r>
          </a:p>
          <a:p>
            <a:pPr lvl="1"/>
            <a:r>
              <a:rPr lang="hu-HU" dirty="0"/>
              <a:t>Címét egy </a:t>
            </a:r>
            <a:r>
              <a:rPr lang="hu-HU" dirty="0" err="1"/>
              <a:t>longként</a:t>
            </a:r>
            <a:r>
              <a:rPr lang="hu-HU" dirty="0"/>
              <a:t> a Java oldalnak átadva eltárolhatjuk</a:t>
            </a:r>
          </a:p>
          <a:p>
            <a:pPr lvl="1"/>
            <a:r>
              <a:rPr lang="hu-HU" dirty="0"/>
              <a:t>Visszaküldhetjük a natív rétegnek, ahol mutatóvá kell </a:t>
            </a:r>
            <a:r>
              <a:rPr lang="hu-HU" dirty="0" err="1"/>
              <a:t>kasztolni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9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Referencia natív objektumra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Natív objektum címének felküldése</a:t>
            </a:r>
          </a:p>
          <a:p>
            <a:pPr lvl="1"/>
            <a:r>
              <a:rPr lang="hu-HU" dirty="0">
                <a:latin typeface="Consolas" panose="020B0609020204030204" pitchFamily="49" charset="0"/>
              </a:rPr>
              <a:t>32 biten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MyNativeObj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MyNativeObj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reinterpret_cast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CallVoidMethod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storeAddressMethod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hu-HU" sz="2400" dirty="0">
                <a:solidFill>
                  <a:srgbClr val="000000"/>
                </a:solidFill>
              </a:rPr>
              <a:t>64 biten </a:t>
            </a:r>
            <a:r>
              <a:rPr lang="hu-HU" sz="2400" dirty="0" err="1">
                <a:solidFill>
                  <a:srgbClr val="000000"/>
                </a:solidFill>
              </a:rPr>
              <a:t>long</a:t>
            </a:r>
            <a:r>
              <a:rPr lang="hu-HU" sz="2400" dirty="0">
                <a:solidFill>
                  <a:srgbClr val="000000"/>
                </a:solidFill>
              </a:rPr>
              <a:t> </a:t>
            </a:r>
            <a:r>
              <a:rPr lang="hu-HU" sz="2400" dirty="0" err="1">
                <a:solidFill>
                  <a:srgbClr val="000000"/>
                </a:solidFill>
              </a:rPr>
              <a:t>long</a:t>
            </a:r>
            <a:r>
              <a:rPr lang="hu-HU" sz="2400" dirty="0">
                <a:solidFill>
                  <a:srgbClr val="000000"/>
                </a:solidFill>
              </a:rPr>
              <a:t> kell</a:t>
            </a:r>
          </a:p>
          <a:p>
            <a:r>
              <a:rPr lang="hu-HU" dirty="0">
                <a:solidFill>
                  <a:srgbClr val="000000"/>
                </a:solidFill>
              </a:rPr>
              <a:t>Cím visszaküldése egy natív metódusnak</a:t>
            </a:r>
            <a:endParaRPr lang="hu-HU" dirty="0"/>
          </a:p>
          <a:p>
            <a:pPr marL="0" indent="0">
              <a:buNone/>
            </a:pP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MyNativeObj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reinterpret_cast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MyNativeObj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nativeEnginePointer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7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C++/CLI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C++/CLI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Nyelvi kiegészítések a C++ nyelvhez</a:t>
            </a:r>
          </a:p>
          <a:p>
            <a:pPr lvl="1"/>
            <a:r>
              <a:rPr lang="hu-HU" dirty="0"/>
              <a:t>Elérhetőek/</a:t>
            </a:r>
            <a:r>
              <a:rPr lang="hu-HU" dirty="0" err="1"/>
              <a:t>létrehozhatóak</a:t>
            </a:r>
            <a:r>
              <a:rPr lang="hu-HU" dirty="0"/>
              <a:t> .NET-es típusok</a:t>
            </a:r>
          </a:p>
          <a:p>
            <a:r>
              <a:rPr lang="hu-HU" dirty="0"/>
              <a:t>CLI: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Infrastruct</a:t>
            </a:r>
            <a:r>
              <a:rPr lang="en-US" dirty="0"/>
              <a:t>u</a:t>
            </a:r>
            <a:r>
              <a:rPr lang="hu-HU" dirty="0"/>
              <a:t>re</a:t>
            </a:r>
          </a:p>
          <a:p>
            <a:pPr lvl="1"/>
            <a:r>
              <a:rPr lang="hu-HU" dirty="0"/>
              <a:t>Nyílt szabvány, aminek egyik megvalósítása a .NET Framework</a:t>
            </a:r>
          </a:p>
          <a:p>
            <a:r>
              <a:rPr lang="hu-HU" dirty="0"/>
              <a:t>Ezekkel a nyelvi kiegészítésekkel használhatók a .NET platform konstrukciói és szolgáltatásai, így Windows-</a:t>
            </a:r>
            <a:r>
              <a:rPr lang="hu-HU" dirty="0" err="1"/>
              <a:t>ra</a:t>
            </a:r>
            <a:r>
              <a:rPr lang="hu-HU" dirty="0"/>
              <a:t> írt alkalmazásokkal lehet C++-</a:t>
            </a:r>
            <a:r>
              <a:rPr lang="hu-HU" dirty="0" err="1"/>
              <a:t>ból</a:t>
            </a:r>
            <a:r>
              <a:rPr lang="hu-HU" dirty="0"/>
              <a:t> együttműködni</a:t>
            </a:r>
          </a:p>
          <a:p>
            <a:pPr lvl="1"/>
            <a:r>
              <a:rPr lang="hu-HU" dirty="0" err="1"/>
              <a:t>Xamarin</a:t>
            </a:r>
            <a:r>
              <a:rPr lang="hu-HU" dirty="0"/>
              <a:t> nem támogatja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C++/CLI céljai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.NET és a natív réteg közötti különbségek hasonlóak, mint a Java esetén</a:t>
            </a:r>
          </a:p>
          <a:p>
            <a:pPr lvl="1"/>
            <a:r>
              <a:rPr lang="hu-HU" dirty="0"/>
              <a:t>Más típusrendszer</a:t>
            </a:r>
          </a:p>
          <a:p>
            <a:pPr lvl="1"/>
            <a:r>
              <a:rPr lang="hu-HU" dirty="0"/>
              <a:t>Objektumok máshogy vannak reprezentálva a memóriában</a:t>
            </a:r>
          </a:p>
          <a:p>
            <a:pPr lvl="1"/>
            <a:r>
              <a:rPr lang="hu-HU" dirty="0"/>
              <a:t>.NET oldalon felügyelt </a:t>
            </a:r>
            <a:r>
              <a:rPr lang="hu-HU" dirty="0" err="1"/>
              <a:t>heap</a:t>
            </a:r>
            <a:r>
              <a:rPr lang="hu-HU" dirty="0"/>
              <a:t> szemétgyűjtéssel, C++ oldalon natív </a:t>
            </a:r>
            <a:r>
              <a:rPr lang="hu-HU" dirty="0" err="1"/>
              <a:t>heap</a:t>
            </a:r>
            <a:r>
              <a:rPr lang="hu-HU" dirty="0"/>
              <a:t> manuális memóriakezeléssel</a:t>
            </a:r>
          </a:p>
          <a:p>
            <a:r>
              <a:rPr lang="hu-HU" dirty="0"/>
              <a:t>Ami Javában nincs: .NET oldalon két alapvetően eltérő </a:t>
            </a:r>
            <a:r>
              <a:rPr lang="hu-HU" dirty="0" err="1"/>
              <a:t>user-defined</a:t>
            </a:r>
            <a:r>
              <a:rPr lang="hu-HU" dirty="0"/>
              <a:t> típus van: értéktípus és referenciatípus, a kettőt máshogy kell tárolni, átadni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62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Windows </a:t>
            </a:r>
            <a:r>
              <a:rPr lang="hu-HU" dirty="0" err="1"/>
              <a:t>interop</a:t>
            </a:r>
            <a:r>
              <a:rPr lang="hu-HU" dirty="0"/>
              <a:t>, példa</a:t>
            </a:r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43300" y="2089208"/>
            <a:ext cx="7064235" cy="415498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hu-HU" sz="24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namespace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hu-HU" sz="2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NativeLib</a:t>
            </a:r>
            <a:endParaRPr lang="hu-HU" sz="2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sym typeface="Helvetica Light" charset="0"/>
            </a:endParaRPr>
          </a:p>
          <a:p>
            <a:pPr>
              <a:defRPr/>
            </a:pP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{</a:t>
            </a:r>
          </a:p>
          <a:p>
            <a:pPr>
              <a:defRPr/>
            </a:pPr>
            <a:r>
              <a:rPr lang="en-GB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   </a:t>
            </a:r>
            <a:r>
              <a:rPr lang="en-GB" sz="2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public</a:t>
            </a:r>
            <a:r>
              <a:rPr lang="en-GB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en-GB" sz="2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ref</a:t>
            </a:r>
            <a:r>
              <a:rPr lang="en-GB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en-GB" sz="2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class</a:t>
            </a:r>
            <a:r>
              <a:rPr lang="en-GB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en-GB" sz="2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MyClass</a:t>
            </a:r>
            <a:r>
              <a:rPr lang="en-GB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en-GB" sz="2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sealed</a:t>
            </a:r>
            <a:endParaRPr lang="en-GB" sz="2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sym typeface="Helvetica Light" charset="0"/>
            </a:endParaRPr>
          </a:p>
          <a:p>
            <a:pPr>
              <a:defRPr/>
            </a:pP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   {</a:t>
            </a:r>
          </a:p>
          <a:p>
            <a:pPr>
              <a:defRPr/>
            </a:pP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   </a:t>
            </a:r>
            <a:r>
              <a:rPr lang="hu-HU" sz="24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public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:</a:t>
            </a:r>
          </a:p>
          <a:p>
            <a:pPr>
              <a:defRPr/>
            </a:pP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       Platform::</a:t>
            </a:r>
            <a:r>
              <a:rPr lang="hu-HU" sz="2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String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^ </a:t>
            </a:r>
            <a:r>
              <a:rPr lang="hu-HU" sz="2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CreateString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()</a:t>
            </a:r>
          </a:p>
          <a:p>
            <a:pPr>
              <a:defRPr/>
            </a:pP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       {</a:t>
            </a:r>
          </a:p>
          <a:p>
            <a:pPr>
              <a:defRPr/>
            </a:pP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           </a:t>
            </a:r>
            <a:r>
              <a:rPr lang="hu-HU" sz="24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return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L</a:t>
            </a:r>
            <a:r>
              <a:rPr lang="hu-HU" sz="2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"alma"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;</a:t>
            </a:r>
          </a:p>
          <a:p>
            <a:pPr>
              <a:defRPr/>
            </a:pP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       }</a:t>
            </a:r>
          </a:p>
          <a:p>
            <a:pPr>
              <a:defRPr/>
            </a:pP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   };</a:t>
            </a:r>
          </a:p>
          <a:p>
            <a:pPr>
              <a:defRPr/>
            </a:pP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}</a:t>
            </a:r>
            <a:endParaRPr lang="hu-HU" sz="2400" kern="0" dirty="0">
              <a:solidFill>
                <a:srgbClr val="20242D"/>
              </a:solidFill>
              <a:latin typeface="Calibri"/>
              <a:sym typeface="Helvetica Light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7535" y="2752718"/>
            <a:ext cx="4950167" cy="23083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var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c =</a:t>
            </a:r>
            <a:endParaRPr lang="en-US" sz="2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sym typeface="Helvetica Light" charset="0"/>
            </a:endParaRPr>
          </a:p>
          <a:p>
            <a:pPr>
              <a:defRPr/>
            </a:pPr>
            <a:r>
              <a:rPr lang="en-US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   </a:t>
            </a:r>
            <a:r>
              <a:rPr lang="hu-HU" sz="24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new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NativeLib</a:t>
            </a:r>
            <a:r>
              <a:rPr lang="en-US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.</a:t>
            </a:r>
            <a:r>
              <a:rPr lang="hu-HU" sz="2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MyClass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();</a:t>
            </a:r>
          </a:p>
          <a:p>
            <a:pPr>
              <a:defRPr/>
            </a:pPr>
            <a:endParaRPr lang="hu-HU" sz="2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sym typeface="Helvetica Light" charset="0"/>
            </a:endParaRPr>
          </a:p>
          <a:p>
            <a:pPr>
              <a:defRPr/>
            </a:pPr>
            <a:r>
              <a:rPr lang="hu-HU" sz="24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string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 s = </a:t>
            </a:r>
            <a:r>
              <a:rPr lang="hu-HU" sz="2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c.CreateString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();</a:t>
            </a:r>
          </a:p>
          <a:p>
            <a:pPr>
              <a:defRPr/>
            </a:pPr>
            <a:endParaRPr lang="hu-HU" sz="2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sym typeface="Helvetica Light" charset="0"/>
            </a:endParaRPr>
          </a:p>
          <a:p>
            <a:pPr>
              <a:defRPr/>
            </a:pPr>
            <a:r>
              <a:rPr lang="hu-HU" sz="2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Console</a:t>
            </a:r>
            <a:r>
              <a:rPr lang="hu-HU" sz="2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.WriteLine</a:t>
            </a:r>
            <a:r>
              <a:rPr lang="hu-HU" sz="2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Helvetica Light" charset="0"/>
              </a:rPr>
              <a:t>(s);</a:t>
            </a:r>
            <a:endParaRPr lang="hu-HU" sz="2400" kern="0" dirty="0">
              <a:solidFill>
                <a:srgbClr val="20242D"/>
              </a:solidFill>
              <a:latin typeface="Calibri"/>
              <a:sym typeface="Helvetica Light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82113" y="1272790"/>
            <a:ext cx="341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rgbClr val="20242D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Light" charset="0"/>
              </a:rPr>
              <a:t>Natív (C++/CLI)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74285" y="1979505"/>
            <a:ext cx="2581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200" dirty="0">
                <a:solidFill>
                  <a:srgbClr val="20242D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Light" charset="0"/>
              </a:rPr>
              <a:t>Platform (C#)</a:t>
            </a:r>
          </a:p>
        </p:txBody>
      </p:sp>
      <p:sp>
        <p:nvSpPr>
          <p:cNvPr id="9" name="Rectangle 9"/>
          <p:cNvSpPr/>
          <p:nvPr/>
        </p:nvSpPr>
        <p:spPr>
          <a:xfrm>
            <a:off x="900752" y="2900267"/>
            <a:ext cx="1714258" cy="341076"/>
          </a:xfrm>
          <a:prstGeom prst="rect">
            <a:avLst/>
          </a:prstGeom>
          <a:noFill/>
          <a:ln w="25400" cap="flat" cmpd="sng" algn="ctr">
            <a:solidFill>
              <a:srgbClr val="C012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hu-HU" sz="1266" kern="0">
              <a:solidFill>
                <a:srgbClr val="20242D"/>
              </a:solidFill>
              <a:latin typeface="Calibri"/>
              <a:sym typeface="Helvetica Light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5041864" y="2900268"/>
            <a:ext cx="1120699" cy="341075"/>
          </a:xfrm>
          <a:prstGeom prst="rect">
            <a:avLst/>
          </a:prstGeom>
          <a:noFill/>
          <a:ln w="25400" cap="flat" cmpd="sng" algn="ctr">
            <a:solidFill>
              <a:srgbClr val="C012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hu-HU" sz="1266" kern="0">
              <a:solidFill>
                <a:srgbClr val="20242D"/>
              </a:solidFill>
              <a:latin typeface="Calibri"/>
              <a:sym typeface="Helvetica Light" charset="0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4271850" y="3992629"/>
            <a:ext cx="177131" cy="207406"/>
          </a:xfrm>
          <a:prstGeom prst="rect">
            <a:avLst/>
          </a:prstGeom>
          <a:noFill/>
          <a:ln w="25400" cap="flat" cmpd="sng" algn="ctr">
            <a:solidFill>
              <a:srgbClr val="C012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hu-HU" sz="1266" kern="0">
              <a:solidFill>
                <a:srgbClr val="20242D"/>
              </a:solidFill>
              <a:latin typeface="Calibri"/>
              <a:sym typeface="Helvetica Light" charset="0"/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3086929" y="5513212"/>
            <a:ext cx="2644076" cy="962623"/>
          </a:xfrm>
          <a:prstGeom prst="rect">
            <a:avLst/>
          </a:prstGeom>
          <a:solidFill>
            <a:srgbClr val="C01226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719" tIns="35719" rIns="35719" bIns="3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0729" algn="ctr" defTabSz="410751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sz="225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Nyelvi kiegészítések</a:t>
            </a:r>
          </a:p>
          <a:p>
            <a:pPr marL="160729" algn="ctr" defTabSz="410751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sz="225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C++/CLI</a:t>
            </a:r>
          </a:p>
        </p:txBody>
      </p:sp>
      <p:cxnSp>
        <p:nvCxnSpPr>
          <p:cNvPr id="13" name="Straight Connector 13"/>
          <p:cNvCxnSpPr>
            <a:stCxn id="9" idx="2"/>
            <a:endCxn id="12" idx="0"/>
          </p:cNvCxnSpPr>
          <p:nvPr/>
        </p:nvCxnSpPr>
        <p:spPr>
          <a:xfrm>
            <a:off x="1757881" y="3241343"/>
            <a:ext cx="2651086" cy="2271869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" name="Straight Connector 14"/>
          <p:cNvCxnSpPr>
            <a:stCxn id="11" idx="2"/>
            <a:endCxn id="12" idx="0"/>
          </p:cNvCxnSpPr>
          <p:nvPr/>
        </p:nvCxnSpPr>
        <p:spPr>
          <a:xfrm>
            <a:off x="4360416" y="4200035"/>
            <a:ext cx="48551" cy="1313177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5"/>
          <p:cNvCxnSpPr>
            <a:stCxn id="10" idx="2"/>
            <a:endCxn id="12" idx="0"/>
          </p:cNvCxnSpPr>
          <p:nvPr/>
        </p:nvCxnSpPr>
        <p:spPr>
          <a:xfrm flipH="1">
            <a:off x="4408967" y="3241343"/>
            <a:ext cx="1193247" cy="2271869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930754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C++/CLI assembly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Speciális osztálykönyvtár, amiben keveredhet a C++/CLI kód és a natív C++ kód</a:t>
            </a:r>
          </a:p>
          <a:p>
            <a:r>
              <a:rPr lang="hu-HU" dirty="0"/>
              <a:t>C++/CLI-</a:t>
            </a:r>
            <a:r>
              <a:rPr lang="hu-HU" dirty="0" err="1"/>
              <a:t>ben</a:t>
            </a:r>
            <a:r>
              <a:rPr lang="hu-HU" dirty="0"/>
              <a:t> a .NET osztálykönyvtárának (BCL), és más .NET-es szerelvényeknek bármelyik osztálya elérhető és használható</a:t>
            </a:r>
          </a:p>
          <a:p>
            <a:r>
              <a:rPr lang="hu-HU" dirty="0"/>
              <a:t>Lehet </a:t>
            </a:r>
            <a:r>
              <a:rPr lang="hu-HU" dirty="0" err="1"/>
              <a:t>include-olni</a:t>
            </a:r>
            <a:r>
              <a:rPr lang="hu-HU" dirty="0"/>
              <a:t> natív </a:t>
            </a:r>
            <a:r>
              <a:rPr lang="hu-HU" dirty="0" err="1"/>
              <a:t>headeröket</a:t>
            </a:r>
            <a:endParaRPr lang="hu-HU" dirty="0"/>
          </a:p>
          <a:p>
            <a:r>
              <a:rPr lang="hu-HU" dirty="0"/>
              <a:t>Lehet hozzá linkelni natív </a:t>
            </a:r>
            <a:r>
              <a:rPr lang="hu-HU" dirty="0" err="1"/>
              <a:t>libraryket</a:t>
            </a:r>
            <a:endParaRPr lang="hu-HU" dirty="0"/>
          </a:p>
          <a:p>
            <a:r>
              <a:rPr lang="hu-HU" dirty="0"/>
              <a:t>.NET-</a:t>
            </a:r>
            <a:r>
              <a:rPr lang="hu-HU" dirty="0" err="1"/>
              <a:t>ből</a:t>
            </a:r>
            <a:r>
              <a:rPr lang="hu-HU" dirty="0"/>
              <a:t> elérhető</a:t>
            </a:r>
          </a:p>
          <a:p>
            <a:r>
              <a:rPr lang="hu-HU" dirty="0"/>
              <a:t>A benne definiált C++/CLI típusok .NET-</a:t>
            </a:r>
            <a:r>
              <a:rPr lang="hu-HU" dirty="0" err="1"/>
              <a:t>ből</a:t>
            </a:r>
            <a:r>
              <a:rPr lang="hu-HU" dirty="0"/>
              <a:t> ugyanúgy használhatók, mintha bármilyen más .NET-es nyelvben lettek volna implementálva (pl. C#-</a:t>
            </a:r>
            <a:r>
              <a:rPr lang="hu-HU" dirty="0" err="1"/>
              <a:t>ban</a:t>
            </a:r>
            <a:r>
              <a:rPr lang="hu-H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91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Nyelvi kiegészítések: </a:t>
            </a:r>
            <a:r>
              <a:rPr lang="hu-HU" dirty="0" err="1"/>
              <a:t>tracking</a:t>
            </a:r>
            <a:r>
              <a:rPr lang="hu-HU" dirty="0"/>
              <a:t> </a:t>
            </a:r>
            <a:r>
              <a:rPr lang="hu-HU" dirty="0" err="1"/>
              <a:t>handle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Tracking</a:t>
            </a:r>
            <a:r>
              <a:rPr lang="hu-HU" dirty="0"/>
              <a:t> </a:t>
            </a:r>
            <a:r>
              <a:rPr lang="hu-HU" dirty="0" err="1"/>
              <a:t>handle</a:t>
            </a:r>
            <a:r>
              <a:rPr lang="hu-HU" dirty="0"/>
              <a:t>: speciális referencia, ami egy </a:t>
            </a:r>
            <a:r>
              <a:rPr lang="hu-HU" dirty="0" err="1"/>
              <a:t>managed</a:t>
            </a:r>
            <a:r>
              <a:rPr lang="hu-HU" dirty="0"/>
              <a:t> </a:t>
            </a:r>
            <a:r>
              <a:rPr lang="hu-HU" dirty="0" err="1"/>
              <a:t>heapen</a:t>
            </a:r>
            <a:r>
              <a:rPr lang="hu-HU" dirty="0"/>
              <a:t> lévő objektumra mutat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"Ez egy .NET-es </a:t>
            </a:r>
            <a:r>
              <a:rPr lang="hu-H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gcnew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DirectoryInfo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"C:/Temp"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strArr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gcnew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^&gt;(10);</a:t>
            </a:r>
            <a:endParaRPr lang="hu-HU" sz="2400" dirty="0">
              <a:latin typeface="Consolas" panose="020B0609020204030204" pitchFamily="49" charset="0"/>
            </a:endParaRPr>
          </a:p>
          <a:p>
            <a:endParaRPr lang="hu-HU" dirty="0"/>
          </a:p>
          <a:p>
            <a:r>
              <a:rPr lang="hu-HU" dirty="0"/>
              <a:t>Tagok elérése: pointerhez hasonlóan -&gt; operátorral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(di-&gt;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2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Interop</a:t>
            </a:r>
            <a:r>
              <a:rPr lang="hu-HU" dirty="0"/>
              <a:t>, miért van rá szükség?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Hívási konvenciók</a:t>
            </a:r>
          </a:p>
          <a:p>
            <a:pPr lvl="1"/>
            <a:r>
              <a:rPr lang="hu-HU" dirty="0"/>
              <a:t>Verem kezelése</a:t>
            </a:r>
          </a:p>
          <a:p>
            <a:r>
              <a:rPr lang="hu-HU" dirty="0"/>
              <a:t>Típusrendszer</a:t>
            </a:r>
          </a:p>
          <a:p>
            <a:pPr lvl="1"/>
            <a:r>
              <a:rPr lang="hu-HU" dirty="0"/>
              <a:t>Ez jelentősen eltérő lehet, ami nagyon megnehezíti az áthívást</a:t>
            </a:r>
          </a:p>
          <a:p>
            <a:r>
              <a:rPr lang="hu-HU" dirty="0"/>
              <a:t>Kivételkezelés</a:t>
            </a:r>
          </a:p>
          <a:p>
            <a:pPr lvl="1"/>
            <a:r>
              <a:rPr lang="hu-HU" dirty="0"/>
              <a:t>A hasonlóság általában kicsi a két réteg között</a:t>
            </a:r>
          </a:p>
          <a:p>
            <a:r>
              <a:rPr lang="hu-HU" dirty="0"/>
              <a:t>Adatok bináris reprezentációja</a:t>
            </a:r>
          </a:p>
          <a:p>
            <a:pPr lvl="1"/>
            <a:r>
              <a:rPr lang="hu-HU" dirty="0"/>
              <a:t>Tipikus probléma a </a:t>
            </a:r>
            <a:r>
              <a:rPr lang="hu-HU" dirty="0" err="1"/>
              <a:t>string</a:t>
            </a:r>
            <a:endParaRPr lang="en-US" dirty="0"/>
          </a:p>
          <a:p>
            <a:pPr lvl="1"/>
            <a:r>
              <a:rPr lang="hu-HU" dirty="0"/>
              <a:t>Igazítás (</a:t>
            </a:r>
            <a:r>
              <a:rPr lang="hu-HU" dirty="0" err="1"/>
              <a:t>layout</a:t>
            </a:r>
            <a:r>
              <a:rPr lang="hu-HU" dirty="0"/>
              <a:t>) is kérdéses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03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Nyelvi kiegészítések: </a:t>
            </a:r>
            <a:r>
              <a:rPr lang="hu-HU" dirty="0" err="1"/>
              <a:t>tracking</a:t>
            </a:r>
            <a:r>
              <a:rPr lang="hu-HU" dirty="0"/>
              <a:t> </a:t>
            </a:r>
            <a:r>
              <a:rPr lang="hu-HU" dirty="0" err="1"/>
              <a:t>handle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</a:rPr>
              <a:t>gcnew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</a:rPr>
              <a:t>:</a:t>
            </a:r>
            <a:r>
              <a:rPr lang="hu-HU" dirty="0">
                <a:highlight>
                  <a:srgbClr val="FFFFFF"/>
                </a:highlight>
              </a:rPr>
              <a:t> Speciális operátor a </a:t>
            </a:r>
            <a:r>
              <a:rPr lang="hu-HU" dirty="0" err="1">
                <a:highlight>
                  <a:srgbClr val="FFFFFF"/>
                </a:highlight>
              </a:rPr>
              <a:t>new</a:t>
            </a:r>
            <a:r>
              <a:rPr lang="hu-HU" dirty="0">
                <a:highlight>
                  <a:srgbClr val="FFFFFF"/>
                </a:highlight>
              </a:rPr>
              <a:t> helyett, ami a natív </a:t>
            </a:r>
            <a:r>
              <a:rPr lang="hu-HU" dirty="0" err="1">
                <a:highlight>
                  <a:srgbClr val="FFFFFF"/>
                </a:highlight>
              </a:rPr>
              <a:t>heap</a:t>
            </a:r>
            <a:r>
              <a:rPr lang="hu-HU" dirty="0">
                <a:highlight>
                  <a:srgbClr val="FFFFFF"/>
                </a:highlight>
              </a:rPr>
              <a:t> helyett a felügyelt </a:t>
            </a:r>
            <a:r>
              <a:rPr lang="hu-HU" dirty="0" err="1">
                <a:highlight>
                  <a:srgbClr val="FFFFFF"/>
                </a:highlight>
              </a:rPr>
              <a:t>heapen</a:t>
            </a:r>
            <a:r>
              <a:rPr lang="hu-HU" dirty="0">
                <a:highlight>
                  <a:srgbClr val="FFFFFF"/>
                </a:highlight>
              </a:rPr>
              <a:t> hoz létre egy .NET-es objektumot</a:t>
            </a:r>
          </a:p>
          <a:p>
            <a:r>
              <a:rPr lang="hu-HU" dirty="0">
                <a:highlight>
                  <a:srgbClr val="FFFFFF"/>
                </a:highlight>
              </a:rPr>
              <a:t>Az így létrehozott objektumokat nem kell manuálisan felszabadítani</a:t>
            </a:r>
          </a:p>
          <a:p>
            <a:pPr lvl="1"/>
            <a:r>
              <a:rPr lang="hu-HU" dirty="0">
                <a:highlight>
                  <a:srgbClr val="FFFFFF"/>
                </a:highlight>
              </a:rPr>
              <a:t>Nincs </a:t>
            </a:r>
            <a:r>
              <a:rPr lang="hu-HU" dirty="0" err="1">
                <a:highlight>
                  <a:srgbClr val="FFFFFF"/>
                </a:highlight>
              </a:rPr>
              <a:t>gcdelete</a:t>
            </a:r>
            <a:r>
              <a:rPr lang="hu-HU" dirty="0">
                <a:highlight>
                  <a:srgbClr val="FFFFFF"/>
                </a:highlight>
              </a:rPr>
              <a:t>, </a:t>
            </a:r>
            <a:r>
              <a:rPr lang="hu-HU" dirty="0" err="1">
                <a:highlight>
                  <a:srgbClr val="FFFFFF"/>
                </a:highlight>
              </a:rPr>
              <a:t>delete</a:t>
            </a:r>
            <a:r>
              <a:rPr lang="hu-HU" dirty="0">
                <a:highlight>
                  <a:srgbClr val="FFFFFF"/>
                </a:highlight>
              </a:rPr>
              <a:t> nem működik rajta</a:t>
            </a:r>
          </a:p>
          <a:p>
            <a:pPr lvl="1"/>
            <a:r>
              <a:rPr lang="hu-HU" dirty="0">
                <a:highlight>
                  <a:srgbClr val="FFFFFF"/>
                </a:highlight>
              </a:rPr>
              <a:t>Hasonló a használatuk egy okos pointerhez, de nem referenciaszámlálással működnek, hanem a .NET megszokott szemétgyűjtésével</a:t>
            </a:r>
          </a:p>
          <a:p>
            <a:r>
              <a:rPr lang="hu-HU" dirty="0">
                <a:highlight>
                  <a:srgbClr val="FFFFFF"/>
                </a:highlight>
              </a:rPr>
              <a:t>Ez a nyelv az egyik ritka esete az opcionális GC-</a:t>
            </a:r>
            <a:r>
              <a:rPr lang="hu-HU" dirty="0" err="1">
                <a:highlight>
                  <a:srgbClr val="FFFFFF"/>
                </a:highlight>
              </a:rPr>
              <a:t>nek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56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Nyelvi kiegészítések: .NET 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Natív osztályok létrehozása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hu-HU" dirty="0" err="1"/>
              <a:t>lass</a:t>
            </a:r>
            <a:endParaRPr lang="en-US" dirty="0"/>
          </a:p>
          <a:p>
            <a:pPr lvl="1"/>
            <a:r>
              <a:rPr lang="hu-HU" dirty="0" err="1"/>
              <a:t>struct</a:t>
            </a:r>
            <a:endParaRPr lang="hu-HU" dirty="0"/>
          </a:p>
          <a:p>
            <a:r>
              <a:rPr lang="hu-HU" dirty="0"/>
              <a:t>.NET-es típusok létrehozása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hu-HU" dirty="0"/>
              <a:t>: .NET-es referencia típus (</a:t>
            </a:r>
            <a:r>
              <a:rPr lang="hu-HU" dirty="0" err="1"/>
              <a:t>class</a:t>
            </a:r>
            <a:r>
              <a:rPr lang="hu-HU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hu-HU" dirty="0"/>
              <a:t>: .NET-es érték típus (</a:t>
            </a:r>
            <a:r>
              <a:rPr lang="hu-HU" dirty="0" err="1"/>
              <a:t>struct</a:t>
            </a:r>
            <a:r>
              <a:rPr lang="hu-HU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interface class</a:t>
            </a:r>
            <a:r>
              <a:rPr lang="hu-HU" dirty="0"/>
              <a:t>: .NET-es interfész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enum</a:t>
            </a:r>
            <a:r>
              <a:rPr lang="en-US" dirty="0">
                <a:solidFill>
                  <a:srgbClr val="0000FF"/>
                </a:solidFill>
              </a:rPr>
              <a:t> class</a:t>
            </a:r>
            <a:r>
              <a:rPr lang="hu-HU" dirty="0"/>
              <a:t>: .NET-es </a:t>
            </a:r>
            <a:r>
              <a:rPr lang="hu-HU" dirty="0" err="1"/>
              <a:t>enum</a:t>
            </a:r>
            <a:endParaRPr lang="en-US" dirty="0"/>
          </a:p>
          <a:p>
            <a:pPr lvl="2"/>
            <a:r>
              <a:rPr lang="en-US" dirty="0"/>
              <a:t>public n</a:t>
            </a:r>
            <a:r>
              <a:rPr lang="hu-HU" dirty="0" err="1"/>
              <a:t>élkül</a:t>
            </a:r>
            <a:r>
              <a:rPr lang="hu-HU" dirty="0"/>
              <a:t> C++11 nyelvi elem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36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System::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System::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GB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age(</a:t>
            </a:r>
            <a:r>
              <a:rPr lang="en-GB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name(</a:t>
            </a:r>
            <a:r>
              <a:rPr lang="en-GB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hu-HU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System::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"Age must be 0+"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System::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System::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get() {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set(System::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GB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name = </a:t>
            </a:r>
            <a:r>
              <a:rPr lang="en-GB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92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</a:rPr>
              <a:t>A </a:t>
            </a:r>
            <a:r>
              <a:rPr lang="hu-HU" dirty="0" err="1">
                <a:highlight>
                  <a:srgbClr val="FFFFFF"/>
                </a:highlight>
              </a:rPr>
              <a:t>public</a:t>
            </a:r>
            <a:r>
              <a:rPr lang="hu-HU" dirty="0">
                <a:highlight>
                  <a:srgbClr val="FFFFFF"/>
                </a:highlight>
              </a:rPr>
              <a:t> kulcsszó azt jelenti, hogy elérhető legyen ez a típus más szerelvényekben is</a:t>
            </a:r>
          </a:p>
          <a:p>
            <a:r>
              <a:rPr lang="hu-HU" dirty="0">
                <a:highlight>
                  <a:srgbClr val="FFFFFF"/>
                </a:highlight>
              </a:rPr>
              <a:t>A .NET-es nyelvek (pl. C#) funkciói elérhetők C++/CLI-</a:t>
            </a:r>
            <a:r>
              <a:rPr lang="hu-HU" dirty="0" err="1">
                <a:highlight>
                  <a:srgbClr val="FFFFFF"/>
                </a:highlight>
              </a:rPr>
              <a:t>ben</a:t>
            </a:r>
            <a:r>
              <a:rPr lang="hu-HU" dirty="0">
                <a:highlight>
                  <a:srgbClr val="FFFFFF"/>
                </a:highlight>
              </a:rPr>
              <a:t> és fordítva</a:t>
            </a:r>
          </a:p>
          <a:p>
            <a:r>
              <a:rPr lang="hu-HU" dirty="0">
                <a:highlight>
                  <a:srgbClr val="FFFFFF"/>
                </a:highlight>
              </a:rPr>
              <a:t>Ez magas szintű, mindkét oldalon egyszerűen kezelhető </a:t>
            </a:r>
            <a:r>
              <a:rPr lang="hu-HU" dirty="0" err="1">
                <a:highlight>
                  <a:srgbClr val="FFFFFF"/>
                </a:highlight>
              </a:rPr>
              <a:t>interopot</a:t>
            </a:r>
            <a:r>
              <a:rPr lang="hu-HU" dirty="0">
                <a:highlight>
                  <a:srgbClr val="FFFFFF"/>
                </a:highlight>
              </a:rPr>
              <a:t> tesz lehetővé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52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Referenciatípusok használata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Létrehozhatjuk a felügyelt </a:t>
            </a:r>
            <a:r>
              <a:rPr lang="hu-HU" dirty="0" err="1"/>
              <a:t>heapen</a:t>
            </a:r>
            <a:r>
              <a:rPr lang="hu-HU" dirty="0"/>
              <a:t> is, ilyenkor a szemétgyűjtő kezeli és szabadítja fel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personOnHeap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gcnew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(25, 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"Peter"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u-HU" dirty="0"/>
              <a:t>Létrehozhatjuk a </a:t>
            </a:r>
            <a:r>
              <a:rPr lang="hu-HU" dirty="0" err="1"/>
              <a:t>stacken</a:t>
            </a:r>
            <a:r>
              <a:rPr lang="hu-HU" dirty="0"/>
              <a:t> is, ilyenkor automatikusan felszabadul, mint a natív C++ objektumok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personOnStack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(32, 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hu-HU" dirty="0"/>
              <a:t>C#-</a:t>
            </a:r>
            <a:r>
              <a:rPr lang="hu-HU" dirty="0" err="1"/>
              <a:t>ban</a:t>
            </a:r>
            <a:r>
              <a:rPr lang="hu-HU" dirty="0"/>
              <a:t> erre nincs lehetőség, hogy referenciatípusokat a </a:t>
            </a:r>
            <a:r>
              <a:rPr lang="hu-HU" dirty="0" err="1"/>
              <a:t>stacken</a:t>
            </a:r>
            <a:r>
              <a:rPr lang="hu-HU" dirty="0"/>
              <a:t> hozzunk létre</a:t>
            </a:r>
          </a:p>
        </p:txBody>
      </p:sp>
    </p:spTree>
    <p:extLst>
      <p:ext uri="{BB962C8B-B14F-4D97-AF65-F5344CB8AC3E}">
        <p14:creationId xmlns:p14="http://schemas.microsoft.com/office/powerpoint/2010/main" val="2204876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struct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endParaRPr lang="hu-H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hu-HU" sz="3500" dirty="0">
                <a:solidFill>
                  <a:srgbClr val="000000"/>
                </a:solidFill>
                <a:highlight>
                  <a:srgbClr val="FFFFFF"/>
                </a:highlight>
              </a:rPr>
              <a:t>.NET-es érték típus lesz – nem terheli a GC-t</a:t>
            </a:r>
          </a:p>
          <a:p>
            <a:pPr>
              <a:spcBef>
                <a:spcPts val="600"/>
              </a:spcBef>
            </a:pPr>
            <a:r>
              <a:rPr lang="hu-HU" sz="3500" dirty="0">
                <a:solidFill>
                  <a:srgbClr val="000000"/>
                </a:solidFill>
                <a:highlight>
                  <a:srgbClr val="FFFFFF"/>
                </a:highlight>
              </a:rPr>
              <a:t>Tömbben nagy mennyiségben hatékonyan létrehozható</a:t>
            </a:r>
          </a:p>
          <a:p>
            <a:pPr>
              <a:spcBef>
                <a:spcPts val="600"/>
              </a:spcBef>
            </a:pPr>
            <a:r>
              <a:rPr lang="hu-HU" sz="3500" dirty="0">
                <a:solidFill>
                  <a:srgbClr val="000000"/>
                </a:solidFill>
                <a:highlight>
                  <a:srgbClr val="FFFFFF"/>
                </a:highlight>
              </a:rPr>
              <a:t>Tipikusan a </a:t>
            </a:r>
            <a:r>
              <a:rPr lang="hu-HU" sz="3500" dirty="0" err="1">
                <a:solidFill>
                  <a:srgbClr val="000000"/>
                </a:solidFill>
                <a:highlight>
                  <a:srgbClr val="FFFFFF"/>
                </a:highlight>
              </a:rPr>
              <a:t>stacken</a:t>
            </a:r>
            <a:r>
              <a:rPr lang="hu-HU" sz="3500" dirty="0">
                <a:solidFill>
                  <a:srgbClr val="000000"/>
                </a:solidFill>
                <a:highlight>
                  <a:srgbClr val="FFFFFF"/>
                </a:highlight>
              </a:rPr>
              <a:t> hozzuk őket létre és érték szerint adjuk át</a:t>
            </a:r>
          </a:p>
          <a:p>
            <a:pPr lvl="1">
              <a:spcBef>
                <a:spcPts val="600"/>
              </a:spcBef>
            </a:pPr>
            <a:r>
              <a:rPr lang="hu-HU" sz="3000" dirty="0">
                <a:solidFill>
                  <a:srgbClr val="000000"/>
                </a:solidFill>
                <a:highlight>
                  <a:srgbClr val="FFFFFF"/>
                </a:highlight>
              </a:rPr>
              <a:t>A felügyelt </a:t>
            </a:r>
            <a:r>
              <a:rPr lang="hu-HU" sz="3000" dirty="0" err="1">
                <a:solidFill>
                  <a:srgbClr val="000000"/>
                </a:solidFill>
                <a:highlight>
                  <a:srgbClr val="FFFFFF"/>
                </a:highlight>
              </a:rPr>
              <a:t>heapen</a:t>
            </a:r>
            <a:r>
              <a:rPr lang="hu-HU" sz="3000" dirty="0">
                <a:solidFill>
                  <a:srgbClr val="000000"/>
                </a:solidFill>
                <a:highlight>
                  <a:srgbClr val="FFFFFF"/>
                </a:highlight>
              </a:rPr>
              <a:t> is létrehozhatjuk, de akkor nem közvetlenül az érték fog </a:t>
            </a:r>
            <a:r>
              <a:rPr lang="hu-HU" sz="3000" dirty="0" err="1">
                <a:solidFill>
                  <a:srgbClr val="000000"/>
                </a:solidFill>
                <a:highlight>
                  <a:srgbClr val="FFFFFF"/>
                </a:highlight>
              </a:rPr>
              <a:t>tárolódni</a:t>
            </a:r>
            <a:r>
              <a:rPr lang="hu-HU" sz="3000" dirty="0">
                <a:solidFill>
                  <a:srgbClr val="000000"/>
                </a:solidFill>
                <a:highlight>
                  <a:srgbClr val="FFFFFF"/>
                </a:highlight>
              </a:rPr>
              <a:t>, hanem egy csomagoló objektum (</a:t>
            </a:r>
            <a:r>
              <a:rPr lang="hu-HU" sz="3000" dirty="0" err="1">
                <a:solidFill>
                  <a:srgbClr val="000000"/>
                </a:solidFill>
                <a:highlight>
                  <a:srgbClr val="FFFFFF"/>
                </a:highlight>
              </a:rPr>
              <a:t>boxing</a:t>
            </a:r>
            <a:r>
              <a:rPr lang="hu-HU" sz="30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endParaRPr lang="hu-HU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51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Natív és felügyelt típusok együtt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sz="4100" dirty="0"/>
              <a:t>Elég szabadon keverhető, néhány megkötéssel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NativeClass</a:t>
            </a:r>
            <a:endParaRPr lang="hu-HU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p); 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hu-HU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hu-HU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ManagedWithHandle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mp); 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hu-HU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ManagedByValue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mp); 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hu-HU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hu-HU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hu-HU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ERROR: natív típusban nem lehet </a:t>
            </a:r>
            <a:r>
              <a:rPr lang="en-US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endParaRPr lang="hu-HU" sz="3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managedPersonByValue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ERROR: natív típusban nem lehet </a:t>
            </a:r>
            <a:r>
              <a:rPr lang="hu-HU" sz="3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3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érték szerint</a:t>
            </a:r>
            <a:endParaRPr lang="hu-HU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gcroot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3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hu-HU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hu-HU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3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valueTypeField</a:t>
            </a:r>
            <a:r>
              <a:rPr lang="hu-HU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hu-HU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3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hu-HU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01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gcroot</a:t>
            </a:r>
            <a:r>
              <a:rPr lang="hu-HU" dirty="0"/>
              <a:t>&lt;T&gt;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natív kód nem tud a felügyelt referenciákról és a GC-</a:t>
            </a:r>
            <a:r>
              <a:rPr lang="hu-HU" dirty="0" err="1"/>
              <a:t>ről</a:t>
            </a:r>
            <a:endParaRPr lang="hu-HU" dirty="0"/>
          </a:p>
          <a:p>
            <a:r>
              <a:rPr lang="hu-HU" dirty="0"/>
              <a:t>A szemétgyűjtés miatt a felügyelt </a:t>
            </a:r>
            <a:r>
              <a:rPr lang="hu-HU" dirty="0" err="1"/>
              <a:t>heapen</a:t>
            </a:r>
            <a:r>
              <a:rPr lang="hu-HU" dirty="0"/>
              <a:t> lévő objektumok pozíciója a memóriában megváltozhat</a:t>
            </a:r>
          </a:p>
          <a:p>
            <a:pPr lvl="1"/>
            <a:r>
              <a:rPr lang="hu-HU" dirty="0"/>
              <a:t>Nem tárolhatunk felügyelt objektumra mutatót</a:t>
            </a:r>
          </a:p>
          <a:p>
            <a:r>
              <a:rPr lang="en-US" dirty="0" err="1">
                <a:solidFill>
                  <a:srgbClr val="2B91AF"/>
                </a:solidFill>
              </a:rPr>
              <a:t>gcroot</a:t>
            </a:r>
            <a:r>
              <a:rPr lang="hu-HU" dirty="0"/>
              <a:t>&lt;T&gt;: segédosztály, amivel egy felügyelt objektumra tárolhatunk referenciát natív típusban</a:t>
            </a:r>
          </a:p>
          <a:p>
            <a:pPr lvl="1"/>
            <a:r>
              <a:rPr lang="hu-HU" dirty="0"/>
              <a:t>A System::</a:t>
            </a:r>
            <a:r>
              <a:rPr lang="hu-HU" dirty="0" err="1"/>
              <a:t>Runtime</a:t>
            </a:r>
            <a:r>
              <a:rPr lang="hu-HU" dirty="0"/>
              <a:t>::</a:t>
            </a:r>
            <a:r>
              <a:rPr lang="hu-HU" dirty="0" err="1"/>
              <a:t>InteropServices</a:t>
            </a:r>
            <a:r>
              <a:rPr lang="hu-HU" dirty="0"/>
              <a:t>::</a:t>
            </a:r>
            <a:r>
              <a:rPr lang="hu-HU" dirty="0" err="1"/>
              <a:t>GCHandle</a:t>
            </a:r>
            <a:r>
              <a:rPr lang="hu-HU" dirty="0"/>
              <a:t> segédosztályt használja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Natív és felügyelt típusok együtt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ManagedClass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NativeType(</a:t>
            </a:r>
            <a:r>
              <a:rPr lang="nb-NO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p); </a:t>
            </a:r>
            <a:r>
              <a:rPr lang="nb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OK, de csak C++-ból lesz hívható, C#-ból nem.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ManagedWithHandle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mp);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ManagedByValue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mp);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OK, de szokatlan, C#-</a:t>
            </a:r>
            <a:r>
              <a:rPr lang="hu-H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nem is így jelenik meg a visszatérési érték, hanem kimeneti paraméterként, mert referenciatípusokat C#-</a:t>
            </a:r>
            <a:r>
              <a:rPr lang="hu-H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nem lehet érték szerint átadni.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ERROR: felügyelt típusban nem lehet natív mező.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npRef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OK: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hu-H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eferencia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lehet.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npPtr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OK: És pointer is.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OK.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managedPersonByValue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OK.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valueTypeField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71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Natív típusok a felügyelt osztályban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500" dirty="0"/>
              <a:t>Az előző példából: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ManagedClass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npRef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OK: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hu-H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eferencia</a:t>
            </a:r>
            <a:r>
              <a:rPr lang="hu-H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lehet.</a:t>
            </a:r>
            <a:endParaRPr lang="hu-H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NativePerson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npPtr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OK: És pointer is.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hu-HU" sz="3500" dirty="0"/>
              <a:t>Ezek gond nélkül tárolhatók</a:t>
            </a:r>
          </a:p>
          <a:p>
            <a:pPr>
              <a:spcBef>
                <a:spcPts val="600"/>
              </a:spcBef>
            </a:pPr>
            <a:r>
              <a:rPr lang="hu-HU" sz="3500" dirty="0"/>
              <a:t>Egy natív referencia vagy pointer gyakorlatilag egy memóriacím, mintha csak egy </a:t>
            </a:r>
            <a:r>
              <a:rPr lang="hu-HU" sz="3500" dirty="0" err="1"/>
              <a:t>long</a:t>
            </a:r>
            <a:r>
              <a:rPr lang="hu-HU" sz="3500" dirty="0"/>
              <a:t> típusú mező lenne</a:t>
            </a:r>
          </a:p>
          <a:p>
            <a:pPr>
              <a:spcBef>
                <a:spcPts val="600"/>
              </a:spcBef>
            </a:pPr>
            <a:r>
              <a:rPr lang="hu-HU" sz="3500" dirty="0"/>
              <a:t>C#-</a:t>
            </a:r>
            <a:r>
              <a:rPr lang="hu-HU" sz="3500" dirty="0" err="1"/>
              <a:t>ban</a:t>
            </a:r>
            <a:r>
              <a:rPr lang="hu-HU" sz="3500" dirty="0"/>
              <a:t> ezek nem jelennek meg</a:t>
            </a:r>
            <a:endParaRPr lang="en-US" sz="3500" dirty="0"/>
          </a:p>
          <a:p>
            <a:pPr lvl="1">
              <a:spcBef>
                <a:spcPts val="600"/>
              </a:spcBef>
            </a:pPr>
            <a:r>
              <a:rPr lang="en-US" sz="3000" dirty="0"/>
              <a:t>A</a:t>
            </a:r>
            <a:r>
              <a:rPr lang="hu-HU" sz="3000" dirty="0"/>
              <a:t> natív típusokat a .NET típusrendszere nem ismeri</a:t>
            </a:r>
          </a:p>
          <a:p>
            <a:pPr marL="0" indent="0">
              <a:spcBef>
                <a:spcPts val="600"/>
              </a:spcBef>
              <a:buNone/>
            </a:pP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Interop</a:t>
            </a:r>
            <a:r>
              <a:rPr lang="hu-HU" dirty="0"/>
              <a:t>, miért van rá szükség?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Memóriamodell különbségei</a:t>
            </a:r>
          </a:p>
          <a:p>
            <a:pPr lvl="1"/>
            <a:r>
              <a:rPr lang="hu-HU" dirty="0"/>
              <a:t>C++-</a:t>
            </a:r>
            <a:r>
              <a:rPr lang="hu-HU" dirty="0" err="1"/>
              <a:t>ban</a:t>
            </a:r>
            <a:r>
              <a:rPr lang="hu-HU" dirty="0"/>
              <a:t> kézzel kezeljük a memóriát, memóriacímeket</a:t>
            </a:r>
          </a:p>
          <a:p>
            <a:pPr lvl="1"/>
            <a:r>
              <a:rPr lang="hu-HU" dirty="0"/>
              <a:t>Java-</a:t>
            </a:r>
            <a:r>
              <a:rPr lang="hu-HU" dirty="0" err="1"/>
              <a:t>ban</a:t>
            </a:r>
            <a:r>
              <a:rPr lang="hu-HU" dirty="0"/>
              <a:t>, .NET-</a:t>
            </a:r>
            <a:r>
              <a:rPr lang="hu-HU" dirty="0" err="1"/>
              <a:t>ben</a:t>
            </a:r>
            <a:r>
              <a:rPr lang="hu-HU" dirty="0"/>
              <a:t> szemétgyűjtő kezeli a </a:t>
            </a:r>
            <a:r>
              <a:rPr lang="hu-HU" dirty="0" err="1"/>
              <a:t>heap</a:t>
            </a:r>
            <a:r>
              <a:rPr lang="hu-HU" dirty="0"/>
              <a:t>-et, átmozgathatja az objektumokat, nem használhatunk natív pointereket (vagy csak nehezen)</a:t>
            </a:r>
          </a:p>
          <a:p>
            <a:r>
              <a:rPr lang="hu-HU" dirty="0"/>
              <a:t>OO koncepciókat (objektum, adattagok, virtuális függvények) máshogy reprezentáljuk a memóriában</a:t>
            </a:r>
          </a:p>
          <a:p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5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Generikus 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.NET generikus típusok funkciója hasonló, mint a C++ </a:t>
            </a:r>
            <a:r>
              <a:rPr lang="hu-HU" dirty="0" err="1"/>
              <a:t>template-eké</a:t>
            </a:r>
            <a:r>
              <a:rPr lang="hu-HU" dirty="0"/>
              <a:t>, de a működési elvük más. A szintaktikájuk is hasonló: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generic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&gt;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Shape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ref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GeometryManager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Store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^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shape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Draw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^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shape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Shape</a:t>
            </a:r>
            <a:r>
              <a:rPr lang="hu-HU" dirty="0">
                <a:highlight>
                  <a:srgbClr val="FFFFFF"/>
                </a:highlight>
              </a:rPr>
              <a:t>: Megkötés a típusparaméterre (C++20-ban van</a:t>
            </a:r>
            <a:r>
              <a:rPr lang="en-US" dirty="0">
                <a:highlight>
                  <a:srgbClr val="FFFFFF"/>
                </a:highlight>
              </a:rPr>
              <a:t> template</a:t>
            </a:r>
            <a:r>
              <a:rPr lang="hu-HU" dirty="0">
                <a:highlight>
                  <a:srgbClr val="FFFFFF"/>
                </a:highlight>
              </a:rPr>
              <a:t>-re is)</a:t>
            </a:r>
            <a:endParaRPr lang="hu-HU" sz="2400" dirty="0">
              <a:highlight>
                <a:srgbClr val="FFFFFF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Generikus típusok vs. </a:t>
            </a:r>
            <a:r>
              <a:rPr lang="hu-HU" dirty="0" err="1"/>
              <a:t>template-ek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Generikus típusok: .NET-es </a:t>
            </a:r>
            <a:r>
              <a:rPr lang="hu-HU" dirty="0" err="1"/>
              <a:t>runtime</a:t>
            </a:r>
            <a:r>
              <a:rPr lang="hu-HU" dirty="0"/>
              <a:t> mechanizmus</a:t>
            </a:r>
          </a:p>
          <a:p>
            <a:pPr lvl="1"/>
            <a:r>
              <a:rPr lang="hu-HU" dirty="0"/>
              <a:t>Benne marad az IL kódban</a:t>
            </a:r>
          </a:p>
          <a:p>
            <a:r>
              <a:rPr lang="hu-HU" dirty="0"/>
              <a:t>C++ </a:t>
            </a:r>
            <a:r>
              <a:rPr lang="hu-HU" dirty="0" err="1"/>
              <a:t>template-ek</a:t>
            </a:r>
            <a:r>
              <a:rPr lang="hu-HU" dirty="0"/>
              <a:t>: </a:t>
            </a:r>
            <a:r>
              <a:rPr lang="hu-HU" dirty="0" err="1"/>
              <a:t>fordításidejű</a:t>
            </a:r>
            <a:r>
              <a:rPr lang="hu-HU" dirty="0"/>
              <a:t> kódgenerálás</a:t>
            </a:r>
          </a:p>
          <a:p>
            <a:pPr lvl="1"/>
            <a:r>
              <a:rPr lang="hu-HU" dirty="0"/>
              <a:t>Fordítás közben eltűnik</a:t>
            </a:r>
          </a:p>
          <a:p>
            <a:r>
              <a:rPr lang="hu-HU" dirty="0"/>
              <a:t>A kettő tud egyszerre működni</a:t>
            </a:r>
          </a:p>
          <a:p>
            <a:pPr lvl="1"/>
            <a:r>
              <a:rPr lang="hu-HU" dirty="0" err="1"/>
              <a:t>Template</a:t>
            </a:r>
            <a:r>
              <a:rPr lang="hu-HU" dirty="0"/>
              <a:t> generikus osztály</a:t>
            </a:r>
          </a:p>
          <a:p>
            <a:pPr lvl="1"/>
            <a:r>
              <a:rPr lang="hu-HU" dirty="0"/>
              <a:t>Fordítás után marad a generikus típus minden olyan változatban, amilyen típussal használtuk a </a:t>
            </a:r>
            <a:r>
              <a:rPr lang="hu-HU" dirty="0" err="1"/>
              <a:t>template</a:t>
            </a:r>
            <a:r>
              <a:rPr lang="hu-HU" dirty="0"/>
              <a:t>-et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8187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.NET-es tömb: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</a:rPr>
              <a:t>Többdimenziós tömb: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^, 2&gt;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hu-HU" dirty="0" err="1"/>
              <a:t>Delegate-ek</a:t>
            </a:r>
            <a:endParaRPr lang="hu-HU" dirty="0"/>
          </a:p>
          <a:p>
            <a:r>
              <a:rPr lang="hu-HU" dirty="0"/>
              <a:t>Minden meg van valósítva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42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!= .NET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ClassWithIndexer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Fordul, elérhető C#-</a:t>
            </a:r>
            <a:r>
              <a:rPr lang="hu-H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ból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hu-H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indexer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prop2[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ordul, de nem érhető el C#-ból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reflectionnel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igen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hu-H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8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C++/CLI, 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 szintű megoldás</a:t>
            </a:r>
          </a:p>
          <a:p>
            <a:pPr lvl="1"/>
            <a:r>
              <a:rPr lang="hu-HU" dirty="0"/>
              <a:t>Egy új nyelvet kellett hozzá létrehozni</a:t>
            </a:r>
          </a:p>
          <a:p>
            <a:r>
              <a:rPr lang="hu-HU" dirty="0"/>
              <a:t>A .NET-es, C#-</a:t>
            </a:r>
            <a:r>
              <a:rPr lang="hu-HU" dirty="0" err="1"/>
              <a:t>ban</a:t>
            </a:r>
            <a:r>
              <a:rPr lang="hu-HU" dirty="0"/>
              <a:t> elérhető funkciók </a:t>
            </a:r>
            <a:r>
              <a:rPr lang="hu-HU" dirty="0" err="1"/>
              <a:t>leképezése</a:t>
            </a:r>
            <a:r>
              <a:rPr lang="hu-HU" dirty="0"/>
              <a:t> C++-</a:t>
            </a:r>
            <a:r>
              <a:rPr lang="hu-HU" dirty="0" err="1"/>
              <a:t>ra</a:t>
            </a:r>
            <a:r>
              <a:rPr lang="hu-HU" dirty="0"/>
              <a:t> nyelvi kiegészítésekkel</a:t>
            </a:r>
          </a:p>
          <a:p>
            <a:r>
              <a:rPr lang="hu-HU" dirty="0"/>
              <a:t>C# oldalról megszokott .NET API-t látunk</a:t>
            </a:r>
          </a:p>
          <a:p>
            <a:r>
              <a:rPr lang="hu-HU" dirty="0"/>
              <a:t>Fontos: A fordító függvényenként más</a:t>
            </a:r>
          </a:p>
          <a:p>
            <a:pPr lvl="1"/>
            <a:r>
              <a:rPr lang="hu-HU" dirty="0"/>
              <a:t>.NET-es függvényekre a .NET-es + JIT</a:t>
            </a:r>
          </a:p>
          <a:p>
            <a:pPr lvl="1"/>
            <a:r>
              <a:rPr lang="hu-HU" dirty="0"/>
              <a:t>Natív C++-</a:t>
            </a:r>
            <a:r>
              <a:rPr lang="hu-HU" dirty="0" err="1"/>
              <a:t>os</a:t>
            </a:r>
            <a:r>
              <a:rPr lang="hu-HU" dirty="0"/>
              <a:t> függvényekre az optimalizáló fordító – ami gyorsabb kódot eredményez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6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Objective</a:t>
            </a:r>
            <a:r>
              <a:rPr lang="hu-HU" dirty="0"/>
              <a:t>-C++, Swift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Objective</a:t>
            </a:r>
            <a:r>
              <a:rPr lang="hu-HU" dirty="0"/>
              <a:t>-C – C++ </a:t>
            </a:r>
            <a:r>
              <a:rPr lang="hu-HU" dirty="0" err="1"/>
              <a:t>interop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Tud C-stílusú függvényeket hívni</a:t>
            </a:r>
          </a:p>
          <a:p>
            <a:pPr lvl="1"/>
            <a:r>
              <a:rPr lang="hu-HU" sz="2400" dirty="0"/>
              <a:t>Ugyanaz a probléma, mint az összes többi platformnál</a:t>
            </a:r>
          </a:p>
          <a:p>
            <a:r>
              <a:rPr lang="hu-HU" sz="2800" dirty="0"/>
              <a:t>A fordító (</a:t>
            </a:r>
            <a:r>
              <a:rPr lang="hu-HU" sz="2800" dirty="0" err="1"/>
              <a:t>Clang</a:t>
            </a:r>
            <a:r>
              <a:rPr lang="hu-HU" sz="2800" dirty="0"/>
              <a:t>) mindkét kódot képes fordítani!</a:t>
            </a:r>
          </a:p>
          <a:p>
            <a:pPr lvl="1"/>
            <a:r>
              <a:rPr lang="hu-HU" sz="2400" dirty="0"/>
              <a:t>Egy fájlban is</a:t>
            </a:r>
          </a:p>
          <a:p>
            <a:r>
              <a:rPr lang="hu-HU" sz="2800" dirty="0"/>
              <a:t>Könnyű az átjárás, </a:t>
            </a:r>
            <a:r>
              <a:rPr lang="hu-HU" sz="2800" dirty="0" err="1"/>
              <a:t>Objective</a:t>
            </a:r>
            <a:r>
              <a:rPr lang="hu-HU" sz="2800" dirty="0"/>
              <a:t>-C és C++ szabadon keverhető</a:t>
            </a:r>
          </a:p>
          <a:p>
            <a:r>
              <a:rPr lang="hu-HU" sz="2800" dirty="0"/>
              <a:t>Az objektummodellek eltérései miatt van néhány megkötés, például:</a:t>
            </a:r>
          </a:p>
          <a:p>
            <a:pPr lvl="1"/>
            <a:r>
              <a:rPr lang="hu-HU" sz="2400" dirty="0" err="1"/>
              <a:t>Objective</a:t>
            </a:r>
            <a:r>
              <a:rPr lang="hu-HU" sz="2400" dirty="0"/>
              <a:t>-C osztály nem származhat C++ osztályból és fordítva</a:t>
            </a:r>
          </a:p>
          <a:p>
            <a:pPr lvl="1"/>
            <a:r>
              <a:rPr lang="hu-HU" sz="2400" dirty="0"/>
              <a:t>Ha C++ típusú mezőt tartalmaz egy </a:t>
            </a:r>
            <a:r>
              <a:rPr lang="hu-HU" sz="2400" dirty="0" err="1"/>
              <a:t>Objective</a:t>
            </a:r>
            <a:r>
              <a:rPr lang="hu-HU" sz="2400" dirty="0"/>
              <a:t>-C osztály, annak csak a </a:t>
            </a:r>
            <a:r>
              <a:rPr lang="hu-HU" sz="2400" dirty="0" err="1"/>
              <a:t>default</a:t>
            </a:r>
            <a:r>
              <a:rPr lang="hu-HU" sz="2400" dirty="0"/>
              <a:t> konstruktorát tudja meghívni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07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Objective</a:t>
            </a:r>
            <a:r>
              <a:rPr lang="hu-HU" dirty="0"/>
              <a:t>-C és </a:t>
            </a:r>
            <a:r>
              <a:rPr lang="hu-HU" dirty="0" err="1"/>
              <a:t>Objective</a:t>
            </a:r>
            <a:r>
              <a:rPr lang="hu-HU" dirty="0"/>
              <a:t>-C++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C++ és </a:t>
            </a:r>
            <a:r>
              <a:rPr lang="hu-HU" dirty="0" err="1"/>
              <a:t>Objective</a:t>
            </a:r>
            <a:r>
              <a:rPr lang="hu-HU" dirty="0"/>
              <a:t>-C együttes használatához egy külön fordítási mód (</a:t>
            </a:r>
            <a:r>
              <a:rPr lang="hu-HU" dirty="0" err="1"/>
              <a:t>Objective</a:t>
            </a:r>
            <a:r>
              <a:rPr lang="hu-HU" dirty="0"/>
              <a:t>-C++) kell</a:t>
            </a:r>
          </a:p>
          <a:p>
            <a:r>
              <a:rPr lang="hu-HU" dirty="0" err="1"/>
              <a:t>Obj</a:t>
            </a:r>
            <a:r>
              <a:rPr lang="hu-HU" dirty="0"/>
              <a:t>-C fájlok kiterjesztése .m, </a:t>
            </a:r>
            <a:r>
              <a:rPr lang="hu-HU" dirty="0" err="1"/>
              <a:t>Obj</a:t>
            </a:r>
            <a:r>
              <a:rPr lang="hu-HU" dirty="0"/>
              <a:t>-C++ fájloké .mm</a:t>
            </a:r>
          </a:p>
          <a:p>
            <a:pPr>
              <a:spcAft>
                <a:spcPts val="1200"/>
              </a:spcAft>
            </a:pPr>
            <a:r>
              <a:rPr lang="hu-HU" dirty="0"/>
              <a:t>Ha egy </a:t>
            </a:r>
            <a:r>
              <a:rPr lang="hu-HU" dirty="0" err="1"/>
              <a:t>Obj</a:t>
            </a:r>
            <a:r>
              <a:rPr lang="hu-HU" dirty="0"/>
              <a:t>-C </a:t>
            </a:r>
            <a:r>
              <a:rPr lang="hu-HU" dirty="0" err="1"/>
              <a:t>headerben</a:t>
            </a:r>
            <a:r>
              <a:rPr lang="hu-HU" dirty="0"/>
              <a:t> </a:t>
            </a:r>
            <a:r>
              <a:rPr lang="hu-HU" dirty="0" err="1"/>
              <a:t>include-olunk</a:t>
            </a:r>
            <a:r>
              <a:rPr lang="hu-HU" dirty="0"/>
              <a:t> C++-kódot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600" dirty="0">
                <a:latin typeface="Consolas" panose="020B0609020204030204" pitchFamily="49" charset="0"/>
              </a:rPr>
              <a:t>#include &lt;map&gt;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600" dirty="0">
                <a:latin typeface="Consolas" panose="020B0609020204030204" pitchFamily="49" charset="0"/>
              </a:rPr>
              <a:t>@interface </a:t>
            </a:r>
            <a:r>
              <a:rPr lang="en-GB" sz="2600" dirty="0" err="1">
                <a:latin typeface="Consolas" panose="020B0609020204030204" pitchFamily="49" charset="0"/>
              </a:rPr>
              <a:t>MyClass</a:t>
            </a:r>
            <a:r>
              <a:rPr lang="en-GB" sz="2600" dirty="0">
                <a:latin typeface="Consolas" panose="020B0609020204030204" pitchFamily="49" charset="0"/>
              </a:rPr>
              <a:t> : </a:t>
            </a:r>
            <a:r>
              <a:rPr lang="en-GB" sz="2600" dirty="0" err="1">
                <a:latin typeface="Consolas" panose="020B0609020204030204" pitchFamily="49" charset="0"/>
              </a:rPr>
              <a:t>NSObject</a:t>
            </a:r>
            <a:r>
              <a:rPr lang="en-GB" sz="2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    </a:t>
            </a:r>
            <a:r>
              <a:rPr lang="en-GB" sz="2600" dirty="0">
                <a:latin typeface="Consolas" panose="020B0609020204030204" pitchFamily="49" charset="0"/>
              </a:rPr>
              <a:t>@private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    </a:t>
            </a:r>
            <a:r>
              <a:rPr lang="en-GB" sz="2600" dirty="0" err="1">
                <a:latin typeface="Consolas" panose="020B0609020204030204" pitchFamily="49" charset="0"/>
              </a:rPr>
              <a:t>std</a:t>
            </a:r>
            <a:r>
              <a:rPr lang="en-GB" sz="2600" dirty="0">
                <a:latin typeface="Consolas" panose="020B0609020204030204" pitchFamily="49" charset="0"/>
              </a:rPr>
              <a:t>::map&lt;</a:t>
            </a:r>
            <a:r>
              <a:rPr lang="en-GB" sz="2600" dirty="0" err="1">
                <a:latin typeface="Consolas" panose="020B0609020204030204" pitchFamily="49" charset="0"/>
              </a:rPr>
              <a:t>int</a:t>
            </a:r>
            <a:r>
              <a:rPr lang="en-GB" sz="2600" dirty="0">
                <a:latin typeface="Consolas" panose="020B0609020204030204" pitchFamily="49" charset="0"/>
              </a:rPr>
              <a:t>, id&gt; </a:t>
            </a:r>
            <a:r>
              <a:rPr lang="en-GB" sz="2600" dirty="0" err="1">
                <a:latin typeface="Consolas" panose="020B0609020204030204" pitchFamily="49" charset="0"/>
              </a:rPr>
              <a:t>lookupTable</a:t>
            </a:r>
            <a:r>
              <a:rPr lang="en-GB" sz="2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600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600" dirty="0">
                <a:latin typeface="Consolas" panose="020B0609020204030204" pitchFamily="49" charset="0"/>
              </a:rPr>
              <a:t>@end</a:t>
            </a:r>
            <a:endParaRPr lang="hu-HU" sz="2600" dirty="0">
              <a:latin typeface="Consolas" panose="020B0609020204030204" pitchFamily="49" charset="0"/>
            </a:endParaRPr>
          </a:p>
          <a:p>
            <a:pPr lvl="1"/>
            <a:r>
              <a:rPr lang="hu-HU" dirty="0"/>
              <a:t>Innentől kezdve ezt a </a:t>
            </a:r>
            <a:r>
              <a:rPr lang="hu-HU" dirty="0" err="1"/>
              <a:t>headert</a:t>
            </a:r>
            <a:r>
              <a:rPr lang="hu-HU" dirty="0"/>
              <a:t> csak </a:t>
            </a:r>
            <a:r>
              <a:rPr lang="hu-HU" dirty="0" err="1"/>
              <a:t>Obj</a:t>
            </a:r>
            <a:r>
              <a:rPr lang="hu-HU" dirty="0"/>
              <a:t>-C++ fájlokban lehet </a:t>
            </a:r>
            <a:r>
              <a:rPr lang="hu-HU" dirty="0" err="1"/>
              <a:t>include-olni</a:t>
            </a:r>
            <a:endParaRPr lang="hu-HU" dirty="0"/>
          </a:p>
          <a:p>
            <a:pPr lvl="1"/>
            <a:r>
              <a:rPr lang="hu-HU" dirty="0"/>
              <a:t>Láncreakció, lehet, hogy a teljes projektet </a:t>
            </a:r>
            <a:r>
              <a:rPr lang="hu-HU" dirty="0" err="1"/>
              <a:t>Obj</a:t>
            </a:r>
            <a:r>
              <a:rPr lang="hu-HU" dirty="0"/>
              <a:t>-C++ fordításra kell átalakítani, ez egy nagy projektnél problémás lehet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57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Wrapper</a:t>
            </a:r>
            <a:r>
              <a:rPr lang="hu-HU" dirty="0"/>
              <a:t> réteg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Bár keverhető a C++ és az </a:t>
            </a:r>
            <a:r>
              <a:rPr lang="hu-HU" dirty="0" err="1"/>
              <a:t>Objective</a:t>
            </a:r>
            <a:r>
              <a:rPr lang="hu-HU" dirty="0"/>
              <a:t>-C, itt is érdemes tudatosan szétválasztani a kettőt</a:t>
            </a:r>
          </a:p>
          <a:p>
            <a:r>
              <a:rPr lang="hu-HU" dirty="0"/>
              <a:t>Csak a kettő közötti </a:t>
            </a:r>
            <a:r>
              <a:rPr lang="hu-HU" dirty="0" err="1"/>
              <a:t>interop</a:t>
            </a:r>
            <a:r>
              <a:rPr lang="hu-HU" dirty="0"/>
              <a:t> réteg legyen </a:t>
            </a:r>
            <a:r>
              <a:rPr lang="hu-HU" dirty="0" err="1"/>
              <a:t>Objective</a:t>
            </a:r>
            <a:r>
              <a:rPr lang="hu-HU" dirty="0"/>
              <a:t>-C++ módban fordítva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762526" y="6070177"/>
            <a:ext cx="17018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/>
              <a:t>natív C++ library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4143524" y="5931678"/>
            <a:ext cx="29276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/>
              <a:t>Obj-C++ implementációs fájlok (.mm)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4143523" y="4397611"/>
            <a:ext cx="29276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Header</a:t>
            </a:r>
            <a:r>
              <a:rPr lang="hu-HU" dirty="0"/>
              <a:t> fájlok, nem tartalmaznak C++-t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7750325" y="5043942"/>
            <a:ext cx="222300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/>
              <a:t>Obj-C implementációs fájlok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7750325" y="4397611"/>
            <a:ext cx="2223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/>
              <a:t>Obj-C headerök</a:t>
            </a:r>
          </a:p>
        </p:txBody>
      </p:sp>
      <p:cxnSp>
        <p:nvCxnSpPr>
          <p:cNvPr id="9" name="Straight Connector 11"/>
          <p:cNvCxnSpPr/>
          <p:nvPr/>
        </p:nvCxnSpPr>
        <p:spPr>
          <a:xfrm>
            <a:off x="3769126" y="3671077"/>
            <a:ext cx="0" cy="30395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>
            <a:off x="7435192" y="3671077"/>
            <a:ext cx="0" cy="30395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/>
          <p:cNvCxnSpPr>
            <a:stCxn id="8" idx="1"/>
            <a:endCxn id="6" idx="3"/>
          </p:cNvCxnSpPr>
          <p:nvPr/>
        </p:nvCxnSpPr>
        <p:spPr>
          <a:xfrm flipH="1">
            <a:off x="7071127" y="4582277"/>
            <a:ext cx="679198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6"/>
          <p:cNvCxnSpPr>
            <a:stCxn id="7" idx="1"/>
            <a:endCxn id="6" idx="3"/>
          </p:cNvCxnSpPr>
          <p:nvPr/>
        </p:nvCxnSpPr>
        <p:spPr>
          <a:xfrm flipH="1" flipV="1">
            <a:off x="7071127" y="4720777"/>
            <a:ext cx="679198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8"/>
          <p:cNvCxnSpPr>
            <a:stCxn id="6" idx="2"/>
            <a:endCxn id="5" idx="0"/>
          </p:cNvCxnSpPr>
          <p:nvPr/>
        </p:nvCxnSpPr>
        <p:spPr>
          <a:xfrm>
            <a:off x="5607325" y="5043942"/>
            <a:ext cx="1" cy="88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0"/>
          <p:cNvCxnSpPr>
            <a:stCxn id="5" idx="1"/>
            <a:endCxn id="4" idx="3"/>
          </p:cNvCxnSpPr>
          <p:nvPr/>
        </p:nvCxnSpPr>
        <p:spPr>
          <a:xfrm flipH="1" flipV="1">
            <a:off x="3464327" y="6254843"/>
            <a:ext cx="679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1"/>
          <p:cNvSpPr txBox="1"/>
          <p:nvPr/>
        </p:nvSpPr>
        <p:spPr>
          <a:xfrm>
            <a:off x="1995593" y="3727660"/>
            <a:ext cx="12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/>
              <a:t>Natív réteg</a:t>
            </a:r>
          </a:p>
        </p:txBody>
      </p:sp>
      <p:sp>
        <p:nvSpPr>
          <p:cNvPr id="16" name="TextBox 22"/>
          <p:cNvSpPr txBox="1"/>
          <p:nvPr/>
        </p:nvSpPr>
        <p:spPr>
          <a:xfrm>
            <a:off x="4811924" y="3727660"/>
            <a:ext cx="15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/>
              <a:t>Wrapper réteg</a:t>
            </a:r>
          </a:p>
        </p:txBody>
      </p:sp>
      <p:sp>
        <p:nvSpPr>
          <p:cNvPr id="17" name="TextBox 23"/>
          <p:cNvSpPr txBox="1"/>
          <p:nvPr/>
        </p:nvSpPr>
        <p:spPr>
          <a:xfrm>
            <a:off x="8066428" y="3727660"/>
            <a:ext cx="15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/>
              <a:t>Obj-C réteg</a:t>
            </a:r>
          </a:p>
        </p:txBody>
      </p:sp>
    </p:spTree>
    <p:extLst>
      <p:ext uri="{BB962C8B-B14F-4D97-AF65-F5344CB8AC3E}">
        <p14:creationId xmlns:p14="http://schemas.microsoft.com/office/powerpoint/2010/main" val="3972921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Wrapper</a:t>
            </a:r>
            <a:r>
              <a:rPr lang="hu-HU" dirty="0"/>
              <a:t> réteg, megoldás 1: PIMPL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Pointer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headerben</a:t>
            </a:r>
            <a:r>
              <a:rPr lang="hu-HU" dirty="0"/>
              <a:t> csak egy </a:t>
            </a:r>
            <a:r>
              <a:rPr lang="hu-HU" dirty="0" err="1"/>
              <a:t>struct</a:t>
            </a:r>
            <a:r>
              <a:rPr lang="hu-HU" dirty="0"/>
              <a:t> </a:t>
            </a:r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declaration</a:t>
            </a:r>
            <a:r>
              <a:rPr lang="hu-HU" dirty="0"/>
              <a:t> és egy pointer, ezt </a:t>
            </a:r>
            <a:r>
              <a:rPr lang="hu-HU" dirty="0" err="1"/>
              <a:t>Obj</a:t>
            </a:r>
            <a:r>
              <a:rPr lang="hu-HU" dirty="0"/>
              <a:t>-C-ben is szabad</a:t>
            </a:r>
          </a:p>
          <a:p>
            <a:r>
              <a:rPr lang="hu-HU" dirty="0" err="1"/>
              <a:t>Header</a:t>
            </a:r>
            <a:r>
              <a:rPr lang="hu-HU" dirty="0"/>
              <a:t> fájl (.h):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 err="1">
                <a:latin typeface="Consolas" panose="020B0609020204030204" pitchFamily="49" charset="0"/>
              </a:rPr>
              <a:t>struct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MyClassImpl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@interface </a:t>
            </a:r>
            <a:r>
              <a:rPr lang="en-GB" sz="2400" dirty="0" err="1">
                <a:latin typeface="Consolas" panose="020B0609020204030204" pitchFamily="49" charset="0"/>
              </a:rPr>
              <a:t>MyClass</a:t>
            </a:r>
            <a:r>
              <a:rPr lang="en-GB" sz="2400" dirty="0">
                <a:latin typeface="Consolas" panose="020B0609020204030204" pitchFamily="49" charset="0"/>
              </a:rPr>
              <a:t> : </a:t>
            </a:r>
            <a:r>
              <a:rPr lang="en-GB" sz="2400" dirty="0" err="1">
                <a:latin typeface="Consolas" panose="020B0609020204030204" pitchFamily="49" charset="0"/>
              </a:rPr>
              <a:t>NSObject</a:t>
            </a:r>
            <a:r>
              <a:rPr lang="en-GB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@private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</a:t>
            </a:r>
            <a:r>
              <a:rPr lang="en-GB" sz="2400" dirty="0" err="1">
                <a:latin typeface="Consolas" panose="020B0609020204030204" pitchFamily="49" charset="0"/>
              </a:rPr>
              <a:t>struct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MyClassImpl</a:t>
            </a:r>
            <a:r>
              <a:rPr lang="en-GB" sz="2400" dirty="0">
                <a:latin typeface="Consolas" panose="020B0609020204030204" pitchFamily="49" charset="0"/>
              </a:rPr>
              <a:t>* </a:t>
            </a:r>
            <a:r>
              <a:rPr lang="en-GB" sz="2400" dirty="0" err="1">
                <a:latin typeface="Consolas" panose="020B0609020204030204" pitchFamily="49" charset="0"/>
              </a:rPr>
              <a:t>impl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// public method declarations...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- (id)lookup:(</a:t>
            </a:r>
            <a:r>
              <a:rPr lang="en-GB" sz="2400" dirty="0" err="1">
                <a:latin typeface="Consolas" panose="020B0609020204030204" pitchFamily="49" charset="0"/>
              </a:rPr>
              <a:t>int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  <a:r>
              <a:rPr lang="en-GB" sz="2400" dirty="0" err="1">
                <a:latin typeface="Consolas" panose="020B0609020204030204" pitchFamily="49" charset="0"/>
              </a:rPr>
              <a:t>num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@end</a:t>
            </a:r>
            <a:endParaRPr lang="hu-HU" sz="2400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Interop</a:t>
            </a:r>
            <a:r>
              <a:rPr lang="hu-HU" dirty="0"/>
              <a:t> megoldások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problémák elkerülése végett klasszikusan alacsony szintű</a:t>
            </a:r>
          </a:p>
          <a:p>
            <a:pPr lvl="1"/>
            <a:r>
              <a:rPr lang="hu-HU" dirty="0"/>
              <a:t>Nem kell foglalkozni a legtöbb eltéréssel</a:t>
            </a:r>
          </a:p>
          <a:p>
            <a:pPr lvl="1"/>
            <a:r>
              <a:rPr lang="hu-HU" dirty="0" err="1"/>
              <a:t>string</a:t>
            </a:r>
            <a:r>
              <a:rPr lang="hu-HU" dirty="0"/>
              <a:t> és társai így is gond, azt kezelni kell</a:t>
            </a:r>
          </a:p>
          <a:p>
            <a:pPr lvl="1"/>
            <a:r>
              <a:rPr lang="hu-HU" dirty="0"/>
              <a:t>Csak primitív adatokat tudunk átadni</a:t>
            </a:r>
          </a:p>
          <a:p>
            <a:pPr lvl="1"/>
            <a:r>
              <a:rPr lang="hu-HU" dirty="0"/>
              <a:t>Kivételkezelés nincs – meg kell írni</a:t>
            </a:r>
          </a:p>
          <a:p>
            <a:r>
              <a:rPr lang="hu-HU" dirty="0"/>
              <a:t>C-stílusú globális függvények meghívására van lehetőség</a:t>
            </a:r>
          </a:p>
          <a:p>
            <a:r>
              <a:rPr lang="hu-HU" dirty="0"/>
              <a:t>Például: .NET P</a:t>
            </a:r>
            <a:r>
              <a:rPr lang="en-US" dirty="0"/>
              <a:t>/</a:t>
            </a:r>
            <a:r>
              <a:rPr lang="hu-HU" dirty="0" err="1"/>
              <a:t>Invoke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030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PIMPL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6" y="1439562"/>
            <a:ext cx="5173877" cy="513844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hu-HU" dirty="0">
                <a:cs typeface="Consolas" panose="020B0609020204030204" pitchFamily="49" charset="0"/>
              </a:rPr>
              <a:t>C++ implementáció használata csak az .mm forrásfájlban</a:t>
            </a:r>
          </a:p>
          <a:p>
            <a:r>
              <a:rPr lang="hu-HU" dirty="0"/>
              <a:t>Itt már lehet C++ típusokat használni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6188440" y="1198763"/>
            <a:ext cx="5698067" cy="5385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#import "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MyClass.h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&lt;map&gt;</a:t>
            </a:r>
          </a:p>
          <a:p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MyClassImpl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::map&lt;int,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endParaRPr lang="hu-H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- (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MyClassImpl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- (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dealloc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- (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lookup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:(int)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::map&lt;int,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lookupTable.find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lookupTable.end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hu-H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hu-HU" sz="1500" dirty="0">
                <a:latin typeface="Consolas" panose="020B0609020204030204" pitchFamily="49" charset="0"/>
                <a:cs typeface="Consolas" panose="020B0609020204030204" pitchFamily="49" charset="0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867892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Wrapper</a:t>
            </a:r>
            <a:r>
              <a:rPr lang="hu-HU" dirty="0"/>
              <a:t> réteg, megoldás 2: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extensions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Obj</a:t>
            </a:r>
            <a:r>
              <a:rPr lang="hu-HU" dirty="0"/>
              <a:t>-C 2.0 óta közvetlenül az implementációs fájlban deklarálhatók a tagváltozók (</a:t>
            </a:r>
            <a:r>
              <a:rPr lang="hu-HU" dirty="0" err="1"/>
              <a:t>instance</a:t>
            </a:r>
            <a:r>
              <a:rPr lang="hu-HU" dirty="0"/>
              <a:t> </a:t>
            </a:r>
            <a:r>
              <a:rPr lang="hu-HU" dirty="0" err="1"/>
              <a:t>variable</a:t>
            </a:r>
            <a:r>
              <a:rPr lang="hu-HU" dirty="0"/>
              <a:t>, ivar). Ebben az esetben ezek privátok lesznek, és a </a:t>
            </a:r>
            <a:r>
              <a:rPr lang="hu-HU" dirty="0" err="1"/>
              <a:t>headerben</a:t>
            </a:r>
            <a:r>
              <a:rPr lang="hu-HU" dirty="0"/>
              <a:t> nem is szerepelnek. Így itt használhatunk natív C++ típusokat, a </a:t>
            </a:r>
            <a:r>
              <a:rPr lang="hu-HU" dirty="0" err="1"/>
              <a:t>headert</a:t>
            </a:r>
            <a:r>
              <a:rPr lang="hu-HU" dirty="0"/>
              <a:t> pedig </a:t>
            </a:r>
            <a:r>
              <a:rPr lang="hu-HU" dirty="0" err="1"/>
              <a:t>Obj</a:t>
            </a:r>
            <a:r>
              <a:rPr lang="hu-HU" dirty="0"/>
              <a:t>-C-ben is </a:t>
            </a:r>
            <a:r>
              <a:rPr lang="hu-HU" dirty="0" err="1"/>
              <a:t>include-olhatjuk</a:t>
            </a:r>
            <a:r>
              <a:rPr lang="hu-HU" dirty="0"/>
              <a:t>.</a:t>
            </a:r>
          </a:p>
          <a:p>
            <a:r>
              <a:rPr lang="hu-HU" dirty="0" err="1"/>
              <a:t>Header</a:t>
            </a:r>
            <a:r>
              <a:rPr lang="hu-HU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#import &lt;Foundation/</a:t>
            </a:r>
            <a:r>
              <a:rPr lang="en-GB" sz="2400" dirty="0" err="1">
                <a:latin typeface="Consolas" panose="020B0609020204030204" pitchFamily="49" charset="0"/>
              </a:rPr>
              <a:t>Foundation.h</a:t>
            </a:r>
            <a:r>
              <a:rPr lang="en-GB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@interface </a:t>
            </a:r>
            <a:r>
              <a:rPr lang="en-GB" sz="2400" dirty="0" err="1">
                <a:latin typeface="Consolas" panose="020B0609020204030204" pitchFamily="49" charset="0"/>
              </a:rPr>
              <a:t>ObjcObject</a:t>
            </a:r>
            <a:r>
              <a:rPr lang="en-GB" sz="2400" dirty="0">
                <a:latin typeface="Consolas" panose="020B0609020204030204" pitchFamily="49" charset="0"/>
              </a:rPr>
              <a:t> : </a:t>
            </a:r>
            <a:r>
              <a:rPr lang="en-GB" sz="2400" dirty="0" err="1">
                <a:latin typeface="Consolas" panose="020B0609020204030204" pitchFamily="49" charset="0"/>
              </a:rPr>
              <a:t>NSObject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- (void)</a:t>
            </a:r>
            <a:r>
              <a:rPr lang="en-GB" sz="2400" dirty="0" err="1">
                <a:latin typeface="Consolas" panose="020B0609020204030204" pitchFamily="49" charset="0"/>
              </a:rPr>
              <a:t>exampleMethodWithString</a:t>
            </a:r>
            <a:r>
              <a:rPr lang="en-GB" sz="2400" dirty="0">
                <a:latin typeface="Consolas" panose="020B0609020204030204" pitchFamily="49" charset="0"/>
              </a:rPr>
              <a:t>:(</a:t>
            </a:r>
            <a:r>
              <a:rPr lang="en-GB" sz="2400" dirty="0" err="1">
                <a:latin typeface="Consolas" panose="020B0609020204030204" pitchFamily="49" charset="0"/>
              </a:rPr>
              <a:t>NSString</a:t>
            </a:r>
            <a:r>
              <a:rPr lang="en-GB" sz="2400" dirty="0">
                <a:latin typeface="Consolas" panose="020B0609020204030204" pitchFamily="49" charset="0"/>
              </a:rPr>
              <a:t>*)</a:t>
            </a:r>
            <a:r>
              <a:rPr lang="en-GB" sz="2400" dirty="0" err="1">
                <a:latin typeface="Consolas" panose="020B0609020204030204" pitchFamily="49" charset="0"/>
              </a:rPr>
              <a:t>str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// other wrapped methods and properties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@end</a:t>
            </a:r>
            <a:endParaRPr lang="hu-HU" sz="2400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05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Wrapper</a:t>
            </a:r>
            <a:r>
              <a:rPr lang="hu-HU" dirty="0"/>
              <a:t> réteg, megoldás 2: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extensions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sz="4800" dirty="0"/>
              <a:t>Implementációs fájl (.mm), itt deklaráljuk a C++-</a:t>
            </a:r>
            <a:r>
              <a:rPr lang="hu-HU" sz="4800" dirty="0" err="1"/>
              <a:t>ban</a:t>
            </a:r>
            <a:r>
              <a:rPr lang="hu-HU" sz="4800" dirty="0"/>
              <a:t> implementált típussal rendelkező mezőt: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#import "</a:t>
            </a:r>
            <a:r>
              <a:rPr lang="hu-HU" sz="2600" dirty="0" err="1">
                <a:latin typeface="Consolas" panose="020B0609020204030204" pitchFamily="49" charset="0"/>
              </a:rPr>
              <a:t>ObjcObject.h</a:t>
            </a:r>
            <a:r>
              <a:rPr lang="hu-HU" sz="2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#import "</a:t>
            </a:r>
            <a:r>
              <a:rPr lang="hu-HU" sz="2600" dirty="0" err="1">
                <a:latin typeface="Consolas" panose="020B0609020204030204" pitchFamily="49" charset="0"/>
              </a:rPr>
              <a:t>CppObject.h</a:t>
            </a:r>
            <a:r>
              <a:rPr lang="hu-HU" sz="2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600"/>
              </a:spcBef>
              <a:buNone/>
            </a:pPr>
            <a:endParaRPr lang="hu-HU" sz="26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@</a:t>
            </a:r>
            <a:r>
              <a:rPr lang="hu-HU" sz="2600" dirty="0" err="1">
                <a:latin typeface="Consolas" panose="020B0609020204030204" pitchFamily="49" charset="0"/>
              </a:rPr>
              <a:t>implementation</a:t>
            </a:r>
            <a:r>
              <a:rPr lang="hu-HU" sz="2600" dirty="0">
                <a:latin typeface="Consolas" panose="020B0609020204030204" pitchFamily="49" charset="0"/>
              </a:rPr>
              <a:t> </a:t>
            </a:r>
            <a:r>
              <a:rPr lang="hu-HU" sz="2600" dirty="0" err="1">
                <a:latin typeface="Consolas" panose="020B0609020204030204" pitchFamily="49" charset="0"/>
              </a:rPr>
              <a:t>ObjcObject</a:t>
            </a:r>
            <a:r>
              <a:rPr lang="hu-HU" sz="2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  </a:t>
            </a:r>
            <a:r>
              <a:rPr lang="hu-HU" sz="2600" dirty="0" err="1">
                <a:latin typeface="Consolas" panose="020B0609020204030204" pitchFamily="49" charset="0"/>
              </a:rPr>
              <a:t>CppObject</a:t>
            </a:r>
            <a:r>
              <a:rPr lang="hu-HU" sz="2600" dirty="0">
                <a:latin typeface="Consolas" panose="020B0609020204030204" pitchFamily="49" charset="0"/>
              </a:rPr>
              <a:t> </a:t>
            </a:r>
            <a:r>
              <a:rPr lang="hu-HU" sz="2600" dirty="0" err="1">
                <a:latin typeface="Consolas" panose="020B0609020204030204" pitchFamily="49" charset="0"/>
              </a:rPr>
              <a:t>wrapped</a:t>
            </a:r>
            <a:r>
              <a:rPr lang="hu-HU" sz="2600" dirty="0">
                <a:latin typeface="Consolas" panose="020B0609020204030204" pitchFamily="49" charset="0"/>
              </a:rPr>
              <a:t>; // Ez az objektum C++-</a:t>
            </a:r>
            <a:r>
              <a:rPr lang="hu-HU" sz="2600" dirty="0" err="1">
                <a:latin typeface="Consolas" panose="020B0609020204030204" pitchFamily="49" charset="0"/>
              </a:rPr>
              <a:t>ban</a:t>
            </a:r>
            <a:r>
              <a:rPr lang="hu-HU" sz="2600" dirty="0">
                <a:latin typeface="Consolas" panose="020B0609020204030204" pitchFamily="49" charset="0"/>
              </a:rPr>
              <a:t> van implementálva, akik a </a:t>
            </a:r>
            <a:r>
              <a:rPr lang="hu-HU" sz="2600" dirty="0" err="1">
                <a:latin typeface="Consolas" panose="020B0609020204030204" pitchFamily="49" charset="0"/>
              </a:rPr>
              <a:t>headert</a:t>
            </a:r>
            <a:r>
              <a:rPr lang="hu-HU" sz="2600" dirty="0">
                <a:latin typeface="Consolas" panose="020B0609020204030204" pitchFamily="49" charset="0"/>
              </a:rPr>
              <a:t> látják, azok erről nem tudnak.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hu-HU" sz="26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- (</a:t>
            </a:r>
            <a:r>
              <a:rPr lang="hu-HU" sz="2600" dirty="0" err="1">
                <a:latin typeface="Consolas" panose="020B0609020204030204" pitchFamily="49" charset="0"/>
              </a:rPr>
              <a:t>void</a:t>
            </a:r>
            <a:r>
              <a:rPr lang="hu-HU" sz="2600" dirty="0">
                <a:latin typeface="Consolas" panose="020B0609020204030204" pitchFamily="49" charset="0"/>
              </a:rPr>
              <a:t>)</a:t>
            </a:r>
            <a:r>
              <a:rPr lang="hu-HU" sz="2600" dirty="0" err="1">
                <a:latin typeface="Consolas" panose="020B0609020204030204" pitchFamily="49" charset="0"/>
              </a:rPr>
              <a:t>exampleMethodWithString</a:t>
            </a:r>
            <a:r>
              <a:rPr lang="hu-HU" sz="2600" dirty="0">
                <a:latin typeface="Consolas" panose="020B0609020204030204" pitchFamily="49" charset="0"/>
              </a:rPr>
              <a:t>:(</a:t>
            </a:r>
            <a:r>
              <a:rPr lang="hu-HU" sz="2600" dirty="0" err="1">
                <a:latin typeface="Consolas" panose="020B0609020204030204" pitchFamily="49" charset="0"/>
              </a:rPr>
              <a:t>NSString</a:t>
            </a:r>
            <a:r>
              <a:rPr lang="hu-HU" sz="2600" dirty="0">
                <a:latin typeface="Consolas" panose="020B0609020204030204" pitchFamily="49" charset="0"/>
              </a:rPr>
              <a:t>*)</a:t>
            </a:r>
            <a:r>
              <a:rPr lang="hu-HU" sz="2600" dirty="0" err="1">
                <a:latin typeface="Consolas" panose="020B0609020204030204" pitchFamily="49" charset="0"/>
              </a:rPr>
              <a:t>str</a:t>
            </a:r>
            <a:endParaRPr lang="hu-HU" sz="26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hu-HU" sz="2600" dirty="0" err="1">
                <a:latin typeface="Consolas" panose="020B0609020204030204" pitchFamily="49" charset="0"/>
              </a:rPr>
              <a:t>std</a:t>
            </a:r>
            <a:r>
              <a:rPr lang="hu-HU" sz="2600" dirty="0">
                <a:latin typeface="Consolas" panose="020B0609020204030204" pitchFamily="49" charset="0"/>
              </a:rPr>
              <a:t>::</a:t>
            </a:r>
            <a:r>
              <a:rPr lang="hu-HU" sz="2600" dirty="0" err="1">
                <a:latin typeface="Consolas" panose="020B0609020204030204" pitchFamily="49" charset="0"/>
              </a:rPr>
              <a:t>string</a:t>
            </a:r>
            <a:r>
              <a:rPr lang="hu-HU" sz="2600" dirty="0">
                <a:latin typeface="Consolas" panose="020B0609020204030204" pitchFamily="49" charset="0"/>
              </a:rPr>
              <a:t> </a:t>
            </a:r>
            <a:r>
              <a:rPr lang="hu-HU" sz="2600" dirty="0" err="1">
                <a:latin typeface="Consolas" panose="020B0609020204030204" pitchFamily="49" charset="0"/>
              </a:rPr>
              <a:t>cpp_str</a:t>
            </a:r>
            <a:r>
              <a:rPr lang="hu-HU" sz="2600" dirty="0">
                <a:latin typeface="Consolas" panose="020B0609020204030204" pitchFamily="49" charset="0"/>
              </a:rPr>
              <a:t>([</a:t>
            </a:r>
            <a:r>
              <a:rPr lang="hu-HU" sz="2600" dirty="0" err="1">
                <a:latin typeface="Consolas" panose="020B0609020204030204" pitchFamily="49" charset="0"/>
              </a:rPr>
              <a:t>str</a:t>
            </a:r>
            <a:r>
              <a:rPr lang="hu-HU" sz="2600" dirty="0">
                <a:latin typeface="Consolas" panose="020B0609020204030204" pitchFamily="49" charset="0"/>
              </a:rPr>
              <a:t> UTF8String], [</a:t>
            </a:r>
            <a:r>
              <a:rPr lang="hu-HU" sz="2600" dirty="0" err="1">
                <a:latin typeface="Consolas" panose="020B0609020204030204" pitchFamily="49" charset="0"/>
              </a:rPr>
              <a:t>str</a:t>
            </a:r>
            <a:r>
              <a:rPr lang="hu-HU" sz="2600" dirty="0">
                <a:latin typeface="Consolas" panose="020B0609020204030204" pitchFamily="49" charset="0"/>
              </a:rPr>
              <a:t> lengthOfBytesUsingEncoding:NSUTF8StringEncoding]);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  </a:t>
            </a:r>
            <a:r>
              <a:rPr lang="hu-HU" sz="2600" dirty="0" err="1">
                <a:latin typeface="Consolas" panose="020B0609020204030204" pitchFamily="49" charset="0"/>
              </a:rPr>
              <a:t>wrapped.ExampleMethod</a:t>
            </a:r>
            <a:r>
              <a:rPr lang="hu-HU" sz="2600" dirty="0">
                <a:latin typeface="Consolas" panose="020B0609020204030204" pitchFamily="49" charset="0"/>
              </a:rPr>
              <a:t>(</a:t>
            </a:r>
            <a:r>
              <a:rPr lang="hu-HU" sz="2600" dirty="0" err="1">
                <a:latin typeface="Consolas" panose="020B0609020204030204" pitchFamily="49" charset="0"/>
              </a:rPr>
              <a:t>cpp_str</a:t>
            </a:r>
            <a:r>
              <a:rPr lang="hu-HU" sz="2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latin typeface="Consolas" panose="020B0609020204030204" pitchFamily="49" charset="0"/>
              </a:rPr>
              <a:t>}:</a:t>
            </a:r>
          </a:p>
          <a:p>
            <a:pPr marL="0" indent="0">
              <a:spcBef>
                <a:spcPts val="600"/>
              </a:spcBef>
              <a:buNone/>
            </a:pPr>
            <a:endParaRPr lang="hu-HU" sz="2600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91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– C++ interop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Tud</a:t>
            </a:r>
            <a:r>
              <a:rPr lang="hu-HU" sz="2800" dirty="0"/>
              <a:t> hívni C-stílusú függvényeket</a:t>
            </a:r>
          </a:p>
          <a:p>
            <a:pPr lvl="1"/>
            <a:r>
              <a:rPr lang="hu-HU" sz="2400" dirty="0"/>
              <a:t>Közvetlenül hívjuk, ahol szükséges</a:t>
            </a:r>
          </a:p>
          <a:p>
            <a:pPr lvl="2"/>
            <a:r>
              <a:rPr lang="hu-HU" sz="2000" dirty="0"/>
              <a:t>Hibalehetőség, az </a:t>
            </a:r>
            <a:r>
              <a:rPr lang="hu-HU" sz="2000" dirty="0" err="1"/>
              <a:t>interop</a:t>
            </a:r>
            <a:r>
              <a:rPr lang="hu-HU" sz="2000" dirty="0"/>
              <a:t> kód szét van szórva, nehéz kézben tartani</a:t>
            </a:r>
          </a:p>
          <a:p>
            <a:pPr lvl="1"/>
            <a:r>
              <a:rPr lang="hu-HU" sz="2400" dirty="0"/>
              <a:t>Készíthetünk csomagoló osztályt minden függvényhez</a:t>
            </a:r>
          </a:p>
          <a:p>
            <a:pPr lvl="2"/>
            <a:r>
              <a:rPr lang="hu-HU" sz="2000" dirty="0"/>
              <a:t>C++ oldalon C-stílusú függvények hívnak tovább</a:t>
            </a:r>
          </a:p>
          <a:p>
            <a:pPr lvl="2"/>
            <a:r>
              <a:rPr lang="hu-HU" sz="2000" dirty="0"/>
              <a:t>Swift oldalon Swift csomagoló osztályt készítünk</a:t>
            </a:r>
          </a:p>
          <a:p>
            <a:r>
              <a:rPr lang="hu-HU" sz="2800" dirty="0"/>
              <a:t>Nincs más </a:t>
            </a:r>
            <a:r>
              <a:rPr lang="hu-HU" sz="2800" dirty="0" err="1"/>
              <a:t>interop</a:t>
            </a:r>
            <a:r>
              <a:rPr lang="hu-HU" sz="2800" dirty="0"/>
              <a:t> lehetőség C++ hívásra</a:t>
            </a:r>
          </a:p>
          <a:p>
            <a:r>
              <a:rPr lang="hu-HU" sz="2800" dirty="0"/>
              <a:t>Viszont tud hívni </a:t>
            </a:r>
            <a:r>
              <a:rPr lang="hu-HU" sz="2800" dirty="0" err="1"/>
              <a:t>Objective</a:t>
            </a:r>
            <a:r>
              <a:rPr lang="hu-HU" sz="2800" dirty="0"/>
              <a:t>-C-t!</a:t>
            </a:r>
          </a:p>
          <a:p>
            <a:pPr lvl="1"/>
            <a:r>
              <a:rPr lang="hu-HU" sz="2400" dirty="0"/>
              <a:t>Dupla csomagolás, Swift – </a:t>
            </a:r>
            <a:r>
              <a:rPr lang="hu-HU" sz="2400" dirty="0" err="1"/>
              <a:t>Objective</a:t>
            </a:r>
            <a:r>
              <a:rPr lang="hu-HU" sz="2400" dirty="0"/>
              <a:t>-C – C++</a:t>
            </a:r>
          </a:p>
          <a:p>
            <a:pPr lvl="1"/>
            <a:r>
              <a:rPr lang="hu-HU" sz="2400" dirty="0"/>
              <a:t>Ez macerás, de robosztus megoldás</a:t>
            </a:r>
          </a:p>
          <a:p>
            <a:pPr lvl="1"/>
            <a:r>
              <a:rPr lang="hu-HU" sz="2400" dirty="0"/>
              <a:t>Fordításidőben látjuk a hibákat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68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 – C </a:t>
            </a:r>
            <a:r>
              <a:rPr lang="hu-HU" dirty="0" err="1"/>
              <a:t>interop</a:t>
            </a:r>
            <a:r>
              <a:rPr lang="hu-HU" dirty="0"/>
              <a:t>, P/</a:t>
            </a:r>
            <a:r>
              <a:rPr lang="hu-HU" dirty="0" err="1"/>
              <a:t>Invoke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500" dirty="0"/>
              <a:t>C++: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 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declspec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dllexport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nativeFunc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hu-H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passed</a:t>
            </a:r>
            <a:r>
              <a:rPr lang="hu-H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%d.\r\n"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2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hu-HU" sz="3500" dirty="0"/>
              <a:t>.NET, C#: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hu-HU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"NativeLib.dll"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nativeFunc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i);</a:t>
            </a:r>
          </a:p>
          <a:p>
            <a:pPr marL="0" indent="0">
              <a:spcBef>
                <a:spcPts val="600"/>
              </a:spcBef>
              <a:buNone/>
            </a:pPr>
            <a:endParaRPr lang="hu-H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GB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GB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nativeFunc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hu-HU" sz="26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9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Interop</a:t>
            </a:r>
            <a:r>
              <a:rPr lang="hu-HU" dirty="0"/>
              <a:t> cél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Bár működik, ennél többet szeretnénk</a:t>
            </a:r>
          </a:p>
          <a:p>
            <a:pPr lvl="1"/>
            <a:r>
              <a:rPr lang="hu-HU" dirty="0"/>
              <a:t>Minél kényelmesebben elérhető legyen a natív kódbázis a platform oldaláról</a:t>
            </a:r>
          </a:p>
          <a:p>
            <a:pPr lvl="2"/>
            <a:r>
              <a:rPr lang="hu-HU" dirty="0"/>
              <a:t>Bónusz, ha a natív oldal el tudja érni a platform kódot</a:t>
            </a:r>
          </a:p>
          <a:p>
            <a:pPr lvl="1"/>
            <a:r>
              <a:rPr lang="hu-HU" dirty="0"/>
              <a:t>Minél kisebb legyen az áthívás </a:t>
            </a:r>
            <a:r>
              <a:rPr lang="hu-HU" dirty="0" err="1"/>
              <a:t>overheadje</a:t>
            </a:r>
            <a:endParaRPr lang="hu-HU" dirty="0"/>
          </a:p>
          <a:p>
            <a:pPr lvl="2"/>
            <a:r>
              <a:rPr lang="hu-HU" dirty="0"/>
              <a:t>Marshaling: adatok másolása/konvertálása</a:t>
            </a:r>
          </a:p>
          <a:p>
            <a:pPr lvl="1"/>
            <a:r>
              <a:rPr lang="hu-HU" dirty="0"/>
              <a:t>Minél kisebb munka legyen implementálni a köztes réteget</a:t>
            </a:r>
          </a:p>
          <a:p>
            <a:r>
              <a:rPr lang="hu-HU" dirty="0"/>
              <a:t>A következő technológiák többet tudnak</a:t>
            </a:r>
          </a:p>
          <a:p>
            <a:pPr lvl="1"/>
            <a:r>
              <a:rPr lang="hu-HU" dirty="0"/>
              <a:t>JNI, </a:t>
            </a:r>
            <a:r>
              <a:rPr lang="hu-HU" dirty="0" err="1"/>
              <a:t>Objective</a:t>
            </a:r>
            <a:r>
              <a:rPr lang="hu-HU" dirty="0"/>
              <a:t>-C++, C++/CLI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6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Interop</a:t>
            </a:r>
            <a:r>
              <a:rPr lang="hu-HU" dirty="0"/>
              <a:t>, technológia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323498" y="5932824"/>
            <a:ext cx="3849220" cy="677590"/>
          </a:xfrm>
          <a:prstGeom prst="flowChart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hu-HU" sz="1969" kern="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Natív, multiplatform kódbázis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362188" y="3848571"/>
            <a:ext cx="1004144" cy="690995"/>
          </a:xfrm>
          <a:prstGeom prst="flowChartProcess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hu-HU" sz="1969" kern="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JNI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536839" y="3865013"/>
            <a:ext cx="1422539" cy="669857"/>
          </a:xfrm>
          <a:prstGeom prst="flowChartProcess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hu-HU" sz="1969" kern="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C++/CLI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7791076" y="3849607"/>
            <a:ext cx="1865820" cy="690995"/>
          </a:xfrm>
          <a:prstGeom prst="flowChartProcess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hu-HU" sz="1969" kern="0" dirty="0" err="1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Objective-C</a:t>
            </a:r>
            <a:r>
              <a:rPr lang="hu-HU" sz="1969" kern="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, C++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977078" y="1865944"/>
            <a:ext cx="1757253" cy="669857"/>
          </a:xfrm>
          <a:prstGeom prst="flowChartProcess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hu-HU" sz="1969" kern="0" dirty="0" err="1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Android</a:t>
            </a:r>
            <a:r>
              <a:rPr lang="hu-HU" sz="1969" kern="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: Java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122210" y="1866979"/>
            <a:ext cx="2259325" cy="669857"/>
          </a:xfrm>
          <a:prstGeom prst="flowChartProcess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hu-HU" sz="1969" kern="0" dirty="0" err="1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Win</a:t>
            </a:r>
            <a:r>
              <a:rPr lang="hu-HU" sz="1969" kern="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: .NET (C#,…)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7719841" y="1866979"/>
            <a:ext cx="2008290" cy="669857"/>
          </a:xfrm>
          <a:prstGeom prst="flowChartProcess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hu-HU" sz="1969" kern="0" dirty="0" err="1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iOS</a:t>
            </a:r>
            <a:r>
              <a:rPr lang="hu-HU" sz="1969" kern="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: </a:t>
            </a:r>
            <a:r>
              <a:rPr lang="hu-HU" sz="1969" kern="0" dirty="0" err="1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Objective</a:t>
            </a:r>
            <a:r>
              <a:rPr lang="hu-HU" sz="1969" kern="0" dirty="0">
                <a:solidFill>
                  <a:prstClr val="white"/>
                </a:solidFill>
                <a:latin typeface="Bariol Regular" panose="02000506040000020003" charset="0"/>
                <a:sym typeface="Helvetica Light" charset="0"/>
              </a:rPr>
              <a:t>-C, Swift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1179202" y="2006756"/>
            <a:ext cx="116570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50" dirty="0">
                <a:solidFill>
                  <a:srgbClr val="20242D"/>
                </a:solidFill>
                <a:latin typeface="Bariol Regular" panose="02000506040000020003" charset="0"/>
                <a:sym typeface="Helvetica Light" charset="0"/>
              </a:rPr>
              <a:t>Platform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1175524" y="3655154"/>
            <a:ext cx="178932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50" dirty="0" err="1">
                <a:solidFill>
                  <a:srgbClr val="20242D"/>
                </a:solidFill>
                <a:latin typeface="Bariol Regular" panose="02000506040000020003" charset="0"/>
                <a:sym typeface="Helvetica Light" charset="0"/>
              </a:rPr>
              <a:t>Wrapper</a:t>
            </a:r>
            <a:endParaRPr lang="hu-HU" sz="2250" dirty="0">
              <a:solidFill>
                <a:srgbClr val="20242D"/>
              </a:solidFill>
              <a:latin typeface="Bariol Regular" panose="02000506040000020003" charset="0"/>
              <a:sym typeface="Helvetica Light" charset="0"/>
            </a:endParaRPr>
          </a:p>
          <a:p>
            <a:r>
              <a:rPr lang="hu-HU" sz="2250" dirty="0">
                <a:solidFill>
                  <a:srgbClr val="20242D"/>
                </a:solidFill>
                <a:latin typeface="Bariol Regular" panose="02000506040000020003" charset="0"/>
                <a:sym typeface="Helvetica Light" charset="0"/>
              </a:rPr>
              <a:t>Adapter</a:t>
            </a:r>
          </a:p>
          <a:p>
            <a:r>
              <a:rPr lang="hu-HU" sz="2250" dirty="0">
                <a:solidFill>
                  <a:srgbClr val="20242D"/>
                </a:solidFill>
                <a:latin typeface="Bariol Regular" panose="02000506040000020003" charset="0"/>
                <a:sym typeface="Helvetica Light" charset="0"/>
              </a:rPr>
              <a:t>etc.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1179202" y="6098516"/>
            <a:ext cx="76174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50" dirty="0">
                <a:solidFill>
                  <a:srgbClr val="20242D"/>
                </a:solidFill>
                <a:latin typeface="Bariol Regular" panose="02000506040000020003" charset="0"/>
                <a:sym typeface="Helvetica Light" charset="0"/>
              </a:rPr>
              <a:t>Natív</a:t>
            </a:r>
          </a:p>
        </p:txBody>
      </p:sp>
      <p:cxnSp>
        <p:nvCxnSpPr>
          <p:cNvPr id="14" name="Straight Arrow Connector 15"/>
          <p:cNvCxnSpPr>
            <a:stCxn id="8" idx="2"/>
            <a:endCxn id="5" idx="0"/>
          </p:cNvCxnSpPr>
          <p:nvPr/>
        </p:nvCxnSpPr>
        <p:spPr>
          <a:xfrm>
            <a:off x="3855705" y="2535801"/>
            <a:ext cx="8555" cy="1312770"/>
          </a:xfrm>
          <a:prstGeom prst="straightConnector1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" name="Straight Arrow Connector 16"/>
          <p:cNvCxnSpPr>
            <a:stCxn id="9" idx="2"/>
            <a:endCxn id="6" idx="0"/>
          </p:cNvCxnSpPr>
          <p:nvPr/>
        </p:nvCxnSpPr>
        <p:spPr>
          <a:xfrm flipH="1">
            <a:off x="6248108" y="2536837"/>
            <a:ext cx="3765" cy="1328176"/>
          </a:xfrm>
          <a:prstGeom prst="straightConnector1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" name="Straight Arrow Connector 17"/>
          <p:cNvCxnSpPr>
            <a:stCxn id="10" idx="2"/>
            <a:endCxn id="7" idx="0"/>
          </p:cNvCxnSpPr>
          <p:nvPr/>
        </p:nvCxnSpPr>
        <p:spPr>
          <a:xfrm>
            <a:off x="8723986" y="2536837"/>
            <a:ext cx="0" cy="1312770"/>
          </a:xfrm>
          <a:prstGeom prst="straightConnector1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7" name="Straight Arrow Connector 18"/>
          <p:cNvCxnSpPr>
            <a:stCxn id="5" idx="2"/>
          </p:cNvCxnSpPr>
          <p:nvPr/>
        </p:nvCxnSpPr>
        <p:spPr>
          <a:xfrm>
            <a:off x="3864260" y="4539566"/>
            <a:ext cx="2203553" cy="1393258"/>
          </a:xfrm>
          <a:prstGeom prst="straightConnector1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8" name="Straight Arrow Connector 19"/>
          <p:cNvCxnSpPr>
            <a:stCxn id="6" idx="2"/>
            <a:endCxn id="4" idx="0"/>
          </p:cNvCxnSpPr>
          <p:nvPr/>
        </p:nvCxnSpPr>
        <p:spPr>
          <a:xfrm>
            <a:off x="6248108" y="4534870"/>
            <a:ext cx="0" cy="1397954"/>
          </a:xfrm>
          <a:prstGeom prst="straightConnector1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9" name="Straight Arrow Connector 20"/>
          <p:cNvCxnSpPr>
            <a:stCxn id="7" idx="2"/>
          </p:cNvCxnSpPr>
          <p:nvPr/>
        </p:nvCxnSpPr>
        <p:spPr>
          <a:xfrm flipH="1">
            <a:off x="6457636" y="4540601"/>
            <a:ext cx="2266351" cy="1392223"/>
          </a:xfrm>
          <a:prstGeom prst="straightConnector1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195489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8E63B1A0955F054D8699BEDBBF139674" ma:contentTypeVersion="3" ma:contentTypeDescription="Új dokumentum létrehozása." ma:contentTypeScope="" ma:versionID="3b5081fa4e4e1fb214e9d2147f27daaf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ba6b90f8c6c520ac48487e3f4f4d8d89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5AA226-DF4A-47CA-9EDC-22A7042CE5E6}"/>
</file>

<file path=customXml/itemProps2.xml><?xml version="1.0" encoding="utf-8"?>
<ds:datastoreItem xmlns:ds="http://schemas.openxmlformats.org/officeDocument/2006/customXml" ds:itemID="{8E265EC0-A193-4BEE-BD5A-94E0D6C60BE2}"/>
</file>

<file path=customXml/itemProps3.xml><?xml version="1.0" encoding="utf-8"?>
<ds:datastoreItem xmlns:ds="http://schemas.openxmlformats.org/officeDocument/2006/customXml" ds:itemID="{C68718B4-1E22-4864-955A-8F60D7A822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4105</Words>
  <Application>Microsoft Office PowerPoint</Application>
  <PresentationFormat>Widescreen</PresentationFormat>
  <Paragraphs>605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Bariol Regular</vt:lpstr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Interop</vt:lpstr>
      <vt:lpstr>Cél</vt:lpstr>
      <vt:lpstr>Interop, miért van rá szükség?</vt:lpstr>
      <vt:lpstr>Interop, miért van rá szükség?</vt:lpstr>
      <vt:lpstr>Interop megoldások</vt:lpstr>
      <vt:lpstr>.NET – C interop, P/Invoke példa</vt:lpstr>
      <vt:lpstr>Interop cél</vt:lpstr>
      <vt:lpstr>Interop, technológia</vt:lpstr>
      <vt:lpstr>Java Native Interfaces</vt:lpstr>
      <vt:lpstr>JNI – Java Native Interface</vt:lpstr>
      <vt:lpstr>JNI alapok</vt:lpstr>
      <vt:lpstr>JNI Hello World!</vt:lpstr>
      <vt:lpstr>Natív függvény argumentumai</vt:lpstr>
      <vt:lpstr>JVM elérése C++-ból</vt:lpstr>
      <vt:lpstr>Metaprogramozás</vt:lpstr>
      <vt:lpstr>Java típusok elérése</vt:lpstr>
      <vt:lpstr>Java osztály lekérése</vt:lpstr>
      <vt:lpstr>Mezők, metódusok lekérése</vt:lpstr>
      <vt:lpstr>Metódusszignatúrák</vt:lpstr>
      <vt:lpstr>Metódusszignatúrák – példa</vt:lpstr>
      <vt:lpstr>Java objektum létrehozása, beállítása</vt:lpstr>
      <vt:lpstr>Metódus meghívása</vt:lpstr>
      <vt:lpstr>Stringek kezelése</vt:lpstr>
      <vt:lpstr>Stringek kezelése</vt:lpstr>
      <vt:lpstr>Tömbök kezelése</vt:lpstr>
      <vt:lpstr>Tömbök kezelése</vt:lpstr>
      <vt:lpstr>Lokális referenciák</vt:lpstr>
      <vt:lpstr>Globális referenciák</vt:lpstr>
      <vt:lpstr>Szálkezelés, JNIEnv</vt:lpstr>
      <vt:lpstr>Szálkezelés, JNIEnv</vt:lpstr>
      <vt:lpstr>Referencia natív objektumra</vt:lpstr>
      <vt:lpstr>Referencia natív objektumra</vt:lpstr>
      <vt:lpstr>C++/CLI</vt:lpstr>
      <vt:lpstr>C++/CLI</vt:lpstr>
      <vt:lpstr>C++/CLI céljai</vt:lpstr>
      <vt:lpstr>Windows interop, példa</vt:lpstr>
      <vt:lpstr>C++/CLI assembly</vt:lpstr>
      <vt:lpstr>Nyelvi kiegészítések: tracking handle</vt:lpstr>
      <vt:lpstr>Nyelvi kiegészítések: tracking handle</vt:lpstr>
      <vt:lpstr>Nyelvi kiegészítések: .NET típusok</vt:lpstr>
      <vt:lpstr>ref class példa</vt:lpstr>
      <vt:lpstr>ref class példa</vt:lpstr>
      <vt:lpstr>Referenciatípusok használata</vt:lpstr>
      <vt:lpstr>Value struct példa</vt:lpstr>
      <vt:lpstr>Natív és felügyelt típusok együtt</vt:lpstr>
      <vt:lpstr>gcroot&lt;T&gt;</vt:lpstr>
      <vt:lpstr>Natív és felügyelt típusok együtt</vt:lpstr>
      <vt:lpstr>Natív típusok a felügyelt osztályban</vt:lpstr>
      <vt:lpstr>Generikus típusok</vt:lpstr>
      <vt:lpstr>Generikus típusok vs. template-ek</vt:lpstr>
      <vt:lpstr>Egyéb</vt:lpstr>
      <vt:lpstr>C# != .NET</vt:lpstr>
      <vt:lpstr>C++/CLI, összefoglalás</vt:lpstr>
      <vt:lpstr>Objective-C++, Swift</vt:lpstr>
      <vt:lpstr>Objective-C – C++ interop</vt:lpstr>
      <vt:lpstr>Objective-C és Objective-C++</vt:lpstr>
      <vt:lpstr>Wrapper réteg</vt:lpstr>
      <vt:lpstr>Wrapper réteg, megoldás 1: PIMPL</vt:lpstr>
      <vt:lpstr>PIMPL</vt:lpstr>
      <vt:lpstr>Wrapper réteg, megoldás 2: class extensions</vt:lpstr>
      <vt:lpstr>Wrapper réteg, megoldás 2: class extensions</vt:lpstr>
      <vt:lpstr>Swift – C++ interop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271</cp:revision>
  <dcterms:created xsi:type="dcterms:W3CDTF">2019-10-16T00:52:01Z</dcterms:created>
  <dcterms:modified xsi:type="dcterms:W3CDTF">2023-03-24T03:00:08Z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