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50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1" r:id="rId33"/>
    <p:sldId id="340" r:id="rId34"/>
    <p:sldId id="342" r:id="rId35"/>
    <p:sldId id="343" r:id="rId36"/>
    <p:sldId id="344" r:id="rId37"/>
    <p:sldId id="345" r:id="rId38"/>
    <p:sldId id="346" r:id="rId39"/>
    <p:sldId id="348" r:id="rId40"/>
    <p:sldId id="347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28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Q</a:t>
            </a:r>
            <a:r>
              <a:rPr lang="en-US" dirty="0"/>
              <a:t>t</a:t>
            </a:r>
            <a:r>
              <a:rPr lang="hu-HU" dirty="0"/>
              <a:t> alapok</a:t>
            </a:r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 </a:t>
            </a:r>
            <a:r>
              <a:rPr lang="hu-HU" dirty="0"/>
              <a:t>vezérlők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 (</a:t>
            </a:r>
            <a:r>
              <a:rPr lang="hu-HU" dirty="0" err="1"/>
              <a:t>Button</a:t>
            </a:r>
            <a:r>
              <a:rPr lang="hu-HU" dirty="0"/>
              <a:t>)</a:t>
            </a:r>
          </a:p>
          <a:p>
            <a:r>
              <a:rPr lang="hu-HU" dirty="0"/>
              <a:t>Tulajdonságok (text)</a:t>
            </a:r>
          </a:p>
          <a:p>
            <a:r>
              <a:rPr lang="hu-HU" dirty="0"/>
              <a:t>Értékek (</a:t>
            </a:r>
            <a:r>
              <a:rPr lang="en-US" dirty="0"/>
              <a:t>“hello”)</a:t>
            </a:r>
            <a:endParaRPr lang="hu-HU" dirty="0"/>
          </a:p>
          <a:p>
            <a:r>
              <a:rPr lang="hu-HU" dirty="0"/>
              <a:t>Bármibe tehetünk bármit</a:t>
            </a:r>
          </a:p>
          <a:p>
            <a:pPr lvl="1"/>
            <a:r>
              <a:rPr lang="hu-HU" dirty="0" err="1"/>
              <a:t>Buttonban</a:t>
            </a:r>
            <a:r>
              <a:rPr lang="hu-HU" dirty="0"/>
              <a:t> </a:t>
            </a:r>
            <a:r>
              <a:rPr lang="hu-HU" dirty="0" err="1"/>
              <a:t>Rectangle</a:t>
            </a:r>
            <a:endParaRPr lang="hu-HU" dirty="0"/>
          </a:p>
          <a:p>
            <a:pPr lvl="1"/>
            <a:r>
              <a:rPr lang="hu-HU" dirty="0"/>
              <a:t>A </a:t>
            </a:r>
            <a:r>
              <a:rPr lang="hu-HU" dirty="0" err="1"/>
              <a:t>Rectangle</a:t>
            </a:r>
            <a:r>
              <a:rPr lang="hu-HU" dirty="0"/>
              <a:t> itt rárajzol a </a:t>
            </a:r>
            <a:r>
              <a:rPr lang="hu-HU" dirty="0" err="1"/>
              <a:t>Button</a:t>
            </a:r>
            <a:r>
              <a:rPr lang="hu-HU" dirty="0"/>
              <a:t> szélére</a:t>
            </a:r>
          </a:p>
          <a:p>
            <a:r>
              <a:rPr lang="hu-HU" dirty="0"/>
              <a:t>Sok hasonlóság XAML-lel</a:t>
            </a:r>
          </a:p>
          <a:p>
            <a:pPr lvl="1"/>
            <a:r>
              <a:rPr lang="hu-HU" dirty="0"/>
              <a:t>Egyszerűbb (jó és rossz is)</a:t>
            </a:r>
          </a:p>
          <a:p>
            <a:pPr lvl="1"/>
            <a:r>
              <a:rPr lang="hu-HU" dirty="0"/>
              <a:t>Gyorsabb/kevesebb memóriát eszik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7963469" y="1439562"/>
            <a:ext cx="3923038" cy="3046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Button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text: "hello"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: 10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 : 10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 : "</a:t>
            </a:r>
            <a:r>
              <a:rPr lang="hu-HU" sz="2400" dirty="0" err="1">
                <a:latin typeface="Consolas" panose="020B0609020204030204" pitchFamily="49" charset="0"/>
              </a:rPr>
              <a:t>red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22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alaptípusok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Fontosabbak</a:t>
            </a:r>
          </a:p>
          <a:p>
            <a:pPr lvl="1"/>
            <a:r>
              <a:rPr lang="hu-HU" dirty="0" err="1"/>
              <a:t>bool</a:t>
            </a:r>
            <a:r>
              <a:rPr lang="hu-HU" dirty="0"/>
              <a:t>, int, </a:t>
            </a:r>
            <a:r>
              <a:rPr lang="hu-HU" dirty="0" err="1"/>
              <a:t>double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, </a:t>
            </a:r>
            <a:r>
              <a:rPr lang="hu-HU" dirty="0" err="1"/>
              <a:t>list</a:t>
            </a:r>
            <a:r>
              <a:rPr lang="hu-HU" dirty="0"/>
              <a:t>, </a:t>
            </a:r>
            <a:r>
              <a:rPr lang="hu-HU" dirty="0" err="1"/>
              <a:t>url</a:t>
            </a:r>
            <a:endParaRPr lang="hu-HU" dirty="0"/>
          </a:p>
          <a:p>
            <a:pPr lvl="1"/>
            <a:r>
              <a:rPr lang="hu-HU" dirty="0" err="1"/>
              <a:t>color</a:t>
            </a:r>
            <a:r>
              <a:rPr lang="hu-HU" dirty="0"/>
              <a:t>, </a:t>
            </a:r>
            <a:r>
              <a:rPr lang="hu-HU" dirty="0" err="1"/>
              <a:t>date</a:t>
            </a:r>
            <a:r>
              <a:rPr lang="hu-HU" dirty="0"/>
              <a:t>, font</a:t>
            </a:r>
          </a:p>
          <a:p>
            <a:pPr lvl="1"/>
            <a:r>
              <a:rPr lang="hu-HU" dirty="0" err="1"/>
              <a:t>point</a:t>
            </a:r>
            <a:r>
              <a:rPr lang="hu-HU" dirty="0"/>
              <a:t>, </a:t>
            </a:r>
            <a:r>
              <a:rPr lang="hu-HU" dirty="0" err="1"/>
              <a:t>rect</a:t>
            </a:r>
            <a:r>
              <a:rPr lang="hu-HU" dirty="0"/>
              <a:t>, </a:t>
            </a:r>
            <a:r>
              <a:rPr lang="hu-HU" dirty="0" err="1"/>
              <a:t>size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vector2d, vector3d, vector4d, matrix4x4</a:t>
            </a:r>
          </a:p>
          <a:p>
            <a:r>
              <a:rPr lang="hu-HU" dirty="0"/>
              <a:t>Vannak ezeknek is tulajdonságai, de nem generálnak eseményt, ha változnak</a:t>
            </a:r>
          </a:p>
          <a:p>
            <a:pPr lvl="1"/>
            <a:r>
              <a:rPr lang="hu-HU" dirty="0"/>
              <a:t>vector4d.x nem generál, de vector4d igen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 </a:t>
            </a:r>
            <a:r>
              <a:rPr lang="hu-HU" dirty="0"/>
              <a:t>vezérlők - ablak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ApplicationWindow</a:t>
            </a:r>
            <a:r>
              <a:rPr lang="hu-HU" dirty="0"/>
              <a:t> – felső szintű ablak</a:t>
            </a:r>
          </a:p>
          <a:p>
            <a:pPr lvl="1"/>
            <a:r>
              <a:rPr lang="hu-HU" dirty="0"/>
              <a:t>Fontosabb tulajdonságai: </a:t>
            </a:r>
            <a:r>
              <a:rPr lang="hu-HU" dirty="0" err="1"/>
              <a:t>title</a:t>
            </a:r>
            <a:r>
              <a:rPr lang="hu-HU" dirty="0"/>
              <a:t>, </a:t>
            </a:r>
            <a:r>
              <a:rPr lang="hu-HU" dirty="0" err="1"/>
              <a:t>color</a:t>
            </a:r>
            <a:r>
              <a:rPr lang="hu-HU" dirty="0"/>
              <a:t>, </a:t>
            </a:r>
            <a:r>
              <a:rPr lang="hu-HU" dirty="0" err="1"/>
              <a:t>width</a:t>
            </a:r>
            <a:r>
              <a:rPr lang="hu-HU" dirty="0"/>
              <a:t>, </a:t>
            </a:r>
            <a:r>
              <a:rPr lang="hu-HU" dirty="0" err="1"/>
              <a:t>height</a:t>
            </a:r>
            <a:r>
              <a:rPr lang="hu-HU" dirty="0"/>
              <a:t>, </a:t>
            </a:r>
            <a:r>
              <a:rPr lang="hu-HU" dirty="0" err="1"/>
              <a:t>visible</a:t>
            </a:r>
            <a:endParaRPr lang="hu-HU" dirty="0"/>
          </a:p>
          <a:p>
            <a:r>
              <a:rPr lang="hu-HU" dirty="0" err="1"/>
              <a:t>MenuBar</a:t>
            </a:r>
            <a:r>
              <a:rPr lang="hu-HU" dirty="0"/>
              <a:t> - menü</a:t>
            </a:r>
          </a:p>
          <a:p>
            <a:r>
              <a:rPr lang="hu-HU" dirty="0" err="1"/>
              <a:t>ToolBar</a:t>
            </a:r>
            <a:endParaRPr lang="hu-HU" dirty="0"/>
          </a:p>
          <a:p>
            <a:pPr lvl="1"/>
            <a:r>
              <a:rPr lang="hu-HU" dirty="0" err="1"/>
              <a:t>ToolButton</a:t>
            </a:r>
            <a:r>
              <a:rPr lang="hu-HU" dirty="0"/>
              <a:t>, stb.</a:t>
            </a:r>
          </a:p>
          <a:p>
            <a:r>
              <a:rPr lang="hu-HU" dirty="0"/>
              <a:t>StatusBar – státusz sor</a:t>
            </a:r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54" y="2606722"/>
            <a:ext cx="4388653" cy="39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0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- </a:t>
            </a:r>
            <a:r>
              <a:rPr lang="hu-HU" dirty="0" err="1"/>
              <a:t>Label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Szöveg kiírása</a:t>
            </a:r>
          </a:p>
          <a:p>
            <a:r>
              <a:rPr lang="hu-HU" dirty="0"/>
              <a:t>Text-</a:t>
            </a:r>
            <a:r>
              <a:rPr lang="hu-HU" dirty="0" err="1"/>
              <a:t>ből</a:t>
            </a:r>
            <a:r>
              <a:rPr lang="hu-HU" dirty="0"/>
              <a:t> származik, ami mindent tud</a:t>
            </a:r>
          </a:p>
          <a:p>
            <a:pPr lvl="1"/>
            <a:r>
              <a:rPr lang="hu-HU" dirty="0" err="1"/>
              <a:t>Label</a:t>
            </a:r>
            <a:r>
              <a:rPr lang="hu-HU" dirty="0"/>
              <a:t> annyiban más, hogy a operációs rendszer alapértékeit használja</a:t>
            </a:r>
          </a:p>
          <a:p>
            <a:r>
              <a:rPr lang="hu-HU" dirty="0"/>
              <a:t>Text</a:t>
            </a:r>
          </a:p>
          <a:p>
            <a:pPr lvl="1"/>
            <a:r>
              <a:rPr lang="hu-HU" dirty="0"/>
              <a:t>Fontosabb tulajdonságok: text, font, </a:t>
            </a:r>
            <a:r>
              <a:rPr lang="hu-HU" dirty="0" err="1"/>
              <a:t>color</a:t>
            </a:r>
            <a:r>
              <a:rPr lang="hu-HU" dirty="0"/>
              <a:t>, </a:t>
            </a:r>
            <a:r>
              <a:rPr lang="hu-HU" dirty="0" err="1"/>
              <a:t>elide</a:t>
            </a:r>
            <a:r>
              <a:rPr lang="hu-HU" dirty="0"/>
              <a:t>, </a:t>
            </a:r>
            <a:r>
              <a:rPr lang="hu-HU" dirty="0" err="1"/>
              <a:t>horizontalAlignment</a:t>
            </a:r>
            <a:r>
              <a:rPr lang="hu-HU" dirty="0"/>
              <a:t>, </a:t>
            </a:r>
            <a:r>
              <a:rPr lang="hu-HU" dirty="0" err="1"/>
              <a:t>verticalAlignment</a:t>
            </a:r>
            <a:r>
              <a:rPr lang="hu-HU" dirty="0"/>
              <a:t>, </a:t>
            </a:r>
            <a:r>
              <a:rPr lang="hu-HU" dirty="0" err="1"/>
              <a:t>wrapMode</a:t>
            </a:r>
            <a:endParaRPr lang="hu-HU" dirty="0"/>
          </a:p>
          <a:p>
            <a:pPr lvl="1"/>
            <a:r>
              <a:rPr lang="hu-HU" dirty="0" err="1"/>
              <a:t>textFormat</a:t>
            </a:r>
            <a:endParaRPr lang="hu-HU" dirty="0"/>
          </a:p>
          <a:p>
            <a:pPr lvl="2"/>
            <a:r>
              <a:rPr lang="hu-HU" dirty="0" err="1"/>
              <a:t>PlainText</a:t>
            </a:r>
            <a:r>
              <a:rPr lang="hu-HU" dirty="0"/>
              <a:t> – azt írja ki, ami benne van</a:t>
            </a:r>
          </a:p>
          <a:p>
            <a:pPr lvl="2"/>
            <a:r>
              <a:rPr lang="hu-HU" dirty="0" err="1"/>
              <a:t>StyledText</a:t>
            </a:r>
            <a:r>
              <a:rPr lang="hu-HU" dirty="0"/>
              <a:t> – HTML 3.2</a:t>
            </a:r>
          </a:p>
          <a:p>
            <a:pPr lvl="2"/>
            <a:r>
              <a:rPr lang="hu-HU" dirty="0" err="1"/>
              <a:t>RichText</a:t>
            </a:r>
            <a:r>
              <a:rPr lang="hu-HU" dirty="0"/>
              <a:t> – HTML 4, lassú</a:t>
            </a:r>
          </a:p>
        </p:txBody>
      </p:sp>
    </p:spTree>
    <p:extLst>
      <p:ext uri="{BB962C8B-B14F-4D97-AF65-F5344CB8AC3E}">
        <p14:creationId xmlns:p14="http://schemas.microsoft.com/office/powerpoint/2010/main" val="421281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- </a:t>
            </a:r>
            <a:r>
              <a:rPr lang="hu-HU" dirty="0" err="1"/>
              <a:t>Button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Fontosabb tulajdonságok: text, </a:t>
            </a:r>
            <a:r>
              <a:rPr lang="hu-HU" dirty="0" err="1"/>
              <a:t>isDefault</a:t>
            </a:r>
            <a:r>
              <a:rPr lang="hu-HU" dirty="0"/>
              <a:t>, </a:t>
            </a:r>
            <a:r>
              <a:rPr lang="hu-HU" dirty="0" err="1"/>
              <a:t>pressed</a:t>
            </a:r>
            <a:r>
              <a:rPr lang="hu-HU" dirty="0"/>
              <a:t> </a:t>
            </a:r>
            <a:endParaRPr lang="en-US" dirty="0"/>
          </a:p>
          <a:p>
            <a:pPr lvl="1"/>
            <a:r>
              <a:rPr lang="hu-HU" dirty="0" err="1"/>
              <a:t>tooltip</a:t>
            </a:r>
            <a:r>
              <a:rPr lang="en-US" dirty="0"/>
              <a:t>: ha a platform t</a:t>
            </a:r>
            <a:r>
              <a:rPr lang="hu-HU" dirty="0" err="1"/>
              <a:t>ámogatja</a:t>
            </a:r>
            <a:endParaRPr lang="hu-HU" dirty="0"/>
          </a:p>
          <a:p>
            <a:pPr lvl="1"/>
            <a:r>
              <a:rPr lang="hu-HU" dirty="0" err="1"/>
              <a:t>style</a:t>
            </a:r>
            <a:r>
              <a:rPr lang="hu-HU" dirty="0"/>
              <a:t>: stílus megadása</a:t>
            </a:r>
          </a:p>
          <a:p>
            <a:r>
              <a:rPr lang="hu-HU" dirty="0"/>
              <a:t>Benyomva maradó gomb: </a:t>
            </a:r>
            <a:r>
              <a:rPr lang="hu-HU" dirty="0" err="1"/>
              <a:t>checkable</a:t>
            </a:r>
            <a:r>
              <a:rPr lang="hu-HU" dirty="0"/>
              <a:t>, </a:t>
            </a:r>
            <a:r>
              <a:rPr lang="hu-HU" dirty="0" err="1"/>
              <a:t>checked</a:t>
            </a:r>
            <a:endParaRPr lang="hu-HU" dirty="0"/>
          </a:p>
          <a:p>
            <a:r>
              <a:rPr lang="hu-HU" dirty="0" err="1"/>
              <a:t>Dropdown</a:t>
            </a:r>
            <a:r>
              <a:rPr lang="hu-HU" dirty="0"/>
              <a:t>: </a:t>
            </a:r>
            <a:r>
              <a:rPr lang="hu-HU" dirty="0" err="1"/>
              <a:t>menu</a:t>
            </a:r>
            <a:endParaRPr lang="hu-HU" dirty="0"/>
          </a:p>
          <a:p>
            <a:r>
              <a:rPr lang="hu-HU" dirty="0"/>
              <a:t>Benyomásra kikapcsol más gombot: </a:t>
            </a:r>
            <a:r>
              <a:rPr lang="hu-HU" dirty="0" err="1"/>
              <a:t>exclusiveGroup</a:t>
            </a:r>
            <a:endParaRPr lang="hu-HU" dirty="0"/>
          </a:p>
          <a:p>
            <a:pPr lvl="1"/>
            <a:r>
              <a:rPr lang="hu-HU" dirty="0"/>
              <a:t>Ez a </a:t>
            </a:r>
            <a:r>
              <a:rPr lang="hu-HU" dirty="0" err="1"/>
              <a:t>RadioButtonnál</a:t>
            </a:r>
            <a:r>
              <a:rPr lang="hu-HU" dirty="0"/>
              <a:t> lényeges</a:t>
            </a:r>
            <a:endParaRPr lang="en-US" dirty="0"/>
          </a:p>
          <a:p>
            <a:r>
              <a:rPr lang="en-US" dirty="0"/>
              <a:t>Signal: clicked()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 </a:t>
            </a:r>
            <a:r>
              <a:rPr lang="hu-HU" dirty="0"/>
              <a:t>vezérlők – </a:t>
            </a:r>
            <a:r>
              <a:rPr lang="hu-HU" dirty="0" err="1"/>
              <a:t>RadioButton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4143471" cy="5138447"/>
          </a:xfrm>
        </p:spPr>
        <p:txBody>
          <a:bodyPr/>
          <a:lstStyle/>
          <a:p>
            <a:r>
              <a:rPr lang="hu-HU" sz="2800" dirty="0" err="1"/>
              <a:t>Buttonnal</a:t>
            </a:r>
            <a:r>
              <a:rPr lang="hu-HU" sz="2800" dirty="0"/>
              <a:t> is meg lehet csinálni</a:t>
            </a:r>
          </a:p>
          <a:p>
            <a:pPr lvl="1"/>
            <a:r>
              <a:rPr lang="hu-HU" sz="2400" dirty="0"/>
              <a:t>A platform </a:t>
            </a:r>
            <a:r>
              <a:rPr lang="hu-HU" sz="2400" dirty="0" err="1"/>
              <a:t>style</a:t>
            </a:r>
            <a:r>
              <a:rPr lang="hu-HU" sz="2400" dirty="0"/>
              <a:t> elvész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4462818" y="1315995"/>
            <a:ext cx="7423689" cy="45243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ColumnLayout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ExclusiveGroup</a:t>
            </a:r>
            <a:r>
              <a:rPr lang="hu-HU" sz="2400" dirty="0">
                <a:latin typeface="Consolas" panose="020B0609020204030204" pitchFamily="49" charset="0"/>
              </a:rPr>
              <a:t> {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tabPositionGroup</a:t>
            </a:r>
            <a:r>
              <a:rPr lang="hu-HU" sz="2400" dirty="0">
                <a:latin typeface="Consolas" panose="020B0609020204030204" pitchFamily="49" charset="0"/>
              </a:rPr>
              <a:t>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RadioButton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text: "Top"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checked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true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exclusiveGroup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tabPositionGroup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RadioButton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text: "</a:t>
            </a:r>
            <a:r>
              <a:rPr lang="hu-HU" sz="2400" dirty="0" err="1">
                <a:latin typeface="Consolas" panose="020B0609020204030204" pitchFamily="49" charset="0"/>
              </a:rPr>
              <a:t>Bottom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exclusiveGroup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tabPositionGroup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91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 </a:t>
            </a:r>
            <a:r>
              <a:rPr lang="hu-HU" dirty="0"/>
              <a:t>vezérlők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endParaRPr lang="en-US" dirty="0"/>
          </a:p>
          <a:p>
            <a:pPr lvl="1"/>
            <a:r>
              <a:rPr lang="hu-HU" dirty="0"/>
              <a:t>text, </a:t>
            </a:r>
            <a:r>
              <a:rPr lang="hu-HU" dirty="0" err="1"/>
              <a:t>pressed</a:t>
            </a:r>
            <a:r>
              <a:rPr lang="hu-HU" dirty="0"/>
              <a:t>, </a:t>
            </a:r>
            <a:r>
              <a:rPr lang="en-US" dirty="0"/>
              <a:t>checked</a:t>
            </a:r>
            <a:r>
              <a:rPr lang="hu-HU" dirty="0"/>
              <a:t>, </a:t>
            </a:r>
            <a:r>
              <a:rPr lang="hu-HU" dirty="0" err="1"/>
              <a:t>style</a:t>
            </a:r>
            <a:endParaRPr lang="hu-HU" dirty="0"/>
          </a:p>
          <a:p>
            <a:pPr lvl="1"/>
            <a:r>
              <a:rPr lang="en-US" dirty="0" err="1"/>
              <a:t>checkedState</a:t>
            </a:r>
            <a:r>
              <a:rPr lang="hu-HU" dirty="0"/>
              <a:t>, </a:t>
            </a:r>
            <a:r>
              <a:rPr lang="hu-HU" dirty="0" err="1"/>
              <a:t>partiallyCheckedEnabled</a:t>
            </a:r>
            <a:r>
              <a:rPr lang="hu-HU" dirty="0"/>
              <a:t>, </a:t>
            </a:r>
            <a:r>
              <a:rPr lang="hu-HU" dirty="0" err="1"/>
              <a:t>exclusiveGroup</a:t>
            </a:r>
            <a:endParaRPr lang="hu-HU" dirty="0"/>
          </a:p>
          <a:p>
            <a:r>
              <a:rPr lang="hu-HU" dirty="0" err="1"/>
              <a:t>ProgressBar</a:t>
            </a:r>
            <a:endParaRPr lang="hu-HU" dirty="0"/>
          </a:p>
          <a:p>
            <a:pPr lvl="1"/>
            <a:r>
              <a:rPr lang="hu-HU" dirty="0" err="1"/>
              <a:t>value</a:t>
            </a:r>
            <a:r>
              <a:rPr lang="hu-HU" dirty="0"/>
              <a:t>, </a:t>
            </a:r>
            <a:r>
              <a:rPr lang="hu-HU" dirty="0" err="1"/>
              <a:t>maximumValue</a:t>
            </a:r>
            <a:r>
              <a:rPr lang="hu-HU" dirty="0"/>
              <a:t>, </a:t>
            </a:r>
            <a:r>
              <a:rPr lang="hu-HU" dirty="0" err="1"/>
              <a:t>minimumValue</a:t>
            </a:r>
            <a:endParaRPr lang="hu-HU" dirty="0"/>
          </a:p>
          <a:p>
            <a:pPr lvl="1"/>
            <a:r>
              <a:rPr lang="hu-HU" dirty="0" err="1"/>
              <a:t>indeterminate</a:t>
            </a:r>
            <a:r>
              <a:rPr lang="hu-HU" dirty="0"/>
              <a:t>, </a:t>
            </a:r>
            <a:r>
              <a:rPr lang="hu-HU" dirty="0" err="1"/>
              <a:t>orientation</a:t>
            </a:r>
            <a:r>
              <a:rPr lang="hu-HU" dirty="0"/>
              <a:t>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 err="1"/>
              <a:t>Slider</a:t>
            </a:r>
            <a:endParaRPr lang="hu-HU" dirty="0"/>
          </a:p>
          <a:p>
            <a:pPr lvl="1"/>
            <a:r>
              <a:rPr lang="hu-HU" dirty="0" err="1"/>
              <a:t>value</a:t>
            </a:r>
            <a:r>
              <a:rPr lang="hu-HU" dirty="0"/>
              <a:t>, </a:t>
            </a:r>
            <a:r>
              <a:rPr lang="hu-HU" dirty="0" err="1"/>
              <a:t>maximumValue</a:t>
            </a:r>
            <a:r>
              <a:rPr lang="hu-HU" dirty="0"/>
              <a:t>, </a:t>
            </a:r>
            <a:r>
              <a:rPr lang="hu-HU" dirty="0" err="1"/>
              <a:t>minimumValue</a:t>
            </a:r>
            <a:r>
              <a:rPr lang="hu-HU" dirty="0"/>
              <a:t>, </a:t>
            </a:r>
            <a:r>
              <a:rPr lang="hu-HU" dirty="0" err="1"/>
              <a:t>stepSize</a:t>
            </a:r>
            <a:endParaRPr lang="hu-HU" dirty="0"/>
          </a:p>
          <a:p>
            <a:pPr lvl="1"/>
            <a:r>
              <a:rPr lang="hu-HU" dirty="0" err="1"/>
              <a:t>tickmarksEnabled</a:t>
            </a:r>
            <a:r>
              <a:rPr lang="hu-HU" dirty="0"/>
              <a:t>, </a:t>
            </a:r>
            <a:r>
              <a:rPr lang="hu-HU" dirty="0" err="1"/>
              <a:t>style</a:t>
            </a:r>
            <a:r>
              <a:rPr lang="hu-HU" dirty="0"/>
              <a:t>, </a:t>
            </a:r>
            <a:r>
              <a:rPr lang="hu-HU" dirty="0" err="1"/>
              <a:t>orientation</a:t>
            </a:r>
            <a:r>
              <a:rPr lang="hu-HU" dirty="0"/>
              <a:t>, </a:t>
            </a:r>
            <a:r>
              <a:rPr lang="hu-HU" dirty="0" err="1"/>
              <a:t>pressed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2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 </a:t>
            </a:r>
            <a:r>
              <a:rPr lang="hu-HU" dirty="0"/>
              <a:t>vezérlők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SpinBox</a:t>
            </a:r>
            <a:r>
              <a:rPr lang="hu-HU" dirty="0"/>
              <a:t> (</a:t>
            </a:r>
            <a:r>
              <a:rPr lang="hu-HU" dirty="0" err="1"/>
              <a:t>numeric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down)</a:t>
            </a:r>
          </a:p>
          <a:p>
            <a:pPr lvl="1"/>
            <a:r>
              <a:rPr lang="hu-HU" dirty="0" err="1"/>
              <a:t>value</a:t>
            </a:r>
            <a:r>
              <a:rPr lang="hu-HU" dirty="0"/>
              <a:t>, </a:t>
            </a:r>
            <a:r>
              <a:rPr lang="hu-HU" dirty="0" err="1"/>
              <a:t>maximumValue</a:t>
            </a:r>
            <a:r>
              <a:rPr lang="hu-HU" dirty="0"/>
              <a:t>, </a:t>
            </a:r>
            <a:r>
              <a:rPr lang="hu-HU" dirty="0" err="1"/>
              <a:t>minimumValue</a:t>
            </a:r>
            <a:r>
              <a:rPr lang="hu-HU" dirty="0"/>
              <a:t>, </a:t>
            </a:r>
            <a:r>
              <a:rPr lang="hu-HU" dirty="0" err="1"/>
              <a:t>stepSize</a:t>
            </a:r>
            <a:endParaRPr lang="hu-HU" dirty="0"/>
          </a:p>
          <a:p>
            <a:pPr lvl="1"/>
            <a:r>
              <a:rPr lang="hu-HU" dirty="0" err="1"/>
              <a:t>decimals</a:t>
            </a:r>
            <a:r>
              <a:rPr lang="hu-HU" dirty="0"/>
              <a:t>, font, </a:t>
            </a:r>
            <a:r>
              <a:rPr lang="hu-HU" dirty="0" err="1"/>
              <a:t>horizontalAlignment</a:t>
            </a:r>
            <a:r>
              <a:rPr lang="hu-HU" dirty="0"/>
              <a:t>, </a:t>
            </a:r>
            <a:r>
              <a:rPr lang="hu-HU" dirty="0" err="1"/>
              <a:t>style</a:t>
            </a:r>
            <a:endParaRPr lang="hu-HU" dirty="0"/>
          </a:p>
          <a:p>
            <a:pPr lvl="1"/>
            <a:r>
              <a:rPr lang="hu-HU" dirty="0" err="1"/>
              <a:t>prefix</a:t>
            </a:r>
            <a:r>
              <a:rPr lang="hu-HU" dirty="0"/>
              <a:t>, </a:t>
            </a:r>
            <a:r>
              <a:rPr lang="hu-HU" dirty="0" err="1"/>
              <a:t>suffix</a:t>
            </a:r>
            <a:endParaRPr lang="hu-HU" dirty="0"/>
          </a:p>
          <a:p>
            <a:pPr lvl="1"/>
            <a:r>
              <a:rPr lang="hu-HU" dirty="0" err="1"/>
              <a:t>editingFinished</a:t>
            </a:r>
            <a:r>
              <a:rPr lang="hu-HU" dirty="0"/>
              <a:t>()</a:t>
            </a:r>
          </a:p>
          <a:p>
            <a:r>
              <a:rPr lang="hu-HU" dirty="0" err="1"/>
              <a:t>Switch</a:t>
            </a:r>
            <a:r>
              <a:rPr lang="hu-HU" dirty="0"/>
              <a:t> (</a:t>
            </a:r>
            <a:r>
              <a:rPr lang="hu-HU" dirty="0" err="1"/>
              <a:t>toggle</a:t>
            </a:r>
            <a:r>
              <a:rPr lang="hu-HU" dirty="0"/>
              <a:t> </a:t>
            </a:r>
            <a:r>
              <a:rPr lang="hu-HU" dirty="0" err="1"/>
              <a:t>button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exclusiveGroup</a:t>
            </a:r>
            <a:r>
              <a:rPr lang="hu-HU" dirty="0"/>
              <a:t>, </a:t>
            </a:r>
            <a:r>
              <a:rPr lang="hu-HU" dirty="0" err="1"/>
              <a:t>pressed</a:t>
            </a:r>
            <a:r>
              <a:rPr lang="hu-HU" dirty="0"/>
              <a:t>, </a:t>
            </a:r>
            <a:r>
              <a:rPr lang="hu-HU" dirty="0" err="1"/>
              <a:t>style</a:t>
            </a:r>
            <a:r>
              <a:rPr lang="hu-HU" dirty="0"/>
              <a:t>, </a:t>
            </a:r>
            <a:r>
              <a:rPr lang="hu-HU" dirty="0" err="1"/>
              <a:t>clicked</a:t>
            </a:r>
            <a:r>
              <a:rPr lang="hu-HU" dirty="0"/>
              <a:t>()</a:t>
            </a:r>
          </a:p>
          <a:p>
            <a:r>
              <a:rPr lang="hu-HU" dirty="0" err="1"/>
              <a:t>Calendar</a:t>
            </a:r>
            <a:endParaRPr lang="hu-HU" dirty="0"/>
          </a:p>
          <a:p>
            <a:r>
              <a:rPr lang="hu-HU" dirty="0" err="1"/>
              <a:t>BusyIndicator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4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– </a:t>
            </a:r>
            <a:r>
              <a:rPr lang="hu-HU" dirty="0" err="1"/>
              <a:t>TextField</a:t>
            </a:r>
            <a:r>
              <a:rPr lang="hu-HU" dirty="0"/>
              <a:t> (input)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text, </a:t>
            </a:r>
            <a:r>
              <a:rPr lang="hu-HU" dirty="0" err="1"/>
              <a:t>placeholderText</a:t>
            </a:r>
            <a:r>
              <a:rPr lang="hu-HU" dirty="0"/>
              <a:t>, </a:t>
            </a:r>
            <a:r>
              <a:rPr lang="hu-HU" dirty="0" err="1"/>
              <a:t>inputMask</a:t>
            </a:r>
            <a:r>
              <a:rPr lang="hu-HU" dirty="0"/>
              <a:t>, </a:t>
            </a:r>
            <a:r>
              <a:rPr lang="hu-HU" dirty="0" err="1"/>
              <a:t>readOnly</a:t>
            </a:r>
            <a:endParaRPr lang="hu-HU" dirty="0"/>
          </a:p>
          <a:p>
            <a:r>
              <a:rPr lang="hu-HU" dirty="0"/>
              <a:t>Jelszó támogatás: </a:t>
            </a:r>
            <a:r>
              <a:rPr lang="hu-HU" dirty="0" err="1"/>
              <a:t>echoMode</a:t>
            </a:r>
            <a:r>
              <a:rPr lang="hu-HU" dirty="0"/>
              <a:t>, </a:t>
            </a:r>
            <a:r>
              <a:rPr lang="hu-HU" dirty="0" err="1"/>
              <a:t>displayText</a:t>
            </a:r>
            <a:endParaRPr lang="hu-HU" dirty="0"/>
          </a:p>
          <a:p>
            <a:r>
              <a:rPr lang="hu-HU" dirty="0"/>
              <a:t>Szerkesztés</a:t>
            </a:r>
          </a:p>
          <a:p>
            <a:pPr lvl="1"/>
            <a:r>
              <a:rPr lang="hu-HU" dirty="0" err="1"/>
              <a:t>canPaste</a:t>
            </a:r>
            <a:r>
              <a:rPr lang="hu-HU" dirty="0"/>
              <a:t>, </a:t>
            </a:r>
            <a:r>
              <a:rPr lang="hu-HU" dirty="0" err="1"/>
              <a:t>canUndo</a:t>
            </a:r>
            <a:r>
              <a:rPr lang="hu-HU" dirty="0"/>
              <a:t>, </a:t>
            </a:r>
            <a:r>
              <a:rPr lang="hu-HU" dirty="0" err="1"/>
              <a:t>canRedo</a:t>
            </a:r>
            <a:endParaRPr lang="hu-HU" dirty="0"/>
          </a:p>
          <a:p>
            <a:pPr lvl="1"/>
            <a:r>
              <a:rPr lang="hu-HU" dirty="0" err="1"/>
              <a:t>length</a:t>
            </a:r>
            <a:r>
              <a:rPr lang="hu-HU" dirty="0"/>
              <a:t>, </a:t>
            </a:r>
            <a:r>
              <a:rPr lang="hu-HU" dirty="0" err="1"/>
              <a:t>maxLength</a:t>
            </a:r>
            <a:endParaRPr lang="hu-HU" dirty="0"/>
          </a:p>
          <a:p>
            <a:pPr lvl="1"/>
            <a:r>
              <a:rPr lang="hu-HU" dirty="0" err="1"/>
              <a:t>selectedText</a:t>
            </a:r>
            <a:r>
              <a:rPr lang="hu-HU" dirty="0"/>
              <a:t>, </a:t>
            </a:r>
            <a:r>
              <a:rPr lang="hu-HU" dirty="0" err="1"/>
              <a:t>selectionStart</a:t>
            </a:r>
            <a:r>
              <a:rPr lang="hu-HU" dirty="0"/>
              <a:t>, </a:t>
            </a:r>
            <a:r>
              <a:rPr lang="hu-HU" dirty="0" err="1"/>
              <a:t>selectionEnd</a:t>
            </a:r>
            <a:endParaRPr lang="hu-HU" dirty="0"/>
          </a:p>
          <a:p>
            <a:r>
              <a:rPr lang="hu-HU" dirty="0"/>
              <a:t>Kinézet</a:t>
            </a:r>
          </a:p>
          <a:p>
            <a:pPr lvl="1"/>
            <a:r>
              <a:rPr lang="hu-HU" dirty="0"/>
              <a:t>font, </a:t>
            </a:r>
            <a:r>
              <a:rPr lang="hu-HU" dirty="0" err="1"/>
              <a:t>textColor</a:t>
            </a:r>
            <a:r>
              <a:rPr lang="hu-HU" dirty="0"/>
              <a:t>, </a:t>
            </a:r>
            <a:r>
              <a:rPr lang="hu-HU" dirty="0" err="1"/>
              <a:t>style</a:t>
            </a:r>
            <a:endParaRPr lang="hu-HU" dirty="0"/>
          </a:p>
          <a:p>
            <a:pPr lvl="1"/>
            <a:r>
              <a:rPr lang="hu-HU" dirty="0" err="1"/>
              <a:t>horizontalAlignment</a:t>
            </a:r>
            <a:r>
              <a:rPr lang="hu-HU" dirty="0"/>
              <a:t>, </a:t>
            </a:r>
            <a:r>
              <a:rPr lang="hu-HU" dirty="0" err="1"/>
              <a:t>verticalAlignment</a:t>
            </a:r>
            <a:endParaRPr lang="hu-HU" dirty="0"/>
          </a:p>
          <a:p>
            <a:pPr lvl="1"/>
            <a:r>
              <a:rPr lang="hu-HU" dirty="0" err="1"/>
              <a:t>cursorPosition</a:t>
            </a:r>
            <a:r>
              <a:rPr lang="hu-HU" dirty="0"/>
              <a:t>, </a:t>
            </a:r>
            <a:r>
              <a:rPr lang="hu-HU" dirty="0" err="1"/>
              <a:t>cursorRectangle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77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– </a:t>
            </a:r>
            <a:r>
              <a:rPr lang="hu-HU" dirty="0" err="1"/>
              <a:t>TextField</a:t>
            </a:r>
            <a:r>
              <a:rPr lang="hu-HU" dirty="0"/>
              <a:t> (input)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Szótár támogatás – mobil eszközökön</a:t>
            </a:r>
          </a:p>
          <a:p>
            <a:r>
              <a:rPr lang="hu-HU" dirty="0"/>
              <a:t>Több billentyűzet lehetséges</a:t>
            </a:r>
          </a:p>
          <a:p>
            <a:r>
              <a:rPr lang="hu-HU" dirty="0"/>
              <a:t>Van automata korrekció is</a:t>
            </a:r>
          </a:p>
          <a:p>
            <a:r>
              <a:rPr lang="hu-HU" dirty="0" err="1"/>
              <a:t>inputMethodHints</a:t>
            </a:r>
            <a:endParaRPr lang="hu-HU" dirty="0"/>
          </a:p>
          <a:p>
            <a:pPr lvl="1"/>
            <a:r>
              <a:rPr lang="hu-HU" dirty="0" err="1"/>
              <a:t>Qt.ImhSensitiveData</a:t>
            </a:r>
            <a:r>
              <a:rPr lang="hu-HU" dirty="0"/>
              <a:t> – ne tárolja a szótárban</a:t>
            </a:r>
          </a:p>
          <a:p>
            <a:pPr lvl="1"/>
            <a:r>
              <a:rPr lang="hu-HU" dirty="0" err="1"/>
              <a:t>Qt.ImhNoAutoUppercase</a:t>
            </a:r>
            <a:r>
              <a:rPr lang="hu-HU" dirty="0"/>
              <a:t> – első karakter ne legyen nagy</a:t>
            </a:r>
          </a:p>
          <a:p>
            <a:pPr lvl="1"/>
            <a:r>
              <a:rPr lang="hu-HU" dirty="0" err="1"/>
              <a:t>Qt.ImhPreferNumbers</a:t>
            </a:r>
            <a:r>
              <a:rPr lang="hu-HU" dirty="0"/>
              <a:t> – más billentyűzet jöhet elő</a:t>
            </a:r>
          </a:p>
          <a:p>
            <a:pPr lvl="1"/>
            <a:r>
              <a:rPr lang="hu-HU" dirty="0" err="1"/>
              <a:t>Qt.ImhPreferUppercase</a:t>
            </a:r>
            <a:r>
              <a:rPr lang="hu-HU" dirty="0"/>
              <a:t>, </a:t>
            </a:r>
            <a:r>
              <a:rPr lang="hu-HU" dirty="0" err="1"/>
              <a:t>Qt.ImhPreferLowercase</a:t>
            </a:r>
            <a:endParaRPr lang="hu-HU" dirty="0"/>
          </a:p>
          <a:p>
            <a:pPr lvl="1"/>
            <a:r>
              <a:rPr lang="hu-HU" dirty="0" err="1"/>
              <a:t>Qt.ImhDate</a:t>
            </a:r>
            <a:r>
              <a:rPr lang="hu-HU" dirty="0"/>
              <a:t>, </a:t>
            </a:r>
            <a:r>
              <a:rPr lang="hu-HU" dirty="0" err="1"/>
              <a:t>Qt.ImhTime</a:t>
            </a:r>
            <a:endParaRPr lang="hu-HU" dirty="0"/>
          </a:p>
          <a:p>
            <a:pPr lvl="1"/>
            <a:r>
              <a:rPr lang="hu-HU" dirty="0" err="1"/>
              <a:t>Qt.ImhMultiLine</a:t>
            </a:r>
            <a:r>
              <a:rPr lang="hu-HU" dirty="0"/>
              <a:t> – enterre ne záródjon be a billentyűzet</a:t>
            </a:r>
          </a:p>
          <a:p>
            <a:pPr lvl="1"/>
            <a:r>
              <a:rPr lang="hu-HU" dirty="0" err="1"/>
              <a:t>Qt.ImhEmailCharactersOnly</a:t>
            </a:r>
            <a:r>
              <a:rPr lang="hu-HU" dirty="0"/>
              <a:t>, </a:t>
            </a:r>
            <a:r>
              <a:rPr lang="hu-HU" dirty="0" err="1"/>
              <a:t>Qt.ImhUrlCharactersOnly</a:t>
            </a:r>
            <a:endParaRPr lang="hu-HU" dirty="0"/>
          </a:p>
          <a:p>
            <a:pPr lvl="1"/>
            <a:r>
              <a:rPr lang="hu-HU" dirty="0" err="1"/>
              <a:t>Qt.ImhDigitsOnly</a:t>
            </a:r>
            <a:r>
              <a:rPr lang="hu-HU" dirty="0"/>
              <a:t> – csak számok</a:t>
            </a:r>
          </a:p>
          <a:p>
            <a:pPr lvl="1"/>
            <a:r>
              <a:rPr lang="hu-HU" dirty="0" err="1"/>
              <a:t>Qt.ImhFormattedNumbersOnly</a:t>
            </a:r>
            <a:r>
              <a:rPr lang="hu-HU" dirty="0"/>
              <a:t> – számok, -, .</a:t>
            </a:r>
          </a:p>
        </p:txBody>
      </p:sp>
    </p:spTree>
    <p:extLst>
      <p:ext uri="{BB962C8B-B14F-4D97-AF65-F5344CB8AC3E}">
        <p14:creationId xmlns:p14="http://schemas.microsoft.com/office/powerpoint/2010/main" val="24418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QT?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alkalmazás fejlesztői keretrendszer</a:t>
            </a:r>
          </a:p>
          <a:p>
            <a:pPr lvl="1"/>
            <a:r>
              <a:rPr lang="hu-HU" dirty="0"/>
              <a:t>C++ osztálykönyvtár</a:t>
            </a:r>
            <a:endParaRPr lang="en-US" dirty="0"/>
          </a:p>
          <a:p>
            <a:pPr lvl="1"/>
            <a:r>
              <a:rPr lang="en-US" dirty="0"/>
              <a:t>GUI</a:t>
            </a:r>
          </a:p>
          <a:p>
            <a:pPr lvl="2"/>
            <a:r>
              <a:rPr lang="en-US" dirty="0"/>
              <a:t>De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hu-HU" dirty="0"/>
              <a:t> – hálózat, SQL, unit test, multimédia, stb.</a:t>
            </a:r>
          </a:p>
          <a:p>
            <a:pPr lvl="1"/>
            <a:r>
              <a:rPr lang="hu-HU" dirty="0"/>
              <a:t>QT </a:t>
            </a:r>
            <a:r>
              <a:rPr lang="hu-HU" dirty="0" err="1"/>
              <a:t>Creator</a:t>
            </a:r>
            <a:endParaRPr lang="hu-HU" dirty="0"/>
          </a:p>
          <a:p>
            <a:pPr lvl="2"/>
            <a:r>
              <a:rPr lang="hu-HU" dirty="0"/>
              <a:t>Kód szerkesztő</a:t>
            </a:r>
          </a:p>
          <a:p>
            <a:pPr lvl="2"/>
            <a:r>
              <a:rPr lang="hu-HU" dirty="0"/>
              <a:t>Fordító választható (VS, GCC, </a:t>
            </a:r>
            <a:r>
              <a:rPr lang="hu-HU" dirty="0" err="1"/>
              <a:t>Clang</a:t>
            </a:r>
            <a:r>
              <a:rPr lang="hu-HU" dirty="0"/>
              <a:t>, stb.)</a:t>
            </a:r>
          </a:p>
          <a:p>
            <a:pPr lvl="2"/>
            <a:r>
              <a:rPr lang="hu-HU" dirty="0" err="1"/>
              <a:t>Debugger</a:t>
            </a:r>
            <a:r>
              <a:rPr lang="hu-HU" dirty="0"/>
              <a:t> (QML </a:t>
            </a:r>
            <a:r>
              <a:rPr lang="hu-HU" dirty="0" err="1"/>
              <a:t>debugger</a:t>
            </a:r>
            <a:r>
              <a:rPr lang="hu-HU" dirty="0"/>
              <a:t> is)</a:t>
            </a:r>
          </a:p>
          <a:p>
            <a:pPr lvl="2"/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integrált</a:t>
            </a:r>
          </a:p>
          <a:p>
            <a:pPr lvl="1"/>
            <a:r>
              <a:rPr lang="hu-HU" dirty="0"/>
              <a:t>Multiplatform támogatás</a:t>
            </a:r>
          </a:p>
          <a:p>
            <a:pPr lvl="1"/>
            <a:r>
              <a:rPr lang="hu-HU" dirty="0"/>
              <a:t>Dokumentáció, </a:t>
            </a:r>
            <a:r>
              <a:rPr lang="hu-HU" dirty="0" err="1"/>
              <a:t>tutorials</a:t>
            </a:r>
            <a:r>
              <a:rPr lang="hu-HU" dirty="0"/>
              <a:t>, példakódok</a:t>
            </a:r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636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– </a:t>
            </a:r>
            <a:r>
              <a:rPr lang="hu-HU" dirty="0" err="1"/>
              <a:t>TextField</a:t>
            </a:r>
            <a:r>
              <a:rPr lang="hu-HU" dirty="0"/>
              <a:t> (input)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  <a:p>
            <a:pPr lvl="1"/>
            <a:r>
              <a:rPr lang="hu-HU" dirty="0" err="1"/>
              <a:t>validator</a:t>
            </a:r>
            <a:r>
              <a:rPr lang="hu-HU" dirty="0"/>
              <a:t>: Int, </a:t>
            </a:r>
            <a:r>
              <a:rPr lang="hu-HU" dirty="0" err="1"/>
              <a:t>Double</a:t>
            </a:r>
            <a:r>
              <a:rPr lang="hu-HU" dirty="0"/>
              <a:t>, </a:t>
            </a:r>
            <a:r>
              <a:rPr lang="hu-HU" dirty="0" err="1"/>
              <a:t>RegExp</a:t>
            </a:r>
            <a:endParaRPr lang="hu-HU" dirty="0"/>
          </a:p>
          <a:p>
            <a:pPr lvl="1"/>
            <a:r>
              <a:rPr lang="hu-HU" dirty="0" err="1"/>
              <a:t>editingFinished</a:t>
            </a:r>
            <a:r>
              <a:rPr lang="hu-HU" dirty="0"/>
              <a:t>() </a:t>
            </a:r>
            <a:r>
              <a:rPr lang="hu-HU" dirty="0" err="1"/>
              <a:t>signal</a:t>
            </a:r>
            <a:r>
              <a:rPr lang="hu-HU" dirty="0"/>
              <a:t> enter után mindig jön</a:t>
            </a:r>
          </a:p>
          <a:p>
            <a:pPr lvl="1"/>
            <a:r>
              <a:rPr lang="hu-HU" dirty="0" err="1"/>
              <a:t>accepted</a:t>
            </a:r>
            <a:r>
              <a:rPr lang="hu-HU" dirty="0"/>
              <a:t>() </a:t>
            </a:r>
            <a:r>
              <a:rPr lang="hu-HU" dirty="0" err="1"/>
              <a:t>signal</a:t>
            </a:r>
            <a:r>
              <a:rPr lang="hu-HU" dirty="0"/>
              <a:t> csak akkor jön, ha </a:t>
            </a:r>
            <a:r>
              <a:rPr lang="hu-HU" dirty="0" err="1"/>
              <a:t>valid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858996" y="4008785"/>
            <a:ext cx="8487862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TextField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validator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IntValidator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  <a:r>
              <a:rPr lang="hu-HU" sz="2400" dirty="0" err="1">
                <a:latin typeface="Consolas" panose="020B0609020204030204" pitchFamily="49" charset="0"/>
              </a:rPr>
              <a:t>bottom</a:t>
            </a:r>
            <a:r>
              <a:rPr lang="hu-HU" sz="2400" dirty="0">
                <a:latin typeface="Consolas" panose="020B0609020204030204" pitchFamily="49" charset="0"/>
              </a:rPr>
              <a:t>: 1; top: 10;}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16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– </a:t>
            </a:r>
            <a:r>
              <a:rPr lang="hu-HU" dirty="0" err="1"/>
              <a:t>TextField</a:t>
            </a:r>
            <a:r>
              <a:rPr lang="hu-HU" dirty="0"/>
              <a:t> (input)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Függvények</a:t>
            </a:r>
          </a:p>
          <a:p>
            <a:pPr lvl="1"/>
            <a:r>
              <a:rPr lang="hu-HU" dirty="0" err="1"/>
              <a:t>copy</a:t>
            </a:r>
            <a:r>
              <a:rPr lang="hu-HU" dirty="0"/>
              <a:t>(), </a:t>
            </a:r>
            <a:r>
              <a:rPr lang="hu-HU" dirty="0" err="1"/>
              <a:t>paste</a:t>
            </a:r>
            <a:r>
              <a:rPr lang="hu-HU" dirty="0"/>
              <a:t>(), </a:t>
            </a:r>
            <a:r>
              <a:rPr lang="hu-HU" dirty="0" err="1"/>
              <a:t>undo</a:t>
            </a:r>
            <a:r>
              <a:rPr lang="hu-HU" dirty="0"/>
              <a:t>(), </a:t>
            </a:r>
            <a:r>
              <a:rPr lang="hu-HU" dirty="0" err="1"/>
              <a:t>redo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selectAll</a:t>
            </a:r>
            <a:r>
              <a:rPr lang="hu-HU" dirty="0"/>
              <a:t>(), </a:t>
            </a:r>
            <a:r>
              <a:rPr lang="hu-HU" dirty="0" err="1"/>
              <a:t>selectWord</a:t>
            </a:r>
            <a:r>
              <a:rPr lang="hu-HU" dirty="0"/>
              <a:t>(), </a:t>
            </a:r>
            <a:r>
              <a:rPr lang="hu-HU" dirty="0" err="1"/>
              <a:t>select</a:t>
            </a:r>
            <a:r>
              <a:rPr lang="hu-HU" dirty="0"/>
              <a:t>(start, end), </a:t>
            </a:r>
            <a:r>
              <a:rPr lang="hu-HU" dirty="0" err="1"/>
              <a:t>deselect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insert</a:t>
            </a:r>
            <a:r>
              <a:rPr lang="hu-HU" dirty="0"/>
              <a:t>(</a:t>
            </a:r>
            <a:r>
              <a:rPr lang="hu-HU" dirty="0" err="1"/>
              <a:t>pos</a:t>
            </a:r>
            <a:r>
              <a:rPr lang="hu-HU" dirty="0"/>
              <a:t>, text), </a:t>
            </a:r>
            <a:r>
              <a:rPr lang="hu-HU" dirty="0" err="1"/>
              <a:t>getText</a:t>
            </a:r>
            <a:r>
              <a:rPr lang="hu-HU" dirty="0"/>
              <a:t>(start, end)</a:t>
            </a:r>
          </a:p>
        </p:txBody>
      </p:sp>
    </p:spTree>
    <p:extLst>
      <p:ext uri="{BB962C8B-B14F-4D97-AF65-F5344CB8AC3E}">
        <p14:creationId xmlns:p14="http://schemas.microsoft.com/office/powerpoint/2010/main" val="416442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- </a:t>
            </a:r>
            <a:r>
              <a:rPr lang="hu-HU" dirty="0" err="1"/>
              <a:t>TextArea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Többsoros szövegszerkesztő</a:t>
            </a:r>
          </a:p>
          <a:p>
            <a:r>
              <a:rPr lang="hu-HU" dirty="0"/>
              <a:t>Sima szöveg, vagy Rich Text</a:t>
            </a:r>
          </a:p>
          <a:p>
            <a:r>
              <a:rPr lang="hu-HU" dirty="0"/>
              <a:t>Tab és Enter</a:t>
            </a:r>
          </a:p>
          <a:p>
            <a:r>
              <a:rPr lang="hu-HU" dirty="0"/>
              <a:t>Tördelés: </a:t>
            </a:r>
            <a:r>
              <a:rPr lang="hu-HU" dirty="0" err="1"/>
              <a:t>NoWrap</a:t>
            </a:r>
            <a:r>
              <a:rPr lang="hu-HU" dirty="0"/>
              <a:t>, </a:t>
            </a:r>
            <a:r>
              <a:rPr lang="hu-HU" dirty="0" err="1"/>
              <a:t>WordWrap</a:t>
            </a:r>
            <a:r>
              <a:rPr lang="hu-HU" dirty="0"/>
              <a:t>, </a:t>
            </a:r>
            <a:r>
              <a:rPr lang="hu-HU" dirty="0" err="1"/>
              <a:t>WrapAnywhere</a:t>
            </a:r>
            <a:r>
              <a:rPr lang="hu-HU" dirty="0"/>
              <a:t>, </a:t>
            </a:r>
            <a:r>
              <a:rPr lang="hu-HU" dirty="0" err="1"/>
              <a:t>Wrap</a:t>
            </a:r>
            <a:endParaRPr lang="hu-HU" dirty="0"/>
          </a:p>
          <a:p>
            <a:r>
              <a:rPr lang="hu-HU" dirty="0" err="1"/>
              <a:t>Syntax</a:t>
            </a:r>
            <a:r>
              <a:rPr lang="hu-HU" dirty="0"/>
              <a:t> </a:t>
            </a:r>
            <a:r>
              <a:rPr lang="hu-HU" dirty="0" err="1"/>
              <a:t>highlighting</a:t>
            </a:r>
            <a:endParaRPr lang="hu-HU" dirty="0"/>
          </a:p>
          <a:p>
            <a:pPr lvl="1"/>
            <a:r>
              <a:rPr lang="hu-HU" dirty="0" err="1"/>
              <a:t>textDocument</a:t>
            </a:r>
            <a:r>
              <a:rPr lang="hu-HU" dirty="0"/>
              <a:t> tulajdonság</a:t>
            </a:r>
          </a:p>
          <a:p>
            <a:pPr lvl="1"/>
            <a:r>
              <a:rPr lang="hu-HU" dirty="0"/>
              <a:t>C++-</a:t>
            </a:r>
            <a:r>
              <a:rPr lang="hu-HU" dirty="0" err="1"/>
              <a:t>ban</a:t>
            </a:r>
            <a:r>
              <a:rPr lang="hu-HU" dirty="0"/>
              <a:t> lehet csak megírni</a:t>
            </a:r>
          </a:p>
          <a:p>
            <a:pPr lvl="1"/>
            <a:r>
              <a:rPr lang="hu-HU" dirty="0"/>
              <a:t>Van kiindulási alap: </a:t>
            </a:r>
            <a:r>
              <a:rPr lang="hu-HU" dirty="0" err="1"/>
              <a:t>QSyntaxHighlighter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603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vezérlők – </a:t>
            </a:r>
            <a:r>
              <a:rPr lang="hu-HU" dirty="0" err="1"/>
              <a:t>GroupBox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Keret egy szöveggel</a:t>
            </a:r>
          </a:p>
          <a:p>
            <a:r>
              <a:rPr lang="hu-HU" dirty="0"/>
              <a:t>Lehet </a:t>
            </a:r>
            <a:r>
              <a:rPr lang="hu-HU" dirty="0" err="1"/>
              <a:t>CheckBox</a:t>
            </a:r>
            <a:r>
              <a:rPr lang="hu-HU" dirty="0"/>
              <a:t> is a szöveg, letiltja a belső vezérlőket, ha nincs pipálva</a:t>
            </a:r>
          </a:p>
          <a:p>
            <a:r>
              <a:rPr lang="hu-HU" dirty="0" err="1"/>
              <a:t>Flat</a:t>
            </a:r>
            <a:r>
              <a:rPr lang="hu-HU" dirty="0"/>
              <a:t> stílusú is lehet</a:t>
            </a:r>
          </a:p>
          <a:p>
            <a:pPr lvl="1"/>
            <a:r>
              <a:rPr lang="hu-HU" dirty="0"/>
              <a:t>Minden eszközön más</a:t>
            </a:r>
          </a:p>
          <a:p>
            <a:pPr lvl="1"/>
            <a:r>
              <a:rPr lang="hu-HU" dirty="0"/>
              <a:t>Mobilon bal-jobb-alsó keret eltűnik (stílus függő)</a:t>
            </a:r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hu-HU" dirty="0"/>
              <a:t>t Quick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1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Felület alapegysége</a:t>
            </a:r>
          </a:p>
          <a:p>
            <a:r>
              <a:rPr lang="hu-HU" dirty="0"/>
              <a:t>Szinte minden ebből származik</a:t>
            </a:r>
          </a:p>
          <a:p>
            <a:r>
              <a:rPr lang="hu-HU" dirty="0"/>
              <a:t>Hierarchia itt van implementálva</a:t>
            </a:r>
          </a:p>
          <a:p>
            <a:pPr lvl="1"/>
            <a:r>
              <a:rPr lang="en-US" dirty="0"/>
              <a:t>c</a:t>
            </a:r>
            <a:r>
              <a:rPr lang="hu-HU" dirty="0" err="1"/>
              <a:t>hildren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en-US" dirty="0"/>
              <a:t>&lt;Item&gt; </a:t>
            </a:r>
            <a:r>
              <a:rPr lang="hu-HU" dirty="0"/>
              <a:t>- látszó gyerekek</a:t>
            </a:r>
          </a:p>
          <a:p>
            <a:pPr lvl="1"/>
            <a:r>
              <a:rPr lang="en-US" dirty="0"/>
              <a:t>r</a:t>
            </a:r>
            <a:r>
              <a:rPr lang="hu-HU" dirty="0" err="1"/>
              <a:t>esources</a:t>
            </a:r>
            <a:r>
              <a:rPr lang="hu-HU" dirty="0"/>
              <a:t>: </a:t>
            </a:r>
            <a:r>
              <a:rPr lang="hu-HU" dirty="0" err="1"/>
              <a:t>list</a:t>
            </a:r>
            <a:r>
              <a:rPr lang="en-US" dirty="0"/>
              <a:t>&lt;</a:t>
            </a:r>
            <a:r>
              <a:rPr lang="hu-HU" dirty="0" err="1"/>
              <a:t>Object</a:t>
            </a:r>
            <a:r>
              <a:rPr lang="en-US" dirty="0"/>
              <a:t>&gt; </a:t>
            </a:r>
            <a:r>
              <a:rPr lang="hu-HU" dirty="0"/>
              <a:t>- nem látszó gyerekek</a:t>
            </a:r>
          </a:p>
          <a:p>
            <a:pPr lvl="1"/>
            <a:r>
              <a:rPr lang="hu-HU" dirty="0" err="1"/>
              <a:t>data</a:t>
            </a:r>
            <a:r>
              <a:rPr lang="hu-HU" dirty="0"/>
              <a:t>: </a:t>
            </a:r>
            <a:r>
              <a:rPr lang="en-US" dirty="0"/>
              <a:t>list&lt;Object&gt; </a:t>
            </a:r>
            <a:r>
              <a:rPr lang="hu-HU" dirty="0"/>
              <a:t>- összes gyerek, </a:t>
            </a:r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  <a:p>
            <a:r>
              <a:rPr lang="hu-HU" dirty="0"/>
              <a:t>Ide kerül, amit minden vezérlő tud</a:t>
            </a:r>
          </a:p>
          <a:p>
            <a:pPr lvl="1"/>
            <a:r>
              <a:rPr lang="hu-HU" dirty="0"/>
              <a:t>Pl. </a:t>
            </a:r>
            <a:r>
              <a:rPr lang="hu-HU" dirty="0" err="1"/>
              <a:t>enabled</a:t>
            </a:r>
            <a:r>
              <a:rPr lang="hu-HU" dirty="0"/>
              <a:t>, </a:t>
            </a:r>
            <a:r>
              <a:rPr lang="hu-HU" dirty="0" err="1"/>
              <a:t>parent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0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Megjelenítés</a:t>
            </a:r>
          </a:p>
          <a:p>
            <a:pPr lvl="1"/>
            <a:r>
              <a:rPr lang="hu-HU" dirty="0" err="1"/>
              <a:t>Opacity</a:t>
            </a:r>
            <a:r>
              <a:rPr lang="hu-HU" dirty="0"/>
              <a:t>, </a:t>
            </a:r>
            <a:r>
              <a:rPr lang="hu-HU" dirty="0" err="1"/>
              <a:t>antialiasing</a:t>
            </a:r>
            <a:r>
              <a:rPr lang="hu-HU" dirty="0"/>
              <a:t>, </a:t>
            </a:r>
            <a:r>
              <a:rPr lang="hu-HU" dirty="0" err="1"/>
              <a:t>clip</a:t>
            </a:r>
            <a:r>
              <a:rPr lang="hu-HU" dirty="0"/>
              <a:t>, </a:t>
            </a:r>
            <a:r>
              <a:rPr lang="hu-HU" dirty="0" err="1"/>
              <a:t>smooth</a:t>
            </a:r>
            <a:endParaRPr lang="hu-HU" dirty="0"/>
          </a:p>
          <a:p>
            <a:r>
              <a:rPr lang="hu-HU" dirty="0"/>
              <a:t>Input fókusz</a:t>
            </a:r>
          </a:p>
          <a:p>
            <a:pPr lvl="1"/>
            <a:r>
              <a:rPr lang="hu-HU" dirty="0" err="1"/>
              <a:t>Focus</a:t>
            </a:r>
            <a:r>
              <a:rPr lang="hu-HU" dirty="0"/>
              <a:t>, </a:t>
            </a:r>
            <a:r>
              <a:rPr lang="hu-HU" dirty="0" err="1"/>
              <a:t>activeFocus</a:t>
            </a:r>
            <a:r>
              <a:rPr lang="hu-HU" dirty="0"/>
              <a:t>, </a:t>
            </a:r>
            <a:r>
              <a:rPr lang="hu-HU" dirty="0" err="1"/>
              <a:t>activeFocusOnTab</a:t>
            </a:r>
            <a:endParaRPr lang="hu-HU" dirty="0"/>
          </a:p>
          <a:p>
            <a:r>
              <a:rPr lang="hu-HU" dirty="0"/>
              <a:t>Méret és pozíció</a:t>
            </a:r>
          </a:p>
          <a:p>
            <a:pPr lvl="1"/>
            <a:r>
              <a:rPr lang="hu-HU" dirty="0" err="1"/>
              <a:t>visible</a:t>
            </a:r>
            <a:r>
              <a:rPr lang="hu-HU" dirty="0"/>
              <a:t>, x, y, z, </a:t>
            </a:r>
            <a:r>
              <a:rPr lang="hu-HU" dirty="0" err="1"/>
              <a:t>width</a:t>
            </a:r>
            <a:r>
              <a:rPr lang="hu-HU" dirty="0"/>
              <a:t>, </a:t>
            </a:r>
            <a:r>
              <a:rPr lang="hu-HU" dirty="0" err="1"/>
              <a:t>height</a:t>
            </a:r>
            <a:r>
              <a:rPr lang="hu-HU" dirty="0"/>
              <a:t>, </a:t>
            </a:r>
            <a:r>
              <a:rPr lang="hu-HU" dirty="0" err="1"/>
              <a:t>rotation</a:t>
            </a:r>
            <a:r>
              <a:rPr lang="hu-HU" dirty="0"/>
              <a:t>, </a:t>
            </a:r>
            <a:r>
              <a:rPr lang="hu-HU" dirty="0" err="1"/>
              <a:t>scale</a:t>
            </a:r>
            <a:r>
              <a:rPr lang="hu-HU" dirty="0"/>
              <a:t>, </a:t>
            </a:r>
            <a:r>
              <a:rPr lang="hu-HU" dirty="0" err="1"/>
              <a:t>transform</a:t>
            </a:r>
            <a:r>
              <a:rPr lang="hu-HU" dirty="0"/>
              <a:t>, </a:t>
            </a:r>
            <a:r>
              <a:rPr lang="hu-HU" dirty="0" err="1"/>
              <a:t>transformOrigin</a:t>
            </a:r>
            <a:endParaRPr lang="hu-HU" dirty="0"/>
          </a:p>
          <a:p>
            <a:pPr lvl="1"/>
            <a:r>
              <a:rPr lang="hu-HU" dirty="0"/>
              <a:t>Nem 3D-s (nincs </a:t>
            </a:r>
            <a:r>
              <a:rPr lang="hu-HU" dirty="0" err="1"/>
              <a:t>depth</a:t>
            </a:r>
            <a:r>
              <a:rPr lang="hu-HU" dirty="0"/>
              <a:t> tulajdonsága)</a:t>
            </a:r>
          </a:p>
          <a:p>
            <a:pPr lvl="1"/>
            <a:r>
              <a:rPr lang="hu-HU" dirty="0"/>
              <a:t>De 3D térben van (x, y, z, és forgatni is lehet térben)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16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</a:t>
            </a:r>
            <a:r>
              <a:rPr lang="hu-HU" dirty="0" err="1"/>
              <a:t>anchors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6106190" cy="5138447"/>
          </a:xfrm>
        </p:spPr>
        <p:txBody>
          <a:bodyPr/>
          <a:lstStyle/>
          <a:p>
            <a:r>
              <a:rPr lang="en-US" dirty="0"/>
              <a:t>Automata </a:t>
            </a:r>
            <a:r>
              <a:rPr lang="hu-HU" dirty="0"/>
              <a:t>pozícionálás</a:t>
            </a:r>
          </a:p>
          <a:p>
            <a:r>
              <a:rPr lang="hu-HU" dirty="0"/>
              <a:t>Lehet horgonyozni</a:t>
            </a:r>
          </a:p>
          <a:p>
            <a:pPr lvl="1"/>
            <a:r>
              <a:rPr lang="hu-HU" dirty="0"/>
              <a:t>Nem csak szülőhöz, hanem testvérhez is</a:t>
            </a:r>
          </a:p>
          <a:p>
            <a:pPr lvl="1"/>
            <a:r>
              <a:rPr lang="hu-HU" dirty="0"/>
              <a:t>top, </a:t>
            </a:r>
            <a:r>
              <a:rPr lang="hu-HU" dirty="0" err="1"/>
              <a:t>bottom</a:t>
            </a:r>
            <a:r>
              <a:rPr lang="hu-HU" dirty="0"/>
              <a:t>, </a:t>
            </a:r>
            <a:r>
              <a:rPr lang="hu-HU" dirty="0" err="1"/>
              <a:t>left</a:t>
            </a:r>
            <a:r>
              <a:rPr lang="hu-HU" dirty="0"/>
              <a:t>, </a:t>
            </a:r>
            <a:r>
              <a:rPr lang="hu-HU" dirty="0" err="1"/>
              <a:t>right</a:t>
            </a:r>
            <a:r>
              <a:rPr lang="hu-HU" dirty="0"/>
              <a:t>, </a:t>
            </a:r>
            <a:r>
              <a:rPr lang="hu-HU" dirty="0" err="1"/>
              <a:t>fill</a:t>
            </a:r>
            <a:endParaRPr lang="hu-HU" dirty="0"/>
          </a:p>
          <a:p>
            <a:pPr lvl="1"/>
            <a:r>
              <a:rPr lang="hu-HU" dirty="0" err="1"/>
              <a:t>topMargin</a:t>
            </a:r>
            <a:r>
              <a:rPr lang="hu-HU" dirty="0"/>
              <a:t>, </a:t>
            </a:r>
            <a:r>
              <a:rPr lang="hu-HU" dirty="0" err="1"/>
              <a:t>bottomMargin</a:t>
            </a:r>
            <a:r>
              <a:rPr lang="hu-HU" dirty="0"/>
              <a:t>, </a:t>
            </a:r>
            <a:r>
              <a:rPr lang="hu-HU" dirty="0" err="1"/>
              <a:t>leftMargin</a:t>
            </a:r>
            <a:r>
              <a:rPr lang="hu-HU" dirty="0"/>
              <a:t>, </a:t>
            </a:r>
            <a:r>
              <a:rPr lang="hu-HU" dirty="0" err="1"/>
              <a:t>rightMargin</a:t>
            </a:r>
            <a:endParaRPr lang="hu-HU" dirty="0"/>
          </a:p>
          <a:p>
            <a:pPr lvl="1"/>
            <a:r>
              <a:rPr lang="hu-HU" dirty="0"/>
              <a:t>A Margin hozzáadódik a kiszámolt értékhez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425537" y="1439562"/>
            <a:ext cx="5460970" cy="3416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Item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Image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pic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Text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anchors.top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pic.bottom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anchors.topMargin</a:t>
            </a:r>
            <a:r>
              <a:rPr lang="hu-HU" sz="2400" dirty="0">
                <a:latin typeface="Consolas" panose="020B0609020204030204" pitchFamily="49" charset="0"/>
              </a:rPr>
              <a:t>: 5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78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</a:t>
            </a:r>
            <a:r>
              <a:rPr lang="hu-HU" dirty="0" err="1"/>
              <a:t>anchors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fill</a:t>
            </a:r>
            <a:r>
              <a:rPr lang="hu-HU" dirty="0"/>
              <a:t> csak egy egyszerűsítés, hogy ne kelljen 4-et beállítani</a:t>
            </a:r>
          </a:p>
          <a:p>
            <a:r>
              <a:rPr lang="hu-HU" dirty="0" err="1"/>
              <a:t>alignWhenCentered</a:t>
            </a:r>
            <a:r>
              <a:rPr lang="hu-HU" dirty="0"/>
              <a:t>: fél pixelre nem teszi</a:t>
            </a:r>
          </a:p>
          <a:p>
            <a:pPr lvl="1"/>
            <a:r>
              <a:rPr lang="hu-HU" dirty="0"/>
              <a:t>Amikor kell: statikus elrendezés, éles kép</a:t>
            </a:r>
          </a:p>
          <a:p>
            <a:pPr lvl="1"/>
            <a:r>
              <a:rPr lang="hu-HU" dirty="0"/>
              <a:t>Amikor nem kell: Animált, folytonos mozgás</a:t>
            </a:r>
          </a:p>
          <a:p>
            <a:r>
              <a:rPr lang="hu-HU" dirty="0" err="1"/>
              <a:t>BaseLine</a:t>
            </a:r>
            <a:r>
              <a:rPr lang="hu-HU" dirty="0"/>
              <a:t> igazítás</a:t>
            </a:r>
          </a:p>
          <a:p>
            <a:pPr lvl="1"/>
            <a:r>
              <a:rPr lang="hu-HU" dirty="0" err="1"/>
              <a:t>baslineOffset</a:t>
            </a:r>
            <a:r>
              <a:rPr lang="hu-HU" dirty="0"/>
              <a:t>: Hol van a </a:t>
            </a:r>
            <a:r>
              <a:rPr lang="hu-HU" dirty="0" err="1"/>
              <a:t>baseline</a:t>
            </a:r>
            <a:r>
              <a:rPr lang="hu-HU" dirty="0"/>
              <a:t> ebben a vezérlőben</a:t>
            </a:r>
          </a:p>
          <a:p>
            <a:pPr lvl="1"/>
            <a:r>
              <a:rPr lang="hu-HU" dirty="0" err="1"/>
              <a:t>achors.baseLine</a:t>
            </a:r>
            <a:r>
              <a:rPr lang="hu-HU" dirty="0"/>
              <a:t>: A másik vezérlő </a:t>
            </a:r>
            <a:r>
              <a:rPr lang="hu-HU" dirty="0" err="1"/>
              <a:t>baseline</a:t>
            </a:r>
            <a:r>
              <a:rPr lang="hu-HU" dirty="0"/>
              <a:t>-ja</a:t>
            </a:r>
          </a:p>
          <a:p>
            <a:pPr lvl="1"/>
            <a:r>
              <a:rPr lang="hu-HU" dirty="0" err="1"/>
              <a:t>achors.baseLineOffset</a:t>
            </a:r>
            <a:r>
              <a:rPr lang="hu-HU" dirty="0"/>
              <a:t>: Igazítás finomhangolása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8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r>
              <a:rPr lang="hu-HU" dirty="0"/>
              <a:t> - </a:t>
            </a:r>
            <a:r>
              <a:rPr lang="hu-HU" dirty="0" err="1"/>
              <a:t>anchors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Középre igazítás</a:t>
            </a:r>
          </a:p>
          <a:p>
            <a:pPr lvl="1"/>
            <a:r>
              <a:rPr lang="hu-HU" dirty="0" err="1"/>
              <a:t>anchors.centerIn</a:t>
            </a:r>
            <a:r>
              <a:rPr lang="hu-HU" dirty="0"/>
              <a:t>: kényelmi beállítás a kettő helyett</a:t>
            </a:r>
          </a:p>
          <a:p>
            <a:pPr lvl="1"/>
            <a:r>
              <a:rPr lang="hu-HU" dirty="0" err="1"/>
              <a:t>anchors.horizontalCenter</a:t>
            </a:r>
            <a:endParaRPr lang="hu-HU" dirty="0"/>
          </a:p>
          <a:p>
            <a:pPr lvl="1"/>
            <a:r>
              <a:rPr lang="hu-HU" dirty="0" err="1"/>
              <a:t>anchors.verticalCenter</a:t>
            </a:r>
            <a:endParaRPr lang="hu-HU" dirty="0"/>
          </a:p>
          <a:p>
            <a:pPr lvl="1"/>
            <a:r>
              <a:rPr lang="hu-HU" dirty="0" err="1"/>
              <a:t>anchors.horizontalCenterOffset</a:t>
            </a:r>
            <a:endParaRPr lang="hu-HU" dirty="0"/>
          </a:p>
          <a:p>
            <a:pPr lvl="1"/>
            <a:r>
              <a:rPr lang="hu-HU" dirty="0" err="1"/>
              <a:t>anchors.verticalCenterOffset</a:t>
            </a:r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Mindenen fut, ami programozható</a:t>
            </a:r>
          </a:p>
          <a:p>
            <a:pPr lvl="1"/>
            <a:r>
              <a:rPr lang="en-US" dirty="0"/>
              <a:t>Desktop</a:t>
            </a:r>
            <a:r>
              <a:rPr lang="hu-HU" dirty="0"/>
              <a:t> (Windows, Linux, Mac OS) és szerverek</a:t>
            </a:r>
          </a:p>
          <a:p>
            <a:pPr lvl="1"/>
            <a:r>
              <a:rPr lang="hu-HU" dirty="0"/>
              <a:t>Beágyazott rendszerek</a:t>
            </a:r>
          </a:p>
          <a:p>
            <a:pPr lvl="1"/>
            <a:r>
              <a:rPr lang="hu-HU" dirty="0"/>
              <a:t>Mobil eszközök (</a:t>
            </a:r>
            <a:r>
              <a:rPr lang="hu-HU" dirty="0" err="1"/>
              <a:t>iOS</a:t>
            </a:r>
            <a:r>
              <a:rPr lang="hu-HU" dirty="0"/>
              <a:t>, </a:t>
            </a:r>
            <a:r>
              <a:rPr lang="hu-HU" dirty="0" err="1"/>
              <a:t>Android</a:t>
            </a:r>
            <a:r>
              <a:rPr lang="hu-HU" dirty="0"/>
              <a:t>, …)</a:t>
            </a:r>
          </a:p>
          <a:p>
            <a:r>
              <a:rPr lang="hu-HU" dirty="0"/>
              <a:t>Elterjedt</a:t>
            </a:r>
          </a:p>
          <a:p>
            <a:pPr lvl="1"/>
            <a:r>
              <a:rPr lang="en-US" dirty="0"/>
              <a:t>Skype, Spotify, VLC, Maya, Google Earth</a:t>
            </a:r>
          </a:p>
          <a:p>
            <a:r>
              <a:rPr lang="en-US" dirty="0" err="1"/>
              <a:t>Licence</a:t>
            </a:r>
            <a:endParaRPr lang="en-US" dirty="0"/>
          </a:p>
          <a:p>
            <a:pPr lvl="1"/>
            <a:r>
              <a:rPr lang="en-US" dirty="0" err="1"/>
              <a:t>Ingyenes</a:t>
            </a:r>
            <a:r>
              <a:rPr lang="en-US" dirty="0"/>
              <a:t>,</a:t>
            </a:r>
            <a:r>
              <a:rPr lang="hu-HU" dirty="0"/>
              <a:t> </a:t>
            </a:r>
            <a:r>
              <a:rPr lang="en-US" dirty="0"/>
              <a:t>LGPL</a:t>
            </a:r>
            <a:endParaRPr lang="hu-HU" dirty="0"/>
          </a:p>
          <a:p>
            <a:pPr lvl="1"/>
            <a:r>
              <a:rPr lang="hu-HU" dirty="0"/>
              <a:t>Fizetős</a:t>
            </a:r>
            <a:r>
              <a:rPr lang="en-US" dirty="0"/>
              <a:t>/open source</a:t>
            </a:r>
            <a:r>
              <a:rPr lang="hu-HU" dirty="0"/>
              <a:t>, </a:t>
            </a:r>
            <a:r>
              <a:rPr lang="en-US" dirty="0"/>
              <a:t>ha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csomag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(pl. </a:t>
            </a:r>
            <a:r>
              <a:rPr lang="en-US" dirty="0" err="1"/>
              <a:t>Qt</a:t>
            </a:r>
            <a:r>
              <a:rPr lang="en-US" dirty="0"/>
              <a:t> Charts)</a:t>
            </a:r>
            <a:endParaRPr lang="hu-HU" dirty="0"/>
          </a:p>
          <a:p>
            <a:pPr lvl="1"/>
            <a:r>
              <a:rPr lang="hu-HU" dirty="0"/>
              <a:t>Qt módosítása csak akkor lehetséges, ha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a módosítás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Item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Szintén </a:t>
            </a:r>
            <a:r>
              <a:rPr lang="hu-HU" dirty="0" err="1"/>
              <a:t>Item</a:t>
            </a:r>
            <a:r>
              <a:rPr lang="en-US" dirty="0"/>
              <a:t>-</a:t>
            </a:r>
            <a:r>
              <a:rPr lang="hu-HU" dirty="0" err="1"/>
              <a:t>ben</a:t>
            </a:r>
            <a:r>
              <a:rPr lang="hu-HU" dirty="0"/>
              <a:t> implementálták</a:t>
            </a:r>
          </a:p>
          <a:p>
            <a:pPr lvl="1"/>
            <a:r>
              <a:rPr lang="hu-HU" dirty="0"/>
              <a:t>Állapotok és átmenetek</a:t>
            </a:r>
          </a:p>
          <a:p>
            <a:pPr lvl="1"/>
            <a:r>
              <a:rPr lang="hu-HU" dirty="0"/>
              <a:t>Animációs alrendszer</a:t>
            </a:r>
          </a:p>
          <a:p>
            <a:pPr lvl="1"/>
            <a:r>
              <a:rPr lang="hu-HU" dirty="0"/>
              <a:t>Post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effectek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9074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vezérlő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6577974" cy="5138447"/>
          </a:xfrm>
        </p:spPr>
        <p:txBody>
          <a:bodyPr/>
          <a:lstStyle/>
          <a:p>
            <a:r>
              <a:rPr lang="hu-HU" dirty="0"/>
              <a:t>Létrehozunk egy .</a:t>
            </a:r>
            <a:r>
              <a:rPr lang="hu-HU" dirty="0" err="1"/>
              <a:t>qml</a:t>
            </a:r>
            <a:r>
              <a:rPr lang="hu-HU" dirty="0"/>
              <a:t> fájlt</a:t>
            </a:r>
          </a:p>
          <a:p>
            <a:r>
              <a:rPr lang="hu-HU" dirty="0"/>
              <a:t>Nincs megkötés a gyökérelemre</a:t>
            </a:r>
          </a:p>
          <a:p>
            <a:pPr lvl="1"/>
            <a:r>
              <a:rPr lang="hu-HU" dirty="0"/>
              <a:t>Célszerű </a:t>
            </a:r>
            <a:r>
              <a:rPr lang="hu-HU" dirty="0" err="1"/>
              <a:t>Itemet</a:t>
            </a:r>
            <a:r>
              <a:rPr lang="hu-HU" dirty="0"/>
              <a:t> használni minimum (</a:t>
            </a:r>
            <a:r>
              <a:rPr lang="hu-HU" dirty="0" err="1"/>
              <a:t>layout</a:t>
            </a:r>
            <a:r>
              <a:rPr lang="hu-HU" dirty="0"/>
              <a:t> logikát tudja)</a:t>
            </a:r>
          </a:p>
          <a:p>
            <a:r>
              <a:rPr lang="hu-HU" dirty="0"/>
              <a:t>A vezérlő neve a fájl/erőforrás neve lesz</a:t>
            </a:r>
          </a:p>
          <a:p>
            <a:pPr lvl="1"/>
            <a:r>
              <a:rPr lang="hu-HU" dirty="0"/>
              <a:t>Vagy ha külső fájl, akkor importálni kell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897321" y="1432461"/>
            <a:ext cx="4989186" cy="3046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latin typeface="Consolas" panose="020B0609020204030204" pitchFamily="49" charset="0"/>
              </a:rPr>
              <a:t>import </a:t>
            </a:r>
            <a:r>
              <a:rPr lang="hu-HU" sz="2400" dirty="0" err="1">
                <a:latin typeface="Consolas" panose="020B0609020204030204" pitchFamily="49" charset="0"/>
              </a:rPr>
              <a:t>QtQuick</a:t>
            </a:r>
            <a:r>
              <a:rPr lang="hu-HU" sz="2400" dirty="0">
                <a:latin typeface="Consolas" panose="020B0609020204030204" pitchFamily="49" charset="0"/>
              </a:rPr>
              <a:t> 2.0</a:t>
            </a:r>
          </a:p>
          <a:p>
            <a:r>
              <a:rPr lang="hu-HU" sz="2400" dirty="0" err="1">
                <a:latin typeface="Consolas" panose="020B0609020204030204" pitchFamily="49" charset="0"/>
              </a:rPr>
              <a:t>Item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root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white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6958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Layout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417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Column</a:t>
            </a:r>
            <a:r>
              <a:rPr lang="hu-HU" dirty="0"/>
              <a:t> és </a:t>
            </a:r>
            <a:r>
              <a:rPr lang="hu-HU" dirty="0" err="1"/>
              <a:t>Row</a:t>
            </a:r>
            <a:endParaRPr lang="hu-HU" dirty="0"/>
          </a:p>
          <a:p>
            <a:pPr lvl="1"/>
            <a:r>
              <a:rPr lang="hu-HU" dirty="0"/>
              <a:t>Egymás alá/mellé teszi a gyerekeit</a:t>
            </a:r>
          </a:p>
          <a:p>
            <a:pPr lvl="1"/>
            <a:r>
              <a:rPr lang="hu-HU" dirty="0" err="1"/>
              <a:t>spacing</a:t>
            </a:r>
            <a:r>
              <a:rPr lang="hu-HU" dirty="0"/>
              <a:t>: megadható mennyi helyet hagyjanak ki</a:t>
            </a:r>
          </a:p>
          <a:p>
            <a:pPr lvl="1"/>
            <a:r>
              <a:rPr lang="hu-HU" dirty="0"/>
              <a:t>Nincs hátterük</a:t>
            </a:r>
          </a:p>
          <a:p>
            <a:r>
              <a:rPr lang="hu-HU" dirty="0" err="1"/>
              <a:t>Grid</a:t>
            </a:r>
            <a:endParaRPr lang="hu-HU" dirty="0"/>
          </a:p>
          <a:p>
            <a:pPr lvl="1"/>
            <a:r>
              <a:rPr lang="hu-HU" dirty="0" err="1"/>
              <a:t>column</a:t>
            </a:r>
            <a:r>
              <a:rPr lang="hu-HU" dirty="0"/>
              <a:t> tulajdonsága van csak (nincs </a:t>
            </a:r>
            <a:r>
              <a:rPr lang="hu-HU" dirty="0" err="1"/>
              <a:t>row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Előbb egymás mellé teszi őket, majd következő sorba</a:t>
            </a:r>
          </a:p>
          <a:p>
            <a:pPr lvl="1"/>
            <a:r>
              <a:rPr lang="hu-HU" dirty="0"/>
              <a:t>Ha üres cellára van szükség, akkor oda kell tenni valamit, ami nem rajzol</a:t>
            </a:r>
          </a:p>
        </p:txBody>
      </p:sp>
    </p:spTree>
    <p:extLst>
      <p:ext uri="{BB962C8B-B14F-4D97-AF65-F5344CB8AC3E}">
        <p14:creationId xmlns:p14="http://schemas.microsoft.com/office/powerpoint/2010/main" val="3445956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Flow</a:t>
            </a:r>
          </a:p>
          <a:p>
            <a:pPr lvl="1"/>
            <a:r>
              <a:rPr lang="hu-HU" dirty="0"/>
              <a:t>Hasonló </a:t>
            </a:r>
            <a:r>
              <a:rPr lang="hu-HU" dirty="0" err="1"/>
              <a:t>Gridhez</a:t>
            </a:r>
            <a:endParaRPr lang="hu-HU" dirty="0"/>
          </a:p>
          <a:p>
            <a:pPr lvl="2"/>
            <a:r>
              <a:rPr lang="hu-HU" dirty="0"/>
              <a:t>De nincs oszlopszám megadva</a:t>
            </a:r>
          </a:p>
          <a:p>
            <a:pPr lvl="2"/>
            <a:r>
              <a:rPr lang="hu-HU" dirty="0"/>
              <a:t>N</a:t>
            </a:r>
            <a:r>
              <a:rPr lang="en-US" dirty="0" err="1"/>
              <a:t>incsenek</a:t>
            </a:r>
            <a:r>
              <a:rPr lang="en-US" dirty="0"/>
              <a:t> </a:t>
            </a:r>
            <a:r>
              <a:rPr lang="hu-HU" dirty="0"/>
              <a:t>igazítva egymás alatt az elemek</a:t>
            </a:r>
          </a:p>
          <a:p>
            <a:pPr lvl="1"/>
            <a:r>
              <a:rPr lang="hu-HU" dirty="0"/>
              <a:t>Addig teszi a vezérlőket egy sorba, amíg van hely, utána új sort nyit – hasonló a HTML </a:t>
            </a:r>
            <a:r>
              <a:rPr lang="hu-HU" dirty="0" err="1"/>
              <a:t>layout</a:t>
            </a:r>
            <a:r>
              <a:rPr lang="hu-HU" dirty="0"/>
              <a:t> logikához</a:t>
            </a:r>
          </a:p>
          <a:p>
            <a:pPr lvl="1"/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85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GridLayout</a:t>
            </a:r>
            <a:endParaRPr lang="hu-HU" dirty="0"/>
          </a:p>
          <a:p>
            <a:pPr lvl="1"/>
            <a:r>
              <a:rPr lang="hu-HU" dirty="0"/>
              <a:t>Méretezi az elemeket (nem úgy, mint </a:t>
            </a:r>
            <a:r>
              <a:rPr lang="hu-HU" dirty="0" err="1"/>
              <a:t>Grid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XAML </a:t>
            </a:r>
            <a:r>
              <a:rPr lang="hu-HU" dirty="0" err="1"/>
              <a:t>Grid</a:t>
            </a:r>
            <a:r>
              <a:rPr lang="hu-HU" dirty="0"/>
              <a:t>, </a:t>
            </a:r>
            <a:r>
              <a:rPr lang="en-US" dirty="0"/>
              <a:t>CSS</a:t>
            </a:r>
            <a:r>
              <a:rPr lang="hu-HU" dirty="0"/>
              <a:t> </a:t>
            </a:r>
            <a:r>
              <a:rPr lang="hu-HU" dirty="0" err="1"/>
              <a:t>grid</a:t>
            </a:r>
            <a:r>
              <a:rPr lang="hu-HU" dirty="0"/>
              <a:t> szerű működése van</a:t>
            </a:r>
          </a:p>
          <a:p>
            <a:pPr lvl="1"/>
            <a:r>
              <a:rPr lang="hu-HU" dirty="0"/>
              <a:t>Automata cellakiosztás</a:t>
            </a:r>
          </a:p>
          <a:p>
            <a:pPr lvl="2"/>
            <a:r>
              <a:rPr lang="hu-HU" dirty="0"/>
              <a:t>Flow tulajdonság adja meg, hogy milyen sorrendben használja fel az elemeket, ha nincs megadva sor/oszlop</a:t>
            </a:r>
          </a:p>
          <a:p>
            <a:pPr lvl="2"/>
            <a:r>
              <a:rPr lang="hu-HU" dirty="0" err="1"/>
              <a:t>GridLayout.LeftToRight</a:t>
            </a:r>
            <a:r>
              <a:rPr lang="hu-HU" dirty="0"/>
              <a:t> az alap, ekkor </a:t>
            </a:r>
            <a:r>
              <a:rPr lang="hu-HU" dirty="0" err="1"/>
              <a:t>columns</a:t>
            </a:r>
            <a:r>
              <a:rPr lang="hu-HU" dirty="0"/>
              <a:t> tulajdonság adja meg az oszlopok számát</a:t>
            </a:r>
          </a:p>
          <a:p>
            <a:pPr lvl="2"/>
            <a:r>
              <a:rPr lang="hu-HU" dirty="0" err="1"/>
              <a:t>GridLayout.TopToBottom</a:t>
            </a:r>
            <a:r>
              <a:rPr lang="hu-HU" dirty="0"/>
              <a:t> esetén </a:t>
            </a:r>
            <a:r>
              <a:rPr lang="hu-HU" dirty="0" err="1"/>
              <a:t>rows</a:t>
            </a:r>
            <a:r>
              <a:rPr lang="hu-HU" dirty="0"/>
              <a:t>-t kell beállítani</a:t>
            </a:r>
          </a:p>
        </p:txBody>
      </p:sp>
    </p:spTree>
    <p:extLst>
      <p:ext uri="{BB962C8B-B14F-4D97-AF65-F5344CB8AC3E}">
        <p14:creationId xmlns:p14="http://schemas.microsoft.com/office/powerpoint/2010/main" val="677472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GridLayout</a:t>
            </a:r>
            <a:endParaRPr lang="hu-HU" dirty="0"/>
          </a:p>
          <a:p>
            <a:pPr lvl="1"/>
            <a:r>
              <a:rPr lang="hu-HU" dirty="0"/>
              <a:t>Cella megadható kézzel is </a:t>
            </a:r>
            <a:r>
              <a:rPr lang="hu-HU" dirty="0" err="1"/>
              <a:t>attached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-kel</a:t>
            </a:r>
          </a:p>
          <a:p>
            <a:pPr lvl="2"/>
            <a:r>
              <a:rPr lang="hu-HU" dirty="0" err="1"/>
              <a:t>Layout.row</a:t>
            </a:r>
            <a:r>
              <a:rPr lang="hu-HU" dirty="0"/>
              <a:t>, </a:t>
            </a:r>
            <a:r>
              <a:rPr lang="hu-HU" dirty="0" err="1"/>
              <a:t>Layout.column</a:t>
            </a:r>
            <a:endParaRPr lang="hu-HU" dirty="0"/>
          </a:p>
          <a:p>
            <a:pPr lvl="2"/>
            <a:r>
              <a:rPr lang="hu-HU" dirty="0" err="1"/>
              <a:t>Layout.rowSpan</a:t>
            </a:r>
            <a:r>
              <a:rPr lang="hu-HU" dirty="0"/>
              <a:t>, </a:t>
            </a:r>
            <a:r>
              <a:rPr lang="hu-HU" dirty="0" err="1"/>
              <a:t>Layout.columnSpan</a:t>
            </a:r>
            <a:endParaRPr lang="hu-HU" dirty="0"/>
          </a:p>
          <a:p>
            <a:pPr lvl="1"/>
            <a:r>
              <a:rPr lang="hu-HU" dirty="0"/>
              <a:t>Méret megkötéseket adhatunk</a:t>
            </a:r>
          </a:p>
          <a:p>
            <a:pPr lvl="2"/>
            <a:r>
              <a:rPr lang="hu-HU" dirty="0"/>
              <a:t>Min, </a:t>
            </a:r>
            <a:r>
              <a:rPr lang="hu-HU" dirty="0" err="1"/>
              <a:t>max</a:t>
            </a:r>
            <a:r>
              <a:rPr lang="hu-HU" dirty="0"/>
              <a:t>, </a:t>
            </a:r>
            <a:r>
              <a:rPr lang="hu-HU" dirty="0" err="1"/>
              <a:t>prefered</a:t>
            </a:r>
            <a:r>
              <a:rPr lang="hu-HU" dirty="0"/>
              <a:t> – </a:t>
            </a:r>
            <a:r>
              <a:rPr lang="hu-HU" dirty="0" err="1"/>
              <a:t>width</a:t>
            </a:r>
            <a:r>
              <a:rPr lang="hu-HU" dirty="0"/>
              <a:t>, </a:t>
            </a:r>
            <a:r>
              <a:rPr lang="hu-HU" dirty="0" err="1"/>
              <a:t>height</a:t>
            </a:r>
            <a:endParaRPr lang="hu-HU" dirty="0"/>
          </a:p>
          <a:p>
            <a:pPr lvl="1"/>
            <a:r>
              <a:rPr lang="hu-HU" dirty="0"/>
              <a:t>Kitöltés: </a:t>
            </a:r>
            <a:r>
              <a:rPr lang="hu-HU" dirty="0" err="1"/>
              <a:t>Layout.fillWidth</a:t>
            </a:r>
            <a:r>
              <a:rPr lang="hu-HU" dirty="0"/>
              <a:t> és </a:t>
            </a:r>
            <a:r>
              <a:rPr lang="hu-HU" dirty="0" err="1"/>
              <a:t>Layout.fillHeight</a:t>
            </a:r>
            <a:endParaRPr lang="hu-HU" dirty="0"/>
          </a:p>
          <a:p>
            <a:pPr lvl="1"/>
            <a:r>
              <a:rPr lang="hu-HU" dirty="0"/>
              <a:t>Igazítás cellán belül: </a:t>
            </a:r>
            <a:r>
              <a:rPr lang="hu-HU" dirty="0" err="1"/>
              <a:t>Layout.alignment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74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RowLayout</a:t>
            </a:r>
            <a:r>
              <a:rPr lang="hu-HU" dirty="0"/>
              <a:t> és </a:t>
            </a:r>
            <a:r>
              <a:rPr lang="hu-HU" dirty="0" err="1"/>
              <a:t>ColumnLayout</a:t>
            </a:r>
            <a:endParaRPr lang="hu-HU" dirty="0"/>
          </a:p>
          <a:p>
            <a:pPr lvl="1"/>
            <a:r>
              <a:rPr lang="hu-HU" dirty="0"/>
              <a:t>Az algoritmus ugyanaz, mint a </a:t>
            </a:r>
            <a:r>
              <a:rPr lang="hu-HU" dirty="0" err="1"/>
              <a:t>GridLayout</a:t>
            </a:r>
            <a:endParaRPr lang="hu-HU" dirty="0"/>
          </a:p>
          <a:p>
            <a:pPr lvl="1"/>
            <a:r>
              <a:rPr lang="hu-HU" dirty="0"/>
              <a:t>Picit kényelmesebb megadni, ha csak egy sor/oszlop van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0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Ablakhoz kötés</a:t>
            </a:r>
          </a:p>
          <a:p>
            <a:pPr lvl="1"/>
            <a:r>
              <a:rPr lang="hu-HU" dirty="0"/>
              <a:t>Ha az ablak méretezhető (pl. PC)</a:t>
            </a:r>
          </a:p>
          <a:p>
            <a:pPr lvl="1"/>
            <a:r>
              <a:rPr lang="hu-HU" dirty="0"/>
              <a:t>Tipikusan egy </a:t>
            </a:r>
            <a:r>
              <a:rPr lang="hu-HU" dirty="0" err="1"/>
              <a:t>layout</a:t>
            </a:r>
            <a:r>
              <a:rPr lang="en-US" dirty="0"/>
              <a:t> </a:t>
            </a:r>
            <a:r>
              <a:rPr lang="hu-HU" dirty="0"/>
              <a:t>konténer az </a:t>
            </a:r>
            <a:r>
              <a:rPr lang="hu-HU" dirty="0" err="1"/>
              <a:t>ApplicationWindow</a:t>
            </a:r>
            <a:r>
              <a:rPr lang="hu-HU" dirty="0"/>
              <a:t> alatti első elem</a:t>
            </a:r>
          </a:p>
          <a:p>
            <a:pPr lvl="2"/>
            <a:r>
              <a:rPr lang="hu-HU" dirty="0"/>
              <a:t>Állítsuk be, hogy töltse ki az ablakot: </a:t>
            </a:r>
            <a:r>
              <a:rPr lang="hu-HU" dirty="0" err="1"/>
              <a:t>achors.fill</a:t>
            </a:r>
            <a:r>
              <a:rPr lang="hu-HU" dirty="0"/>
              <a:t>: </a:t>
            </a:r>
            <a:r>
              <a:rPr lang="hu-HU" dirty="0" err="1"/>
              <a:t>parent</a:t>
            </a:r>
            <a:endParaRPr lang="hu-HU" dirty="0"/>
          </a:p>
          <a:p>
            <a:pPr lvl="1"/>
            <a:r>
              <a:rPr lang="hu-HU" dirty="0"/>
              <a:t>Az ablakon</a:t>
            </a:r>
          </a:p>
          <a:p>
            <a:pPr lvl="2"/>
            <a:r>
              <a:rPr lang="hu-HU" dirty="0" err="1"/>
              <a:t>width</a:t>
            </a:r>
            <a:r>
              <a:rPr lang="hu-HU" dirty="0"/>
              <a:t>: </a:t>
            </a:r>
            <a:r>
              <a:rPr lang="hu-HU" dirty="0" err="1"/>
              <a:t>layout.implicitWidth</a:t>
            </a:r>
            <a:endParaRPr lang="hu-HU" dirty="0"/>
          </a:p>
          <a:p>
            <a:pPr lvl="2"/>
            <a:r>
              <a:rPr lang="hu-HU" dirty="0" err="1"/>
              <a:t>height</a:t>
            </a:r>
            <a:r>
              <a:rPr lang="hu-HU" dirty="0"/>
              <a:t>: </a:t>
            </a:r>
            <a:r>
              <a:rPr lang="hu-HU" dirty="0" err="1"/>
              <a:t>layout.implicitHeight</a:t>
            </a:r>
            <a:endParaRPr lang="hu-HU" dirty="0"/>
          </a:p>
          <a:p>
            <a:pPr lvl="2"/>
            <a:r>
              <a:rPr lang="hu-HU" dirty="0" err="1"/>
              <a:t>minimumWidth</a:t>
            </a:r>
            <a:r>
              <a:rPr lang="hu-HU" dirty="0"/>
              <a:t>: </a:t>
            </a:r>
            <a:r>
              <a:rPr lang="hu-HU" dirty="0" err="1"/>
              <a:t>layout.Layout.minimumWidth</a:t>
            </a:r>
            <a:endParaRPr lang="hu-HU" dirty="0"/>
          </a:p>
          <a:p>
            <a:pPr lvl="2"/>
            <a:r>
              <a:rPr lang="hu-HU" dirty="0" err="1"/>
              <a:t>minimumHeight</a:t>
            </a:r>
            <a:r>
              <a:rPr lang="hu-HU" dirty="0"/>
              <a:t>: </a:t>
            </a:r>
            <a:r>
              <a:rPr lang="hu-HU" dirty="0" err="1"/>
              <a:t>layout.Layout.minimumHeight</a:t>
            </a:r>
            <a:endParaRPr lang="hu-HU" dirty="0"/>
          </a:p>
          <a:p>
            <a:pPr lvl="2"/>
            <a:r>
              <a:rPr lang="hu-HU" dirty="0"/>
              <a:t>Ha van </a:t>
            </a:r>
            <a:r>
              <a:rPr lang="hu-HU" dirty="0" err="1"/>
              <a:t>max</a:t>
            </a:r>
            <a:r>
              <a:rPr lang="hu-HU" dirty="0"/>
              <a:t> a </a:t>
            </a:r>
            <a:r>
              <a:rPr lang="hu-HU" dirty="0" err="1"/>
              <a:t>layouton</a:t>
            </a:r>
            <a:r>
              <a:rPr lang="hu-HU" dirty="0"/>
              <a:t>, akkor azokat is be kell állítani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75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Események</a:t>
            </a:r>
          </a:p>
        </p:txBody>
      </p:sp>
    </p:spTree>
    <p:extLst>
      <p:ext uri="{BB962C8B-B14F-4D97-AF65-F5344CB8AC3E}">
        <p14:creationId xmlns:p14="http://schemas.microsoft.com/office/powerpoint/2010/main" val="97123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C++ Hello World</a:t>
            </a:r>
            <a:endParaRPr lang="en-US" dirty="0"/>
          </a:p>
        </p:txBody>
      </p:sp>
      <p:sp>
        <p:nvSpPr>
          <p:cNvPr id="4" name="Tartalom helye 42"/>
          <p:cNvSpPr txBox="1">
            <a:spLocks/>
          </p:cNvSpPr>
          <p:nvPr/>
        </p:nvSpPr>
        <p:spPr>
          <a:xfrm>
            <a:off x="3042327" y="1943054"/>
            <a:ext cx="6121200" cy="3754886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910A2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05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QApplication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QLabel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QApplication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QLabel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label.show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app.exec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hu-H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82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</a:t>
            </a:r>
            <a:r>
              <a:rPr lang="hu-HU" dirty="0" err="1"/>
              <a:t>Signal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Komponens definiálja</a:t>
            </a:r>
          </a:p>
          <a:p>
            <a:pPr lvl="1"/>
            <a:r>
              <a:rPr lang="hu-HU" dirty="0"/>
              <a:t>Sajátot is létrehozhatunk</a:t>
            </a:r>
          </a:p>
          <a:p>
            <a:pPr lvl="1"/>
            <a:r>
              <a:rPr lang="hu-HU" dirty="0"/>
              <a:t>Lehet C++ és QML is</a:t>
            </a:r>
          </a:p>
          <a:p>
            <a:r>
              <a:rPr lang="hu-HU" dirty="0"/>
              <a:t>Fel lehet rá iratkozni</a:t>
            </a:r>
          </a:p>
          <a:p>
            <a:pPr lvl="1"/>
            <a:r>
              <a:rPr lang="hu-HU" dirty="0"/>
              <a:t>Bárhonnan, ha az esemény láthatósága megengedi</a:t>
            </a:r>
          </a:p>
          <a:p>
            <a:pPr lvl="1"/>
            <a:r>
              <a:rPr lang="hu-HU" dirty="0"/>
              <a:t>A feliratkozás helyén nem látszik, hogy mik a paraméterei, de a deklarálásnál igen (és a </a:t>
            </a:r>
            <a:r>
              <a:rPr lang="hu-HU" dirty="0" err="1"/>
              <a:t>doksi</a:t>
            </a:r>
            <a:r>
              <a:rPr lang="hu-HU" dirty="0"/>
              <a:t> is megadja a beépítettekhez)</a:t>
            </a:r>
          </a:p>
        </p:txBody>
      </p:sp>
    </p:spTree>
    <p:extLst>
      <p:ext uri="{BB962C8B-B14F-4D97-AF65-F5344CB8AC3E}">
        <p14:creationId xmlns:p14="http://schemas.microsoft.com/office/powerpoint/2010/main" val="106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</a:t>
            </a:r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Handler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objektumban deklarálni kell egy </a:t>
            </a:r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Handlert</a:t>
            </a:r>
            <a:endParaRPr lang="hu-HU" dirty="0"/>
          </a:p>
          <a:p>
            <a:pPr lvl="1"/>
            <a:r>
              <a:rPr lang="hu-HU" dirty="0" err="1"/>
              <a:t>on</a:t>
            </a:r>
            <a:r>
              <a:rPr lang="en-US" dirty="0"/>
              <a:t>&lt;Signal&gt; a neve, </a:t>
            </a:r>
            <a:r>
              <a:rPr lang="en-US" dirty="0" err="1"/>
              <a:t>ahol</a:t>
            </a:r>
            <a:r>
              <a:rPr lang="en-US" dirty="0"/>
              <a:t> &lt;Signal&gt; a</a:t>
            </a:r>
            <a:r>
              <a:rPr lang="hu-HU" dirty="0"/>
              <a:t>z esemény neve (nagybetűvel)</a:t>
            </a:r>
          </a:p>
          <a:p>
            <a:pPr lvl="1"/>
            <a:r>
              <a:rPr lang="hu-HU" dirty="0"/>
              <a:t>Értéke a JS kód</a:t>
            </a:r>
          </a:p>
          <a:p>
            <a:pPr lvl="1"/>
            <a:r>
              <a:rPr lang="hu-HU" dirty="0"/>
              <a:t>Kívülről és C++-</a:t>
            </a:r>
            <a:r>
              <a:rPr lang="hu-HU" dirty="0" err="1"/>
              <a:t>ból</a:t>
            </a:r>
            <a:r>
              <a:rPr lang="hu-HU" dirty="0"/>
              <a:t> is fel lehet iratkozni rá, de ez a szintaktika a legkényelmesebb</a:t>
            </a:r>
          </a:p>
        </p:txBody>
      </p:sp>
      <p:sp>
        <p:nvSpPr>
          <p:cNvPr id="4" name="Téglalap 3"/>
          <p:cNvSpPr/>
          <p:nvPr/>
        </p:nvSpPr>
        <p:spPr>
          <a:xfrm>
            <a:off x="2785472" y="4441808"/>
            <a:ext cx="6634910" cy="1569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Button{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text: "hello"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hu-HU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onClicked</a:t>
            </a:r>
            <a:r>
              <a:rPr lang="en-US" sz="2400" dirty="0">
                <a:latin typeface="Consolas" panose="020B0609020204030204" pitchFamily="49" charset="0"/>
              </a:rPr>
              <a:t> : { </a:t>
            </a:r>
            <a:r>
              <a:rPr lang="en-US" sz="2400" dirty="0" err="1">
                <a:latin typeface="Consolas" panose="020B0609020204030204" pitchFamily="49" charset="0"/>
              </a:rPr>
              <a:t>rect.color</a:t>
            </a:r>
            <a:r>
              <a:rPr lang="en-US" sz="2400" dirty="0">
                <a:latin typeface="Consolas" panose="020B0609020204030204" pitchFamily="49" charset="0"/>
              </a:rPr>
              <a:t> = "blue"}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036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</a:t>
            </a:r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Change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tulajdonsághoz automatikusan tartozik egy </a:t>
            </a:r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Signal</a:t>
            </a:r>
            <a:endParaRPr lang="hu-HU" dirty="0"/>
          </a:p>
          <a:p>
            <a:pPr lvl="1"/>
            <a:r>
              <a:rPr lang="hu-HU" dirty="0"/>
              <a:t>Az alaptípusok tulajdonságaihoz nem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doksiban</a:t>
            </a:r>
            <a:r>
              <a:rPr lang="hu-HU" dirty="0"/>
              <a:t> ezek külön nincsenek benne, de mindenhez van</a:t>
            </a:r>
          </a:p>
          <a:p>
            <a:pPr lvl="1"/>
            <a:r>
              <a:rPr lang="hu-HU" dirty="0"/>
              <a:t>Változás után </a:t>
            </a:r>
            <a:r>
              <a:rPr lang="hu-HU" dirty="0" err="1"/>
              <a:t>hívódik</a:t>
            </a:r>
            <a:r>
              <a:rPr lang="hu-HU" dirty="0"/>
              <a:t> meg, az értékét simán a tulajdonság lekérdezésével tudhatjuk meg</a:t>
            </a:r>
          </a:p>
          <a:p>
            <a:r>
              <a:rPr lang="hu-HU" dirty="0"/>
              <a:t>Feliratkozni az </a:t>
            </a:r>
            <a:r>
              <a:rPr lang="hu-HU" dirty="0" err="1"/>
              <a:t>on</a:t>
            </a:r>
            <a:r>
              <a:rPr lang="en-US" dirty="0"/>
              <a:t>&lt;Property&gt;Changed </a:t>
            </a:r>
            <a:r>
              <a:rPr lang="hu-HU" dirty="0"/>
              <a:t>deklarációval lehet</a:t>
            </a:r>
          </a:p>
          <a:p>
            <a:pPr lvl="1"/>
            <a:r>
              <a:rPr lang="en-US" dirty="0"/>
              <a:t>&lt;Property&gt; a </a:t>
            </a:r>
            <a:r>
              <a:rPr lang="en-US" dirty="0" err="1"/>
              <a:t>tulajdons</a:t>
            </a:r>
            <a:r>
              <a:rPr lang="hu-HU" dirty="0"/>
              <a:t>ág neve (nagybetűvel)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</a:t>
            </a:r>
            <a:r>
              <a:rPr lang="hu-HU" dirty="0" err="1"/>
              <a:t>Attached</a:t>
            </a:r>
            <a:r>
              <a:rPr lang="hu-HU" dirty="0"/>
              <a:t> </a:t>
            </a:r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err="1"/>
              <a:t>Handler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Más forrásból is kaphatunk eseményt, ha az definiál </a:t>
            </a:r>
            <a:r>
              <a:rPr lang="hu-HU" dirty="0" err="1"/>
              <a:t>Attached</a:t>
            </a:r>
            <a:r>
              <a:rPr lang="hu-HU" dirty="0"/>
              <a:t> </a:t>
            </a:r>
            <a:r>
              <a:rPr lang="hu-HU" dirty="0" err="1"/>
              <a:t>Signalt</a:t>
            </a:r>
            <a:endParaRPr lang="hu-HU" dirty="0"/>
          </a:p>
          <a:p>
            <a:r>
              <a:rPr lang="hu-HU" dirty="0"/>
              <a:t>Példa a </a:t>
            </a:r>
            <a:r>
              <a:rPr lang="hu-HU" dirty="0" err="1"/>
              <a:t>Component</a:t>
            </a:r>
            <a:r>
              <a:rPr lang="hu-HU" dirty="0"/>
              <a:t> objektum, aminek a </a:t>
            </a:r>
            <a:r>
              <a:rPr lang="hu-HU" dirty="0" err="1"/>
              <a:t>completed</a:t>
            </a:r>
            <a:r>
              <a:rPr lang="hu-HU" dirty="0"/>
              <a:t> eseménye mindenhonnan elérhető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423746" y="4008785"/>
            <a:ext cx="9358362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Rectangle{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width: 200; height: 200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Component.onCompleted</a:t>
            </a:r>
            <a:r>
              <a:rPr lang="en-US" sz="2400" dirty="0">
                <a:latin typeface="Consolas" panose="020B0609020204030204" pitchFamily="49" charset="0"/>
              </a:rPr>
              <a:t> :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console.log("The rectangle's color is", color)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hu-H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79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</a:t>
            </a:r>
            <a:r>
              <a:rPr lang="hu-HU" dirty="0" err="1"/>
              <a:t>Timer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Időzítő</a:t>
            </a:r>
          </a:p>
          <a:p>
            <a:r>
              <a:rPr lang="hu-HU" dirty="0" err="1"/>
              <a:t>Triggered</a:t>
            </a:r>
            <a:r>
              <a:rPr lang="hu-HU" dirty="0"/>
              <a:t> </a:t>
            </a:r>
            <a:r>
              <a:rPr lang="hu-HU" dirty="0" err="1"/>
              <a:t>signal</a:t>
            </a:r>
            <a:endParaRPr lang="hu-HU" dirty="0"/>
          </a:p>
          <a:p>
            <a:r>
              <a:rPr lang="hu-HU" dirty="0"/>
              <a:t>Animációt nem ezzel csinálunk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937951" y="3848924"/>
            <a:ext cx="8329952" cy="193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Timer{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interval: 500; running: true; repeat: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onTriggered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time.text</a:t>
            </a:r>
            <a:r>
              <a:rPr lang="en-US" sz="2400" dirty="0">
                <a:latin typeface="Consolas" panose="020B0609020204030204" pitchFamily="49" charset="0"/>
              </a:rPr>
              <a:t> = Date().</a:t>
            </a:r>
            <a:r>
              <a:rPr lang="en-US" sz="2400" dirty="0" err="1">
                <a:latin typeface="Consolas" panose="020B0609020204030204" pitchFamily="49" charset="0"/>
              </a:rPr>
              <a:t>toString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Text{ id: time }</a:t>
            </a:r>
          </a:p>
        </p:txBody>
      </p:sp>
    </p:spTree>
    <p:extLst>
      <p:ext uri="{BB962C8B-B14F-4D97-AF65-F5344CB8AC3E}">
        <p14:creationId xmlns:p14="http://schemas.microsoft.com/office/powerpoint/2010/main" val="362210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saját </a:t>
            </a:r>
            <a:r>
              <a:rPr lang="hu-HU" dirty="0" err="1"/>
              <a:t>Signal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Saját vezérlőben </a:t>
            </a:r>
            <a:r>
              <a:rPr lang="hu-HU" dirty="0" err="1"/>
              <a:t>signal</a:t>
            </a:r>
            <a:r>
              <a:rPr lang="hu-HU" dirty="0"/>
              <a:t> kulcsszó</a:t>
            </a:r>
          </a:p>
          <a:p>
            <a:r>
              <a:rPr lang="hu-HU" dirty="0"/>
              <a:t>Eseményt generálni a meghívásával lehet, mintha függvény lenne (nem az)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99663" y="3161689"/>
            <a:ext cx="10806527" cy="3416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Item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id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root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b="1" dirty="0">
                <a:latin typeface="Consolas" panose="020B0609020204030204" pitchFamily="49" charset="0"/>
              </a:rPr>
              <a:t>    </a:t>
            </a:r>
            <a:r>
              <a:rPr lang="hu-HU" sz="2400" b="1" dirty="0" err="1">
                <a:latin typeface="Consolas" panose="020B0609020204030204" pitchFamily="49" charset="0"/>
              </a:rPr>
              <a:t>signal</a:t>
            </a:r>
            <a:r>
              <a:rPr lang="hu-HU" sz="2400" b="1" dirty="0">
                <a:latin typeface="Consolas" panose="020B0609020204030204" pitchFamily="49" charset="0"/>
              </a:rPr>
              <a:t> </a:t>
            </a:r>
            <a:r>
              <a:rPr lang="hu-HU" sz="2400" b="1" dirty="0" err="1">
                <a:latin typeface="Consolas" panose="020B0609020204030204" pitchFamily="49" charset="0"/>
              </a:rPr>
              <a:t>clicked</a:t>
            </a:r>
            <a:r>
              <a:rPr lang="hu-HU" sz="2400" b="1" dirty="0">
                <a:latin typeface="Consolas" panose="020B0609020204030204" pitchFamily="49" charset="0"/>
              </a:rPr>
              <a:t> ( )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Rectangle</a:t>
            </a:r>
            <a:r>
              <a:rPr lang="hu-HU" sz="2400" dirty="0"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        </a:t>
            </a:r>
            <a:r>
              <a:rPr lang="hu-HU" sz="2400" dirty="0" err="1">
                <a:latin typeface="Consolas" panose="020B0609020204030204" pitchFamily="49" charset="0"/>
              </a:rPr>
              <a:t>color</a:t>
            </a:r>
            <a:r>
              <a:rPr lang="hu-HU" sz="2400" dirty="0">
                <a:latin typeface="Consolas" panose="020B0609020204030204" pitchFamily="49" charset="0"/>
              </a:rPr>
              <a:t>: "</a:t>
            </a:r>
            <a:r>
              <a:rPr lang="hu-HU" sz="2400" dirty="0" err="1">
                <a:latin typeface="Consolas" panose="020B0609020204030204" pitchFamily="49" charset="0"/>
              </a:rPr>
              <a:t>white</a:t>
            </a:r>
            <a:r>
              <a:rPr lang="hu-HU" sz="2400" dirty="0">
                <a:latin typeface="Consolas" panose="020B0609020204030204" pitchFamily="49" charset="0"/>
              </a:rPr>
              <a:t>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MouseArea</a:t>
            </a:r>
            <a:r>
              <a:rPr lang="hu-HU" sz="2400" dirty="0">
                <a:latin typeface="Consolas" panose="020B0609020204030204" pitchFamily="49" charset="0"/>
              </a:rPr>
              <a:t>{ </a:t>
            </a:r>
            <a:r>
              <a:rPr lang="hu-HU" sz="2400" dirty="0" err="1">
                <a:latin typeface="Consolas" panose="020B0609020204030204" pitchFamily="49" charset="0"/>
              </a:rPr>
              <a:t>anchors.fill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parent</a:t>
            </a:r>
            <a:r>
              <a:rPr lang="hu-HU" sz="2400" dirty="0">
                <a:latin typeface="Consolas" panose="020B0609020204030204" pitchFamily="49" charset="0"/>
              </a:rPr>
              <a:t>; </a:t>
            </a:r>
            <a:r>
              <a:rPr lang="hu-HU" sz="2400" dirty="0" err="1">
                <a:latin typeface="Consolas" panose="020B0609020204030204" pitchFamily="49" charset="0"/>
              </a:rPr>
              <a:t>onClicked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root.clicked</a:t>
            </a:r>
            <a:r>
              <a:rPr lang="hu-HU" sz="2400" dirty="0">
                <a:latin typeface="Consolas" panose="020B0609020204030204" pitchFamily="49" charset="0"/>
              </a:rPr>
              <a:t>()}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7906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saját </a:t>
            </a:r>
            <a:r>
              <a:rPr lang="hu-HU" dirty="0" err="1"/>
              <a:t>Signal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Feliratkozni a szokásos módon lehet</a:t>
            </a:r>
          </a:p>
          <a:p>
            <a:r>
              <a:rPr lang="hu-HU" dirty="0"/>
              <a:t>Tegyük fel, hogy a saját vezérlő típusneve </a:t>
            </a:r>
            <a:r>
              <a:rPr lang="hu-HU" dirty="0" err="1"/>
              <a:t>ClickRect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2974357" y="3626985"/>
            <a:ext cx="6257139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latin typeface="Consolas" panose="020B0609020204030204" pitchFamily="49" charset="0"/>
              </a:rPr>
              <a:t>ClickRect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onClicked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console.log</a:t>
            </a:r>
            <a:r>
              <a:rPr lang="hu-HU" sz="2400" dirty="0">
                <a:latin typeface="Consolas" panose="020B0609020204030204" pitchFamily="49" charset="0"/>
              </a:rPr>
              <a:t>("Hello")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002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</a:t>
            </a:r>
            <a:r>
              <a:rPr lang="hu-HU" dirty="0" err="1"/>
              <a:t>connect</a:t>
            </a:r>
            <a:r>
              <a:rPr lang="hu-HU" dirty="0"/>
              <a:t>()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59003" y="1439562"/>
            <a:ext cx="3827503" cy="5138447"/>
          </a:xfrm>
        </p:spPr>
        <p:txBody>
          <a:bodyPr>
            <a:normAutofit/>
          </a:bodyPr>
          <a:lstStyle/>
          <a:p>
            <a:r>
              <a:rPr lang="hu-HU" sz="2800" dirty="0"/>
              <a:t>Több függvényt is rá lehet kötni egy </a:t>
            </a:r>
            <a:r>
              <a:rPr lang="hu-HU" sz="2800" dirty="0" err="1"/>
              <a:t>signalra</a:t>
            </a:r>
            <a:endParaRPr lang="hu-HU" sz="2800" dirty="0"/>
          </a:p>
          <a:p>
            <a:pPr lvl="1"/>
            <a:r>
              <a:rPr lang="hu-HU" sz="2400" dirty="0"/>
              <a:t>A </a:t>
            </a:r>
            <a:r>
              <a:rPr lang="hu-HU" sz="2400" dirty="0" err="1"/>
              <a:t>Handler</a:t>
            </a:r>
            <a:r>
              <a:rPr lang="hu-HU" sz="2400" dirty="0"/>
              <a:t> mellett</a:t>
            </a:r>
            <a:endParaRPr lang="en-US" sz="2400" dirty="0"/>
          </a:p>
          <a:p>
            <a:pPr lvl="1"/>
            <a:r>
              <a:rPr lang="hu-HU" sz="2400" dirty="0"/>
              <a:t>Másik </a:t>
            </a:r>
            <a:r>
              <a:rPr lang="hu-HU" sz="2400" dirty="0" err="1"/>
              <a:t>signalt</a:t>
            </a:r>
            <a:r>
              <a:rPr lang="hu-HU" sz="2400" dirty="0"/>
              <a:t> is</a:t>
            </a:r>
          </a:p>
          <a:p>
            <a:pPr lvl="1"/>
            <a:endParaRPr lang="hu-HU" sz="24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églalap 4"/>
          <p:cNvSpPr/>
          <p:nvPr/>
        </p:nvSpPr>
        <p:spPr>
          <a:xfrm>
            <a:off x="319347" y="1429419"/>
            <a:ext cx="7739656" cy="4893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/>
              <a:t>Item</a:t>
            </a:r>
            <a:r>
              <a:rPr lang="hu-HU" sz="2400" dirty="0"/>
              <a:t> {</a:t>
            </a:r>
            <a:endParaRPr lang="hu-HU" sz="2400" b="1" dirty="0"/>
          </a:p>
          <a:p>
            <a:r>
              <a:rPr lang="hu-HU" sz="2400" dirty="0"/>
              <a:t>    </a:t>
            </a:r>
            <a:r>
              <a:rPr lang="hu-HU" sz="2400" dirty="0" err="1"/>
              <a:t>id</a:t>
            </a:r>
            <a:r>
              <a:rPr lang="hu-HU" sz="2400" dirty="0"/>
              <a:t>: </a:t>
            </a:r>
            <a:r>
              <a:rPr lang="hu-HU" sz="2400" dirty="0" err="1"/>
              <a:t>root</a:t>
            </a:r>
            <a:endParaRPr lang="hu-HU" sz="2400" dirty="0"/>
          </a:p>
          <a:p>
            <a:r>
              <a:rPr lang="hu-HU" sz="2400" dirty="0"/>
              <a:t>    </a:t>
            </a:r>
            <a:r>
              <a:rPr lang="hu-HU" sz="2400" dirty="0" err="1"/>
              <a:t>signal</a:t>
            </a:r>
            <a:r>
              <a:rPr lang="hu-HU" sz="2400" dirty="0"/>
              <a:t> </a:t>
            </a:r>
            <a:r>
              <a:rPr lang="hu-HU" sz="2400" dirty="0" err="1"/>
              <a:t>clicked</a:t>
            </a:r>
            <a:r>
              <a:rPr lang="hu-HU" sz="2400" dirty="0"/>
              <a:t> ( )</a:t>
            </a:r>
          </a:p>
          <a:p>
            <a:r>
              <a:rPr lang="hu-HU" sz="2400" dirty="0"/>
              <a:t>    </a:t>
            </a:r>
            <a:r>
              <a:rPr lang="hu-HU" sz="2400" dirty="0" err="1"/>
              <a:t>Rectangle</a:t>
            </a:r>
            <a:r>
              <a:rPr lang="hu-HU" sz="2400" dirty="0"/>
              <a:t> {</a:t>
            </a:r>
          </a:p>
          <a:p>
            <a:r>
              <a:rPr lang="hu-HU" sz="2400" dirty="0"/>
              <a:t>        </a:t>
            </a:r>
            <a:r>
              <a:rPr lang="hu-HU" sz="2400" dirty="0" err="1"/>
              <a:t>anchors.fill</a:t>
            </a:r>
            <a:r>
              <a:rPr lang="hu-HU" sz="2400" dirty="0"/>
              <a:t>: </a:t>
            </a:r>
            <a:r>
              <a:rPr lang="hu-HU" sz="2400" dirty="0" err="1"/>
              <a:t>parent</a:t>
            </a:r>
            <a:endParaRPr lang="hu-HU" sz="2400" dirty="0"/>
          </a:p>
          <a:p>
            <a:r>
              <a:rPr lang="hu-HU" sz="2400" dirty="0"/>
              <a:t>        </a:t>
            </a:r>
            <a:r>
              <a:rPr lang="hu-HU" sz="2400" dirty="0" err="1"/>
              <a:t>color</a:t>
            </a:r>
            <a:r>
              <a:rPr lang="hu-HU" sz="2400" dirty="0"/>
              <a:t>: "</a:t>
            </a:r>
            <a:r>
              <a:rPr lang="hu-HU" sz="2400" dirty="0" err="1"/>
              <a:t>white</a:t>
            </a:r>
            <a:r>
              <a:rPr lang="hu-HU" sz="2400" dirty="0"/>
              <a:t>"</a:t>
            </a:r>
          </a:p>
          <a:p>
            <a:r>
              <a:rPr lang="en-US" sz="2400" dirty="0"/>
              <a:t>        </a:t>
            </a:r>
            <a:r>
              <a:rPr lang="hu-HU" sz="2400" dirty="0" err="1"/>
              <a:t>Component.onCompleted</a:t>
            </a:r>
            <a:r>
              <a:rPr lang="hu-HU" sz="2400" dirty="0"/>
              <a:t>: {</a:t>
            </a:r>
          </a:p>
          <a:p>
            <a:r>
              <a:rPr lang="en-US" sz="2400" dirty="0"/>
              <a:t>            </a:t>
            </a:r>
            <a:r>
              <a:rPr lang="hu-HU" sz="2400" dirty="0" err="1"/>
              <a:t>root.clicked.connect</a:t>
            </a:r>
            <a:r>
              <a:rPr lang="hu-HU" sz="2400" dirty="0"/>
              <a:t>(</a:t>
            </a:r>
            <a:r>
              <a:rPr lang="hu-HU" sz="2400" dirty="0" err="1"/>
              <a:t>clickThisToo</a:t>
            </a:r>
            <a:r>
              <a:rPr lang="hu-HU" sz="2400" dirty="0"/>
              <a:t>)</a:t>
            </a:r>
          </a:p>
          <a:p>
            <a:r>
              <a:rPr lang="en-US" sz="2400" dirty="0"/>
              <a:t>        </a:t>
            </a:r>
            <a:r>
              <a:rPr lang="hu-HU" sz="2400" dirty="0"/>
              <a:t>}</a:t>
            </a:r>
          </a:p>
          <a:p>
            <a:r>
              <a:rPr lang="hu-HU" sz="2400" dirty="0"/>
              <a:t>    }</a:t>
            </a:r>
          </a:p>
          <a:p>
            <a:r>
              <a:rPr lang="en-US" sz="2400" dirty="0"/>
              <a:t>    </a:t>
            </a:r>
            <a:r>
              <a:rPr lang="hu-HU" sz="2400" dirty="0" err="1"/>
              <a:t>function</a:t>
            </a:r>
            <a:r>
              <a:rPr lang="hu-HU" sz="2400" dirty="0"/>
              <a:t> </a:t>
            </a:r>
            <a:r>
              <a:rPr lang="hu-HU" sz="2400" dirty="0" err="1"/>
              <a:t>clickThisToo</a:t>
            </a:r>
            <a:r>
              <a:rPr lang="hu-HU" sz="2400" dirty="0"/>
              <a:t>(){ }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MouseArea</a:t>
            </a:r>
            <a:r>
              <a:rPr lang="en-US" sz="2400" dirty="0"/>
              <a:t>{ </a:t>
            </a:r>
            <a:r>
              <a:rPr lang="en-US" sz="2400" dirty="0" err="1"/>
              <a:t>anchors.fill</a:t>
            </a:r>
            <a:r>
              <a:rPr lang="en-US" sz="2400" dirty="0"/>
              <a:t>: parent; </a:t>
            </a:r>
            <a:r>
              <a:rPr lang="en-US" sz="2400" dirty="0" err="1"/>
              <a:t>onClicked</a:t>
            </a:r>
            <a:r>
              <a:rPr lang="en-US" sz="2400" dirty="0"/>
              <a:t>: </a:t>
            </a:r>
            <a:r>
              <a:rPr lang="en-US" sz="2400" dirty="0" err="1"/>
              <a:t>root.clicked</a:t>
            </a:r>
            <a:r>
              <a:rPr lang="en-US" sz="2400" dirty="0"/>
              <a:t>() }</a:t>
            </a:r>
          </a:p>
          <a:p>
            <a:r>
              <a:rPr lang="hu-HU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236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hu-HU" dirty="0"/>
              <a:t>t</a:t>
            </a:r>
            <a:r>
              <a:rPr lang="en-US" dirty="0"/>
              <a:t> Quick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QML – deklaratív felület leírás, ami kódot is tartalmazhat</a:t>
            </a:r>
          </a:p>
          <a:p>
            <a:r>
              <a:rPr lang="hu-HU" dirty="0"/>
              <a:t>Vezérlők gyűjteménye</a:t>
            </a:r>
            <a:endParaRPr lang="en-US" dirty="0"/>
          </a:p>
          <a:p>
            <a:r>
              <a:rPr lang="en-US" dirty="0"/>
              <a:t>Model</a:t>
            </a:r>
            <a:r>
              <a:rPr lang="hu-HU" dirty="0"/>
              <a:t>-</a:t>
            </a:r>
            <a:r>
              <a:rPr lang="hu-HU" dirty="0" err="1"/>
              <a:t>View</a:t>
            </a:r>
            <a:r>
              <a:rPr lang="hu-HU" dirty="0"/>
              <a:t> támogatás</a:t>
            </a:r>
          </a:p>
          <a:p>
            <a:r>
              <a:rPr lang="hu-HU" dirty="0"/>
              <a:t>Animációs keretrendszer</a:t>
            </a:r>
          </a:p>
          <a:p>
            <a:r>
              <a:rPr lang="hu-HU" dirty="0"/>
              <a:t>JS futtató motor</a:t>
            </a:r>
          </a:p>
          <a:p>
            <a:r>
              <a:rPr lang="hu-HU" dirty="0"/>
              <a:t>Minden platformon natív kinézet</a:t>
            </a:r>
          </a:p>
          <a:p>
            <a:pPr lvl="1"/>
            <a:r>
              <a:rPr lang="hu-HU" dirty="0"/>
              <a:t>De meg is adható a stílus</a:t>
            </a:r>
          </a:p>
          <a:p>
            <a:pPr lvl="1"/>
            <a:endParaRPr lang="hu-H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</a:t>
            </a:r>
            <a:r>
              <a:rPr lang="hu-HU" dirty="0"/>
              <a:t> betöltő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5273913" cy="5138447"/>
          </a:xfrm>
        </p:spPr>
        <p:txBody>
          <a:bodyPr/>
          <a:lstStyle/>
          <a:p>
            <a:r>
              <a:rPr lang="hu-HU" sz="2800" dirty="0" err="1"/>
              <a:t>QQmlApplicationEngine</a:t>
            </a:r>
            <a:endParaRPr lang="hu-HU" sz="2800" dirty="0"/>
          </a:p>
          <a:p>
            <a:pPr lvl="1"/>
            <a:r>
              <a:rPr lang="hu-HU" sz="2400" dirty="0"/>
              <a:t>Akárhogyan létre lehet hozni</a:t>
            </a:r>
            <a:r>
              <a:rPr lang="en-US" sz="2400" dirty="0"/>
              <a:t> </a:t>
            </a:r>
            <a:r>
              <a:rPr lang="hu-HU" sz="2400" dirty="0"/>
              <a:t>(vermen is)</a:t>
            </a:r>
          </a:p>
          <a:p>
            <a:pPr lvl="1"/>
            <a:r>
              <a:rPr lang="hu-HU" sz="2400" dirty="0" err="1"/>
              <a:t>Destruktor</a:t>
            </a:r>
            <a:r>
              <a:rPr lang="hu-HU" sz="2400" dirty="0"/>
              <a:t> töröl mindent</a:t>
            </a:r>
          </a:p>
          <a:p>
            <a:r>
              <a:rPr lang="hu-HU" sz="2800" dirty="0" err="1"/>
              <a:t>Load</a:t>
            </a:r>
            <a:r>
              <a:rPr lang="hu-HU" sz="2800" dirty="0"/>
              <a:t>, vagy konstruktor létrehozza az objektumokat</a:t>
            </a:r>
          </a:p>
          <a:p>
            <a:r>
              <a:rPr lang="hu-HU" sz="2800" dirty="0" err="1"/>
              <a:t>QUrl</a:t>
            </a:r>
            <a:r>
              <a:rPr lang="hu-HU" sz="2800" dirty="0"/>
              <a:t> a </a:t>
            </a:r>
            <a:r>
              <a:rPr lang="hu-HU" sz="2800" dirty="0" err="1"/>
              <a:t>resource</a:t>
            </a:r>
            <a:r>
              <a:rPr lang="hu-HU" sz="2800" dirty="0"/>
              <a:t> fájlba tud hivatkozni</a:t>
            </a:r>
          </a:p>
          <a:p>
            <a:pPr lvl="1"/>
            <a:r>
              <a:rPr lang="hu-HU" sz="2400" dirty="0"/>
              <a:t>Sima fájlt is be lehet tölteni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5593260" y="1439562"/>
            <a:ext cx="6293247" cy="37856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QApplication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QQmlApplicationEngine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u-H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hu-H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QApplication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QQmlApplicationEngine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engine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QUrl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qrc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:/</a:t>
            </a:r>
            <a:r>
              <a:rPr lang="hu-H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main.qml</a:t>
            </a:r>
            <a:r>
              <a:rPr lang="hu-H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app.exec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82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QML Hello World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645294" y="1951354"/>
            <a:ext cx="4915265" cy="4154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latin typeface="Consolas" panose="020B0609020204030204" pitchFamily="49" charset="0"/>
              </a:rPr>
              <a:t>import </a:t>
            </a:r>
            <a:r>
              <a:rPr lang="hu-HU" sz="2400" dirty="0" err="1">
                <a:latin typeface="Consolas" panose="020B0609020204030204" pitchFamily="49" charset="0"/>
              </a:rPr>
              <a:t>QtQuick</a:t>
            </a:r>
            <a:r>
              <a:rPr lang="hu-HU" sz="2400" dirty="0">
                <a:latin typeface="Consolas" panose="020B0609020204030204" pitchFamily="49" charset="0"/>
              </a:rPr>
              <a:t> 2.4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import </a:t>
            </a:r>
            <a:r>
              <a:rPr lang="hu-HU" sz="2400" dirty="0" err="1">
                <a:latin typeface="Consolas" panose="020B0609020204030204" pitchFamily="49" charset="0"/>
              </a:rPr>
              <a:t>QtQuick.Controls</a:t>
            </a:r>
            <a:r>
              <a:rPr lang="hu-HU" sz="2400" dirty="0">
                <a:latin typeface="Consolas" panose="020B0609020204030204" pitchFamily="49" charset="0"/>
              </a:rPr>
              <a:t> 1.3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import </a:t>
            </a:r>
            <a:r>
              <a:rPr lang="hu-HU" sz="2400" dirty="0" err="1">
                <a:latin typeface="Consolas" panose="020B0609020204030204" pitchFamily="49" charset="0"/>
              </a:rPr>
              <a:t>QtQuick.Window</a:t>
            </a:r>
            <a:r>
              <a:rPr lang="hu-HU" sz="2400" dirty="0">
                <a:latin typeface="Consolas" panose="020B0609020204030204" pitchFamily="49" charset="0"/>
              </a:rPr>
              <a:t> 2.2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import </a:t>
            </a:r>
            <a:r>
              <a:rPr lang="hu-HU" sz="2400" dirty="0" err="1">
                <a:latin typeface="Consolas" panose="020B0609020204030204" pitchFamily="49" charset="0"/>
              </a:rPr>
              <a:t>QtQuick.Dialogs</a:t>
            </a:r>
            <a:r>
              <a:rPr lang="hu-HU" sz="2400" dirty="0">
                <a:latin typeface="Consolas" panose="020B0609020204030204" pitchFamily="49" charset="0"/>
              </a:rPr>
              <a:t> 1.2</a:t>
            </a:r>
          </a:p>
          <a:p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 err="1">
                <a:latin typeface="Consolas" panose="020B0609020204030204" pitchFamily="49" charset="0"/>
              </a:rPr>
              <a:t>ApplicationWindow</a:t>
            </a:r>
            <a:r>
              <a:rPr lang="hu-HU" sz="24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title</a:t>
            </a:r>
            <a:r>
              <a:rPr lang="hu-HU" sz="2400" dirty="0">
                <a:latin typeface="Consolas" panose="020B0609020204030204" pitchFamily="49" charset="0"/>
              </a:rPr>
              <a:t>: "Hello World"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width</a:t>
            </a:r>
            <a:r>
              <a:rPr lang="hu-HU" sz="2400" dirty="0">
                <a:latin typeface="Consolas" panose="020B0609020204030204" pitchFamily="49" charset="0"/>
              </a:rPr>
              <a:t>: 640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height</a:t>
            </a:r>
            <a:r>
              <a:rPr lang="hu-HU" sz="2400" dirty="0">
                <a:latin typeface="Consolas" panose="020B0609020204030204" pitchFamily="49" charset="0"/>
              </a:rPr>
              <a:t>: 480</a:t>
            </a:r>
          </a:p>
          <a:p>
            <a:r>
              <a:rPr lang="hu-HU" sz="2400" dirty="0"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latin typeface="Consolas" panose="020B0609020204030204" pitchFamily="49" charset="0"/>
              </a:rPr>
              <a:t>visible</a:t>
            </a:r>
            <a:r>
              <a:rPr lang="hu-HU" sz="2400" dirty="0">
                <a:latin typeface="Consolas" panose="020B0609020204030204" pitchFamily="49" charset="0"/>
              </a:rPr>
              <a:t>: </a:t>
            </a:r>
            <a:r>
              <a:rPr lang="hu-HU" sz="2400" dirty="0" err="1">
                <a:latin typeface="Consolas" panose="020B0609020204030204" pitchFamily="49" charset="0"/>
              </a:rPr>
              <a:t>true</a:t>
            </a:r>
            <a:endParaRPr lang="hu-HU" sz="2400" dirty="0">
              <a:latin typeface="Consolas" panose="020B0609020204030204" pitchFamily="49" charset="0"/>
            </a:endParaRPr>
          </a:p>
          <a:p>
            <a:r>
              <a:rPr lang="hu-HU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65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Qt Quick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Vezérlők</a:t>
            </a:r>
          </a:p>
        </p:txBody>
      </p:sp>
    </p:spTree>
    <p:extLst>
      <p:ext uri="{BB962C8B-B14F-4D97-AF65-F5344CB8AC3E}">
        <p14:creationId xmlns:p14="http://schemas.microsoft.com/office/powerpoint/2010/main" val="122091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QML </a:t>
            </a:r>
            <a:r>
              <a:rPr lang="en-US" dirty="0" err="1"/>
              <a:t>nyelv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Felület deklarálására</a:t>
            </a:r>
          </a:p>
          <a:p>
            <a:pPr lvl="1"/>
            <a:r>
              <a:rPr lang="hu-HU" dirty="0"/>
              <a:t>Miért jó deklaratívan megadni felületet?</a:t>
            </a:r>
          </a:p>
          <a:p>
            <a:r>
              <a:rPr lang="en-US" dirty="0"/>
              <a:t>JavaScript Object</a:t>
            </a:r>
            <a:r>
              <a:rPr lang="hu-HU" dirty="0"/>
              <a:t> szerű</a:t>
            </a:r>
            <a:r>
              <a:rPr lang="en-US" dirty="0"/>
              <a:t> (</a:t>
            </a:r>
            <a:r>
              <a:rPr lang="en-US" dirty="0" err="1"/>
              <a:t>nem</a:t>
            </a:r>
            <a:r>
              <a:rPr lang="en-US" dirty="0"/>
              <a:t> JSON)</a:t>
            </a:r>
            <a:endParaRPr lang="hu-HU" dirty="0"/>
          </a:p>
          <a:p>
            <a:pPr lvl="1"/>
            <a:r>
              <a:rPr lang="hu-HU" dirty="0"/>
              <a:t>Egyszerű</a:t>
            </a:r>
          </a:p>
          <a:p>
            <a:pPr lvl="1"/>
            <a:r>
              <a:rPr lang="hu-HU" dirty="0"/>
              <a:t>Picit kényelmesebb, mint XML</a:t>
            </a:r>
          </a:p>
          <a:p>
            <a:r>
              <a:rPr lang="hu-HU" dirty="0"/>
              <a:t>Struktúra megegyezik a hierarchiával</a:t>
            </a:r>
          </a:p>
          <a:p>
            <a:pPr lvl="1"/>
            <a:r>
              <a:rPr lang="hu-HU" dirty="0"/>
              <a:t>Szinte mindig</a:t>
            </a:r>
            <a:endParaRPr lang="en-US" dirty="0"/>
          </a:p>
          <a:p>
            <a:r>
              <a:rPr lang="hu-HU" dirty="0"/>
              <a:t>Tartalmazhat kódot, JavaScript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00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8E63B1A0955F054D8699BEDBBF139674" ma:contentTypeVersion="3" ma:contentTypeDescription="Új dokumentum létrehozása." ma:contentTypeScope="" ma:versionID="3b5081fa4e4e1fb214e9d2147f27daaf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ba6b90f8c6c520ac48487e3f4f4d8d89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5E5865-75C4-4DF8-BCDA-30D63527DF50}"/>
</file>

<file path=customXml/itemProps2.xml><?xml version="1.0" encoding="utf-8"?>
<ds:datastoreItem xmlns:ds="http://schemas.openxmlformats.org/officeDocument/2006/customXml" ds:itemID="{671A0CCF-BEEB-408C-A669-EA32AB517406}"/>
</file>

<file path=customXml/itemProps3.xml><?xml version="1.0" encoding="utf-8"?>
<ds:datastoreItem xmlns:ds="http://schemas.openxmlformats.org/officeDocument/2006/customXml" ds:itemID="{5277C757-ED42-4ED9-9359-A3ADD337B4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2208</Words>
  <Application>Microsoft Office PowerPoint</Application>
  <PresentationFormat>Widescreen</PresentationFormat>
  <Paragraphs>430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Mi a QT?</vt:lpstr>
      <vt:lpstr>Felhasználása</vt:lpstr>
      <vt:lpstr>Qt C++ Hello World</vt:lpstr>
      <vt:lpstr>Qt Quick</vt:lpstr>
      <vt:lpstr>QML betöltő</vt:lpstr>
      <vt:lpstr>QML Hello World</vt:lpstr>
      <vt:lpstr>Qt Quick</vt:lpstr>
      <vt:lpstr>QML nyelv</vt:lpstr>
      <vt:lpstr>QML vezérlők</vt:lpstr>
      <vt:lpstr>QML alaptípusok</vt:lpstr>
      <vt:lpstr>QML vezérlők - ablak</vt:lpstr>
      <vt:lpstr>QML vezérlők - Label</vt:lpstr>
      <vt:lpstr>QML vezérlők - Button</vt:lpstr>
      <vt:lpstr>QML vezérlők – RadioButton</vt:lpstr>
      <vt:lpstr>QML vezérlők</vt:lpstr>
      <vt:lpstr>QML vezérlők</vt:lpstr>
      <vt:lpstr>QML vezérlők – TextField (input)</vt:lpstr>
      <vt:lpstr>QML vezérlők – TextField (input)</vt:lpstr>
      <vt:lpstr>QML vezérlők – TextField (input)</vt:lpstr>
      <vt:lpstr>QML vezérlők – TextField (input)</vt:lpstr>
      <vt:lpstr>QML vezérlők - TextArea</vt:lpstr>
      <vt:lpstr>QML vezérlők – GroupBox</vt:lpstr>
      <vt:lpstr>Qt Quick</vt:lpstr>
      <vt:lpstr>QML Item</vt:lpstr>
      <vt:lpstr>QML Item</vt:lpstr>
      <vt:lpstr>QML Item - anchors</vt:lpstr>
      <vt:lpstr>QML Item - anchors</vt:lpstr>
      <vt:lpstr>QML Item - anchors</vt:lpstr>
      <vt:lpstr>QML Item</vt:lpstr>
      <vt:lpstr>Saját vezérlő</vt:lpstr>
      <vt:lpstr>Qt Quick</vt:lpstr>
      <vt:lpstr>QML layout</vt:lpstr>
      <vt:lpstr>QML layout</vt:lpstr>
      <vt:lpstr>QML layout</vt:lpstr>
      <vt:lpstr>QML layout</vt:lpstr>
      <vt:lpstr>QML layout</vt:lpstr>
      <vt:lpstr>QML layout</vt:lpstr>
      <vt:lpstr>Qt Quick</vt:lpstr>
      <vt:lpstr>Események – Signal</vt:lpstr>
      <vt:lpstr>Események – Signal Handler</vt:lpstr>
      <vt:lpstr>Események – Property Change</vt:lpstr>
      <vt:lpstr>Események – Attached Signal Handler</vt:lpstr>
      <vt:lpstr>Események – Timer</vt:lpstr>
      <vt:lpstr>Események – saját Signal</vt:lpstr>
      <vt:lpstr>Események – saját Signal</vt:lpstr>
      <vt:lpstr>Események – connect()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300</cp:revision>
  <dcterms:created xsi:type="dcterms:W3CDTF">2019-10-16T00:52:01Z</dcterms:created>
  <dcterms:modified xsi:type="dcterms:W3CDTF">2023-03-30T20:38:39Z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