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9"/>
  </p:notesMasterIdLst>
  <p:sldIdLst>
    <p:sldId id="256" r:id="rId2"/>
    <p:sldId id="356" r:id="rId3"/>
    <p:sldId id="310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6" r:id="rId13"/>
    <p:sldId id="365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5" r:id="rId22"/>
    <p:sldId id="374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28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Q</a:t>
            </a:r>
            <a:r>
              <a:rPr lang="en-US" dirty="0"/>
              <a:t>t</a:t>
            </a:r>
            <a:r>
              <a:rPr lang="hu-HU" dirty="0"/>
              <a:t> </a:t>
            </a:r>
            <a:r>
              <a:rPr lang="en-US" dirty="0"/>
              <a:t>Quick</a:t>
            </a:r>
            <a:r>
              <a:rPr lang="hu-HU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JS, vagy C++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Betöltés után szinte mindent meg lehet írni JS-</a:t>
            </a:r>
            <a:r>
              <a:rPr lang="hu-HU" dirty="0" err="1"/>
              <a:t>ben</a:t>
            </a:r>
            <a:endParaRPr lang="en-US" dirty="0"/>
          </a:p>
          <a:p>
            <a:r>
              <a:rPr lang="hu-HU" dirty="0"/>
              <a:t>És C++-</a:t>
            </a:r>
            <a:r>
              <a:rPr lang="hu-HU" dirty="0" err="1"/>
              <a:t>ban</a:t>
            </a:r>
            <a:r>
              <a:rPr lang="hu-HU" dirty="0"/>
              <a:t> is</a:t>
            </a:r>
          </a:p>
          <a:p>
            <a:pPr lvl="1"/>
            <a:r>
              <a:rPr lang="hu-HU" dirty="0" err="1"/>
              <a:t>QObject-ből</a:t>
            </a:r>
            <a:r>
              <a:rPr lang="hu-HU" dirty="0"/>
              <a:t> származtatunk – ez látszik QML-</a:t>
            </a:r>
            <a:r>
              <a:rPr lang="hu-HU" dirty="0" err="1"/>
              <a:t>ben</a:t>
            </a:r>
            <a:endParaRPr lang="hu-HU" dirty="0"/>
          </a:p>
          <a:p>
            <a:r>
              <a:rPr lang="hu-HU" dirty="0"/>
              <a:t>Ezek után el is felejthetjük a C++-t?</a:t>
            </a:r>
          </a:p>
          <a:p>
            <a:r>
              <a:rPr lang="hu-HU" dirty="0"/>
              <a:t>Válasz 1</a:t>
            </a:r>
          </a:p>
          <a:p>
            <a:pPr lvl="1"/>
            <a:r>
              <a:rPr lang="hu-HU" dirty="0"/>
              <a:t>Nem mindent lehet megírni JS-</a:t>
            </a:r>
            <a:r>
              <a:rPr lang="hu-HU" dirty="0" err="1"/>
              <a:t>ben</a:t>
            </a:r>
            <a:endParaRPr lang="hu-HU" dirty="0"/>
          </a:p>
          <a:p>
            <a:pPr lvl="1"/>
            <a:r>
              <a:rPr lang="hu-HU" dirty="0"/>
              <a:t>JS lassabb, de ez vajon számít-e</a:t>
            </a:r>
          </a:p>
          <a:p>
            <a:pPr lvl="1"/>
            <a:r>
              <a:rPr lang="hu-HU" dirty="0"/>
              <a:t>Ha minden JS lenne, akkor miért nem HTML+JS?</a:t>
            </a:r>
          </a:p>
          <a:p>
            <a:pPr lvl="2"/>
            <a:r>
              <a:rPr lang="hu-HU" dirty="0"/>
              <a:t>QT többet tud, mint HTML</a:t>
            </a:r>
          </a:p>
          <a:p>
            <a:pPr lvl="2"/>
            <a:r>
              <a:rPr lang="hu-HU" dirty="0"/>
              <a:t>Van lehetőségünk átlépni C++-</a:t>
            </a:r>
            <a:r>
              <a:rPr lang="hu-HU" dirty="0" err="1"/>
              <a:t>ba</a:t>
            </a:r>
            <a:r>
              <a:rPr lang="hu-HU" dirty="0"/>
              <a:t>, ha szükséges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3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JS, vagy C++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JS-</a:t>
            </a:r>
            <a:r>
              <a:rPr lang="hu-HU" dirty="0" err="1"/>
              <a:t>ben</a:t>
            </a:r>
            <a:r>
              <a:rPr lang="hu-HU" dirty="0"/>
              <a:t> célszerű megírni, ami a felülethez tartozik</a:t>
            </a:r>
          </a:p>
          <a:p>
            <a:pPr lvl="1"/>
            <a:r>
              <a:rPr lang="hu-HU" dirty="0"/>
              <a:t>Ha nem túl bonyolult</a:t>
            </a:r>
          </a:p>
          <a:p>
            <a:pPr lvl="2"/>
            <a:r>
              <a:rPr lang="hu-HU" dirty="0"/>
              <a:t>Nincsenek olyan szintű eszközök, mint C++-hoz</a:t>
            </a:r>
          </a:p>
          <a:p>
            <a:pPr lvl="1"/>
            <a:r>
              <a:rPr lang="hu-HU" dirty="0"/>
              <a:t>Ha nem számít a sebesség</a:t>
            </a:r>
          </a:p>
          <a:p>
            <a:pPr lvl="2"/>
            <a:r>
              <a:rPr lang="hu-HU" dirty="0"/>
              <a:t>C++ hozzáállás: mindig számít</a:t>
            </a:r>
          </a:p>
          <a:p>
            <a:pPr lvl="2"/>
            <a:r>
              <a:rPr lang="hu-HU" dirty="0"/>
              <a:t>Finomítunk: Ha nem kritikus a sebesség</a:t>
            </a:r>
          </a:p>
        </p:txBody>
      </p:sp>
    </p:spTree>
    <p:extLst>
      <p:ext uri="{BB962C8B-B14F-4D97-AF65-F5344CB8AC3E}">
        <p14:creationId xmlns:p14="http://schemas.microsoft.com/office/powerpoint/2010/main" val="198478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Alaposztályok</a:t>
            </a:r>
          </a:p>
        </p:txBody>
      </p:sp>
    </p:spTree>
    <p:extLst>
      <p:ext uri="{BB962C8B-B14F-4D97-AF65-F5344CB8AC3E}">
        <p14:creationId xmlns:p14="http://schemas.microsoft.com/office/powerpoint/2010/main" val="30300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QtObject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5882230" cy="5138447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 objektum</a:t>
            </a:r>
          </a:p>
          <a:p>
            <a:pPr lvl="1"/>
            <a:r>
              <a:rPr lang="hu-HU" dirty="0"/>
              <a:t>Csak egy neve van</a:t>
            </a:r>
          </a:p>
          <a:p>
            <a:pPr lvl="1"/>
            <a:r>
              <a:rPr lang="hu-HU" dirty="0"/>
              <a:t>C++ kódból név alapján meg lehet találni</a:t>
            </a:r>
          </a:p>
          <a:p>
            <a:pPr lvl="1"/>
            <a:r>
              <a:rPr lang="hu-HU" dirty="0"/>
              <a:t>Csoportosíthatunk mezőket (jobb oldal)</a:t>
            </a:r>
          </a:p>
          <a:p>
            <a:r>
              <a:rPr lang="hu-HU" dirty="0"/>
              <a:t>Hierarchia gyökere</a:t>
            </a:r>
          </a:p>
          <a:p>
            <a:pPr lvl="1"/>
            <a:r>
              <a:rPr lang="hu-HU" dirty="0"/>
              <a:t>Szinte minden ebből származik</a:t>
            </a:r>
          </a:p>
          <a:p>
            <a:pPr lvl="1"/>
            <a:r>
              <a:rPr lang="en-US" dirty="0"/>
              <a:t>Item </a:t>
            </a:r>
            <a:r>
              <a:rPr lang="hu-HU" dirty="0"/>
              <a:t>ebből származik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201577" y="1439562"/>
            <a:ext cx="5684930" cy="3046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QtObject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attributes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property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string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name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property</a:t>
            </a:r>
            <a:r>
              <a:rPr lang="hu-HU" sz="2400" dirty="0">
                <a:latin typeface="Consolas" panose="020B0609020204030204" pitchFamily="49" charset="0"/>
              </a:rPr>
              <a:t> int </a:t>
            </a:r>
            <a:r>
              <a:rPr lang="hu-HU" sz="2400" dirty="0" err="1">
                <a:latin typeface="Consolas" panose="020B0609020204030204" pitchFamily="49" charset="0"/>
              </a:rPr>
              <a:t>size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property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variant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attributes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  <a:p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Text{ </a:t>
            </a:r>
            <a:r>
              <a:rPr lang="hu-HU" sz="2400" dirty="0" err="1">
                <a:latin typeface="Consolas" panose="020B0609020204030204" pitchFamily="49" charset="0"/>
              </a:rPr>
              <a:t>text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attributes.name</a:t>
            </a:r>
            <a:r>
              <a:rPr lang="hu-HU" sz="2400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8036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Component</a:t>
            </a:r>
            <a:r>
              <a:rPr lang="en-US" dirty="0"/>
              <a:t> </a:t>
            </a:r>
            <a:r>
              <a:rPr lang="hu-HU" dirty="0"/>
              <a:t>– sablon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62093" y="1439562"/>
            <a:ext cx="3924414" cy="5138447"/>
          </a:xfrm>
        </p:spPr>
        <p:txBody>
          <a:bodyPr>
            <a:normAutofit/>
          </a:bodyPr>
          <a:lstStyle/>
          <a:p>
            <a:r>
              <a:rPr lang="hu-HU" sz="2800" dirty="0" err="1"/>
              <a:t>Újrafelhasználható</a:t>
            </a:r>
            <a:endParaRPr lang="hu-HU" sz="2800" dirty="0"/>
          </a:p>
          <a:p>
            <a:r>
              <a:rPr lang="hu-HU" sz="2800" dirty="0"/>
              <a:t>Létrehozza minden példányhoz</a:t>
            </a:r>
          </a:p>
          <a:p>
            <a:r>
              <a:rPr lang="hu-HU" sz="2800" dirty="0" err="1"/>
              <a:t>ItemTemplate</a:t>
            </a:r>
            <a:r>
              <a:rPr lang="hu-HU" sz="2800" dirty="0"/>
              <a:t> (XAML-</a:t>
            </a:r>
            <a:r>
              <a:rPr lang="hu-HU" sz="2800" dirty="0" err="1"/>
              <a:t>ben</a:t>
            </a:r>
            <a:r>
              <a:rPr lang="hu-HU" sz="2800" dirty="0"/>
              <a:t>) hasonló</a:t>
            </a:r>
          </a:p>
          <a:p>
            <a:endParaRPr lang="en-US" sz="2800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2"/>
            <a:ext cx="7642746" cy="4893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/>
              <a:t>Component</a:t>
            </a:r>
            <a:r>
              <a:rPr lang="hu-HU" sz="2400" dirty="0"/>
              <a:t>{</a:t>
            </a:r>
          </a:p>
          <a:p>
            <a:r>
              <a:rPr lang="hu-HU" sz="2400" dirty="0"/>
              <a:t>    </a:t>
            </a:r>
            <a:r>
              <a:rPr lang="hu-HU" sz="2400" dirty="0" err="1"/>
              <a:t>id</a:t>
            </a:r>
            <a:r>
              <a:rPr lang="hu-HU" sz="2400" dirty="0"/>
              <a:t>: </a:t>
            </a:r>
            <a:r>
              <a:rPr lang="hu-HU" sz="2400" dirty="0" err="1"/>
              <a:t>redSquare</a:t>
            </a:r>
            <a:endParaRPr lang="hu-HU" sz="2400" dirty="0"/>
          </a:p>
          <a:p>
            <a:r>
              <a:rPr lang="hu-HU" sz="2400" dirty="0"/>
              <a:t>    </a:t>
            </a:r>
            <a:r>
              <a:rPr lang="hu-HU" sz="2400" dirty="0" err="1"/>
              <a:t>Rectangle</a:t>
            </a:r>
            <a:r>
              <a:rPr lang="hu-HU" sz="2400" dirty="0"/>
              <a:t>{</a:t>
            </a:r>
          </a:p>
          <a:p>
            <a:r>
              <a:rPr lang="hu-HU" sz="2400" dirty="0"/>
              <a:t>        </a:t>
            </a:r>
            <a:r>
              <a:rPr lang="hu-HU" sz="2400" dirty="0" err="1"/>
              <a:t>color</a:t>
            </a:r>
            <a:r>
              <a:rPr lang="hu-HU" sz="2400" dirty="0"/>
              <a:t>: "</a:t>
            </a:r>
            <a:r>
              <a:rPr lang="hu-HU" sz="2400" dirty="0" err="1"/>
              <a:t>red</a:t>
            </a:r>
            <a:r>
              <a:rPr lang="hu-HU" sz="2400" dirty="0"/>
              <a:t>"</a:t>
            </a:r>
          </a:p>
          <a:p>
            <a:r>
              <a:rPr lang="hu-HU" sz="2400" dirty="0"/>
              <a:t>        </a:t>
            </a:r>
            <a:r>
              <a:rPr lang="hu-HU" sz="2400" dirty="0" err="1"/>
              <a:t>width</a:t>
            </a:r>
            <a:r>
              <a:rPr lang="hu-HU" sz="2400" dirty="0"/>
              <a:t> : 10</a:t>
            </a:r>
          </a:p>
          <a:p>
            <a:r>
              <a:rPr lang="hu-HU" sz="2400" dirty="0"/>
              <a:t>        </a:t>
            </a:r>
            <a:r>
              <a:rPr lang="hu-HU" sz="2400" dirty="0" err="1"/>
              <a:t>height</a:t>
            </a:r>
            <a:r>
              <a:rPr lang="hu-HU" sz="2400" dirty="0"/>
              <a:t> : 10</a:t>
            </a:r>
          </a:p>
          <a:p>
            <a:r>
              <a:rPr lang="hu-HU" sz="2400" dirty="0"/>
              <a:t>    }</a:t>
            </a:r>
          </a:p>
          <a:p>
            <a:r>
              <a:rPr lang="hu-HU" sz="2400" dirty="0"/>
              <a:t>}</a:t>
            </a:r>
          </a:p>
          <a:p>
            <a:endParaRPr lang="hu-HU" sz="2400" dirty="0"/>
          </a:p>
          <a:p>
            <a:r>
              <a:rPr lang="hu-HU" sz="2400" dirty="0" err="1"/>
              <a:t>Loader</a:t>
            </a:r>
            <a:r>
              <a:rPr lang="hu-HU" sz="2400" dirty="0"/>
              <a:t>{ </a:t>
            </a:r>
            <a:r>
              <a:rPr lang="hu-HU" sz="2400" dirty="0" err="1"/>
              <a:t>sourceComponent</a:t>
            </a:r>
            <a:r>
              <a:rPr lang="hu-HU" sz="2400" dirty="0"/>
              <a:t>: </a:t>
            </a:r>
            <a:r>
              <a:rPr lang="hu-HU" sz="2400" dirty="0" err="1"/>
              <a:t>redSquare</a:t>
            </a:r>
            <a:r>
              <a:rPr lang="hu-HU" sz="2400" dirty="0"/>
              <a:t>; x: 20 }</a:t>
            </a:r>
            <a:r>
              <a:rPr lang="en-US" sz="2400" dirty="0"/>
              <a:t> // QML</a:t>
            </a:r>
            <a:r>
              <a:rPr lang="hu-HU" sz="2400" dirty="0"/>
              <a:t>-</a:t>
            </a:r>
            <a:r>
              <a:rPr lang="hu-HU" sz="2400" dirty="0" err="1"/>
              <a:t>ben</a:t>
            </a:r>
            <a:endParaRPr lang="en-US" sz="2400" dirty="0"/>
          </a:p>
          <a:p>
            <a:endParaRPr lang="hu-HU" sz="2400" dirty="0"/>
          </a:p>
          <a:p>
            <a:r>
              <a:rPr lang="hu-HU" sz="2400" dirty="0" err="1"/>
              <a:t>redSquare.createObject</a:t>
            </a:r>
            <a:r>
              <a:rPr lang="hu-HU" sz="2400" dirty="0"/>
              <a:t>(p</a:t>
            </a:r>
            <a:r>
              <a:rPr lang="en-US" sz="2400" dirty="0"/>
              <a:t>a</a:t>
            </a:r>
            <a:r>
              <a:rPr lang="hu-HU" sz="2400" dirty="0"/>
              <a:t>r</a:t>
            </a:r>
            <a:r>
              <a:rPr lang="en-US" sz="2400" dirty="0"/>
              <a:t>e</a:t>
            </a:r>
            <a:r>
              <a:rPr lang="hu-HU" sz="2400" dirty="0" err="1"/>
              <a:t>nt</a:t>
            </a:r>
            <a:r>
              <a:rPr lang="hu-HU" sz="2400" dirty="0"/>
              <a:t>, </a:t>
            </a:r>
            <a:r>
              <a:rPr lang="en-US" sz="2400" dirty="0"/>
              <a:t>{"x":20}); // JS f</a:t>
            </a:r>
            <a:r>
              <a:rPr lang="hu-HU" sz="2400" dirty="0" err="1"/>
              <a:t>üggvényben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3197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Component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Betöltés állapota</a:t>
            </a:r>
          </a:p>
          <a:p>
            <a:pPr lvl="1"/>
            <a:r>
              <a:rPr lang="hu-HU" dirty="0" err="1"/>
              <a:t>progress</a:t>
            </a:r>
            <a:r>
              <a:rPr lang="hu-HU" dirty="0"/>
              <a:t>: 0..1</a:t>
            </a:r>
          </a:p>
          <a:p>
            <a:pPr lvl="2"/>
            <a:r>
              <a:rPr lang="hu-HU" dirty="0"/>
              <a:t>1-nél nincs kész, status==</a:t>
            </a:r>
            <a:r>
              <a:rPr lang="hu-HU" dirty="0" err="1"/>
              <a:t>Component.Ready-nél</a:t>
            </a:r>
            <a:r>
              <a:rPr lang="hu-HU" dirty="0"/>
              <a:t> van kész</a:t>
            </a:r>
          </a:p>
          <a:p>
            <a:pPr lvl="1"/>
            <a:r>
              <a:rPr lang="hu-HU" dirty="0"/>
              <a:t>status: Null, </a:t>
            </a:r>
            <a:r>
              <a:rPr lang="hu-HU" dirty="0" err="1"/>
              <a:t>Ready</a:t>
            </a:r>
            <a:r>
              <a:rPr lang="hu-HU" dirty="0"/>
              <a:t>, </a:t>
            </a:r>
            <a:r>
              <a:rPr lang="hu-HU" dirty="0" err="1"/>
              <a:t>Loading</a:t>
            </a:r>
            <a:r>
              <a:rPr lang="hu-HU" dirty="0"/>
              <a:t>, </a:t>
            </a:r>
            <a:r>
              <a:rPr lang="hu-HU" dirty="0" err="1"/>
              <a:t>Error</a:t>
            </a:r>
            <a:endParaRPr lang="hu-HU" dirty="0"/>
          </a:p>
          <a:p>
            <a:pPr lvl="1"/>
            <a:r>
              <a:rPr lang="hu-HU" dirty="0" err="1"/>
              <a:t>url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hu-HU" dirty="0" err="1"/>
              <a:t>qml</a:t>
            </a:r>
            <a:r>
              <a:rPr lang="hu-HU" dirty="0"/>
              <a:t> fájl, amiben van</a:t>
            </a:r>
          </a:p>
          <a:p>
            <a:r>
              <a:rPr lang="hu-HU" dirty="0"/>
              <a:t>Minden így töltődik be, az első </a:t>
            </a:r>
            <a:r>
              <a:rPr lang="hu-HU" dirty="0" err="1"/>
              <a:t>qml</a:t>
            </a:r>
            <a:r>
              <a:rPr lang="hu-HU" dirty="0"/>
              <a:t> fájlunk is</a:t>
            </a:r>
          </a:p>
          <a:p>
            <a:r>
              <a:rPr lang="hu-HU" dirty="0" err="1"/>
              <a:t>Component.onCompleted</a:t>
            </a:r>
            <a:endParaRPr lang="hu-HU" dirty="0"/>
          </a:p>
          <a:p>
            <a:pPr lvl="1"/>
            <a:r>
              <a:rPr lang="hu-HU" dirty="0" err="1"/>
              <a:t>attached</a:t>
            </a:r>
            <a:r>
              <a:rPr lang="hu-HU" dirty="0"/>
              <a:t> </a:t>
            </a:r>
            <a:r>
              <a:rPr lang="hu-HU" dirty="0" err="1"/>
              <a:t>signal</a:t>
            </a:r>
            <a:r>
              <a:rPr lang="en-US" dirty="0"/>
              <a:t> </a:t>
            </a:r>
            <a:r>
              <a:rPr lang="hu-HU" dirty="0"/>
              <a:t>– mindennek van</a:t>
            </a:r>
          </a:p>
          <a:p>
            <a:pPr lvl="1"/>
            <a:r>
              <a:rPr lang="en-US" dirty="0"/>
              <a:t>(</a:t>
            </a:r>
            <a:r>
              <a:rPr lang="hu-HU" dirty="0"/>
              <a:t>Lehet használni globális JS függvényt is – saját dolgait tudja inicializálni</a:t>
            </a:r>
            <a:r>
              <a:rPr lang="en-US" dirty="0"/>
              <a:t>)</a:t>
            </a:r>
          </a:p>
          <a:p>
            <a:r>
              <a:rPr lang="en-US" dirty="0" err="1"/>
              <a:t>Component.onD</a:t>
            </a:r>
            <a:r>
              <a:rPr lang="hu-HU" dirty="0" err="1"/>
              <a:t>estruct</a:t>
            </a:r>
            <a:r>
              <a:rPr lang="en-US" dirty="0"/>
              <a:t>ion()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944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Adatk</a:t>
            </a:r>
            <a:r>
              <a:rPr lang="hu-HU" dirty="0" err="1"/>
              <a:t>ötés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– Adatkötés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köthető mindenhez</a:t>
            </a:r>
          </a:p>
          <a:p>
            <a:pPr lvl="1"/>
            <a:r>
              <a:rPr lang="hu-HU" dirty="0"/>
              <a:t>Alaptípusok tulajdonságai nem </a:t>
            </a:r>
            <a:r>
              <a:rPr lang="hu-HU" dirty="0" err="1"/>
              <a:t>triggerelnek</a:t>
            </a:r>
            <a:endParaRPr lang="hu-HU" dirty="0"/>
          </a:p>
          <a:p>
            <a:r>
              <a:rPr lang="hu-HU" dirty="0"/>
              <a:t>Tetszőleges JS kifejezés, vagy teljes kód írható be</a:t>
            </a:r>
          </a:p>
          <a:p>
            <a:pPr lvl="1"/>
            <a:r>
              <a:rPr lang="hu-HU" dirty="0"/>
              <a:t>Kifejezés esetén nem kell </a:t>
            </a:r>
            <a:r>
              <a:rPr lang="hu-HU" dirty="0" err="1"/>
              <a:t>return</a:t>
            </a:r>
            <a:r>
              <a:rPr lang="hu-HU" dirty="0"/>
              <a:t>, sem kapcsos zárójel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382859" y="4087502"/>
            <a:ext cx="5440135" cy="1938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Rectangle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width: 100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height: </a:t>
            </a:r>
            <a:r>
              <a:rPr lang="en-US" sz="2400" dirty="0" err="1">
                <a:latin typeface="Consolas" panose="020B0609020204030204" pitchFamily="49" charset="0"/>
              </a:rPr>
              <a:t>parent.height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 color: "blue"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5852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– Adatkötés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/>
              <a:t>Property</a:t>
            </a:r>
            <a:r>
              <a:rPr lang="hu-HU" sz="2800" dirty="0"/>
              <a:t> </a:t>
            </a:r>
            <a:r>
              <a:rPr lang="hu-HU" sz="2800" dirty="0" err="1"/>
              <a:t>Binding</a:t>
            </a:r>
            <a:r>
              <a:rPr lang="hu-HU" sz="2800" dirty="0"/>
              <a:t> csak egy kényelmi szintaktika</a:t>
            </a:r>
          </a:p>
          <a:p>
            <a:pPr lvl="1"/>
            <a:r>
              <a:rPr lang="hu-HU" sz="2400" dirty="0"/>
              <a:t>Valóságban </a:t>
            </a:r>
            <a:r>
              <a:rPr lang="en-US" sz="2400" dirty="0" err="1"/>
              <a:t>egy</a:t>
            </a:r>
            <a:r>
              <a:rPr lang="en-US" sz="2400" dirty="0"/>
              <a:t> binding </a:t>
            </a:r>
            <a:r>
              <a:rPr lang="en-US" sz="2400" dirty="0" err="1"/>
              <a:t>objektum</a:t>
            </a:r>
            <a:r>
              <a:rPr lang="en-US" sz="2400" dirty="0"/>
              <a:t> j</a:t>
            </a:r>
            <a:r>
              <a:rPr lang="hu-HU" sz="2400" dirty="0"/>
              <a:t>ön létre</a:t>
            </a:r>
          </a:p>
          <a:p>
            <a:pPr lvl="2"/>
            <a:r>
              <a:rPr lang="hu-HU" sz="2000" dirty="0"/>
              <a:t>Tetszőleges JS függvényt átadhatunk</a:t>
            </a:r>
          </a:p>
          <a:p>
            <a:r>
              <a:rPr lang="hu-HU" sz="2800" dirty="0" err="1"/>
              <a:t>Qt.binding</a:t>
            </a:r>
            <a:r>
              <a:rPr lang="hu-HU" sz="2800" dirty="0"/>
              <a:t>: JS szintaktika</a:t>
            </a:r>
          </a:p>
          <a:p>
            <a:r>
              <a:rPr lang="hu-HU" sz="2800" dirty="0"/>
              <a:t>Függőségi gráf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540184" y="4008785"/>
            <a:ext cx="11125486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Rectangle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width: </a:t>
            </a:r>
            <a:r>
              <a:rPr lang="en-US" sz="2400" dirty="0" err="1">
                <a:latin typeface="Consolas" panose="020B0609020204030204" pitchFamily="49" charset="0"/>
              </a:rPr>
              <a:t>parent.width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Component.onCompleted</a:t>
            </a:r>
            <a:r>
              <a:rPr lang="hu-HU" sz="2400" dirty="0">
                <a:latin typeface="Consolas" panose="020B0609020204030204" pitchFamily="49" charset="0"/>
              </a:rPr>
              <a:t>: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height</a:t>
            </a:r>
            <a:r>
              <a:rPr lang="hu-HU" sz="2400" dirty="0">
                <a:latin typeface="Consolas" panose="020B0609020204030204" pitchFamily="49" charset="0"/>
              </a:rPr>
              <a:t> = </a:t>
            </a:r>
            <a:r>
              <a:rPr lang="hu-HU" sz="2400" dirty="0" err="1">
                <a:latin typeface="Consolas" panose="020B0609020204030204" pitchFamily="49" charset="0"/>
              </a:rPr>
              <a:t>Qt.binding</a:t>
            </a:r>
            <a:r>
              <a:rPr lang="hu-HU" sz="2400" dirty="0">
                <a:latin typeface="Consolas" panose="020B0609020204030204" pitchFamily="49" charset="0"/>
              </a:rPr>
              <a:t>(</a:t>
            </a:r>
            <a:r>
              <a:rPr lang="hu-HU" sz="2400" dirty="0" err="1">
                <a:latin typeface="Consolas" panose="020B0609020204030204" pitchFamily="49" charset="0"/>
              </a:rPr>
              <a:t>function</a:t>
            </a:r>
            <a:r>
              <a:rPr lang="hu-HU" sz="2400" dirty="0">
                <a:latin typeface="Consolas" panose="020B0609020204030204" pitchFamily="49" charset="0"/>
              </a:rPr>
              <a:t>() { </a:t>
            </a:r>
            <a:r>
              <a:rPr lang="hu-HU" sz="2400" dirty="0" err="1">
                <a:latin typeface="Consolas" panose="020B0609020204030204" pitchFamily="49" charset="0"/>
              </a:rPr>
              <a:t>return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parent.height</a:t>
            </a:r>
            <a:r>
              <a:rPr lang="hu-HU" sz="2400" dirty="0">
                <a:latin typeface="Consolas" panose="020B0609020204030204" pitchFamily="49" charset="0"/>
              </a:rPr>
              <a:t> });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934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– Adatkötés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Adatkötés csak akkor történik, ha a fenti két szintaktikát használjuk</a:t>
            </a:r>
          </a:p>
          <a:p>
            <a:r>
              <a:rPr lang="hu-HU" dirty="0"/>
              <a:t>Például itt </a:t>
            </a:r>
            <a:r>
              <a:rPr lang="hu-HU" dirty="0" err="1"/>
              <a:t>space</a:t>
            </a:r>
            <a:r>
              <a:rPr lang="hu-HU" dirty="0"/>
              <a:t>-re nem</a:t>
            </a:r>
          </a:p>
          <a:p>
            <a:pPr lvl="1"/>
            <a:r>
              <a:rPr lang="hu-HU" dirty="0"/>
              <a:t>Helyette simán kiszámolja az értéket, beleírja, majd nem változik többé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738650" y="3900353"/>
            <a:ext cx="4728553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Rectangle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width</a:t>
            </a:r>
            <a:r>
              <a:rPr lang="hu-HU" sz="2400" dirty="0">
                <a:latin typeface="Consolas" panose="020B0609020204030204" pitchFamily="49" charset="0"/>
              </a:rPr>
              <a:t>: 100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height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width</a:t>
            </a:r>
            <a:r>
              <a:rPr lang="hu-HU" sz="2400" dirty="0">
                <a:latin typeface="Consolas" panose="020B0609020204030204" pitchFamily="49" charset="0"/>
              </a:rPr>
              <a:t> * 2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Keys.onSpacePressed</a:t>
            </a:r>
            <a:r>
              <a:rPr lang="hu-HU" sz="2400" dirty="0">
                <a:latin typeface="Consolas" panose="020B0609020204030204" pitchFamily="49" charset="0"/>
              </a:rPr>
              <a:t>: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height</a:t>
            </a:r>
            <a:r>
              <a:rPr lang="hu-HU" sz="2400" dirty="0">
                <a:latin typeface="Consolas" panose="020B0609020204030204" pitchFamily="49" charset="0"/>
              </a:rPr>
              <a:t> = </a:t>
            </a:r>
            <a:r>
              <a:rPr lang="hu-HU" sz="2400" dirty="0" err="1">
                <a:latin typeface="Consolas" panose="020B0609020204030204" pitchFamily="49" charset="0"/>
              </a:rPr>
              <a:t>width</a:t>
            </a:r>
            <a:r>
              <a:rPr lang="hu-HU" sz="2400" dirty="0">
                <a:latin typeface="Consolas" panose="020B0609020204030204" pitchFamily="49" charset="0"/>
              </a:rPr>
              <a:t> * 3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78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9125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Két irányú adatkötés – nincs külön támogatás</a:t>
            </a:r>
          </a:p>
          <a:p>
            <a:pPr lvl="1"/>
            <a:r>
              <a:rPr lang="hu-HU" sz="2400" dirty="0" err="1"/>
              <a:t>Binding-loop</a:t>
            </a:r>
            <a:r>
              <a:rPr lang="hu-HU" sz="2400" dirty="0"/>
              <a:t> kialakulhat (itt nem, mert </a:t>
            </a:r>
            <a:r>
              <a:rPr lang="hu-HU" sz="2400" dirty="0" err="1"/>
              <a:t>property</a:t>
            </a:r>
            <a:r>
              <a:rPr lang="hu-HU" sz="2400" dirty="0"/>
              <a:t> csak akkor süti el a </a:t>
            </a:r>
            <a:r>
              <a:rPr lang="hu-HU" sz="2400" dirty="0" err="1"/>
              <a:t>changed</a:t>
            </a:r>
            <a:r>
              <a:rPr lang="hu-HU" sz="2400" dirty="0"/>
              <a:t> </a:t>
            </a:r>
            <a:r>
              <a:rPr lang="hu-HU" sz="2400" dirty="0" err="1"/>
              <a:t>signalt</a:t>
            </a:r>
            <a:r>
              <a:rPr lang="hu-HU" sz="2400" dirty="0"/>
              <a:t>, ha tényleg változik az értéke)</a:t>
            </a:r>
            <a:endParaRPr lang="en-US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– Adatkötés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256268" y="3177571"/>
            <a:ext cx="3844800" cy="3416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Button {</a:t>
            </a:r>
          </a:p>
          <a:p>
            <a:r>
              <a:rPr lang="en-US" dirty="0">
                <a:latin typeface="Consolas" panose="020B0609020204030204" pitchFamily="49" charset="0"/>
              </a:rPr>
              <a:t>    id: </a:t>
            </a:r>
            <a:r>
              <a:rPr lang="hu-HU" dirty="0">
                <a:latin typeface="Consolas" panose="020B0609020204030204" pitchFamily="49" charset="0"/>
              </a:rPr>
              <a:t>button1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property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count: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onClicked</a:t>
            </a:r>
            <a:r>
              <a:rPr lang="en-US" dirty="0">
                <a:latin typeface="Consolas" panose="020B0609020204030204" pitchFamily="49" charset="0"/>
              </a:rPr>
              <a:t>: count += 1</a:t>
            </a:r>
          </a:p>
          <a:p>
            <a:r>
              <a:rPr lang="en-US" dirty="0">
                <a:latin typeface="Consolas" panose="020B0609020204030204" pitchFamily="49" charset="0"/>
              </a:rPr>
              <a:t>    text: count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Button {</a:t>
            </a:r>
          </a:p>
          <a:p>
            <a:r>
              <a:rPr lang="en-US" dirty="0">
                <a:latin typeface="Consolas" panose="020B0609020204030204" pitchFamily="49" charset="0"/>
              </a:rPr>
              <a:t>    id: </a:t>
            </a:r>
            <a:r>
              <a:rPr lang="hu-HU" dirty="0">
                <a:latin typeface="Consolas" panose="020B0609020204030204" pitchFamily="49" charset="0"/>
              </a:rPr>
              <a:t>button2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property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count: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onClicked</a:t>
            </a:r>
            <a:r>
              <a:rPr lang="en-US" dirty="0">
                <a:latin typeface="Consolas" panose="020B0609020204030204" pitchFamily="49" charset="0"/>
              </a:rPr>
              <a:t>: count += 1</a:t>
            </a:r>
          </a:p>
          <a:p>
            <a:r>
              <a:rPr lang="en-US" dirty="0">
                <a:latin typeface="Consolas" panose="020B0609020204030204" pitchFamily="49" charset="0"/>
              </a:rPr>
              <a:t>    text: count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églalap 4"/>
          <p:cNvSpPr/>
          <p:nvPr/>
        </p:nvSpPr>
        <p:spPr>
          <a:xfrm>
            <a:off x="5577820" y="3300681"/>
            <a:ext cx="4512318" cy="3170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Binding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target: </a:t>
            </a:r>
            <a:r>
              <a:rPr lang="hu-HU" sz="2000" dirty="0">
                <a:latin typeface="Consolas" panose="020B0609020204030204" pitchFamily="49" charset="0"/>
              </a:rPr>
              <a:t>button1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property: 'count'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value: </a:t>
            </a:r>
            <a:r>
              <a:rPr lang="hu-HU" sz="2000" dirty="0">
                <a:latin typeface="Consolas" panose="020B0609020204030204" pitchFamily="49" charset="0"/>
              </a:rPr>
              <a:t>button2</a:t>
            </a:r>
            <a:r>
              <a:rPr lang="en-US" sz="2000" dirty="0">
                <a:latin typeface="Consolas" panose="020B0609020204030204" pitchFamily="49" charset="0"/>
              </a:rPr>
              <a:t>.count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Binding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target: </a:t>
            </a:r>
            <a:r>
              <a:rPr lang="hu-HU" sz="2000" dirty="0">
                <a:latin typeface="Consolas" panose="020B0609020204030204" pitchFamily="49" charset="0"/>
              </a:rPr>
              <a:t>button2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property: 'count'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value: </a:t>
            </a:r>
            <a:r>
              <a:rPr lang="hu-HU" sz="2000" dirty="0">
                <a:latin typeface="Consolas" panose="020B0609020204030204" pitchFamily="49" charset="0"/>
              </a:rPr>
              <a:t>button1</a:t>
            </a:r>
            <a:r>
              <a:rPr lang="en-US" sz="2000" dirty="0">
                <a:latin typeface="Consolas" panose="020B0609020204030204" pitchFamily="49" charset="0"/>
              </a:rPr>
              <a:t>.count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4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Állapotok</a:t>
            </a:r>
          </a:p>
        </p:txBody>
      </p:sp>
    </p:spTree>
    <p:extLst>
      <p:ext uri="{BB962C8B-B14F-4D97-AF65-F5344CB8AC3E}">
        <p14:creationId xmlns:p14="http://schemas.microsoft.com/office/powerpoint/2010/main" val="1896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– Állapotok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Aktuális állapot: </a:t>
            </a:r>
            <a:r>
              <a:rPr lang="hu-HU" dirty="0" err="1"/>
              <a:t>state</a:t>
            </a:r>
            <a:endParaRPr lang="hu-HU" dirty="0"/>
          </a:p>
          <a:p>
            <a:r>
              <a:rPr lang="hu-HU" dirty="0"/>
              <a:t>Összes állapot: </a:t>
            </a:r>
            <a:r>
              <a:rPr lang="en-US" dirty="0"/>
              <a:t>s</a:t>
            </a:r>
            <a:r>
              <a:rPr lang="hu-HU" dirty="0" err="1"/>
              <a:t>tates</a:t>
            </a:r>
            <a:r>
              <a:rPr lang="en-US" dirty="0"/>
              <a:t>: list&lt;State&gt;</a:t>
            </a:r>
          </a:p>
          <a:p>
            <a:r>
              <a:rPr lang="hu-HU" dirty="0"/>
              <a:t>Váltani a </a:t>
            </a:r>
            <a:r>
              <a:rPr lang="hu-HU" dirty="0" err="1"/>
              <a:t>state</a:t>
            </a:r>
            <a:r>
              <a:rPr lang="hu-HU" dirty="0"/>
              <a:t>=</a:t>
            </a:r>
            <a:r>
              <a:rPr lang="en-US" dirty="0"/>
              <a:t>&lt;state neve&gt;</a:t>
            </a:r>
            <a:r>
              <a:rPr lang="hu-HU" dirty="0"/>
              <a:t> módon lehet</a:t>
            </a:r>
          </a:p>
          <a:p>
            <a:r>
              <a:rPr lang="hu-HU" dirty="0"/>
              <a:t>Mindenképpen van alapállapot</a:t>
            </a:r>
          </a:p>
          <a:p>
            <a:pPr lvl="1"/>
            <a:r>
              <a:rPr lang="hu-HU" dirty="0"/>
              <a:t>A neve üres </a:t>
            </a:r>
            <a:r>
              <a:rPr lang="hu-HU" dirty="0" err="1"/>
              <a:t>string</a:t>
            </a:r>
            <a:endParaRPr lang="hu-HU" dirty="0"/>
          </a:p>
          <a:p>
            <a:pPr lvl="1"/>
            <a:r>
              <a:rPr lang="hu-HU" dirty="0"/>
              <a:t>Mindent visszaállít a kezdeti állapotba</a:t>
            </a:r>
          </a:p>
          <a:p>
            <a:pPr lvl="1"/>
            <a:r>
              <a:rPr lang="hu-HU" dirty="0"/>
              <a:t>Definiálni is lehet saját alapállapotot</a:t>
            </a:r>
          </a:p>
        </p:txBody>
      </p:sp>
    </p:spTree>
    <p:extLst>
      <p:ext uri="{BB962C8B-B14F-4D97-AF65-F5344CB8AC3E}">
        <p14:creationId xmlns:p14="http://schemas.microsoft.com/office/powerpoint/2010/main" val="340823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– Állapotok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State</a:t>
            </a:r>
            <a:r>
              <a:rPr lang="hu-HU" dirty="0"/>
              <a:t> QML elem</a:t>
            </a:r>
          </a:p>
          <a:p>
            <a:pPr lvl="1"/>
            <a:r>
              <a:rPr lang="hu-HU" dirty="0" err="1"/>
              <a:t>name</a:t>
            </a:r>
            <a:r>
              <a:rPr lang="hu-HU" dirty="0"/>
              <a:t>: </a:t>
            </a:r>
            <a:r>
              <a:rPr lang="hu-HU" dirty="0" err="1"/>
              <a:t>string</a:t>
            </a:r>
            <a:endParaRPr lang="en-US" dirty="0"/>
          </a:p>
          <a:p>
            <a:pPr lvl="1"/>
            <a:r>
              <a:rPr lang="en-US" dirty="0"/>
              <a:t>changes: list&lt;Change&gt;</a:t>
            </a:r>
          </a:p>
          <a:p>
            <a:pPr lvl="2"/>
            <a:r>
              <a:rPr lang="en-US" dirty="0" err="1"/>
              <a:t>PropertyChanges</a:t>
            </a:r>
            <a:r>
              <a:rPr lang="en-US" dirty="0"/>
              <a:t>, </a:t>
            </a:r>
            <a:r>
              <a:rPr lang="en-US" dirty="0" err="1"/>
              <a:t>AnchorChange</a:t>
            </a:r>
            <a:r>
              <a:rPr lang="en-US" dirty="0"/>
              <a:t>, </a:t>
            </a:r>
            <a:r>
              <a:rPr lang="en-US" dirty="0" err="1"/>
              <a:t>ParentChange</a:t>
            </a:r>
            <a:r>
              <a:rPr lang="en-US" dirty="0"/>
              <a:t>, …</a:t>
            </a:r>
          </a:p>
          <a:p>
            <a:pPr lvl="1"/>
            <a:r>
              <a:rPr lang="hu-HU" dirty="0"/>
              <a:t>e</a:t>
            </a:r>
            <a:r>
              <a:rPr lang="en-US" dirty="0" err="1"/>
              <a:t>xtend</a:t>
            </a:r>
            <a:r>
              <a:rPr lang="hu-HU" dirty="0"/>
              <a:t>: </a:t>
            </a:r>
            <a:r>
              <a:rPr lang="hu-HU" dirty="0" err="1"/>
              <a:t>string</a:t>
            </a:r>
            <a:endParaRPr lang="hu-HU" dirty="0"/>
          </a:p>
          <a:p>
            <a:pPr lvl="2"/>
            <a:r>
              <a:rPr lang="hu-HU" dirty="0"/>
              <a:t>Átveszi a megnevezett </a:t>
            </a:r>
            <a:r>
              <a:rPr lang="hu-HU" dirty="0" err="1"/>
              <a:t>state</a:t>
            </a:r>
            <a:r>
              <a:rPr lang="hu-HU" dirty="0"/>
              <a:t> összes változását</a:t>
            </a:r>
          </a:p>
          <a:p>
            <a:pPr lvl="2"/>
            <a:r>
              <a:rPr lang="hu-HU" dirty="0"/>
              <a:t>Felül lehet írni, hozzá lehet adni</a:t>
            </a:r>
          </a:p>
          <a:p>
            <a:pPr lvl="1"/>
            <a:r>
              <a:rPr lang="hu-HU" dirty="0" err="1"/>
              <a:t>when</a:t>
            </a:r>
            <a:r>
              <a:rPr lang="en-US" dirty="0"/>
              <a:t>: </a:t>
            </a:r>
            <a:r>
              <a:rPr lang="hu-HU" dirty="0" err="1"/>
              <a:t>bool</a:t>
            </a:r>
            <a:endParaRPr lang="hu-HU" dirty="0"/>
          </a:p>
          <a:p>
            <a:pPr lvl="2"/>
            <a:r>
              <a:rPr lang="hu-HU" dirty="0"/>
              <a:t>JS kifejezést adunk meg, ami </a:t>
            </a:r>
            <a:r>
              <a:rPr lang="hu-HU" dirty="0" err="1"/>
              <a:t>kiértékelődik</a:t>
            </a:r>
            <a:endParaRPr lang="hu-HU" dirty="0"/>
          </a:p>
          <a:p>
            <a:pPr lvl="2"/>
            <a:r>
              <a:rPr lang="hu-HU" dirty="0"/>
              <a:t>Ha igaz, akkor automatikusan állapotot vált</a:t>
            </a:r>
          </a:p>
          <a:p>
            <a:pPr lvl="2"/>
            <a:r>
              <a:rPr lang="hu-HU" dirty="0"/>
              <a:t>Ha több is igaz lesz egyszerre, akkor az elsőre </a:t>
            </a:r>
            <a:r>
              <a:rPr lang="hu-HU" dirty="0" err="1"/>
              <a:t>vál</a:t>
            </a: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4889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Állapotok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546663"/>
            <a:ext cx="11567160" cy="50783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dirty="0" err="1">
                <a:latin typeface="Consolas" panose="020B0609020204030204" pitchFamily="49" charset="0"/>
              </a:rPr>
              <a:t>Rectangle</a:t>
            </a:r>
            <a:r>
              <a:rPr lang="hu-HU" dirty="0">
                <a:latin typeface="Consolas" panose="020B0609020204030204" pitchFamily="49" charset="0"/>
              </a:rPr>
              <a:t> {</a:t>
            </a:r>
          </a:p>
          <a:p>
            <a:r>
              <a:rPr lang="hu-HU" dirty="0">
                <a:latin typeface="Consolas" panose="020B0609020204030204" pitchFamily="49" charset="0"/>
              </a:rPr>
              <a:t>    </a:t>
            </a:r>
            <a:r>
              <a:rPr lang="hu-HU" dirty="0" err="1">
                <a:latin typeface="Consolas" panose="020B0609020204030204" pitchFamily="49" charset="0"/>
              </a:rPr>
              <a:t>id</a:t>
            </a:r>
            <a:r>
              <a:rPr lang="hu-HU" dirty="0">
                <a:latin typeface="Consolas" panose="020B0609020204030204" pitchFamily="49" charset="0"/>
              </a:rPr>
              <a:t>: </a:t>
            </a:r>
            <a:r>
              <a:rPr lang="hu-HU" dirty="0" err="1">
                <a:latin typeface="Consolas" panose="020B0609020204030204" pitchFamily="49" charset="0"/>
              </a:rPr>
              <a:t>rect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    </a:t>
            </a:r>
            <a:r>
              <a:rPr lang="hu-HU" dirty="0" err="1">
                <a:latin typeface="Consolas" panose="020B0609020204030204" pitchFamily="49" charset="0"/>
              </a:rPr>
              <a:t>width</a:t>
            </a:r>
            <a:r>
              <a:rPr lang="hu-HU" dirty="0">
                <a:latin typeface="Consolas" panose="020B0609020204030204" pitchFamily="49" charset="0"/>
              </a:rPr>
              <a:t>: 100; </a:t>
            </a:r>
            <a:r>
              <a:rPr lang="hu-HU" dirty="0" err="1">
                <a:latin typeface="Consolas" panose="020B0609020204030204" pitchFamily="49" charset="0"/>
              </a:rPr>
              <a:t>height</a:t>
            </a:r>
            <a:r>
              <a:rPr lang="hu-HU" dirty="0">
                <a:latin typeface="Consolas" panose="020B0609020204030204" pitchFamily="49" charset="0"/>
              </a:rPr>
              <a:t>: 100</a:t>
            </a:r>
          </a:p>
          <a:p>
            <a:r>
              <a:rPr lang="hu-HU" dirty="0">
                <a:latin typeface="Consolas" panose="020B0609020204030204" pitchFamily="49" charset="0"/>
              </a:rPr>
              <a:t>    </a:t>
            </a:r>
            <a:r>
              <a:rPr lang="hu-HU" dirty="0" err="1">
                <a:latin typeface="Consolas" panose="020B0609020204030204" pitchFamily="49" charset="0"/>
              </a:rPr>
              <a:t>color</a:t>
            </a:r>
            <a:r>
              <a:rPr lang="hu-HU" dirty="0">
                <a:latin typeface="Consolas" panose="020B0609020204030204" pitchFamily="49" charset="0"/>
              </a:rPr>
              <a:t>: "</a:t>
            </a:r>
            <a:r>
              <a:rPr lang="hu-HU" dirty="0" err="1">
                <a:latin typeface="Consolas" panose="020B0609020204030204" pitchFamily="49" charset="0"/>
              </a:rPr>
              <a:t>black</a:t>
            </a:r>
            <a:r>
              <a:rPr lang="hu-HU" dirty="0">
                <a:latin typeface="Consolas" panose="020B0609020204030204" pitchFamily="49" charset="0"/>
              </a:rPr>
              <a:t>"</a:t>
            </a:r>
          </a:p>
          <a:p>
            <a:r>
              <a:rPr lang="hu-HU" dirty="0">
                <a:latin typeface="Consolas" panose="020B0609020204030204" pitchFamily="49" charset="0"/>
              </a:rPr>
              <a:t>    </a:t>
            </a:r>
            <a:r>
              <a:rPr lang="hu-HU" dirty="0" err="1">
                <a:latin typeface="Consolas" panose="020B0609020204030204" pitchFamily="49" charset="0"/>
              </a:rPr>
              <a:t>MouseArea</a:t>
            </a:r>
            <a:r>
              <a:rPr lang="hu-HU" dirty="0">
                <a:latin typeface="Consolas" panose="020B0609020204030204" pitchFamily="49" charset="0"/>
              </a:rPr>
              <a:t> {</a:t>
            </a:r>
          </a:p>
          <a:p>
            <a:r>
              <a:rPr lang="hu-HU" dirty="0">
                <a:latin typeface="Consolas" panose="020B0609020204030204" pitchFamily="49" charset="0"/>
              </a:rPr>
              <a:t>        </a:t>
            </a:r>
            <a:r>
              <a:rPr lang="hu-HU" dirty="0" err="1">
                <a:latin typeface="Consolas" panose="020B0609020204030204" pitchFamily="49" charset="0"/>
              </a:rPr>
              <a:t>id</a:t>
            </a:r>
            <a:r>
              <a:rPr lang="hu-HU" dirty="0">
                <a:latin typeface="Consolas" panose="020B0609020204030204" pitchFamily="49" charset="0"/>
              </a:rPr>
              <a:t>: </a:t>
            </a:r>
            <a:r>
              <a:rPr lang="hu-HU" dirty="0" err="1">
                <a:latin typeface="Consolas" panose="020B0609020204030204" pitchFamily="49" charset="0"/>
              </a:rPr>
              <a:t>mouseArea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        </a:t>
            </a:r>
            <a:r>
              <a:rPr lang="hu-HU" dirty="0" err="1">
                <a:latin typeface="Consolas" panose="020B0609020204030204" pitchFamily="49" charset="0"/>
              </a:rPr>
              <a:t>anchors.fill</a:t>
            </a:r>
            <a:r>
              <a:rPr lang="hu-HU" dirty="0">
                <a:latin typeface="Consolas" panose="020B0609020204030204" pitchFamily="49" charset="0"/>
              </a:rPr>
              <a:t>: </a:t>
            </a:r>
            <a:r>
              <a:rPr lang="hu-HU" dirty="0" err="1">
                <a:latin typeface="Consolas" panose="020B0609020204030204" pitchFamily="49" charset="0"/>
              </a:rPr>
              <a:t>parent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onClicked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rect.state</a:t>
            </a:r>
            <a:r>
              <a:rPr lang="en-US" dirty="0">
                <a:latin typeface="Consolas" panose="020B0609020204030204" pitchFamily="49" charset="0"/>
              </a:rPr>
              <a:t> == 'clicked' ? </a:t>
            </a:r>
            <a:r>
              <a:rPr lang="en-US" dirty="0" err="1">
                <a:latin typeface="Consolas" panose="020B0609020204030204" pitchFamily="49" charset="0"/>
              </a:rPr>
              <a:t>rect.state</a:t>
            </a:r>
            <a:r>
              <a:rPr lang="en-US" dirty="0">
                <a:latin typeface="Consolas" panose="020B0609020204030204" pitchFamily="49" charset="0"/>
              </a:rPr>
              <a:t> = '' : </a:t>
            </a:r>
            <a:r>
              <a:rPr lang="en-US" dirty="0" err="1">
                <a:latin typeface="Consolas" panose="020B0609020204030204" pitchFamily="49" charset="0"/>
              </a:rPr>
              <a:t>rect.state</a:t>
            </a:r>
            <a:r>
              <a:rPr lang="en-US" dirty="0">
                <a:latin typeface="Consolas" panose="020B0609020204030204" pitchFamily="49" charset="0"/>
              </a:rPr>
              <a:t> = 'clicked';</a:t>
            </a:r>
          </a:p>
          <a:p>
            <a:r>
              <a:rPr lang="hu-HU" dirty="0">
                <a:latin typeface="Consolas" panose="020B0609020204030204" pitchFamily="49" charset="0"/>
              </a:rPr>
              <a:t>    }</a:t>
            </a:r>
          </a:p>
          <a:p>
            <a:r>
              <a:rPr lang="hu-HU" dirty="0">
                <a:latin typeface="Consolas" panose="020B0609020204030204" pitchFamily="49" charset="0"/>
              </a:rPr>
              <a:t>    </a:t>
            </a:r>
            <a:r>
              <a:rPr lang="hu-HU" dirty="0" err="1">
                <a:latin typeface="Consolas" panose="020B0609020204030204" pitchFamily="49" charset="0"/>
              </a:rPr>
              <a:t>states</a:t>
            </a:r>
            <a:r>
              <a:rPr lang="hu-HU" dirty="0">
                <a:latin typeface="Consolas" panose="020B0609020204030204" pitchFamily="49" charset="0"/>
              </a:rPr>
              <a:t>: [</a:t>
            </a:r>
          </a:p>
          <a:p>
            <a:r>
              <a:rPr lang="hu-HU" dirty="0">
                <a:latin typeface="Consolas" panose="020B0609020204030204" pitchFamily="49" charset="0"/>
              </a:rPr>
              <a:t>        </a:t>
            </a:r>
            <a:r>
              <a:rPr lang="hu-HU" dirty="0" err="1">
                <a:latin typeface="Consolas" panose="020B0609020204030204" pitchFamily="49" charset="0"/>
              </a:rPr>
              <a:t>State</a:t>
            </a:r>
            <a:r>
              <a:rPr lang="hu-HU" dirty="0">
                <a:latin typeface="Consolas" panose="020B0609020204030204" pitchFamily="49" charset="0"/>
              </a:rPr>
              <a:t> {</a:t>
            </a:r>
          </a:p>
          <a:p>
            <a:r>
              <a:rPr lang="hu-HU" dirty="0">
                <a:latin typeface="Consolas" panose="020B0609020204030204" pitchFamily="49" charset="0"/>
              </a:rPr>
              <a:t>            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: "</a:t>
            </a:r>
            <a:r>
              <a:rPr lang="hu-HU" dirty="0" err="1">
                <a:latin typeface="Consolas" panose="020B0609020204030204" pitchFamily="49" charset="0"/>
              </a:rPr>
              <a:t>clicked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when: width &lt; 100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PropertyChanges</a:t>
            </a:r>
            <a:r>
              <a:rPr lang="en-US" dirty="0">
                <a:latin typeface="Consolas" panose="020B0609020204030204" pitchFamily="49" charset="0"/>
              </a:rPr>
              <a:t> { target: </a:t>
            </a:r>
            <a:r>
              <a:rPr lang="en-US" dirty="0" err="1">
                <a:latin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</a:rPr>
              <a:t>; color: "red" }</a:t>
            </a:r>
          </a:p>
          <a:p>
            <a:r>
              <a:rPr lang="hu-HU" dirty="0">
                <a:latin typeface="Consolas" panose="020B0609020204030204" pitchFamily="49" charset="0"/>
              </a:rPr>
              <a:t>        }</a:t>
            </a:r>
          </a:p>
          <a:p>
            <a:r>
              <a:rPr lang="hu-HU" dirty="0">
                <a:latin typeface="Consolas" panose="020B0609020204030204" pitchFamily="49" charset="0"/>
              </a:rPr>
              <a:t>    ]</a:t>
            </a:r>
          </a:p>
          <a:p>
            <a:r>
              <a:rPr lang="hu-HU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5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Állapotok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PropertyChanges</a:t>
            </a:r>
            <a:endParaRPr lang="hu-HU" dirty="0"/>
          </a:p>
          <a:p>
            <a:pPr lvl="1"/>
            <a:r>
              <a:rPr lang="hu-HU" dirty="0"/>
              <a:t>Leggyakrabban használt</a:t>
            </a:r>
          </a:p>
          <a:p>
            <a:pPr lvl="1"/>
            <a:r>
              <a:rPr lang="hu-HU" dirty="0"/>
              <a:t>Több tulajdonságot is állíthat</a:t>
            </a:r>
          </a:p>
          <a:p>
            <a:pPr lvl="2"/>
            <a:r>
              <a:rPr lang="en-US" dirty="0" err="1"/>
              <a:t>PropertyChanges</a:t>
            </a:r>
            <a:r>
              <a:rPr lang="en-US" dirty="0"/>
              <a:t> { target: </a:t>
            </a:r>
            <a:r>
              <a:rPr lang="en-US" dirty="0" err="1"/>
              <a:t>rect</a:t>
            </a:r>
            <a:r>
              <a:rPr lang="en-US" dirty="0"/>
              <a:t>; color: "blue"; height: </a:t>
            </a:r>
            <a:r>
              <a:rPr lang="hu-HU" dirty="0"/>
              <a:t>5 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undefined </a:t>
            </a:r>
            <a:r>
              <a:rPr lang="en-US" dirty="0" err="1"/>
              <a:t>vissza</a:t>
            </a:r>
            <a:r>
              <a:rPr lang="hu-HU" dirty="0"/>
              <a:t>állítja alapértékre (nem kezdeti értékre)</a:t>
            </a:r>
          </a:p>
          <a:p>
            <a:pPr lvl="1"/>
            <a:r>
              <a:rPr lang="hu-HU" dirty="0"/>
              <a:t>Lehet </a:t>
            </a:r>
            <a:r>
              <a:rPr lang="hu-HU" dirty="0" err="1"/>
              <a:t>bindingot</a:t>
            </a:r>
            <a:r>
              <a:rPr lang="hu-HU" dirty="0"/>
              <a:t> létrehozni</a:t>
            </a:r>
            <a:endParaRPr lang="en-US" dirty="0"/>
          </a:p>
          <a:p>
            <a:pPr lvl="2"/>
            <a:r>
              <a:rPr lang="en-US" dirty="0" err="1"/>
              <a:t>PropertyChanges</a:t>
            </a:r>
            <a:r>
              <a:rPr lang="en-US" dirty="0"/>
              <a:t> { target: </a:t>
            </a:r>
            <a:r>
              <a:rPr lang="en-US" dirty="0" err="1"/>
              <a:t>rect</a:t>
            </a:r>
            <a:r>
              <a:rPr lang="en-US" dirty="0"/>
              <a:t>; height: </a:t>
            </a:r>
            <a:r>
              <a:rPr lang="hu-HU" dirty="0" err="1"/>
              <a:t>parent.width</a:t>
            </a:r>
            <a:r>
              <a:rPr lang="hu-HU" dirty="0"/>
              <a:t> </a:t>
            </a:r>
            <a:r>
              <a:rPr lang="en-US" dirty="0"/>
              <a:t>}</a:t>
            </a:r>
            <a:endParaRPr lang="hu-HU" dirty="0"/>
          </a:p>
          <a:p>
            <a:pPr lvl="1"/>
            <a:r>
              <a:rPr lang="hu-HU" dirty="0"/>
              <a:t>Vagy az éppen aktuális értékét beírni </a:t>
            </a:r>
            <a:r>
              <a:rPr lang="hu-HU" dirty="0" err="1"/>
              <a:t>binding</a:t>
            </a:r>
            <a:r>
              <a:rPr lang="hu-HU" dirty="0"/>
              <a:t> nélkül</a:t>
            </a:r>
          </a:p>
          <a:p>
            <a:pPr lvl="2"/>
            <a:r>
              <a:rPr lang="en-US" dirty="0" err="1"/>
              <a:t>PropertyChanges</a:t>
            </a:r>
            <a:r>
              <a:rPr lang="en-US" dirty="0"/>
              <a:t> { target: </a:t>
            </a:r>
            <a:r>
              <a:rPr lang="en-US" dirty="0" err="1"/>
              <a:t>rect</a:t>
            </a:r>
            <a:r>
              <a:rPr lang="en-US" dirty="0"/>
              <a:t>; </a:t>
            </a:r>
            <a:r>
              <a:rPr lang="hu-HU" dirty="0"/>
              <a:t>explicit: </a:t>
            </a:r>
            <a:r>
              <a:rPr lang="hu-HU" dirty="0" err="1"/>
              <a:t>true</a:t>
            </a:r>
            <a:r>
              <a:rPr lang="hu-HU" dirty="0"/>
              <a:t>; </a:t>
            </a:r>
            <a:r>
              <a:rPr lang="en-US" dirty="0"/>
              <a:t>height: </a:t>
            </a:r>
            <a:r>
              <a:rPr lang="hu-HU" dirty="0" err="1"/>
              <a:t>parent.width</a:t>
            </a:r>
            <a:r>
              <a:rPr lang="hu-HU" dirty="0"/>
              <a:t> </a:t>
            </a:r>
            <a:r>
              <a:rPr lang="en-US" dirty="0"/>
              <a:t>}</a:t>
            </a:r>
          </a:p>
          <a:p>
            <a:pPr marL="91440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224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Átmenetek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98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Átmenetek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nem azonnali váltás kell – sosem az kell</a:t>
            </a:r>
          </a:p>
          <a:p>
            <a:r>
              <a:rPr lang="en-US" dirty="0"/>
              <a:t>transitions</a:t>
            </a:r>
            <a:r>
              <a:rPr lang="hu-HU" dirty="0"/>
              <a:t>:</a:t>
            </a:r>
            <a:r>
              <a:rPr lang="en-US" dirty="0"/>
              <a:t> list&lt;Transition&gt;</a:t>
            </a:r>
          </a:p>
          <a:p>
            <a:r>
              <a:rPr lang="hu-HU" dirty="0"/>
              <a:t>Átmenet lehet</a:t>
            </a:r>
          </a:p>
          <a:p>
            <a:pPr lvl="1"/>
            <a:r>
              <a:rPr lang="hu-HU" dirty="0"/>
              <a:t>Állapotok között</a:t>
            </a:r>
          </a:p>
          <a:p>
            <a:pPr lvl="2"/>
            <a:r>
              <a:rPr lang="hu-HU" dirty="0" err="1"/>
              <a:t>Transition</a:t>
            </a:r>
            <a:r>
              <a:rPr lang="hu-HU" dirty="0"/>
              <a:t> </a:t>
            </a:r>
            <a:r>
              <a:rPr lang="en-US" dirty="0"/>
              <a:t>{ from: "s1"; to: "s2"; </a:t>
            </a:r>
            <a:r>
              <a:rPr lang="en-US" dirty="0" err="1"/>
              <a:t>ColorAnimation</a:t>
            </a:r>
            <a:r>
              <a:rPr lang="en-US" dirty="0"/>
              <a:t> { </a:t>
            </a:r>
            <a:r>
              <a:rPr lang="hu-HU" dirty="0"/>
              <a:t>… </a:t>
            </a:r>
            <a:r>
              <a:rPr lang="en-US" dirty="0"/>
              <a:t>}}</a:t>
            </a:r>
            <a:endParaRPr lang="hu-HU" dirty="0"/>
          </a:p>
          <a:p>
            <a:pPr lvl="2"/>
            <a:r>
              <a:rPr lang="hu-HU" dirty="0"/>
              <a:t>Minden állapotban – </a:t>
            </a:r>
            <a:r>
              <a:rPr lang="hu-HU" dirty="0" err="1"/>
              <a:t>from</a:t>
            </a:r>
            <a:r>
              <a:rPr lang="hu-HU" dirty="0"/>
              <a:t>: </a:t>
            </a:r>
            <a:r>
              <a:rPr lang="en-US" dirty="0"/>
              <a:t>"</a:t>
            </a:r>
            <a:r>
              <a:rPr lang="hu-HU" dirty="0"/>
              <a:t>*</a:t>
            </a:r>
            <a:r>
              <a:rPr lang="en-US" dirty="0"/>
              <a:t>"</a:t>
            </a:r>
            <a:r>
              <a:rPr lang="hu-HU" dirty="0"/>
              <a:t>, ez az alapértéke</a:t>
            </a:r>
          </a:p>
          <a:p>
            <a:pPr lvl="1"/>
            <a:r>
              <a:rPr lang="hu-HU" dirty="0"/>
              <a:t>Tulajdonság változásra – </a:t>
            </a:r>
            <a:r>
              <a:rPr lang="hu-HU" dirty="0" err="1"/>
              <a:t>Behavior</a:t>
            </a:r>
            <a:endParaRPr lang="hu-HU" dirty="0"/>
          </a:p>
          <a:p>
            <a:pPr lvl="2"/>
            <a:r>
              <a:rPr lang="hu-HU" dirty="0"/>
              <a:t>Ez kicsi prioritású – ha van állapot animáció, akkor az érvényesül ütközés esetén</a:t>
            </a:r>
          </a:p>
          <a:p>
            <a:pPr lvl="2"/>
            <a:r>
              <a:rPr lang="en-US" dirty="0"/>
              <a:t>Behavior on width {</a:t>
            </a:r>
            <a:r>
              <a:rPr lang="en-US" dirty="0" err="1"/>
              <a:t>NumberAnimation</a:t>
            </a:r>
            <a:r>
              <a:rPr lang="en-US" dirty="0"/>
              <a:t>{ duration: 10 }}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07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Átmenetek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animációban</a:t>
            </a:r>
          </a:p>
          <a:p>
            <a:pPr lvl="1"/>
            <a:r>
              <a:rPr lang="hu-HU" dirty="0"/>
              <a:t>Tulajdonságok: </a:t>
            </a:r>
            <a:r>
              <a:rPr lang="hu-HU" dirty="0" err="1"/>
              <a:t>loops</a:t>
            </a:r>
            <a:r>
              <a:rPr lang="hu-HU" dirty="0"/>
              <a:t>, </a:t>
            </a:r>
            <a:r>
              <a:rPr lang="hu-HU" dirty="0" err="1"/>
              <a:t>paused</a:t>
            </a:r>
            <a:r>
              <a:rPr lang="hu-HU" dirty="0"/>
              <a:t>, </a:t>
            </a:r>
            <a:r>
              <a:rPr lang="hu-HU" dirty="0" err="1"/>
              <a:t>running</a:t>
            </a:r>
            <a:endParaRPr lang="hu-HU" dirty="0"/>
          </a:p>
          <a:p>
            <a:pPr lvl="1"/>
            <a:r>
              <a:rPr lang="hu-HU" dirty="0"/>
              <a:t>Események: </a:t>
            </a:r>
            <a:r>
              <a:rPr lang="hu-HU" dirty="0" err="1"/>
              <a:t>started</a:t>
            </a:r>
            <a:r>
              <a:rPr lang="hu-HU" dirty="0"/>
              <a:t>(), </a:t>
            </a:r>
            <a:r>
              <a:rPr lang="hu-HU" dirty="0" err="1"/>
              <a:t>stopped</a:t>
            </a:r>
            <a:r>
              <a:rPr lang="hu-HU" dirty="0"/>
              <a:t>()</a:t>
            </a:r>
          </a:p>
          <a:p>
            <a:pPr lvl="1"/>
            <a:r>
              <a:rPr lang="hu-HU" dirty="0"/>
              <a:t>Függvények: start(), stop(), restart(), </a:t>
            </a:r>
            <a:r>
              <a:rPr lang="hu-HU" dirty="0" err="1"/>
              <a:t>pause</a:t>
            </a:r>
            <a:r>
              <a:rPr lang="hu-HU" dirty="0"/>
              <a:t>(), </a:t>
            </a:r>
            <a:r>
              <a:rPr lang="hu-HU" dirty="0" err="1"/>
              <a:t>resume</a:t>
            </a:r>
            <a:r>
              <a:rPr lang="hu-HU" dirty="0"/>
              <a:t>(), </a:t>
            </a:r>
            <a:r>
              <a:rPr lang="hu-HU" dirty="0" err="1"/>
              <a:t>complete</a:t>
            </a:r>
            <a:r>
              <a:rPr lang="hu-HU" dirty="0"/>
              <a:t>()</a:t>
            </a:r>
          </a:p>
          <a:p>
            <a:r>
              <a:rPr lang="hu-HU" dirty="0"/>
              <a:t>Animációk hierarchiába szervezése</a:t>
            </a:r>
          </a:p>
          <a:p>
            <a:pPr lvl="1"/>
            <a:r>
              <a:rPr lang="hu-HU" dirty="0"/>
              <a:t>Alapban párhuzamosan futnak a </a:t>
            </a:r>
            <a:r>
              <a:rPr lang="hu-HU" dirty="0" err="1"/>
              <a:t>Transition</a:t>
            </a:r>
            <a:r>
              <a:rPr lang="hu-HU" dirty="0"/>
              <a:t>-be felvett animációk, ha több van</a:t>
            </a:r>
          </a:p>
          <a:p>
            <a:pPr lvl="1"/>
            <a:r>
              <a:rPr lang="hu-HU" dirty="0" err="1"/>
              <a:t>SequentialAnimation</a:t>
            </a:r>
            <a:endParaRPr lang="hu-HU" dirty="0"/>
          </a:p>
          <a:p>
            <a:pPr lvl="1"/>
            <a:r>
              <a:rPr lang="hu-HU" dirty="0" err="1"/>
              <a:t>ParallelAnimation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95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Átmenetek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animáló animációk</a:t>
            </a:r>
          </a:p>
          <a:p>
            <a:pPr lvl="1"/>
            <a:r>
              <a:rPr lang="hu-HU" dirty="0" err="1"/>
              <a:t>PropertyAction</a:t>
            </a:r>
            <a:r>
              <a:rPr lang="hu-HU" dirty="0"/>
              <a:t> – nem animál, azonnal átállít</a:t>
            </a:r>
          </a:p>
          <a:p>
            <a:pPr lvl="1"/>
            <a:r>
              <a:rPr lang="hu-HU" dirty="0" err="1"/>
              <a:t>PauseAnimation</a:t>
            </a:r>
            <a:r>
              <a:rPr lang="hu-HU" dirty="0"/>
              <a:t> – vár</a:t>
            </a:r>
          </a:p>
          <a:p>
            <a:pPr lvl="1"/>
            <a:r>
              <a:rPr lang="hu-HU" dirty="0"/>
              <a:t>ScriptAction – kód futtatása</a:t>
            </a:r>
          </a:p>
          <a:p>
            <a:r>
              <a:rPr lang="hu-HU" dirty="0" err="1"/>
              <a:t>PropertyAnimation</a:t>
            </a:r>
            <a:endParaRPr lang="hu-HU" dirty="0"/>
          </a:p>
          <a:p>
            <a:pPr lvl="1"/>
            <a:r>
              <a:rPr lang="hu-HU" dirty="0" err="1"/>
              <a:t>NumberAnimation</a:t>
            </a:r>
            <a:r>
              <a:rPr lang="hu-HU" dirty="0"/>
              <a:t> – lineáris</a:t>
            </a:r>
          </a:p>
          <a:p>
            <a:pPr lvl="2"/>
            <a:r>
              <a:rPr lang="hu-HU" dirty="0" err="1"/>
              <a:t>SpringAnimation</a:t>
            </a:r>
            <a:r>
              <a:rPr lang="hu-HU" dirty="0"/>
              <a:t> – rugó</a:t>
            </a:r>
          </a:p>
          <a:p>
            <a:pPr lvl="2"/>
            <a:r>
              <a:rPr lang="hu-HU" dirty="0" err="1"/>
              <a:t>SmoothedAnimation</a:t>
            </a:r>
            <a:r>
              <a:rPr lang="hu-HU" dirty="0"/>
              <a:t> – </a:t>
            </a:r>
            <a:r>
              <a:rPr lang="hu-HU" dirty="0" err="1"/>
              <a:t>Easing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hu-HU" dirty="0"/>
          </a:p>
          <a:p>
            <a:pPr lvl="1"/>
            <a:r>
              <a:rPr lang="hu-HU" dirty="0" err="1"/>
              <a:t>ColorAnimation</a:t>
            </a:r>
            <a:endParaRPr lang="hu-HU" dirty="0"/>
          </a:p>
          <a:p>
            <a:pPr lvl="1"/>
            <a:r>
              <a:rPr lang="hu-HU" dirty="0" err="1"/>
              <a:t>RotationAnimation</a:t>
            </a:r>
            <a:endParaRPr lang="hu-HU" dirty="0"/>
          </a:p>
          <a:p>
            <a:pPr lvl="1"/>
            <a:r>
              <a:rPr lang="hu-HU" dirty="0"/>
              <a:t>Vector3dAnimation</a:t>
            </a:r>
          </a:p>
        </p:txBody>
      </p:sp>
    </p:spTree>
    <p:extLst>
      <p:ext uri="{BB962C8B-B14F-4D97-AF65-F5344CB8AC3E}">
        <p14:creationId xmlns:p14="http://schemas.microsoft.com/office/powerpoint/2010/main" val="301386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JavaScript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Jelenlegi</a:t>
            </a:r>
            <a:r>
              <a:rPr lang="en-US" dirty="0"/>
              <a:t> Java</a:t>
            </a:r>
            <a:r>
              <a:rPr lang="hu-HU" dirty="0"/>
              <a:t>S</a:t>
            </a:r>
            <a:r>
              <a:rPr lang="en-US" dirty="0" err="1"/>
              <a:t>cript</a:t>
            </a:r>
            <a:r>
              <a:rPr lang="en-US" dirty="0"/>
              <a:t> </a:t>
            </a:r>
            <a:r>
              <a:rPr lang="en-US" dirty="0" err="1"/>
              <a:t>verzi</a:t>
            </a:r>
            <a:r>
              <a:rPr lang="hu-HU" dirty="0"/>
              <a:t>ó: </a:t>
            </a:r>
            <a:r>
              <a:rPr lang="en-US" dirty="0"/>
              <a:t>ES2016</a:t>
            </a:r>
            <a:r>
              <a:rPr lang="hu-HU" dirty="0"/>
              <a:t> (</a:t>
            </a:r>
            <a:r>
              <a:rPr lang="hu-HU" dirty="0" err="1"/>
              <a:t>Qt</a:t>
            </a:r>
            <a:r>
              <a:rPr lang="hu-HU" dirty="0"/>
              <a:t> </a:t>
            </a:r>
            <a:r>
              <a:rPr lang="en-US" dirty="0"/>
              <a:t>6</a:t>
            </a:r>
            <a:r>
              <a:rPr lang="hu-HU" dirty="0"/>
              <a:t>.</a:t>
            </a:r>
            <a:r>
              <a:rPr lang="en-US" dirty="0"/>
              <a:t>5</a:t>
            </a:r>
            <a:r>
              <a:rPr lang="hu-HU" dirty="0"/>
              <a:t>-b</a:t>
            </a:r>
            <a:r>
              <a:rPr lang="en-US" dirty="0"/>
              <a:t>e</a:t>
            </a:r>
            <a:r>
              <a:rPr lang="hu-HU" dirty="0"/>
              <a:t>n)</a:t>
            </a:r>
            <a:endParaRPr lang="en-US" dirty="0"/>
          </a:p>
          <a:p>
            <a:r>
              <a:rPr lang="hu-HU" dirty="0"/>
              <a:t>JS kódot lehet írni</a:t>
            </a:r>
          </a:p>
          <a:p>
            <a:pPr lvl="1"/>
            <a:r>
              <a:rPr lang="hu-HU" dirty="0" err="1"/>
              <a:t>Property</a:t>
            </a:r>
            <a:r>
              <a:rPr lang="hu-HU" dirty="0"/>
              <a:t> </a:t>
            </a:r>
            <a:r>
              <a:rPr lang="hu-HU" dirty="0" err="1"/>
              <a:t>Binding</a:t>
            </a:r>
            <a:endParaRPr lang="hu-HU" dirty="0"/>
          </a:p>
          <a:p>
            <a:pPr lvl="1"/>
            <a:r>
              <a:rPr lang="hu-HU" dirty="0"/>
              <a:t>Eseménykezelő (</a:t>
            </a:r>
            <a:r>
              <a:rPr lang="hu-HU" dirty="0" err="1"/>
              <a:t>Signal</a:t>
            </a:r>
            <a:r>
              <a:rPr lang="hu-HU" dirty="0"/>
              <a:t> </a:t>
            </a:r>
            <a:r>
              <a:rPr lang="hu-HU" dirty="0" err="1"/>
              <a:t>handler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Bármilyen objektumhoz új függvényt</a:t>
            </a:r>
          </a:p>
          <a:p>
            <a:pPr lvl="1"/>
            <a:r>
              <a:rPr lang="hu-HU" dirty="0"/>
              <a:t>Importálható .</a:t>
            </a:r>
            <a:r>
              <a:rPr lang="hu-HU" dirty="0" err="1"/>
              <a:t>js</a:t>
            </a:r>
            <a:r>
              <a:rPr lang="hu-HU" dirty="0"/>
              <a:t> fájl</a:t>
            </a:r>
          </a:p>
          <a:p>
            <a:pPr lvl="2"/>
            <a:r>
              <a:rPr lang="hu-HU" dirty="0"/>
              <a:t>Ezek a változók és függvények felhasználhatók bárhol</a:t>
            </a:r>
          </a:p>
        </p:txBody>
      </p:sp>
    </p:spTree>
    <p:extLst>
      <p:ext uri="{BB962C8B-B14F-4D97-AF65-F5344CB8AC3E}">
        <p14:creationId xmlns:p14="http://schemas.microsoft.com/office/powerpoint/2010/main" val="2846365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Átmenetek</a:t>
            </a:r>
            <a:endParaRPr lang="en-US" dirty="0"/>
          </a:p>
        </p:txBody>
      </p:sp>
      <p:sp>
        <p:nvSpPr>
          <p:cNvPr id="4" name="Tartalom helye 4"/>
          <p:cNvSpPr txBox="1">
            <a:spLocks/>
          </p:cNvSpPr>
          <p:nvPr/>
        </p:nvSpPr>
        <p:spPr>
          <a:xfrm>
            <a:off x="319347" y="1487330"/>
            <a:ext cx="11567160" cy="50977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 err="1">
                <a:latin typeface="Consolas" panose="020B0609020204030204" pitchFamily="49" charset="0"/>
              </a:rPr>
              <a:t>Rectangle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rect</a:t>
            </a:r>
            <a:r>
              <a:rPr lang="hu-HU" sz="2400" dirty="0">
                <a:latin typeface="Consolas" panose="020B0609020204030204" pitchFamily="49" charset="0"/>
              </a:rPr>
              <a:t>; </a:t>
            </a:r>
            <a:r>
              <a:rPr lang="hu-HU" sz="2400" dirty="0" err="1">
                <a:latin typeface="Consolas" panose="020B0609020204030204" pitchFamily="49" charset="0"/>
              </a:rPr>
              <a:t>width</a:t>
            </a:r>
            <a:r>
              <a:rPr lang="hu-HU" sz="2400" dirty="0">
                <a:latin typeface="Consolas" panose="020B0609020204030204" pitchFamily="49" charset="0"/>
              </a:rPr>
              <a:t>: 100; </a:t>
            </a:r>
            <a:r>
              <a:rPr lang="hu-HU" sz="2400" dirty="0" err="1">
                <a:latin typeface="Consolas" panose="020B0609020204030204" pitchFamily="49" charset="0"/>
              </a:rPr>
              <a:t>height</a:t>
            </a:r>
            <a:r>
              <a:rPr lang="hu-HU" sz="2400" dirty="0">
                <a:latin typeface="Consolas" panose="020B0609020204030204" pitchFamily="49" charset="0"/>
              </a:rPr>
              <a:t>: 100; </a:t>
            </a:r>
            <a:r>
              <a:rPr lang="hu-HU" sz="2400" dirty="0" err="1">
                <a:latin typeface="Consolas" panose="020B0609020204030204" pitchFamily="49" charset="0"/>
              </a:rPr>
              <a:t>color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  <a:r>
              <a:rPr lang="hu-HU" sz="2400" dirty="0" err="1">
                <a:latin typeface="Consolas" panose="020B0609020204030204" pitchFamily="49" charset="0"/>
              </a:rPr>
              <a:t>red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MouseArea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mouseArea</a:t>
            </a:r>
            <a:r>
              <a:rPr lang="hu-HU" sz="2400" dirty="0">
                <a:latin typeface="Consolas" panose="020B0609020204030204" pitchFamily="49" charset="0"/>
              </a:rPr>
              <a:t>; </a:t>
            </a:r>
            <a:r>
              <a:rPr lang="hu-HU" sz="2400" dirty="0" err="1">
                <a:latin typeface="Consolas" panose="020B0609020204030204" pitchFamily="49" charset="0"/>
              </a:rPr>
              <a:t>anchors.fill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parent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states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State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name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  <a:r>
              <a:rPr lang="hu-HU" sz="2400" dirty="0" err="1">
                <a:latin typeface="Consolas" panose="020B0609020204030204" pitchFamily="49" charset="0"/>
              </a:rPr>
              <a:t>moved</a:t>
            </a:r>
            <a:r>
              <a:rPr lang="hu-HU" sz="2400" dirty="0">
                <a:latin typeface="Consolas" panose="020B0609020204030204" pitchFamily="49" charset="0"/>
              </a:rPr>
              <a:t>"; </a:t>
            </a:r>
            <a:r>
              <a:rPr lang="hu-HU" sz="2400" dirty="0" err="1">
                <a:latin typeface="Consolas" panose="020B0609020204030204" pitchFamily="49" charset="0"/>
              </a:rPr>
              <a:t>when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mouseArea.pressed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PropertyChanges</a:t>
            </a:r>
            <a:r>
              <a:rPr lang="hu-HU" sz="2400" dirty="0">
                <a:latin typeface="Consolas" panose="020B0609020204030204" pitchFamily="49" charset="0"/>
              </a:rPr>
              <a:t> { </a:t>
            </a:r>
            <a:r>
              <a:rPr lang="hu-HU" sz="2400" dirty="0" err="1">
                <a:latin typeface="Consolas" panose="020B0609020204030204" pitchFamily="49" charset="0"/>
              </a:rPr>
              <a:t>target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rect</a:t>
            </a:r>
            <a:r>
              <a:rPr lang="hu-HU" sz="2400" dirty="0">
                <a:latin typeface="Consolas" panose="020B0609020204030204" pitchFamily="49" charset="0"/>
              </a:rPr>
              <a:t>; x: 50; y: 50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transitions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Transition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NumberAnimation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properties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  <a:r>
              <a:rPr lang="hu-HU" sz="2400" dirty="0" err="1">
                <a:latin typeface="Consolas" panose="020B0609020204030204" pitchFamily="49" charset="0"/>
              </a:rPr>
              <a:t>x,y</a:t>
            </a:r>
            <a:r>
              <a:rPr lang="hu-HU" sz="2400" dirty="0">
                <a:latin typeface="Consolas" panose="020B0609020204030204" pitchFamily="49" charset="0"/>
              </a:rPr>
              <a:t>"; </a:t>
            </a:r>
            <a:r>
              <a:rPr lang="en-US" sz="2400" dirty="0">
                <a:latin typeface="Consolas" panose="020B0609020204030204" pitchFamily="49" charset="0"/>
              </a:rPr>
              <a:t>duration: 300 </a:t>
            </a:r>
            <a:r>
              <a:rPr lang="hu-HU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8150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Átmenetek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Easing</a:t>
            </a:r>
            <a:endParaRPr lang="hu-HU" dirty="0"/>
          </a:p>
          <a:p>
            <a:pPr lvl="1"/>
            <a:r>
              <a:rPr lang="hu-HU" dirty="0" err="1"/>
              <a:t>PropertyAnimation</a:t>
            </a:r>
            <a:r>
              <a:rPr lang="hu-HU" dirty="0"/>
              <a:t> tulajdonsága</a:t>
            </a:r>
          </a:p>
          <a:p>
            <a:pPr lvl="1"/>
            <a:r>
              <a:rPr lang="hu-HU" dirty="0" err="1"/>
              <a:t>Type</a:t>
            </a:r>
            <a:endParaRPr lang="hu-HU" dirty="0"/>
          </a:p>
          <a:p>
            <a:pPr lvl="2"/>
            <a:r>
              <a:rPr lang="hu-HU" dirty="0"/>
              <a:t>Egyenlet: </a:t>
            </a:r>
            <a:r>
              <a:rPr lang="hu-HU" dirty="0" err="1"/>
              <a:t>Linear</a:t>
            </a:r>
            <a:r>
              <a:rPr lang="hu-HU" dirty="0"/>
              <a:t>, </a:t>
            </a:r>
            <a:r>
              <a:rPr lang="hu-HU" dirty="0" err="1"/>
              <a:t>Quad</a:t>
            </a:r>
            <a:r>
              <a:rPr lang="hu-HU" dirty="0"/>
              <a:t> (x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hu-HU" dirty="0"/>
              <a:t>, </a:t>
            </a:r>
            <a:r>
              <a:rPr lang="hu-HU" dirty="0" err="1"/>
              <a:t>Cubic</a:t>
            </a:r>
            <a:r>
              <a:rPr lang="hu-HU" dirty="0"/>
              <a:t> (x</a:t>
            </a:r>
            <a:r>
              <a:rPr lang="en-US" baseline="30000" dirty="0"/>
              <a:t>3</a:t>
            </a:r>
            <a:r>
              <a:rPr lang="en-US" dirty="0"/>
              <a:t>)</a:t>
            </a:r>
            <a:r>
              <a:rPr lang="hu-HU" dirty="0"/>
              <a:t>, </a:t>
            </a:r>
            <a:r>
              <a:rPr lang="hu-HU" dirty="0" err="1"/>
              <a:t>Quart</a:t>
            </a:r>
            <a:r>
              <a:rPr lang="hu-HU" dirty="0"/>
              <a:t> (x</a:t>
            </a:r>
            <a:r>
              <a:rPr lang="en-US" baseline="30000" dirty="0"/>
              <a:t>4</a:t>
            </a:r>
            <a:r>
              <a:rPr lang="en-US" dirty="0"/>
              <a:t>)</a:t>
            </a:r>
            <a:r>
              <a:rPr lang="hu-HU" dirty="0"/>
              <a:t>, </a:t>
            </a:r>
            <a:r>
              <a:rPr lang="hu-HU" dirty="0" err="1"/>
              <a:t>Quint</a:t>
            </a:r>
            <a:r>
              <a:rPr lang="hu-HU" dirty="0"/>
              <a:t> (x</a:t>
            </a:r>
            <a:r>
              <a:rPr lang="en-US" baseline="30000" dirty="0"/>
              <a:t>5</a:t>
            </a:r>
            <a:r>
              <a:rPr lang="en-US" dirty="0"/>
              <a:t>)</a:t>
            </a:r>
            <a:r>
              <a:rPr lang="hu-HU" dirty="0"/>
              <a:t>, Sine</a:t>
            </a:r>
            <a:r>
              <a:rPr lang="en-US" dirty="0"/>
              <a:t>(sin)</a:t>
            </a:r>
            <a:r>
              <a:rPr lang="hu-HU" dirty="0"/>
              <a:t>, Expo (</a:t>
            </a:r>
            <a:r>
              <a:rPr lang="en-US" dirty="0"/>
              <a:t>2</a:t>
            </a:r>
            <a:r>
              <a:rPr lang="en-US" baseline="30000" dirty="0"/>
              <a:t>x</a:t>
            </a:r>
            <a:r>
              <a:rPr lang="en-US" dirty="0"/>
              <a:t>), </a:t>
            </a:r>
            <a:r>
              <a:rPr lang="en-US" dirty="0" err="1"/>
              <a:t>Circ</a:t>
            </a:r>
            <a:r>
              <a:rPr lang="hu-HU" dirty="0"/>
              <a:t> (</a:t>
            </a:r>
            <a:r>
              <a:rPr lang="en-US" dirty="0" err="1"/>
              <a:t>sqrt</a:t>
            </a:r>
            <a:r>
              <a:rPr lang="en-US" dirty="0"/>
              <a:t>(1-</a:t>
            </a:r>
            <a:r>
              <a:rPr lang="hu-HU" dirty="0"/>
              <a:t>x</a:t>
            </a:r>
            <a:r>
              <a:rPr lang="en-US" baseline="30000" dirty="0"/>
              <a:t>2</a:t>
            </a:r>
            <a:r>
              <a:rPr lang="en-US" dirty="0"/>
              <a:t>)), Elastic, Back, Bounce, Bezier</a:t>
            </a:r>
            <a:endParaRPr lang="hu-HU" dirty="0"/>
          </a:p>
          <a:p>
            <a:pPr lvl="2"/>
            <a:r>
              <a:rPr lang="en-US" dirty="0"/>
              <a:t>Bel</a:t>
            </a:r>
            <a:r>
              <a:rPr lang="hu-HU" dirty="0" err="1"/>
              <a:t>épési</a:t>
            </a:r>
            <a:r>
              <a:rPr lang="hu-HU" dirty="0"/>
              <a:t>/kilépési pont: </a:t>
            </a:r>
            <a:r>
              <a:rPr lang="en-US" dirty="0"/>
              <a:t>In, Out, </a:t>
            </a:r>
            <a:r>
              <a:rPr lang="en-US" dirty="0" err="1"/>
              <a:t>InOut</a:t>
            </a:r>
            <a:r>
              <a:rPr lang="en-US" dirty="0"/>
              <a:t>, </a:t>
            </a:r>
            <a:r>
              <a:rPr lang="en-US" dirty="0" err="1"/>
              <a:t>OutIn</a:t>
            </a:r>
            <a:endParaRPr lang="hu-HU" dirty="0"/>
          </a:p>
          <a:p>
            <a:pPr lvl="1"/>
            <a:r>
              <a:rPr lang="hu-HU" dirty="0"/>
              <a:t>Paraméterek: </a:t>
            </a:r>
            <a:r>
              <a:rPr lang="hu-HU" dirty="0" err="1"/>
              <a:t>amplitude</a:t>
            </a:r>
            <a:r>
              <a:rPr lang="hu-HU" dirty="0"/>
              <a:t>, </a:t>
            </a:r>
            <a:r>
              <a:rPr lang="hu-HU" dirty="0" err="1"/>
              <a:t>overshoot</a:t>
            </a:r>
            <a:r>
              <a:rPr lang="hu-HU" dirty="0"/>
              <a:t>, </a:t>
            </a:r>
            <a:r>
              <a:rPr lang="hu-HU" dirty="0" err="1"/>
              <a:t>period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996100" y="5022476"/>
            <a:ext cx="10213654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NumberAnimation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to: 100; </a:t>
            </a:r>
            <a:r>
              <a:rPr lang="en-US" sz="2400" dirty="0" err="1">
                <a:latin typeface="Consolas" panose="020B0609020204030204" pitchFamily="49" charset="0"/>
              </a:rPr>
              <a:t>easing.type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Easing.OutBounce</a:t>
            </a:r>
            <a:r>
              <a:rPr lang="en-US" sz="2400" dirty="0">
                <a:latin typeface="Consolas" panose="020B0609020204030204" pitchFamily="49" charset="0"/>
              </a:rPr>
              <a:t>; duration: 1000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719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Átmenetek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Speciális animációk</a:t>
            </a:r>
          </a:p>
          <a:p>
            <a:pPr lvl="1"/>
            <a:r>
              <a:rPr lang="hu-HU" dirty="0" err="1"/>
              <a:t>AnchorAnimation</a:t>
            </a:r>
            <a:r>
              <a:rPr lang="en-US" dirty="0"/>
              <a:t> </a:t>
            </a:r>
            <a:r>
              <a:rPr lang="hu-HU" dirty="0"/>
              <a:t>– változik az objektum</a:t>
            </a:r>
          </a:p>
          <a:p>
            <a:pPr lvl="1"/>
            <a:r>
              <a:rPr lang="hu-HU" dirty="0" err="1"/>
              <a:t>ParentAnimation</a:t>
            </a:r>
            <a:r>
              <a:rPr lang="hu-HU" dirty="0"/>
              <a:t> – változik a szülő</a:t>
            </a:r>
          </a:p>
          <a:p>
            <a:pPr lvl="1"/>
            <a:r>
              <a:rPr lang="hu-HU" dirty="0" err="1"/>
              <a:t>PathAnimation</a:t>
            </a:r>
            <a:r>
              <a:rPr lang="hu-HU" dirty="0"/>
              <a:t> – </a:t>
            </a:r>
            <a:r>
              <a:rPr lang="hu-HU" dirty="0" err="1"/>
              <a:t>x,y</a:t>
            </a:r>
            <a:r>
              <a:rPr lang="hu-HU" dirty="0"/>
              <a:t> animáció</a:t>
            </a:r>
          </a:p>
          <a:p>
            <a:r>
              <a:rPr lang="hu-HU" dirty="0" err="1"/>
              <a:t>on</a:t>
            </a:r>
            <a:r>
              <a:rPr lang="hu-HU" dirty="0"/>
              <a:t> szintaktika – </a:t>
            </a:r>
            <a:r>
              <a:rPr lang="en-US" dirty="0"/>
              <a:t>&lt;</a:t>
            </a:r>
            <a:r>
              <a:rPr lang="hu-HU" dirty="0" err="1"/>
              <a:t>Animation</a:t>
            </a:r>
            <a:r>
              <a:rPr lang="en-US" dirty="0"/>
              <a:t>&gt;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en-US" dirty="0"/>
              <a:t>&lt;property&gt;</a:t>
            </a:r>
            <a:endParaRPr lang="hu-HU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hu-HU" dirty="0"/>
              <a:t>: </a:t>
            </a:r>
            <a:r>
              <a:rPr lang="hu-HU" dirty="0" err="1"/>
              <a:t>target</a:t>
            </a:r>
            <a:r>
              <a:rPr lang="hu-HU" dirty="0"/>
              <a:t>, </a:t>
            </a:r>
            <a:r>
              <a:rPr lang="hu-HU" dirty="0" err="1"/>
              <a:t>properties</a:t>
            </a:r>
            <a:endParaRPr lang="hu-HU" dirty="0"/>
          </a:p>
          <a:p>
            <a:pPr lvl="2"/>
            <a:r>
              <a:rPr lang="en-US" dirty="0" err="1"/>
              <a:t>PropertyAnimation</a:t>
            </a:r>
            <a:r>
              <a:rPr lang="en-US" dirty="0"/>
              <a:t> on x { to: 100 }</a:t>
            </a:r>
            <a:endParaRPr lang="hu-HU" dirty="0"/>
          </a:p>
          <a:p>
            <a:pPr lvl="1"/>
            <a:r>
              <a:rPr lang="hu-HU" dirty="0"/>
              <a:t>Automatikusan indul, ha nem átmenetben van</a:t>
            </a:r>
          </a:p>
        </p:txBody>
      </p:sp>
    </p:spTree>
    <p:extLst>
      <p:ext uri="{BB962C8B-B14F-4D97-AF65-F5344CB8AC3E}">
        <p14:creationId xmlns:p14="http://schemas.microsoft.com/office/powerpoint/2010/main" val="2191303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285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en-US" dirty="0"/>
              <a:t>Style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Minden </a:t>
            </a:r>
            <a:r>
              <a:rPr lang="en-US" dirty="0" err="1"/>
              <a:t>vez</a:t>
            </a:r>
            <a:r>
              <a:rPr lang="hu-HU" dirty="0" err="1"/>
              <a:t>érlőnek</a:t>
            </a:r>
            <a:r>
              <a:rPr lang="hu-HU" dirty="0"/>
              <a:t> testre szabható a kinézete</a:t>
            </a:r>
          </a:p>
          <a:p>
            <a:pPr lvl="1"/>
            <a:r>
              <a:rPr lang="hu-HU" dirty="0"/>
              <a:t>Amit mi írunk, annak csak akkor, ha megírjuk</a:t>
            </a:r>
          </a:p>
          <a:p>
            <a:r>
              <a:rPr lang="hu-HU" dirty="0" err="1"/>
              <a:t>style</a:t>
            </a:r>
            <a:r>
              <a:rPr lang="hu-HU" dirty="0"/>
              <a:t> tulajdonságnak kell megadni a saját stílust</a:t>
            </a:r>
          </a:p>
          <a:p>
            <a:r>
              <a:rPr lang="hu-HU" dirty="0"/>
              <a:t>Minden vezérlőnek mást kell megadni</a:t>
            </a:r>
          </a:p>
          <a:p>
            <a:pPr lvl="1"/>
            <a:r>
              <a:rPr lang="hu-HU" dirty="0"/>
              <a:t>Pl. </a:t>
            </a:r>
            <a:r>
              <a:rPr lang="hu-HU" dirty="0" err="1"/>
              <a:t>Button-nak</a:t>
            </a:r>
            <a:r>
              <a:rPr lang="hu-HU" dirty="0"/>
              <a:t> </a:t>
            </a:r>
            <a:r>
              <a:rPr lang="hu-HU" dirty="0" err="1"/>
              <a:t>ButtonStyle</a:t>
            </a:r>
            <a:endParaRPr lang="hu-HU" dirty="0"/>
          </a:p>
          <a:p>
            <a:pPr lvl="1"/>
            <a:r>
              <a:rPr lang="hu-HU" dirty="0"/>
              <a:t>Ezek egyszerű struktúrák, összefogják a részeket, amit megadhatunk</a:t>
            </a:r>
          </a:p>
          <a:p>
            <a:pPr lvl="1"/>
            <a:r>
              <a:rPr lang="hu-HU" dirty="0"/>
              <a:t>Nem kell minden részt felüldefiniálni</a:t>
            </a:r>
          </a:p>
        </p:txBody>
      </p:sp>
    </p:spTree>
    <p:extLst>
      <p:ext uri="{BB962C8B-B14F-4D97-AF65-F5344CB8AC3E}">
        <p14:creationId xmlns:p14="http://schemas.microsoft.com/office/powerpoint/2010/main" val="1245484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en-US" dirty="0"/>
              <a:t>S</a:t>
            </a:r>
            <a:r>
              <a:rPr lang="hu-HU" dirty="0" err="1"/>
              <a:t>tyle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3"/>
            <a:ext cx="11567159" cy="52629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Button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text: "</a:t>
            </a:r>
            <a:r>
              <a:rPr lang="hu-HU" sz="2400" dirty="0" err="1">
                <a:latin typeface="Consolas" panose="020B0609020204030204" pitchFamily="49" charset="0"/>
              </a:rPr>
              <a:t>Push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hu-HU" sz="2400" dirty="0" err="1">
                <a:latin typeface="Consolas" panose="020B0609020204030204" pitchFamily="49" charset="0"/>
              </a:rPr>
              <a:t>width</a:t>
            </a:r>
            <a:r>
              <a:rPr lang="hu-HU" sz="2400" dirty="0">
                <a:latin typeface="Consolas" panose="020B0609020204030204" pitchFamily="49" charset="0"/>
              </a:rPr>
              <a:t>: 100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hu-HU" sz="2400" dirty="0" err="1">
                <a:latin typeface="Consolas" panose="020B0609020204030204" pitchFamily="49" charset="0"/>
              </a:rPr>
              <a:t>height</a:t>
            </a:r>
            <a:r>
              <a:rPr lang="hu-HU" sz="2400" dirty="0">
                <a:latin typeface="Consolas" panose="020B0609020204030204" pitchFamily="49" charset="0"/>
              </a:rPr>
              <a:t>: 30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style</a:t>
            </a:r>
            <a:r>
              <a:rPr lang="hu-HU" sz="2400" dirty="0">
                <a:latin typeface="Consolas" panose="020B0609020204030204" pitchFamily="49" charset="0"/>
              </a:rPr>
              <a:t> : </a:t>
            </a:r>
            <a:r>
              <a:rPr lang="hu-HU" sz="2400" dirty="0" err="1">
                <a:latin typeface="Consolas" panose="020B0609020204030204" pitchFamily="49" charset="0"/>
              </a:rPr>
              <a:t>ButtonStyle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background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Rectangle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    </a:t>
            </a:r>
            <a:r>
              <a:rPr lang="hu-HU" sz="2400" dirty="0" err="1">
                <a:latin typeface="Consolas" panose="020B0609020204030204" pitchFamily="49" charset="0"/>
              </a:rPr>
              <a:t>border.width</a:t>
            </a:r>
            <a:r>
              <a:rPr lang="hu-HU" sz="2400" dirty="0">
                <a:latin typeface="Consolas" panose="020B0609020204030204" pitchFamily="49" charset="0"/>
              </a:rPr>
              <a:t> : </a:t>
            </a:r>
            <a:r>
              <a:rPr lang="hu-HU" sz="2400" dirty="0" err="1">
                <a:latin typeface="Consolas" panose="020B0609020204030204" pitchFamily="49" charset="0"/>
              </a:rPr>
              <a:t>control.activeFocus</a:t>
            </a:r>
            <a:r>
              <a:rPr lang="hu-HU" sz="2400" dirty="0">
                <a:latin typeface="Consolas" panose="020B0609020204030204" pitchFamily="49" charset="0"/>
              </a:rPr>
              <a:t> ? 2 : 1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    </a:t>
            </a:r>
            <a:r>
              <a:rPr lang="hu-HU" sz="2400" dirty="0" err="1">
                <a:latin typeface="Consolas" panose="020B0609020204030204" pitchFamily="49" charset="0"/>
              </a:rPr>
              <a:t>border.color</a:t>
            </a:r>
            <a:r>
              <a:rPr lang="hu-HU" sz="2400" dirty="0">
                <a:latin typeface="Consolas" panose="020B0609020204030204" pitchFamily="49" charset="0"/>
              </a:rPr>
              <a:t> : "</a:t>
            </a:r>
            <a:r>
              <a:rPr lang="hu-HU" sz="2400" dirty="0" err="1">
                <a:latin typeface="Consolas" panose="020B0609020204030204" pitchFamily="49" charset="0"/>
              </a:rPr>
              <a:t>red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    </a:t>
            </a:r>
            <a:r>
              <a:rPr lang="hu-HU" sz="2400" dirty="0" err="1">
                <a:latin typeface="Consolas" panose="020B0609020204030204" pitchFamily="49" charset="0"/>
              </a:rPr>
              <a:t>radius</a:t>
            </a:r>
            <a:r>
              <a:rPr lang="hu-HU" sz="2400" dirty="0">
                <a:latin typeface="Consolas" panose="020B0609020204030204" pitchFamily="49" charset="0"/>
              </a:rPr>
              <a:t> : 10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    </a:t>
            </a:r>
            <a:r>
              <a:rPr lang="hu-HU" sz="2400" dirty="0" err="1">
                <a:latin typeface="Consolas" panose="020B0609020204030204" pitchFamily="49" charset="0"/>
              </a:rPr>
              <a:t>gradient</a:t>
            </a:r>
            <a:r>
              <a:rPr lang="hu-HU" sz="2400" dirty="0">
                <a:latin typeface="Consolas" panose="020B0609020204030204" pitchFamily="49" charset="0"/>
              </a:rPr>
              <a:t> : </a:t>
            </a:r>
            <a:r>
              <a:rPr lang="hu-HU" sz="2400" dirty="0" err="1">
                <a:latin typeface="Consolas" panose="020B0609020204030204" pitchFamily="49" charset="0"/>
              </a:rPr>
              <a:t>Gradient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        </a:t>
            </a:r>
            <a:r>
              <a:rPr lang="hu-HU" sz="2400" dirty="0" err="1">
                <a:latin typeface="Consolas" panose="020B0609020204030204" pitchFamily="49" charset="0"/>
              </a:rPr>
              <a:t>GradientStop</a:t>
            </a:r>
            <a:r>
              <a:rPr lang="hu-HU" sz="2400" dirty="0">
                <a:latin typeface="Consolas" panose="020B0609020204030204" pitchFamily="49" charset="0"/>
              </a:rPr>
              <a:t>{ </a:t>
            </a:r>
            <a:r>
              <a:rPr lang="hu-HU" sz="2400" dirty="0" err="1">
                <a:latin typeface="Consolas" panose="020B0609020204030204" pitchFamily="49" charset="0"/>
              </a:rPr>
              <a:t>position</a:t>
            </a:r>
            <a:r>
              <a:rPr lang="hu-HU" sz="2400" dirty="0">
                <a:latin typeface="Consolas" panose="020B0609020204030204" pitchFamily="49" charset="0"/>
              </a:rPr>
              <a:t>: 0; </a:t>
            </a:r>
            <a:r>
              <a:rPr lang="hu-HU" sz="2400" dirty="0" err="1">
                <a:latin typeface="Consolas" panose="020B0609020204030204" pitchFamily="49" charset="0"/>
              </a:rPr>
              <a:t>color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  <a:r>
              <a:rPr lang="hu-HU" sz="2400" dirty="0" err="1">
                <a:latin typeface="Consolas" panose="020B0609020204030204" pitchFamily="49" charset="0"/>
              </a:rPr>
              <a:t>white</a:t>
            </a:r>
            <a:r>
              <a:rPr lang="hu-HU" sz="2400" dirty="0">
                <a:latin typeface="Consolas" panose="020B0609020204030204" pitchFamily="49" charset="0"/>
              </a:rPr>
              <a:t>"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        </a:t>
            </a:r>
            <a:r>
              <a:rPr lang="hu-HU" sz="2400" dirty="0" err="1">
                <a:latin typeface="Consolas" panose="020B0609020204030204" pitchFamily="49" charset="0"/>
              </a:rPr>
              <a:t>GradientStop</a:t>
            </a:r>
            <a:r>
              <a:rPr lang="hu-HU" sz="2400" dirty="0">
                <a:latin typeface="Consolas" panose="020B0609020204030204" pitchFamily="49" charset="0"/>
              </a:rPr>
              <a:t>{ </a:t>
            </a:r>
            <a:r>
              <a:rPr lang="hu-HU" sz="2400" dirty="0" err="1">
                <a:latin typeface="Consolas" panose="020B0609020204030204" pitchFamily="49" charset="0"/>
              </a:rPr>
              <a:t>position</a:t>
            </a:r>
            <a:r>
              <a:rPr lang="hu-HU" sz="2400" dirty="0">
                <a:latin typeface="Consolas" panose="020B0609020204030204" pitchFamily="49" charset="0"/>
              </a:rPr>
              <a:t>: 1; </a:t>
            </a:r>
            <a:r>
              <a:rPr lang="hu-HU" sz="2400" dirty="0" err="1">
                <a:latin typeface="Consolas" panose="020B0609020204030204" pitchFamily="49" charset="0"/>
              </a:rPr>
              <a:t>color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  <a:r>
              <a:rPr lang="hu-HU" sz="2400" dirty="0" err="1">
                <a:latin typeface="Consolas" panose="020B0609020204030204" pitchFamily="49" charset="0"/>
              </a:rPr>
              <a:t>blue</a:t>
            </a:r>
            <a:r>
              <a:rPr lang="hu-HU" sz="2400" dirty="0">
                <a:latin typeface="Consolas" panose="020B0609020204030204" pitchFamily="49" charset="0"/>
              </a:rPr>
              <a:t>"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943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Style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Style</a:t>
            </a:r>
            <a:r>
              <a:rPr lang="hu-HU" dirty="0"/>
              <a:t> struktúrában vannak </a:t>
            </a:r>
            <a:r>
              <a:rPr lang="hu-HU" dirty="0" err="1"/>
              <a:t>Component-ek</a:t>
            </a:r>
            <a:r>
              <a:rPr lang="hu-HU" dirty="0"/>
              <a:t> az egyes részekhez, és egyéb adatok</a:t>
            </a:r>
          </a:p>
          <a:p>
            <a:r>
              <a:rPr lang="hu-HU" dirty="0"/>
              <a:t>Például</a:t>
            </a:r>
          </a:p>
          <a:p>
            <a:pPr lvl="1"/>
            <a:r>
              <a:rPr lang="hu-HU" dirty="0" err="1"/>
              <a:t>ButtonStyle</a:t>
            </a:r>
            <a:r>
              <a:rPr lang="hu-HU" dirty="0"/>
              <a:t>: </a:t>
            </a:r>
            <a:r>
              <a:rPr lang="hu-HU" dirty="0" err="1"/>
              <a:t>background</a:t>
            </a:r>
            <a:r>
              <a:rPr lang="hu-HU" dirty="0"/>
              <a:t>, </a:t>
            </a:r>
            <a:r>
              <a:rPr lang="hu-HU" dirty="0" err="1"/>
              <a:t>label</a:t>
            </a:r>
            <a:endParaRPr lang="hu-HU" dirty="0"/>
          </a:p>
          <a:p>
            <a:pPr lvl="1"/>
            <a:r>
              <a:rPr lang="hu-HU" dirty="0" err="1"/>
              <a:t>CheckBox</a:t>
            </a:r>
            <a:r>
              <a:rPr lang="hu-HU" dirty="0"/>
              <a:t>: </a:t>
            </a:r>
            <a:r>
              <a:rPr lang="hu-HU" dirty="0" err="1"/>
              <a:t>background</a:t>
            </a:r>
            <a:r>
              <a:rPr lang="hu-HU" dirty="0"/>
              <a:t>, </a:t>
            </a:r>
            <a:r>
              <a:rPr lang="hu-HU" dirty="0" err="1"/>
              <a:t>label</a:t>
            </a:r>
            <a:r>
              <a:rPr lang="hu-HU" dirty="0"/>
              <a:t>, </a:t>
            </a:r>
            <a:r>
              <a:rPr lang="hu-HU" dirty="0" err="1"/>
              <a:t>indicator</a:t>
            </a:r>
            <a:r>
              <a:rPr lang="hu-HU" dirty="0"/>
              <a:t>, </a:t>
            </a:r>
            <a:r>
              <a:rPr lang="hu-HU" dirty="0" err="1"/>
              <a:t>spacing</a:t>
            </a:r>
            <a:r>
              <a:rPr lang="hu-HU" dirty="0"/>
              <a:t>: int</a:t>
            </a:r>
          </a:p>
          <a:p>
            <a:pPr lvl="1"/>
            <a:r>
              <a:rPr lang="hu-HU" dirty="0" err="1"/>
              <a:t>Slider</a:t>
            </a:r>
            <a:r>
              <a:rPr lang="hu-HU" dirty="0"/>
              <a:t>: </a:t>
            </a:r>
            <a:r>
              <a:rPr lang="hu-HU" dirty="0" err="1"/>
              <a:t>groove</a:t>
            </a:r>
            <a:r>
              <a:rPr lang="hu-HU" dirty="0"/>
              <a:t>, </a:t>
            </a:r>
            <a:r>
              <a:rPr lang="hu-HU" dirty="0" err="1"/>
              <a:t>handle</a:t>
            </a:r>
            <a:r>
              <a:rPr lang="hu-HU" dirty="0"/>
              <a:t>, panel, </a:t>
            </a:r>
            <a:r>
              <a:rPr lang="hu-HU" dirty="0" err="1"/>
              <a:t>tickmarks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4687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 szintű szolgáltatások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49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Dialógus ablakok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ColorDialog</a:t>
            </a:r>
            <a:endParaRPr lang="hu-HU" dirty="0"/>
          </a:p>
          <a:p>
            <a:r>
              <a:rPr lang="hu-HU" dirty="0" err="1"/>
              <a:t>FileDialog</a:t>
            </a:r>
            <a:endParaRPr lang="hu-HU" dirty="0"/>
          </a:p>
          <a:p>
            <a:r>
              <a:rPr lang="hu-HU" dirty="0" err="1"/>
              <a:t>FontDialog</a:t>
            </a:r>
            <a:endParaRPr lang="hu-HU" dirty="0"/>
          </a:p>
          <a:p>
            <a:r>
              <a:rPr lang="hu-HU" dirty="0" err="1"/>
              <a:t>MessageDialog</a:t>
            </a:r>
            <a:endParaRPr lang="hu-HU" dirty="0"/>
          </a:p>
          <a:p>
            <a:r>
              <a:rPr lang="hu-HU" dirty="0"/>
              <a:t>Dialog</a:t>
            </a:r>
          </a:p>
          <a:p>
            <a:pPr lvl="1"/>
            <a:r>
              <a:rPr lang="hu-HU" dirty="0"/>
              <a:t>Általános célú ablak, platform gombokkal</a:t>
            </a:r>
          </a:p>
          <a:p>
            <a:pPr lvl="1"/>
            <a:r>
              <a:rPr lang="hu-HU" dirty="0"/>
              <a:t>OK, </a:t>
            </a:r>
            <a:r>
              <a:rPr lang="hu-HU" dirty="0" err="1"/>
              <a:t>Cancel</a:t>
            </a:r>
            <a:r>
              <a:rPr lang="hu-HU" dirty="0"/>
              <a:t>, Open, </a:t>
            </a:r>
            <a:r>
              <a:rPr lang="hu-HU" dirty="0" err="1"/>
              <a:t>Save</a:t>
            </a:r>
            <a:r>
              <a:rPr lang="hu-HU" dirty="0"/>
              <a:t>, </a:t>
            </a:r>
            <a:r>
              <a:rPr lang="hu-HU" dirty="0" err="1"/>
              <a:t>Close</a:t>
            </a:r>
            <a:r>
              <a:rPr lang="hu-HU" dirty="0"/>
              <a:t>, </a:t>
            </a:r>
            <a:r>
              <a:rPr lang="hu-HU" dirty="0" err="1"/>
              <a:t>Apply</a:t>
            </a:r>
            <a:r>
              <a:rPr lang="hu-H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3625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Dialógus ablakok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3"/>
            <a:ext cx="11567159" cy="45243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Dialog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dateDialog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visible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true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title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  <a:r>
              <a:rPr lang="hu-HU" sz="2400" dirty="0" err="1">
                <a:latin typeface="Consolas" panose="020B0609020204030204" pitchFamily="49" charset="0"/>
              </a:rPr>
              <a:t>Choose</a:t>
            </a:r>
            <a:r>
              <a:rPr lang="hu-HU" sz="2400" dirty="0">
                <a:latin typeface="Consolas" panose="020B0609020204030204" pitchFamily="49" charset="0"/>
              </a:rPr>
              <a:t> a </a:t>
            </a:r>
            <a:r>
              <a:rPr lang="hu-HU" sz="2400" dirty="0" err="1">
                <a:latin typeface="Consolas" panose="020B0609020204030204" pitchFamily="49" charset="0"/>
              </a:rPr>
              <a:t>date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standardButtons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StandardButton.Save</a:t>
            </a:r>
            <a:r>
              <a:rPr lang="hu-HU" sz="2400" dirty="0">
                <a:latin typeface="Consolas" panose="020B0609020204030204" pitchFamily="49" charset="0"/>
              </a:rPr>
              <a:t> | </a:t>
            </a:r>
            <a:r>
              <a:rPr lang="hu-HU" sz="2400" dirty="0" err="1">
                <a:latin typeface="Consolas" panose="020B0609020204030204" pitchFamily="49" charset="0"/>
              </a:rPr>
              <a:t>StandardButton.Cancel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onAccepted</a:t>
            </a:r>
            <a:r>
              <a:rPr lang="hu-HU" sz="2400" dirty="0">
                <a:latin typeface="Consolas" panose="020B0609020204030204" pitchFamily="49" charset="0"/>
              </a:rPr>
              <a:t>: console.log("Saving </a:t>
            </a:r>
            <a:r>
              <a:rPr lang="hu-HU" sz="2400" dirty="0" err="1">
                <a:latin typeface="Consolas" panose="020B0609020204030204" pitchFamily="49" charset="0"/>
              </a:rPr>
              <a:t>the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date</a:t>
            </a:r>
            <a:r>
              <a:rPr lang="hu-HU" sz="2400" dirty="0">
                <a:latin typeface="Consolas" panose="020B0609020204030204" pitchFamily="49" charset="0"/>
              </a:rPr>
              <a:t> " +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calendar.selectedDate.toLocaleDateString</a:t>
            </a:r>
            <a:r>
              <a:rPr lang="hu-HU" sz="2400" dirty="0">
                <a:latin typeface="Consolas" panose="020B0609020204030204" pitchFamily="49" charset="0"/>
              </a:rPr>
              <a:t>())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Calendar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calendar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onDoubleClicked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dateDialog.click</a:t>
            </a:r>
            <a:r>
              <a:rPr lang="hu-HU" sz="2400" dirty="0">
                <a:latin typeface="Consolas" panose="020B0609020204030204" pitchFamily="49" charset="0"/>
              </a:rPr>
              <a:t>(</a:t>
            </a:r>
            <a:r>
              <a:rPr lang="hu-HU" sz="2400" dirty="0" err="1">
                <a:latin typeface="Consolas" panose="020B0609020204030204" pitchFamily="49" charset="0"/>
              </a:rPr>
              <a:t>StandardButton.Save</a:t>
            </a:r>
            <a:r>
              <a:rPr lang="hu-HU" sz="2400" dirty="0">
                <a:latin typeface="Consolas" panose="020B0609020204030204" pitchFamily="49" charset="0"/>
              </a:rPr>
              <a:t>)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9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JavaScript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Nincs</a:t>
            </a:r>
            <a:r>
              <a:rPr lang="en-US" dirty="0"/>
              <a:t> window</a:t>
            </a:r>
            <a:r>
              <a:rPr lang="hu-HU" dirty="0"/>
              <a:t>, </a:t>
            </a:r>
            <a:r>
              <a:rPr lang="hu-HU" dirty="0" err="1"/>
              <a:t>document</a:t>
            </a:r>
            <a:r>
              <a:rPr lang="hu-HU" dirty="0"/>
              <a:t>, …</a:t>
            </a:r>
          </a:p>
          <a:p>
            <a:r>
              <a:rPr lang="en-US" dirty="0"/>
              <a:t>Van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hu-HU" dirty="0"/>
              <a:t>globális objektum</a:t>
            </a:r>
          </a:p>
          <a:p>
            <a:pPr lvl="1"/>
            <a:r>
              <a:rPr lang="hu-HU" dirty="0"/>
              <a:t>Számos Qt specifikus függvény</a:t>
            </a:r>
          </a:p>
          <a:p>
            <a:pPr lvl="2"/>
            <a:r>
              <a:rPr lang="hu-HU" dirty="0" err="1"/>
              <a:t>binding</a:t>
            </a:r>
            <a:r>
              <a:rPr lang="hu-HU" dirty="0"/>
              <a:t>, </a:t>
            </a:r>
            <a:r>
              <a:rPr lang="hu-HU" dirty="0" err="1"/>
              <a:t>exit</a:t>
            </a:r>
            <a:r>
              <a:rPr lang="hu-HU" dirty="0"/>
              <a:t>, …</a:t>
            </a:r>
          </a:p>
          <a:p>
            <a:pPr lvl="1"/>
            <a:r>
              <a:rPr lang="hu-HU" dirty="0"/>
              <a:t>Segítő függvények</a:t>
            </a:r>
          </a:p>
          <a:p>
            <a:pPr lvl="1"/>
            <a:r>
              <a:rPr lang="hu-HU" dirty="0" err="1"/>
              <a:t>appli</a:t>
            </a:r>
            <a:r>
              <a:rPr lang="en-US" dirty="0"/>
              <a:t>ca</a:t>
            </a:r>
            <a:r>
              <a:rPr lang="hu-HU" dirty="0" err="1"/>
              <a:t>tion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hu-HU" dirty="0"/>
          </a:p>
          <a:p>
            <a:pPr lvl="2"/>
            <a:r>
              <a:rPr lang="hu-HU" dirty="0"/>
              <a:t>Alaptulajdonságok mint </a:t>
            </a:r>
            <a:r>
              <a:rPr lang="hu-HU" dirty="0" err="1"/>
              <a:t>name</a:t>
            </a:r>
            <a:r>
              <a:rPr lang="hu-HU" dirty="0"/>
              <a:t>, version, …</a:t>
            </a:r>
          </a:p>
          <a:p>
            <a:pPr lvl="1"/>
            <a:r>
              <a:rPr lang="hu-HU" dirty="0"/>
              <a:t>platform (</a:t>
            </a:r>
            <a:r>
              <a:rPr lang="hu-HU" dirty="0" err="1"/>
              <a:t>android</a:t>
            </a:r>
            <a:r>
              <a:rPr lang="hu-HU" dirty="0"/>
              <a:t>, </a:t>
            </a:r>
            <a:r>
              <a:rPr lang="hu-HU" dirty="0" err="1"/>
              <a:t>ios</a:t>
            </a:r>
            <a:r>
              <a:rPr lang="hu-HU" dirty="0"/>
              <a:t>, </a:t>
            </a:r>
            <a:r>
              <a:rPr lang="hu-HU" dirty="0" err="1"/>
              <a:t>windows</a:t>
            </a:r>
            <a:r>
              <a:rPr lang="hu-HU" dirty="0"/>
              <a:t>, …</a:t>
            </a:r>
            <a:r>
              <a:rPr lang="en-US" dirty="0"/>
              <a:t>)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90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 megjelenítése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Text vezérlő szöveget tud</a:t>
            </a:r>
          </a:p>
          <a:p>
            <a:r>
              <a:rPr lang="hu-HU" dirty="0" err="1"/>
              <a:t>WebView</a:t>
            </a:r>
            <a:r>
              <a:rPr lang="hu-HU" dirty="0"/>
              <a:t> teljes weboldalt</a:t>
            </a:r>
          </a:p>
          <a:p>
            <a:pPr lvl="1"/>
            <a:r>
              <a:rPr lang="hu-HU" dirty="0" err="1"/>
              <a:t>Url-t</a:t>
            </a:r>
            <a:r>
              <a:rPr lang="hu-HU" dirty="0"/>
              <a:t> is meg lehet adni, ahonnan letölti</a:t>
            </a:r>
          </a:p>
          <a:p>
            <a:pPr lvl="1"/>
            <a:r>
              <a:rPr lang="hu-HU" dirty="0"/>
              <a:t>Böngészőt lehet írni vele</a:t>
            </a:r>
          </a:p>
          <a:p>
            <a:pPr lvl="1"/>
            <a:r>
              <a:rPr lang="hu-HU" dirty="0" err="1"/>
              <a:t>Chromium</a:t>
            </a:r>
            <a:r>
              <a:rPr lang="hu-HU" dirty="0"/>
              <a:t> </a:t>
            </a:r>
            <a:r>
              <a:rPr lang="en-US" dirty="0"/>
              <a:t>108</a:t>
            </a:r>
            <a:r>
              <a:rPr lang="hu-HU" dirty="0"/>
              <a:t> motor</a:t>
            </a:r>
          </a:p>
        </p:txBody>
      </p:sp>
    </p:spTree>
    <p:extLst>
      <p:ext uri="{BB962C8B-B14F-4D97-AF65-F5344CB8AC3E}">
        <p14:creationId xmlns:p14="http://schemas.microsoft.com/office/powerpoint/2010/main" val="1466042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Szenzorok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Szok</a:t>
            </a:r>
            <a:r>
              <a:rPr lang="hu-HU" dirty="0" err="1"/>
              <a:t>ásos</a:t>
            </a:r>
            <a:r>
              <a:rPr lang="hu-HU" dirty="0"/>
              <a:t>: </a:t>
            </a:r>
            <a:r>
              <a:rPr lang="en-US" dirty="0" err="1"/>
              <a:t>Accelometer</a:t>
            </a:r>
            <a:r>
              <a:rPr lang="en-US" dirty="0"/>
              <a:t>, Altimeter, </a:t>
            </a:r>
            <a:r>
              <a:rPr lang="en-US" dirty="0" err="1"/>
              <a:t>AbmientLightSensor</a:t>
            </a:r>
            <a:r>
              <a:rPr lang="en-US" dirty="0"/>
              <a:t>, Compass, Gyroscope</a:t>
            </a:r>
            <a:r>
              <a:rPr lang="hu-HU" dirty="0"/>
              <a:t>…</a:t>
            </a:r>
          </a:p>
          <a:p>
            <a:r>
              <a:rPr lang="hu-HU" dirty="0"/>
              <a:t>Speciális eszközökben vannak: </a:t>
            </a:r>
            <a:r>
              <a:rPr lang="en-US" dirty="0" err="1"/>
              <a:t>AmbientTemperatureSensor</a:t>
            </a:r>
            <a:r>
              <a:rPr lang="hu-HU" dirty="0"/>
              <a:t>, </a:t>
            </a:r>
            <a:r>
              <a:rPr lang="hu-HU" dirty="0" err="1"/>
              <a:t>DistanceSensor</a:t>
            </a:r>
            <a:r>
              <a:rPr lang="hu-HU" dirty="0"/>
              <a:t>…</a:t>
            </a:r>
          </a:p>
          <a:p>
            <a:r>
              <a:rPr lang="hu-HU" dirty="0"/>
              <a:t>Összesen 17 szenzor</a:t>
            </a:r>
          </a:p>
          <a:p>
            <a:pPr lvl="1"/>
            <a:r>
              <a:rPr lang="hu-HU" dirty="0"/>
              <a:t>Vannak átfedések (Pl. </a:t>
            </a:r>
            <a:r>
              <a:rPr lang="hu-HU" dirty="0" err="1"/>
              <a:t>Light</a:t>
            </a:r>
            <a:r>
              <a:rPr lang="hu-HU" dirty="0"/>
              <a:t> és </a:t>
            </a:r>
            <a:r>
              <a:rPr lang="hu-HU" dirty="0" err="1"/>
              <a:t>AmbientLight</a:t>
            </a:r>
            <a:r>
              <a:rPr lang="hu-HU" dirty="0"/>
              <a:t>)</a:t>
            </a:r>
          </a:p>
          <a:p>
            <a:r>
              <a:rPr lang="hu-HU" dirty="0"/>
              <a:t>Nem csak mobil eszközökre van kitalálva, de azokkal is jól megy</a:t>
            </a:r>
          </a:p>
          <a:p>
            <a:pPr lvl="1"/>
            <a:r>
              <a:rPr lang="hu-HU" dirty="0"/>
              <a:t>Robotok vezérlése</a:t>
            </a:r>
          </a:p>
        </p:txBody>
      </p:sp>
    </p:spTree>
    <p:extLst>
      <p:ext uri="{BB962C8B-B14F-4D97-AF65-F5344CB8AC3E}">
        <p14:creationId xmlns:p14="http://schemas.microsoft.com/office/powerpoint/2010/main" val="2223269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Multimédia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MediaPlayer</a:t>
            </a:r>
            <a:endParaRPr lang="hu-HU" dirty="0"/>
          </a:p>
          <a:p>
            <a:pPr lvl="1"/>
            <a:r>
              <a:rPr lang="hu-HU" dirty="0" err="1"/>
              <a:t>Audio</a:t>
            </a:r>
            <a:endParaRPr lang="hu-HU" dirty="0"/>
          </a:p>
          <a:p>
            <a:pPr lvl="1"/>
            <a:r>
              <a:rPr lang="hu-HU" dirty="0"/>
              <a:t>Video</a:t>
            </a:r>
          </a:p>
          <a:p>
            <a:r>
              <a:rPr lang="hu-HU" dirty="0"/>
              <a:t>Camera</a:t>
            </a:r>
          </a:p>
          <a:p>
            <a:pPr lvl="1"/>
            <a:r>
              <a:rPr lang="hu-HU" dirty="0"/>
              <a:t>Az összes beállítása ki van vezetve (vaku, fókusz is)</a:t>
            </a:r>
          </a:p>
          <a:p>
            <a:r>
              <a:rPr lang="hu-HU" dirty="0" err="1"/>
              <a:t>Radio</a:t>
            </a:r>
            <a:endParaRPr lang="hu-HU" dirty="0"/>
          </a:p>
          <a:p>
            <a:r>
              <a:rPr lang="hu-HU" dirty="0" err="1"/>
              <a:t>Torch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932176" y="4441167"/>
            <a:ext cx="7126224" cy="15696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Torch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power: 75       // 75% of full power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enabled: true   // On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hu-H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91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ShaderEffect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hu-HU" dirty="0"/>
              <a:t>és pixel </a:t>
            </a:r>
            <a:r>
              <a:rPr lang="hu-HU" dirty="0" err="1"/>
              <a:t>shader</a:t>
            </a:r>
            <a:endParaRPr lang="hu-HU" dirty="0"/>
          </a:p>
          <a:p>
            <a:r>
              <a:rPr lang="hu-HU" dirty="0" err="1"/>
              <a:t>Rectangle</a:t>
            </a:r>
            <a:r>
              <a:rPr lang="hu-HU" dirty="0"/>
              <a:t> az objektum, ebben lehet más is</a:t>
            </a:r>
          </a:p>
          <a:p>
            <a:r>
              <a:rPr lang="hu-HU" dirty="0"/>
              <a:t>Alapban 4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 err="1"/>
              <a:t>mesh</a:t>
            </a:r>
            <a:r>
              <a:rPr lang="hu-HU" dirty="0"/>
              <a:t> megadásával bármennyi lehet (torzításhoz)</a:t>
            </a:r>
          </a:p>
          <a:p>
            <a:r>
              <a:rPr lang="hu-HU" dirty="0" err="1"/>
              <a:t>cullMode</a:t>
            </a:r>
            <a:r>
              <a:rPr lang="hu-HU" dirty="0"/>
              <a:t> állítható (</a:t>
            </a:r>
            <a:r>
              <a:rPr lang="hu-HU" dirty="0" err="1"/>
              <a:t>backface</a:t>
            </a:r>
            <a:r>
              <a:rPr lang="hu-HU" dirty="0"/>
              <a:t> </a:t>
            </a:r>
            <a:r>
              <a:rPr lang="hu-HU" dirty="0" err="1"/>
              <a:t>culling</a:t>
            </a:r>
            <a:r>
              <a:rPr lang="hu-HU" dirty="0"/>
              <a:t>)</a:t>
            </a:r>
          </a:p>
          <a:p>
            <a:r>
              <a:rPr lang="hu-HU" dirty="0" err="1"/>
              <a:t>blending</a:t>
            </a:r>
            <a:r>
              <a:rPr lang="hu-HU" dirty="0"/>
              <a:t>: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blending</a:t>
            </a:r>
            <a:r>
              <a:rPr lang="hu-HU" dirty="0"/>
              <a:t> bekapcsolásához</a:t>
            </a:r>
          </a:p>
          <a:p>
            <a:pPr lvl="1"/>
            <a:r>
              <a:rPr lang="hu-HU" dirty="0"/>
              <a:t>Csak a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és az összeadást tudja</a:t>
            </a:r>
          </a:p>
        </p:txBody>
      </p:sp>
    </p:spTree>
    <p:extLst>
      <p:ext uri="{BB962C8B-B14F-4D97-AF65-F5344CB8AC3E}">
        <p14:creationId xmlns:p14="http://schemas.microsoft.com/office/powerpoint/2010/main" val="2033099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ShaderEffect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endParaRPr lang="hu-HU" dirty="0"/>
          </a:p>
          <a:p>
            <a:pPr lvl="1"/>
            <a:r>
              <a:rPr lang="hu-HU" dirty="0"/>
              <a:t>Standard bemenő paraméterek</a:t>
            </a:r>
          </a:p>
          <a:p>
            <a:pPr lvl="2"/>
            <a:r>
              <a:rPr lang="hu-HU" dirty="0"/>
              <a:t>Állandó minden </a:t>
            </a:r>
            <a:r>
              <a:rPr lang="hu-HU" dirty="0" err="1"/>
              <a:t>vertexre</a:t>
            </a:r>
            <a:r>
              <a:rPr lang="hu-HU" dirty="0"/>
              <a:t> (uniform): </a:t>
            </a:r>
            <a:r>
              <a:rPr lang="hu-HU" dirty="0" err="1"/>
              <a:t>qt_Matrix</a:t>
            </a:r>
            <a:r>
              <a:rPr lang="hu-HU" dirty="0"/>
              <a:t>, </a:t>
            </a:r>
            <a:r>
              <a:rPr lang="hu-HU" dirty="0" err="1"/>
              <a:t>qt_Opacity</a:t>
            </a:r>
            <a:endParaRPr lang="hu-HU" dirty="0"/>
          </a:p>
          <a:p>
            <a:pPr lvl="2"/>
            <a:r>
              <a:rPr lang="hu-HU" dirty="0" err="1"/>
              <a:t>Vertexenként</a:t>
            </a:r>
            <a:r>
              <a:rPr lang="hu-HU" dirty="0"/>
              <a:t> (</a:t>
            </a:r>
            <a:r>
              <a:rPr lang="hu-HU" dirty="0" err="1"/>
              <a:t>attribute</a:t>
            </a:r>
            <a:r>
              <a:rPr lang="hu-HU" dirty="0"/>
              <a:t>): </a:t>
            </a:r>
            <a:r>
              <a:rPr lang="hu-HU" dirty="0" err="1"/>
              <a:t>qt_Vertex</a:t>
            </a:r>
            <a:r>
              <a:rPr lang="hu-HU" dirty="0"/>
              <a:t>, qt_MultiTexCoord0</a:t>
            </a:r>
          </a:p>
          <a:p>
            <a:pPr lvl="1"/>
            <a:r>
              <a:rPr lang="hu-HU" dirty="0"/>
              <a:t>Ezen kívül fel lehet venni bármi mást is, amit átadunk</a:t>
            </a:r>
          </a:p>
          <a:p>
            <a:pPr lvl="1"/>
            <a:r>
              <a:rPr lang="hu-HU" dirty="0"/>
              <a:t>Kimenetet mi definiáljuk</a:t>
            </a:r>
          </a:p>
          <a:p>
            <a:pPr lvl="2"/>
            <a:r>
              <a:rPr lang="hu-HU" dirty="0" err="1"/>
              <a:t>varying</a:t>
            </a:r>
            <a:r>
              <a:rPr lang="hu-HU" dirty="0"/>
              <a:t> kulcsszó, ez megy a pixel </a:t>
            </a:r>
            <a:r>
              <a:rPr lang="hu-HU" dirty="0" err="1"/>
              <a:t>shadernek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630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ShaderEffect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007552" y="1929978"/>
            <a:ext cx="8190750" cy="3785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vertexShader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uniform </a:t>
            </a:r>
            <a:r>
              <a:rPr lang="hu-HU" sz="2400" dirty="0" err="1">
                <a:latin typeface="Consolas" panose="020B0609020204030204" pitchFamily="49" charset="0"/>
              </a:rPr>
              <a:t>highp</a:t>
            </a:r>
            <a:r>
              <a:rPr lang="hu-HU" sz="2400" dirty="0">
                <a:latin typeface="Consolas" panose="020B0609020204030204" pitchFamily="49" charset="0"/>
              </a:rPr>
              <a:t> mat4 </a:t>
            </a:r>
            <a:r>
              <a:rPr lang="hu-HU" sz="2400" dirty="0" err="1">
                <a:latin typeface="Consolas" panose="020B0609020204030204" pitchFamily="49" charset="0"/>
              </a:rPr>
              <a:t>qt_Matrix</a:t>
            </a:r>
            <a:r>
              <a:rPr lang="hu-HU" sz="2400" dirty="0"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attribute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highp</a:t>
            </a:r>
            <a:r>
              <a:rPr lang="hu-HU" sz="2400" dirty="0">
                <a:latin typeface="Consolas" panose="020B0609020204030204" pitchFamily="49" charset="0"/>
              </a:rPr>
              <a:t> vec4 </a:t>
            </a:r>
            <a:r>
              <a:rPr lang="hu-HU" sz="2400" dirty="0" err="1">
                <a:latin typeface="Consolas" panose="020B0609020204030204" pitchFamily="49" charset="0"/>
              </a:rPr>
              <a:t>qt_Vertex</a:t>
            </a:r>
            <a:r>
              <a:rPr lang="hu-HU" sz="2400" dirty="0"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attribute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highp</a:t>
            </a:r>
            <a:r>
              <a:rPr lang="hu-HU" sz="2400" dirty="0">
                <a:latin typeface="Consolas" panose="020B0609020204030204" pitchFamily="49" charset="0"/>
              </a:rPr>
              <a:t> vec2 qt_MultiTexCoord0;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varying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highp</a:t>
            </a:r>
            <a:r>
              <a:rPr lang="hu-HU" sz="2400" dirty="0">
                <a:latin typeface="Consolas" panose="020B0609020204030204" pitchFamily="49" charset="0"/>
              </a:rPr>
              <a:t> vec2 </a:t>
            </a:r>
            <a:r>
              <a:rPr lang="hu-HU" sz="2400" dirty="0" err="1">
                <a:latin typeface="Consolas" panose="020B0609020204030204" pitchFamily="49" charset="0"/>
              </a:rPr>
              <a:t>coord</a:t>
            </a:r>
            <a:r>
              <a:rPr lang="hu-HU" sz="2400" dirty="0"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void</a:t>
            </a:r>
            <a:r>
              <a:rPr lang="hu-HU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coord</a:t>
            </a:r>
            <a:r>
              <a:rPr lang="hu-HU" sz="2400" dirty="0">
                <a:latin typeface="Consolas" panose="020B0609020204030204" pitchFamily="49" charset="0"/>
              </a:rPr>
              <a:t> = qt_MultiTexCoord0;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gl_Position</a:t>
            </a:r>
            <a:r>
              <a:rPr lang="hu-HU" sz="2400" dirty="0">
                <a:latin typeface="Consolas" panose="020B0609020204030204" pitchFamily="49" charset="0"/>
              </a:rPr>
              <a:t> = </a:t>
            </a:r>
            <a:r>
              <a:rPr lang="hu-HU" sz="2400" dirty="0" err="1">
                <a:latin typeface="Consolas" panose="020B0609020204030204" pitchFamily="49" charset="0"/>
              </a:rPr>
              <a:t>qt_Matrix</a:t>
            </a:r>
            <a:r>
              <a:rPr lang="hu-HU" sz="2400" dirty="0">
                <a:latin typeface="Consolas" panose="020B0609020204030204" pitchFamily="49" charset="0"/>
              </a:rPr>
              <a:t> * </a:t>
            </a:r>
            <a:r>
              <a:rPr lang="hu-HU" sz="2400" dirty="0" err="1">
                <a:latin typeface="Consolas" panose="020B0609020204030204" pitchFamily="49" charset="0"/>
              </a:rPr>
              <a:t>qt_Vertex</a:t>
            </a:r>
            <a:r>
              <a:rPr lang="hu-HU" sz="2400" dirty="0"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}"</a:t>
            </a:r>
          </a:p>
          <a:p>
            <a:endParaRPr lang="hu-H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9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ShaderEffect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Pixel </a:t>
            </a:r>
            <a:r>
              <a:rPr lang="hu-HU" dirty="0" err="1"/>
              <a:t>shader</a:t>
            </a:r>
            <a:endParaRPr lang="hu-HU" dirty="0"/>
          </a:p>
          <a:p>
            <a:pPr lvl="1"/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kimenete jön interpolálva</a:t>
            </a:r>
          </a:p>
          <a:p>
            <a:pPr lvl="1"/>
            <a:r>
              <a:rPr lang="hu-HU" dirty="0" err="1"/>
              <a:t>Sampler</a:t>
            </a:r>
            <a:r>
              <a:rPr lang="hu-HU" dirty="0"/>
              <a:t> a mintavételezéshez</a:t>
            </a:r>
          </a:p>
          <a:p>
            <a:pPr lvl="2"/>
            <a:r>
              <a:rPr lang="hu-HU" dirty="0"/>
              <a:t>Image-re kötve</a:t>
            </a:r>
          </a:p>
          <a:p>
            <a:pPr lvl="1"/>
            <a:r>
              <a:rPr lang="hu-HU" dirty="0"/>
              <a:t>Állandókat </a:t>
            </a:r>
            <a:r>
              <a:rPr lang="hu-HU" dirty="0" err="1"/>
              <a:t>felvehetünk</a:t>
            </a:r>
            <a:r>
              <a:rPr lang="hu-HU" dirty="0"/>
              <a:t> (uniform)</a:t>
            </a:r>
          </a:p>
          <a:p>
            <a:pPr lvl="1"/>
            <a:endParaRPr lang="hu-H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057633" y="4008785"/>
            <a:ext cx="8090588" cy="230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fragmentShader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varying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highp</a:t>
            </a:r>
            <a:r>
              <a:rPr lang="hu-HU" sz="2400" dirty="0">
                <a:latin typeface="Consolas" panose="020B0609020204030204" pitchFamily="49" charset="0"/>
              </a:rPr>
              <a:t> vec2 </a:t>
            </a:r>
            <a:r>
              <a:rPr lang="hu-HU" sz="2400" dirty="0" err="1">
                <a:latin typeface="Consolas" panose="020B0609020204030204" pitchFamily="49" charset="0"/>
              </a:rPr>
              <a:t>coord</a:t>
            </a:r>
            <a:r>
              <a:rPr lang="hu-HU" sz="2400" dirty="0"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uniform sampler2D </a:t>
            </a:r>
            <a:r>
              <a:rPr lang="hu-HU" sz="2400" dirty="0" err="1">
                <a:latin typeface="Consolas" panose="020B0609020204030204" pitchFamily="49" charset="0"/>
              </a:rPr>
              <a:t>src</a:t>
            </a:r>
            <a:r>
              <a:rPr lang="hu-HU" sz="2400" dirty="0"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void</a:t>
            </a:r>
            <a:r>
              <a:rPr lang="hu-HU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gl</a:t>
            </a:r>
            <a:r>
              <a:rPr lang="hu-HU" sz="2400" dirty="0">
                <a:latin typeface="Consolas" panose="020B0609020204030204" pitchFamily="49" charset="0"/>
              </a:rPr>
              <a:t>_</a:t>
            </a:r>
            <a:r>
              <a:rPr lang="hu-HU" sz="2400" dirty="0" err="1">
                <a:latin typeface="Consolas" panose="020B0609020204030204" pitchFamily="49" charset="0"/>
              </a:rPr>
              <a:t>FragColor</a:t>
            </a:r>
            <a:r>
              <a:rPr lang="hu-HU" sz="2400" dirty="0">
                <a:latin typeface="Consolas" panose="020B0609020204030204" pitchFamily="49" charset="0"/>
              </a:rPr>
              <a:t> = texture2D(</a:t>
            </a:r>
            <a:r>
              <a:rPr lang="hu-HU" sz="2400" dirty="0" err="1">
                <a:latin typeface="Consolas" panose="020B0609020204030204" pitchFamily="49" charset="0"/>
              </a:rPr>
              <a:t>src</a:t>
            </a:r>
            <a:r>
              <a:rPr lang="hu-HU" sz="2400" dirty="0">
                <a:latin typeface="Consolas" panose="020B0609020204030204" pitchFamily="49" charset="0"/>
              </a:rPr>
              <a:t>, </a:t>
            </a:r>
            <a:r>
              <a:rPr lang="hu-HU" sz="2400" dirty="0" err="1">
                <a:latin typeface="Consolas" panose="020B0609020204030204" pitchFamily="49" charset="0"/>
              </a:rPr>
              <a:t>coord</a:t>
            </a:r>
            <a:r>
              <a:rPr lang="hu-HU" sz="2400" dirty="0">
                <a:latin typeface="Consolas" panose="020B0609020204030204" pitchFamily="49" charset="0"/>
              </a:rPr>
              <a:t>);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}"</a:t>
            </a:r>
          </a:p>
        </p:txBody>
      </p:sp>
    </p:spTree>
    <p:extLst>
      <p:ext uri="{BB962C8B-B14F-4D97-AF65-F5344CB8AC3E}">
        <p14:creationId xmlns:p14="http://schemas.microsoft.com/office/powerpoint/2010/main" val="965591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QML </a:t>
            </a:r>
            <a:r>
              <a:rPr lang="hu-HU" dirty="0"/>
              <a:t>import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import </a:t>
            </a:r>
            <a:r>
              <a:rPr lang="en-US" dirty="0"/>
              <a:t>&lt;Module&gt; &lt;Version&gt; as &lt;Name&gt;</a:t>
            </a:r>
          </a:p>
          <a:p>
            <a:pPr lvl="1"/>
            <a:r>
              <a:rPr lang="en-US" dirty="0"/>
              <a:t>&lt;Module&gt; </a:t>
            </a:r>
            <a:r>
              <a:rPr lang="en-US" dirty="0" err="1"/>
              <a:t>lehet</a:t>
            </a:r>
            <a:endParaRPr lang="hu-HU" dirty="0"/>
          </a:p>
          <a:p>
            <a:pPr lvl="2"/>
            <a:r>
              <a:rPr lang="hu-HU" dirty="0"/>
              <a:t>Telepített modul, pl. </a:t>
            </a:r>
            <a:r>
              <a:rPr lang="hu-HU" dirty="0" err="1"/>
              <a:t>QtQuick</a:t>
            </a:r>
            <a:r>
              <a:rPr lang="hu-HU" dirty="0"/>
              <a:t> (az alapkontrollokhoz)</a:t>
            </a:r>
          </a:p>
          <a:p>
            <a:pPr lvl="2"/>
            <a:r>
              <a:rPr lang="hu-HU" dirty="0"/>
              <a:t>JS fájl</a:t>
            </a:r>
          </a:p>
          <a:p>
            <a:pPr lvl="1"/>
            <a:r>
              <a:rPr lang="en-US" dirty="0"/>
              <a:t>&lt;Version&gt;</a:t>
            </a:r>
            <a:r>
              <a:rPr lang="hu-HU" dirty="0"/>
              <a:t> meg kell egyezzen, ha megadjuk</a:t>
            </a:r>
          </a:p>
          <a:p>
            <a:r>
              <a:rPr lang="hu-HU" dirty="0"/>
              <a:t>Ha nincs név, akkor globális névtérbe kerül</a:t>
            </a:r>
          </a:p>
          <a:p>
            <a:pPr lvl="1"/>
            <a:r>
              <a:rPr lang="hu-HU" dirty="0"/>
              <a:t>import </a:t>
            </a:r>
            <a:r>
              <a:rPr lang="hu-HU" dirty="0" err="1"/>
              <a:t>QtQuick</a:t>
            </a:r>
            <a:r>
              <a:rPr lang="hu-HU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400013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- </a:t>
            </a:r>
            <a:r>
              <a:rPr lang="hu-HU" dirty="0" err="1"/>
              <a:t>Property</a:t>
            </a:r>
            <a:r>
              <a:rPr lang="hu-HU" dirty="0"/>
              <a:t> </a:t>
            </a:r>
            <a:r>
              <a:rPr lang="hu-HU" dirty="0" err="1"/>
              <a:t>Binding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803933" y="2088228"/>
            <a:ext cx="10597987" cy="3416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Rectangle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colorbutton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width</a:t>
            </a:r>
            <a:r>
              <a:rPr lang="hu-HU" sz="2400" dirty="0">
                <a:latin typeface="Consolas" panose="020B0609020204030204" pitchFamily="49" charset="0"/>
              </a:rPr>
              <a:t>: 200; </a:t>
            </a:r>
            <a:r>
              <a:rPr lang="hu-HU" sz="2400" dirty="0" err="1">
                <a:latin typeface="Consolas" panose="020B0609020204030204" pitchFamily="49" charset="0"/>
              </a:rPr>
              <a:t>height</a:t>
            </a:r>
            <a:r>
              <a:rPr lang="hu-HU" sz="2400" dirty="0">
                <a:latin typeface="Consolas" panose="020B0609020204030204" pitchFamily="49" charset="0"/>
              </a:rPr>
              <a:t>: 80;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color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mousearea.pressed</a:t>
            </a:r>
            <a:r>
              <a:rPr lang="hu-HU" sz="2400" dirty="0">
                <a:latin typeface="Consolas" panose="020B0609020204030204" pitchFamily="49" charset="0"/>
              </a:rPr>
              <a:t> ? "</a:t>
            </a:r>
            <a:r>
              <a:rPr lang="hu-HU" sz="2400" dirty="0" err="1">
                <a:latin typeface="Consolas" panose="020B0609020204030204" pitchFamily="49" charset="0"/>
              </a:rPr>
              <a:t>steelblue</a:t>
            </a:r>
            <a:r>
              <a:rPr lang="hu-HU" sz="2400" dirty="0">
                <a:latin typeface="Consolas" panose="020B0609020204030204" pitchFamily="49" charset="0"/>
              </a:rPr>
              <a:t>" : "</a:t>
            </a:r>
            <a:r>
              <a:rPr lang="hu-HU" sz="2400" dirty="0" err="1">
                <a:latin typeface="Consolas" panose="020B0609020204030204" pitchFamily="49" charset="0"/>
              </a:rPr>
              <a:t>lightsteelblue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MouseArea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mousearea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anchors.fill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parent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27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hu-HU" dirty="0"/>
              <a:t>- Eseménykezelő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627790" y="1951354"/>
            <a:ext cx="8950273" cy="45243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Rectangle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width</a:t>
            </a:r>
            <a:r>
              <a:rPr lang="hu-HU" sz="2400" dirty="0">
                <a:latin typeface="Consolas" panose="020B0609020204030204" pitchFamily="49" charset="0"/>
              </a:rPr>
              <a:t> : 200; </a:t>
            </a:r>
            <a:r>
              <a:rPr lang="hu-HU" sz="2400" dirty="0" err="1">
                <a:latin typeface="Consolas" panose="020B0609020204030204" pitchFamily="49" charset="0"/>
              </a:rPr>
              <a:t>height</a:t>
            </a:r>
            <a:r>
              <a:rPr lang="hu-HU" sz="2400" dirty="0">
                <a:latin typeface="Consolas" panose="020B0609020204030204" pitchFamily="49" charset="0"/>
              </a:rPr>
              <a:t>: 80; </a:t>
            </a:r>
            <a:r>
              <a:rPr lang="hu-HU" sz="2400" dirty="0" err="1">
                <a:latin typeface="Consolas" panose="020B0609020204030204" pitchFamily="49" charset="0"/>
              </a:rPr>
              <a:t>color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  <a:r>
              <a:rPr lang="hu-HU" sz="2400" dirty="0" err="1">
                <a:latin typeface="Consolas" panose="020B0609020204030204" pitchFamily="49" charset="0"/>
              </a:rPr>
              <a:t>lightsteelblue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MouseArea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anchors.fill</a:t>
            </a:r>
            <a:r>
              <a:rPr lang="hu-HU" sz="2400" dirty="0">
                <a:latin typeface="Consolas" panose="020B0609020204030204" pitchFamily="49" charset="0"/>
              </a:rPr>
              <a:t> : </a:t>
            </a:r>
            <a:r>
              <a:rPr lang="hu-HU" sz="2400" dirty="0" err="1">
                <a:latin typeface="Consolas" panose="020B0609020204030204" pitchFamily="49" charset="0"/>
              </a:rPr>
              <a:t>parent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onPressed</a:t>
            </a:r>
            <a:r>
              <a:rPr lang="hu-HU" sz="2400" dirty="0">
                <a:latin typeface="Consolas" panose="020B0609020204030204" pitchFamily="49" charset="0"/>
              </a:rPr>
              <a:t> : {</a:t>
            </a:r>
            <a:r>
              <a:rPr lang="hu-HU" sz="2400" dirty="0" err="1">
                <a:latin typeface="Consolas" panose="020B0609020204030204" pitchFamily="49" charset="0"/>
              </a:rPr>
              <a:t>label.text</a:t>
            </a:r>
            <a:r>
              <a:rPr lang="hu-HU" sz="2400" dirty="0">
                <a:latin typeface="Consolas" panose="020B0609020204030204" pitchFamily="49" charset="0"/>
              </a:rPr>
              <a:t> = "I am Pressed!"}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Text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label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anchors.centerIn</a:t>
            </a:r>
            <a:r>
              <a:rPr lang="hu-HU" sz="2400" dirty="0">
                <a:latin typeface="Consolas" panose="020B0609020204030204" pitchFamily="49" charset="0"/>
              </a:rPr>
              <a:t> : </a:t>
            </a:r>
            <a:r>
              <a:rPr lang="hu-HU" sz="2400" dirty="0" err="1">
                <a:latin typeface="Consolas" panose="020B0609020204030204" pitchFamily="49" charset="0"/>
              </a:rPr>
              <a:t>parent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text : "Press </a:t>
            </a:r>
            <a:r>
              <a:rPr lang="hu-HU" sz="2400" dirty="0" err="1">
                <a:latin typeface="Consolas" panose="020B0609020204030204" pitchFamily="49" charset="0"/>
              </a:rPr>
              <a:t>Me</a:t>
            </a:r>
            <a:r>
              <a:rPr lang="hu-HU" sz="2400" dirty="0">
                <a:latin typeface="Consolas" panose="020B0609020204030204" pitchFamily="49" charset="0"/>
              </a:rPr>
              <a:t>!"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071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– saját függvény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556607" y="2364834"/>
            <a:ext cx="7092640" cy="3785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Item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function</a:t>
            </a:r>
            <a:r>
              <a:rPr lang="hu-HU" sz="2400" dirty="0">
                <a:latin typeface="Consolas" panose="020B0609020204030204" pitchFamily="49" charset="0"/>
              </a:rPr>
              <a:t> pi2()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return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Math.PI</a:t>
            </a:r>
            <a:r>
              <a:rPr lang="hu-HU" sz="2400" dirty="0">
                <a:latin typeface="Consolas" panose="020B0609020204030204" pitchFamily="49" charset="0"/>
              </a:rPr>
              <a:t> * </a:t>
            </a:r>
            <a:r>
              <a:rPr lang="hu-HU" sz="2400" dirty="0" err="1">
                <a:latin typeface="Consolas" panose="020B0609020204030204" pitchFamily="49" charset="0"/>
              </a:rPr>
              <a:t>Math.PI</a:t>
            </a:r>
            <a:r>
              <a:rPr lang="hu-HU" sz="2400" dirty="0"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MouseArea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anchors.fill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parent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onClicked</a:t>
            </a:r>
            <a:r>
              <a:rPr lang="hu-HU" sz="2400" dirty="0">
                <a:latin typeface="Consolas" panose="020B0609020204030204" pitchFamily="49" charset="0"/>
              </a:rPr>
              <a:t> : </a:t>
            </a:r>
            <a:r>
              <a:rPr lang="hu-HU" sz="2400" dirty="0" err="1">
                <a:latin typeface="Consolas" panose="020B0609020204030204" pitchFamily="49" charset="0"/>
              </a:rPr>
              <a:t>console.log</a:t>
            </a:r>
            <a:r>
              <a:rPr lang="hu-HU" sz="2400" dirty="0">
                <a:latin typeface="Consolas" panose="020B0609020204030204" pitchFamily="49" charset="0"/>
              </a:rPr>
              <a:t>(pi2())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371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– külső .</a:t>
            </a:r>
            <a:r>
              <a:rPr lang="hu-HU" dirty="0" err="1"/>
              <a:t>js</a:t>
            </a:r>
            <a:r>
              <a:rPr lang="hu-HU" dirty="0"/>
              <a:t> fájl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import kulcsszó</a:t>
            </a:r>
          </a:p>
          <a:p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libname</a:t>
            </a:r>
            <a:endParaRPr lang="hu-HU" dirty="0"/>
          </a:p>
          <a:p>
            <a:pPr lvl="1"/>
            <a:r>
              <a:rPr lang="hu-HU" dirty="0"/>
              <a:t>Így lehet hivatkozni rá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544101" y="3520411"/>
            <a:ext cx="9117652" cy="26776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latin typeface="Consolas" panose="020B0609020204030204" pitchFamily="49" charset="0"/>
              </a:rPr>
              <a:t>import "</a:t>
            </a:r>
            <a:r>
              <a:rPr lang="hu-HU" sz="2400" dirty="0" err="1">
                <a:latin typeface="Consolas" panose="020B0609020204030204" pitchFamily="49" charset="0"/>
              </a:rPr>
              <a:t>hello.js</a:t>
            </a:r>
            <a:r>
              <a:rPr lang="hu-HU" sz="2400" dirty="0">
                <a:latin typeface="Consolas" panose="020B0609020204030204" pitchFamily="49" charset="0"/>
              </a:rPr>
              <a:t>" </a:t>
            </a:r>
            <a:r>
              <a:rPr lang="hu-HU" sz="2400" dirty="0" err="1">
                <a:latin typeface="Consolas" panose="020B0609020204030204" pitchFamily="49" charset="0"/>
              </a:rPr>
              <a:t>as</a:t>
            </a:r>
            <a:r>
              <a:rPr lang="hu-HU" sz="2400" dirty="0">
                <a:latin typeface="Consolas" panose="020B0609020204030204" pitchFamily="49" charset="0"/>
              </a:rPr>
              <a:t> </a:t>
            </a:r>
            <a:r>
              <a:rPr lang="hu-HU" sz="2400" dirty="0" err="1">
                <a:latin typeface="Consolas" panose="020B0609020204030204" pitchFamily="49" charset="0"/>
              </a:rPr>
              <a:t>MyFunctions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 err="1">
                <a:latin typeface="Consolas" panose="020B0609020204030204" pitchFamily="49" charset="0"/>
              </a:rPr>
              <a:t>Item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MouseArea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anchors.fill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parent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onClicked</a:t>
            </a:r>
            <a:r>
              <a:rPr lang="hu-HU" sz="2400" dirty="0">
                <a:latin typeface="Consolas" panose="020B0609020204030204" pitchFamily="49" charset="0"/>
              </a:rPr>
              <a:t> : </a:t>
            </a:r>
            <a:r>
              <a:rPr lang="hu-HU" sz="2400" dirty="0" err="1">
                <a:latin typeface="Consolas" panose="020B0609020204030204" pitchFamily="49" charset="0"/>
              </a:rPr>
              <a:t>console.log</a:t>
            </a:r>
            <a:r>
              <a:rPr lang="hu-HU" sz="2400" dirty="0">
                <a:latin typeface="Consolas" panose="020B0609020204030204" pitchFamily="49" charset="0"/>
              </a:rPr>
              <a:t>(</a:t>
            </a:r>
            <a:r>
              <a:rPr lang="hu-HU" sz="2400" dirty="0" err="1">
                <a:latin typeface="Consolas" panose="020B0609020204030204" pitchFamily="49" charset="0"/>
              </a:rPr>
              <a:t>MyFunctions.hello</a:t>
            </a:r>
            <a:r>
              <a:rPr lang="hu-HU" sz="2400" dirty="0">
                <a:latin typeface="Consolas" panose="020B0609020204030204" pitchFamily="49" charset="0"/>
              </a:rPr>
              <a:t>())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71793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8E63B1A0955F054D8699BEDBBF139674" ma:contentTypeVersion="3" ma:contentTypeDescription="Új dokumentum létrehozása." ma:contentTypeScope="" ma:versionID="3b5081fa4e4e1fb214e9d2147f27daaf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ba6b90f8c6c520ac48487e3f4f4d8d89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05794F-D147-4052-989A-77C449FF698C}"/>
</file>

<file path=customXml/itemProps2.xml><?xml version="1.0" encoding="utf-8"?>
<ds:datastoreItem xmlns:ds="http://schemas.openxmlformats.org/officeDocument/2006/customXml" ds:itemID="{18D725D8-F8D5-4CD9-82D0-FBF577BEB700}"/>
</file>

<file path=customXml/itemProps3.xml><?xml version="1.0" encoding="utf-8"?>
<ds:datastoreItem xmlns:ds="http://schemas.openxmlformats.org/officeDocument/2006/customXml" ds:itemID="{E1B3D0C3-BE85-413C-B0E3-BA21F6E1B5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2267</Words>
  <Application>Microsoft Office PowerPoint</Application>
  <PresentationFormat>Widescreen</PresentationFormat>
  <Paragraphs>434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Qt Quick</vt:lpstr>
      <vt:lpstr>QML JavaScript</vt:lpstr>
      <vt:lpstr>QML JavaScript</vt:lpstr>
      <vt:lpstr>QML import</vt:lpstr>
      <vt:lpstr>JavaScript - Property Binding</vt:lpstr>
      <vt:lpstr>JavaScript - Eseménykezelő</vt:lpstr>
      <vt:lpstr>JavaScript – saját függvény</vt:lpstr>
      <vt:lpstr>JavaScript – külső .js fájl</vt:lpstr>
      <vt:lpstr>JS, vagy C++</vt:lpstr>
      <vt:lpstr>JS, vagy C++</vt:lpstr>
      <vt:lpstr>Qt Quick</vt:lpstr>
      <vt:lpstr>QtObject</vt:lpstr>
      <vt:lpstr>Component – sablon</vt:lpstr>
      <vt:lpstr>Component</vt:lpstr>
      <vt:lpstr>Qt Quick</vt:lpstr>
      <vt:lpstr>QML Item – Adatkötés</vt:lpstr>
      <vt:lpstr>QML Item – Adatkötés</vt:lpstr>
      <vt:lpstr>QML Item – Adatkötés</vt:lpstr>
      <vt:lpstr>QML Item – Adatkötés</vt:lpstr>
      <vt:lpstr>Qt Quick</vt:lpstr>
      <vt:lpstr>QML Item – Állapotok</vt:lpstr>
      <vt:lpstr>QML Item – Állapotok</vt:lpstr>
      <vt:lpstr>QML Item - Állapotok</vt:lpstr>
      <vt:lpstr>QML Item - Állapotok</vt:lpstr>
      <vt:lpstr>Qt Quick</vt:lpstr>
      <vt:lpstr>QML Item - Átmenetek</vt:lpstr>
      <vt:lpstr>QML Item - Átmenetek</vt:lpstr>
      <vt:lpstr>QML Item - Átmenetek</vt:lpstr>
      <vt:lpstr>QML Item - Átmenetek</vt:lpstr>
      <vt:lpstr>QML Item - Átmenetek</vt:lpstr>
      <vt:lpstr>QML Item - Átmenetek</vt:lpstr>
      <vt:lpstr>Qt Quick</vt:lpstr>
      <vt:lpstr>QML Style</vt:lpstr>
      <vt:lpstr>QML Style</vt:lpstr>
      <vt:lpstr>QML Style</vt:lpstr>
      <vt:lpstr>Qt Quick</vt:lpstr>
      <vt:lpstr>Dialógus ablakok</vt:lpstr>
      <vt:lpstr>Dialógus ablakok</vt:lpstr>
      <vt:lpstr>HTML megjelenítése</vt:lpstr>
      <vt:lpstr>Szenzorok</vt:lpstr>
      <vt:lpstr>Multimédia</vt:lpstr>
      <vt:lpstr>ShaderEffect</vt:lpstr>
      <vt:lpstr>ShaderEffect</vt:lpstr>
      <vt:lpstr>ShaderEffect</vt:lpstr>
      <vt:lpstr>ShaderEffect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345</cp:revision>
  <dcterms:created xsi:type="dcterms:W3CDTF">2019-10-16T00:52:01Z</dcterms:created>
  <dcterms:modified xsi:type="dcterms:W3CDTF">2023-04-13T23:40:46Z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