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44"/>
  </p:notesMasterIdLst>
  <p:sldIdLst>
    <p:sldId id="256" r:id="rId2"/>
    <p:sldId id="356" r:id="rId3"/>
    <p:sldId id="310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9" r:id="rId36"/>
    <p:sldId id="388" r:id="rId37"/>
    <p:sldId id="394" r:id="rId38"/>
    <p:sldId id="390" r:id="rId39"/>
    <p:sldId id="391" r:id="rId40"/>
    <p:sldId id="392" r:id="rId41"/>
    <p:sldId id="393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finitelytyped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TypeScript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Tudásban </a:t>
            </a:r>
            <a:r>
              <a:rPr lang="hu-HU" dirty="0" err="1"/>
              <a:t>TypeScript</a:t>
            </a:r>
            <a:r>
              <a:rPr lang="hu-HU" dirty="0"/>
              <a:t>=JavaScript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TS nem tud többet</a:t>
            </a:r>
          </a:p>
          <a:p>
            <a:r>
              <a:rPr lang="hu-HU" dirty="0"/>
              <a:t>Ha kivesszük a típusokat, akkor JS-t kapunk</a:t>
            </a:r>
          </a:p>
          <a:p>
            <a:pPr lvl="1"/>
            <a:r>
              <a:rPr lang="hu-HU" dirty="0"/>
              <a:t>Ugyanúgy fog viselkedni a kód futásidőben</a:t>
            </a:r>
          </a:p>
          <a:p>
            <a:pPr lvl="1"/>
            <a:r>
              <a:rPr lang="hu-HU" dirty="0" err="1"/>
              <a:t>typeof</a:t>
            </a:r>
            <a:r>
              <a:rPr lang="hu-HU" dirty="0"/>
              <a:t> és társai is csak a JS szintet hozzák</a:t>
            </a:r>
          </a:p>
          <a:p>
            <a:r>
              <a:rPr lang="hu-HU" dirty="0"/>
              <a:t>Az egyetlen különbség, hogy van egy fordítási lépés</a:t>
            </a:r>
          </a:p>
          <a:p>
            <a:pPr lvl="1"/>
            <a:r>
              <a:rPr lang="hu-HU" dirty="0"/>
              <a:t>Ez nagyon fontos, akkor is használjuk, ha JS-t írunk (</a:t>
            </a:r>
            <a:r>
              <a:rPr lang="hu-HU" dirty="0" err="1"/>
              <a:t>babeljs</a:t>
            </a:r>
            <a:r>
              <a:rPr lang="hu-HU" dirty="0"/>
              <a:t> segítségével)</a:t>
            </a:r>
          </a:p>
          <a:p>
            <a:pPr lvl="1"/>
            <a:r>
              <a:rPr lang="hu-HU" dirty="0"/>
              <a:t>A cél, hogy átkódoljuk az új szabvány szerint megírt kódot a célplatformra (</a:t>
            </a:r>
            <a:r>
              <a:rPr lang="en-US" dirty="0"/>
              <a:t>pl. </a:t>
            </a:r>
            <a:r>
              <a:rPr lang="hu-HU" dirty="0"/>
              <a:t>ES5 IE11 miatt)</a:t>
            </a:r>
          </a:p>
          <a:p>
            <a:pPr lvl="1"/>
            <a:r>
              <a:rPr lang="hu-HU" dirty="0"/>
              <a:t>TS esetében ez a lépés kiveszi a típusokat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fontosak a 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Kezdetleges dokumentáció</a:t>
            </a:r>
          </a:p>
          <a:p>
            <a:pPr lvl="1"/>
            <a:r>
              <a:rPr lang="hu-HU" dirty="0"/>
              <a:t>Sokszor lehet következtetni, hogy mit csinál</a:t>
            </a:r>
          </a:p>
          <a:p>
            <a:pPr lvl="2"/>
            <a:r>
              <a:rPr lang="hu-HU" dirty="0"/>
              <a:t>Névből</a:t>
            </a:r>
            <a:r>
              <a:rPr lang="en-US" dirty="0"/>
              <a:t> </a:t>
            </a:r>
            <a:r>
              <a:rPr lang="hu-HU" dirty="0"/>
              <a:t>– JS/TS</a:t>
            </a:r>
          </a:p>
          <a:p>
            <a:pPr lvl="2"/>
            <a:r>
              <a:rPr lang="hu-HU" dirty="0"/>
              <a:t>Paraméterek nevéből – JS/TS</a:t>
            </a:r>
          </a:p>
          <a:p>
            <a:pPr lvl="2"/>
            <a:r>
              <a:rPr lang="hu-HU" dirty="0"/>
              <a:t>Paraméterek típusából – csak TS</a:t>
            </a:r>
          </a:p>
          <a:p>
            <a:r>
              <a:rPr lang="hu-HU" dirty="0" err="1"/>
              <a:t>Tooling</a:t>
            </a:r>
            <a:endParaRPr lang="hu-HU" dirty="0"/>
          </a:p>
          <a:p>
            <a:pPr lvl="1"/>
            <a:r>
              <a:rPr lang="hu-HU" dirty="0"/>
              <a:t>Kódkiegészítés</a:t>
            </a:r>
          </a:p>
          <a:p>
            <a:pPr lvl="2"/>
            <a:r>
              <a:rPr lang="hu-HU" dirty="0"/>
              <a:t>Kontextusfüggő: típus korlátozza a listát</a:t>
            </a:r>
          </a:p>
          <a:p>
            <a:pPr lvl="1"/>
            <a:r>
              <a:rPr lang="hu-HU" dirty="0" err="1"/>
              <a:t>Linter</a:t>
            </a:r>
            <a:endParaRPr lang="hu-HU" dirty="0"/>
          </a:p>
          <a:p>
            <a:r>
              <a:rPr lang="hu-HU" dirty="0" err="1"/>
              <a:t>Fordításidejű</a:t>
            </a:r>
            <a:r>
              <a:rPr lang="hu-HU" dirty="0"/>
              <a:t> kódellenőrzés</a:t>
            </a:r>
          </a:p>
          <a:p>
            <a:pPr lvl="1"/>
            <a:r>
              <a:rPr lang="hu-HU" dirty="0"/>
              <a:t>Hasonló </a:t>
            </a:r>
            <a:r>
              <a:rPr lang="hu-HU" dirty="0" err="1"/>
              <a:t>linterhez</a:t>
            </a:r>
            <a:r>
              <a:rPr lang="hu-HU" dirty="0"/>
              <a:t>, de sokkal hatékonyabb</a:t>
            </a:r>
          </a:p>
        </p:txBody>
      </p:sp>
    </p:spTree>
    <p:extLst>
      <p:ext uri="{BB962C8B-B14F-4D97-AF65-F5344CB8AC3E}">
        <p14:creationId xmlns:p14="http://schemas.microsoft.com/office/powerpoint/2010/main" val="423595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fontosak a 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Tesztelés segítése</a:t>
            </a:r>
          </a:p>
          <a:p>
            <a:pPr lvl="1"/>
            <a:r>
              <a:rPr lang="hu-HU" dirty="0"/>
              <a:t>Típusok esetén a tesztelés költsége jelentősen csökken (akár felére)</a:t>
            </a:r>
          </a:p>
          <a:p>
            <a:pPr lvl="2"/>
            <a:r>
              <a:rPr lang="hu-HU" dirty="0"/>
              <a:t>A hibák jelentős része nem kerül bele a kódba</a:t>
            </a:r>
          </a:p>
          <a:p>
            <a:r>
              <a:rPr lang="hu-HU" dirty="0"/>
              <a:t>Összességében a típusok csökkentik a költséget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paradigma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Fontos: a típusok használata nem segít az objektum orientáltságon</a:t>
            </a:r>
          </a:p>
          <a:p>
            <a:pPr lvl="1"/>
            <a:r>
              <a:rPr lang="hu-HU" dirty="0"/>
              <a:t>Függetlenek egymástól</a:t>
            </a:r>
          </a:p>
          <a:p>
            <a:r>
              <a:rPr lang="hu-HU" dirty="0"/>
              <a:t>JS támogatja az OO irányelveket</a:t>
            </a:r>
          </a:p>
          <a:p>
            <a:pPr lvl="1"/>
            <a:r>
              <a:rPr lang="hu-HU" dirty="0"/>
              <a:t>Vannak osztályok, egységbe zárás (</a:t>
            </a:r>
            <a:r>
              <a:rPr lang="hu-HU" dirty="0" err="1"/>
              <a:t>encapsulation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Belső működés elrejtése – absztrakció</a:t>
            </a:r>
          </a:p>
          <a:p>
            <a:pPr lvl="2"/>
            <a:r>
              <a:rPr lang="hu-HU" dirty="0" err="1"/>
              <a:t>Private</a:t>
            </a:r>
            <a:r>
              <a:rPr lang="hu-HU" dirty="0"/>
              <a:t> (#) csak ES2019-től, TS-ben </a:t>
            </a:r>
            <a:r>
              <a:rPr lang="en-US" dirty="0"/>
              <a:t>volt/</a:t>
            </a:r>
            <a:r>
              <a:rPr lang="hu-HU" dirty="0"/>
              <a:t>van</a:t>
            </a:r>
          </a:p>
          <a:p>
            <a:pPr lvl="1"/>
            <a:r>
              <a:rPr lang="hu-HU" dirty="0"/>
              <a:t>Öröklés</a:t>
            </a:r>
          </a:p>
          <a:p>
            <a:pPr lvl="1"/>
            <a:r>
              <a:rPr lang="hu-HU" dirty="0"/>
              <a:t>Polimorfizmus – ez nincs JS-</a:t>
            </a:r>
            <a:r>
              <a:rPr lang="hu-HU" dirty="0" err="1"/>
              <a:t>ben</a:t>
            </a:r>
            <a:r>
              <a:rPr lang="hu-HU" dirty="0"/>
              <a:t>, sem TS-ben</a:t>
            </a:r>
          </a:p>
          <a:p>
            <a:pPr lvl="2"/>
            <a:r>
              <a:rPr lang="hu-HU" dirty="0"/>
              <a:t>Egy függvény viszont több típussal is tud működni</a:t>
            </a:r>
          </a:p>
          <a:p>
            <a:pPr lvl="2"/>
            <a:r>
              <a:rPr lang="hu-HU" dirty="0"/>
              <a:t>Az eredeti célt el tudja érni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4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OOP </a:t>
            </a:r>
            <a:r>
              <a:rPr lang="en-US" dirty="0"/>
              <a:t>TS</a:t>
            </a:r>
            <a:r>
              <a:rPr lang="hu-HU" dirty="0"/>
              <a:t>-</a:t>
            </a:r>
            <a:r>
              <a:rPr lang="hu-HU" dirty="0" err="1"/>
              <a:t>ben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Támogatottak</a:t>
            </a:r>
          </a:p>
          <a:p>
            <a:pPr lvl="1"/>
            <a:r>
              <a:rPr lang="hu-HU" dirty="0"/>
              <a:t>Osztályok</a:t>
            </a:r>
          </a:p>
          <a:p>
            <a:pPr lvl="1"/>
            <a:r>
              <a:rPr lang="hu-HU" dirty="0"/>
              <a:t>Interfészek (explicit- és implicit megvalósítás)</a:t>
            </a:r>
          </a:p>
          <a:p>
            <a:pPr lvl="1"/>
            <a:r>
              <a:rPr lang="hu-HU" dirty="0"/>
              <a:t>Absztrakt osztályok</a:t>
            </a:r>
          </a:p>
          <a:p>
            <a:pPr lvl="1"/>
            <a:r>
              <a:rPr lang="hu-HU" dirty="0"/>
              <a:t>Öröklés</a:t>
            </a:r>
          </a:p>
          <a:p>
            <a:pPr lvl="1"/>
            <a:r>
              <a:rPr lang="hu-HU" dirty="0"/>
              <a:t>Láthatósági módosítók (</a:t>
            </a:r>
            <a:r>
              <a:rPr lang="hu-HU" dirty="0" err="1"/>
              <a:t>public</a:t>
            </a:r>
            <a:r>
              <a:rPr lang="hu-HU" dirty="0"/>
              <a:t>, </a:t>
            </a:r>
            <a:r>
              <a:rPr lang="hu-HU" dirty="0" err="1"/>
              <a:t>private</a:t>
            </a:r>
            <a:r>
              <a:rPr lang="hu-HU" dirty="0"/>
              <a:t>, </a:t>
            </a:r>
            <a:r>
              <a:rPr lang="hu-HU" dirty="0" err="1"/>
              <a:t>protected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Osztályszintű változók és függvények</a:t>
            </a:r>
          </a:p>
          <a:p>
            <a:pPr lvl="1"/>
            <a:r>
              <a:rPr lang="hu-HU" dirty="0" err="1"/>
              <a:t>Enum</a:t>
            </a:r>
            <a:r>
              <a:rPr lang="hu-HU" dirty="0"/>
              <a:t> típusok, </a:t>
            </a:r>
            <a:r>
              <a:rPr lang="hu-HU" dirty="0" err="1"/>
              <a:t>string</a:t>
            </a:r>
            <a:r>
              <a:rPr lang="hu-HU" dirty="0"/>
              <a:t> literálok, unió- és metszettípusok</a:t>
            </a:r>
          </a:p>
          <a:p>
            <a:r>
              <a:rPr lang="hu-HU" dirty="0"/>
              <a:t>Nem támogatottak</a:t>
            </a:r>
          </a:p>
          <a:p>
            <a:pPr lvl="1"/>
            <a:r>
              <a:rPr lang="hu-HU" dirty="0"/>
              <a:t>Valódi metódus </a:t>
            </a:r>
            <a:r>
              <a:rPr lang="hu-HU" dirty="0" err="1"/>
              <a:t>overloading</a:t>
            </a:r>
            <a:endParaRPr lang="hu-HU" dirty="0"/>
          </a:p>
          <a:p>
            <a:pPr lvl="1"/>
            <a:r>
              <a:rPr lang="hu-HU" dirty="0"/>
              <a:t>Valódi többszörös öröklés</a:t>
            </a:r>
          </a:p>
          <a:p>
            <a:pPr lvl="1"/>
            <a:r>
              <a:rPr lang="hu-HU" dirty="0"/>
              <a:t>Típusonként több konstruktor/azonos nevű függvény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9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és öröklés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legtöbb keretrendszer nem osztály alapú</a:t>
            </a:r>
          </a:p>
          <a:p>
            <a:pPr lvl="1"/>
            <a:r>
              <a:rPr lang="hu-HU" dirty="0"/>
              <a:t>Régen nem voltak osztályok</a:t>
            </a:r>
          </a:p>
          <a:p>
            <a:pPr lvl="1"/>
            <a:r>
              <a:rPr lang="hu-HU" dirty="0"/>
              <a:t>Kezdő programozóknak egy akadály</a:t>
            </a:r>
          </a:p>
          <a:p>
            <a:pPr lvl="1"/>
            <a:r>
              <a:rPr lang="hu-HU" dirty="0" err="1"/>
              <a:t>this</a:t>
            </a:r>
            <a:r>
              <a:rPr lang="hu-HU" dirty="0"/>
              <a:t> probléma nem segít</a:t>
            </a:r>
          </a:p>
          <a:p>
            <a:pPr lvl="1"/>
            <a:r>
              <a:rPr lang="hu-HU" dirty="0"/>
              <a:t>Komponens alapú fejlesztés</a:t>
            </a:r>
          </a:p>
          <a:p>
            <a:pPr lvl="2"/>
            <a:r>
              <a:rPr lang="hu-HU" dirty="0"/>
              <a:t>Kompozíciót használunk, nem öröklést</a:t>
            </a:r>
          </a:p>
          <a:p>
            <a:pPr lvl="1"/>
            <a:r>
              <a:rPr lang="hu-HU" dirty="0"/>
              <a:t>Egységbe zárást a komponens valósítja meg</a:t>
            </a:r>
          </a:p>
          <a:p>
            <a:pPr lvl="2"/>
            <a:r>
              <a:rPr lang="hu-HU" dirty="0"/>
              <a:t>Ami vagy osztály, vagy nem</a:t>
            </a:r>
          </a:p>
          <a:p>
            <a:r>
              <a:rPr lang="hu-HU" dirty="0"/>
              <a:t>TS-től a </a:t>
            </a:r>
            <a:r>
              <a:rPr lang="hu-HU" dirty="0" err="1"/>
              <a:t>típusosságot</a:t>
            </a:r>
            <a:r>
              <a:rPr lang="hu-HU" dirty="0"/>
              <a:t> kérjük</a:t>
            </a:r>
          </a:p>
          <a:p>
            <a:pPr lvl="1"/>
            <a:r>
              <a:rPr lang="hu-HU" dirty="0"/>
              <a:t>Osztályokkal külön nem foglalkozunk</a:t>
            </a:r>
          </a:p>
          <a:p>
            <a:pPr lvl="1"/>
            <a:r>
              <a:rPr lang="hu-HU" dirty="0"/>
              <a:t>Ettől még sok kód osztályt fog használni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6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TypeScript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Típusok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2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alaptípusok a JS alaptípusok, plusz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3" y="2744478"/>
            <a:ext cx="8675368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[]; 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tömb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]; 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tuple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Red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 err="1">
                <a:solidFill>
                  <a:srgbClr val="09885A"/>
                </a:solidFill>
                <a:latin typeface="Consolas" panose="020B0609020204030204" pitchFamily="49" charset="0"/>
              </a:rPr>
              <a:t>Green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 err="1">
                <a:solidFill>
                  <a:srgbClr val="09885A"/>
                </a:solidFill>
                <a:latin typeface="Consolas" panose="020B0609020204030204" pitchFamily="49" charset="0"/>
              </a:rPr>
              <a:t>Blue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enum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nincs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ellen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őrzés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gree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literal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6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Összetett 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Unió: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en-US" dirty="0"/>
              <a:t>| number</a:t>
            </a:r>
            <a:endParaRPr lang="hu-HU" dirty="0"/>
          </a:p>
          <a:p>
            <a:pPr lvl="1"/>
            <a:r>
              <a:rPr lang="hu-HU" dirty="0"/>
              <a:t>Vagy egyik, vagy másik</a:t>
            </a:r>
          </a:p>
          <a:p>
            <a:pPr lvl="1"/>
            <a:r>
              <a:rPr lang="hu-HU" dirty="0"/>
              <a:t>Nagyon sokat használjuk</a:t>
            </a:r>
          </a:p>
          <a:p>
            <a:pPr lvl="2"/>
            <a:r>
              <a:rPr lang="hu-HU" dirty="0"/>
              <a:t>Mert azonos neve nem lehet függvényeknek</a:t>
            </a:r>
          </a:p>
          <a:p>
            <a:pPr lvl="3"/>
            <a:r>
              <a:rPr lang="hu-HU" dirty="0"/>
              <a:t>Például polimorfizmus megoldására</a:t>
            </a:r>
          </a:p>
          <a:p>
            <a:pPr lvl="2"/>
            <a:r>
              <a:rPr lang="hu-HU" dirty="0"/>
              <a:t>Nem a fordító dönti el, hogy melyiket kell hívni</a:t>
            </a:r>
          </a:p>
          <a:p>
            <a:pPr lvl="3"/>
            <a:r>
              <a:rPr lang="hu-HU" dirty="0"/>
              <a:t>Függvényen belül </a:t>
            </a:r>
            <a:r>
              <a:rPr lang="hu-HU" dirty="0" err="1"/>
              <a:t>if-elünk</a:t>
            </a:r>
            <a:endParaRPr lang="hu-HU" dirty="0"/>
          </a:p>
          <a:p>
            <a:r>
              <a:rPr lang="hu-HU" dirty="0"/>
              <a:t>Metszet: </a:t>
            </a:r>
            <a:r>
              <a:rPr lang="en-US" dirty="0" err="1"/>
              <a:t>ObjA</a:t>
            </a:r>
            <a:r>
              <a:rPr lang="en-US" dirty="0"/>
              <a:t> &amp; </a:t>
            </a:r>
            <a:r>
              <a:rPr lang="en-US" dirty="0" err="1"/>
              <a:t>ObjB</a:t>
            </a:r>
            <a:endParaRPr lang="hu-HU" dirty="0"/>
          </a:p>
          <a:p>
            <a:pPr lvl="1"/>
            <a:r>
              <a:rPr lang="hu-HU" dirty="0"/>
              <a:t>M</a:t>
            </a:r>
            <a:r>
              <a:rPr lang="en-US" dirty="0" err="1"/>
              <a:t>inden</a:t>
            </a:r>
            <a:r>
              <a:rPr lang="en-US" dirty="0"/>
              <a:t> </a:t>
            </a:r>
            <a:r>
              <a:rPr lang="hu-HU" dirty="0"/>
              <a:t>A-ból és B-ből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6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Függvények, röviden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Default</a:t>
            </a:r>
            <a:r>
              <a:rPr lang="hu-HU" dirty="0"/>
              <a:t> és opcionális paraméterek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u-HU" dirty="0" err="1"/>
              <a:t>undefined-ot</a:t>
            </a:r>
            <a:r>
              <a:rPr lang="hu-HU" dirty="0"/>
              <a:t> kapunk, ha nincs megadva</a:t>
            </a:r>
          </a:p>
          <a:p>
            <a:pPr lvl="1"/>
            <a:r>
              <a:rPr lang="hu-HU" dirty="0"/>
              <a:t>Vagy kézzel azt adtak át</a:t>
            </a:r>
          </a:p>
          <a:p>
            <a:pPr lvl="1"/>
            <a:r>
              <a:rPr lang="hu-HU" dirty="0"/>
              <a:t>Tehát a </a:t>
            </a:r>
            <a:r>
              <a:rPr lang="hu-HU" dirty="0" err="1"/>
              <a:t>default</a:t>
            </a:r>
            <a:r>
              <a:rPr lang="hu-HU" dirty="0"/>
              <a:t> paraméter is lehet </a:t>
            </a:r>
            <a:r>
              <a:rPr lang="hu-HU" dirty="0" err="1"/>
              <a:t>undefined</a:t>
            </a:r>
            <a:endParaRPr lang="hu-HU" dirty="0"/>
          </a:p>
          <a:p>
            <a:r>
              <a:rPr lang="hu-HU" dirty="0"/>
              <a:t>Azonos a működés JS-</a:t>
            </a:r>
            <a:r>
              <a:rPr lang="hu-HU" dirty="0" err="1"/>
              <a:t>sel</a:t>
            </a:r>
            <a:endParaRPr lang="hu-HU" dirty="0"/>
          </a:p>
          <a:p>
            <a:pPr lvl="1"/>
            <a:r>
              <a:rPr lang="hu-HU" dirty="0"/>
              <a:t>Nem fordul le, ha nem adunk meg egy kötelező paramétert – minden az, ami nem opcionális</a:t>
            </a:r>
            <a:r>
              <a:rPr lang="en-US" dirty="0"/>
              <a:t>/default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3" y="2191744"/>
            <a:ext cx="8675368" cy="120032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25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125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Osztályok, röviden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Konstruktorban tulajdonság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public</a:t>
            </a:r>
            <a:r>
              <a:rPr lang="hu-HU" dirty="0"/>
              <a:t>, </a:t>
            </a:r>
            <a:r>
              <a:rPr lang="hu-HU" dirty="0" err="1"/>
              <a:t>protected</a:t>
            </a:r>
            <a:r>
              <a:rPr lang="hu-HU" dirty="0"/>
              <a:t>, </a:t>
            </a:r>
            <a:r>
              <a:rPr lang="hu-HU" dirty="0" err="1"/>
              <a:t>private</a:t>
            </a:r>
            <a:r>
              <a:rPr lang="hu-HU" dirty="0"/>
              <a:t> működik</a:t>
            </a:r>
          </a:p>
          <a:p>
            <a:pPr lvl="1"/>
            <a:r>
              <a:rPr lang="hu-HU" dirty="0"/>
              <a:t>De csak fordítás időben</a:t>
            </a:r>
          </a:p>
          <a:p>
            <a:pPr lvl="1"/>
            <a:r>
              <a:rPr lang="hu-HU" dirty="0"/>
              <a:t>#</a:t>
            </a:r>
            <a:r>
              <a:rPr lang="hu-HU" dirty="0" err="1"/>
              <a:t>field</a:t>
            </a:r>
            <a:r>
              <a:rPr lang="hu-HU" dirty="0"/>
              <a:t> is működik, ez futásidőben is</a:t>
            </a:r>
          </a:p>
          <a:p>
            <a:r>
              <a:rPr lang="hu-HU" dirty="0" err="1"/>
              <a:t>readonly</a:t>
            </a:r>
            <a:r>
              <a:rPr lang="hu-HU" dirty="0"/>
              <a:t>, </a:t>
            </a:r>
            <a:r>
              <a:rPr lang="hu-HU" dirty="0" err="1"/>
              <a:t>static</a:t>
            </a:r>
            <a:r>
              <a:rPr lang="hu-HU" dirty="0"/>
              <a:t>, </a:t>
            </a:r>
            <a:r>
              <a:rPr lang="hu-HU" dirty="0" err="1"/>
              <a:t>abstract</a:t>
            </a:r>
            <a:r>
              <a:rPr lang="hu-HU" dirty="0"/>
              <a:t> kulcsszavak</a:t>
            </a:r>
          </a:p>
          <a:p>
            <a:r>
              <a:rPr lang="hu-HU" dirty="0" err="1"/>
              <a:t>Accessors</a:t>
            </a:r>
            <a:r>
              <a:rPr lang="hu-HU" dirty="0"/>
              <a:t>: </a:t>
            </a:r>
            <a:r>
              <a:rPr lang="hu-HU" dirty="0" err="1"/>
              <a:t>get</a:t>
            </a:r>
            <a:r>
              <a:rPr lang="hu-HU" dirty="0"/>
              <a:t> és </a:t>
            </a:r>
            <a:r>
              <a:rPr lang="hu-HU" dirty="0" err="1"/>
              <a:t>set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3" y="2041618"/>
            <a:ext cx="8675368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6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this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TS nem oldja meg teljesen a </a:t>
            </a:r>
            <a:r>
              <a:rPr lang="hu-HU" dirty="0" err="1"/>
              <a:t>this</a:t>
            </a:r>
            <a:r>
              <a:rPr lang="hu-HU" dirty="0"/>
              <a:t> problémát</a:t>
            </a:r>
          </a:p>
          <a:p>
            <a:pPr lvl="1"/>
            <a:r>
              <a:rPr lang="hu-HU" dirty="0"/>
              <a:t>De segít rajta</a:t>
            </a:r>
          </a:p>
          <a:p>
            <a:r>
              <a:rPr lang="hu-HU" dirty="0"/>
              <a:t>Nekünk kell megoldani</a:t>
            </a:r>
          </a:p>
          <a:p>
            <a:pPr lvl="1"/>
            <a:r>
              <a:rPr lang="hu-HU" dirty="0"/>
              <a:t>Minden </a:t>
            </a:r>
            <a:r>
              <a:rPr lang="hu-HU" dirty="0" err="1"/>
              <a:t>callback-nél</a:t>
            </a:r>
            <a:r>
              <a:rPr lang="hu-HU" dirty="0"/>
              <a:t> használjunk </a:t>
            </a:r>
            <a:r>
              <a:rPr lang="hu-HU" dirty="0" err="1"/>
              <a:t>arrow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szintaktikát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3" y="4008785"/>
            <a:ext cx="8675368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setInterval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()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itt a 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 azonos a külsővel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</p:txBody>
      </p:sp>
    </p:spTree>
    <p:extLst>
      <p:ext uri="{BB962C8B-B14F-4D97-AF65-F5344CB8AC3E}">
        <p14:creationId xmlns:p14="http://schemas.microsoft.com/office/powerpoint/2010/main" val="366083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guards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Fordító követi a kód logikáját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Működik </a:t>
            </a:r>
            <a:r>
              <a:rPr lang="hu-HU" dirty="0" err="1"/>
              <a:t>instanceof</a:t>
            </a:r>
            <a:r>
              <a:rPr lang="hu-HU" dirty="0"/>
              <a:t> esetén is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3" y="2075738"/>
            <a:ext cx="8675368" cy="267765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.toFixed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07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</a:t>
            </a:r>
            <a:r>
              <a:rPr lang="hu-HU" dirty="0"/>
              <a:t>éteres típusok – </a:t>
            </a:r>
            <a:r>
              <a:rPr lang="hu-HU" dirty="0" err="1"/>
              <a:t>Generics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Használhatunk előre nem ismert típusokat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Osztályok és függvények is</a:t>
            </a:r>
          </a:p>
          <a:p>
            <a:r>
              <a:rPr lang="hu-HU" dirty="0"/>
              <a:t>Több paraméter is lehetséges</a:t>
            </a:r>
          </a:p>
          <a:p>
            <a:r>
              <a:rPr lang="hu-HU" dirty="0"/>
              <a:t>A fordító látja, hogy mivel hívjuk, nem kell megadni – mint C#, vagy C++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765243" y="2136466"/>
            <a:ext cx="8675368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+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  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9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</a:t>
            </a:r>
            <a:r>
              <a:rPr lang="hu-HU" dirty="0"/>
              <a:t>éteres típusok – </a:t>
            </a:r>
            <a:r>
              <a:rPr lang="hu-HU" dirty="0" err="1"/>
              <a:t>Generics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Kényszerekkel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77476" y="2362040"/>
            <a:ext cx="10050901" cy="30469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HasLength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length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getTotalLength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HasLength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068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Interfészek – </a:t>
            </a:r>
            <a:r>
              <a:rPr lang="hu-HU" dirty="0" err="1"/>
              <a:t>interface</a:t>
            </a:r>
            <a:r>
              <a:rPr lang="en-US" dirty="0"/>
              <a:t> </a:t>
            </a:r>
            <a:r>
              <a:rPr lang="hu-HU" dirty="0"/>
              <a:t>kulcsszó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6869827" cy="5138447"/>
          </a:xfrm>
        </p:spPr>
        <p:txBody>
          <a:bodyPr/>
          <a:lstStyle/>
          <a:p>
            <a:r>
              <a:rPr lang="hu-HU" dirty="0"/>
              <a:t>Objektum tulajdonság</a:t>
            </a:r>
          </a:p>
          <a:p>
            <a:r>
              <a:rPr lang="hu-HU" dirty="0"/>
              <a:t>Objektum függvény</a:t>
            </a:r>
          </a:p>
          <a:p>
            <a:r>
              <a:rPr lang="hu-HU" dirty="0"/>
              <a:t>Objektum konstruktor függvény</a:t>
            </a:r>
          </a:p>
          <a:p>
            <a:r>
              <a:rPr lang="hu-HU" dirty="0"/>
              <a:t>Függvény</a:t>
            </a:r>
          </a:p>
          <a:p>
            <a:r>
              <a:rPr lang="hu-HU" dirty="0" err="1"/>
              <a:t>Indexer</a:t>
            </a:r>
            <a:endParaRPr lang="en-US" dirty="0"/>
          </a:p>
          <a:p>
            <a:endParaRPr lang="hu-HU" dirty="0"/>
          </a:p>
          <a:p>
            <a:r>
              <a:rPr lang="en-US" dirty="0" err="1"/>
              <a:t>Ezeket</a:t>
            </a:r>
            <a:r>
              <a:rPr lang="en-US" dirty="0"/>
              <a:t> mind meg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interface n</a:t>
            </a:r>
            <a:r>
              <a:rPr lang="hu-HU" dirty="0" err="1"/>
              <a:t>élkül</a:t>
            </a:r>
            <a:r>
              <a:rPr lang="hu-HU" dirty="0"/>
              <a:t> is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189174" y="1254185"/>
            <a:ext cx="4697333" cy="55092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HasLength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(): 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200" dirty="0">
                <a:solidFill>
                  <a:srgbClr val="44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():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Indexable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[ </a:t>
            </a:r>
            <a:r>
              <a:rPr lang="en-US" sz="2200" dirty="0">
                <a:solidFill>
                  <a:srgbClr val="440000"/>
                </a:solidFill>
                <a:latin typeface="Consolas" panose="020B0609020204030204" pitchFamily="49" charset="0"/>
              </a:rPr>
              <a:t>key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]: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200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2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( </a:t>
            </a:r>
            <a:r>
              <a:rPr lang="hu-HU" sz="2200" dirty="0">
                <a:solidFill>
                  <a:srgbClr val="440000"/>
                </a:solidFill>
                <a:latin typeface="Consolas" panose="020B0609020204030204" pitchFamily="49" charset="0"/>
              </a:rPr>
              <a:t>param1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 x: </a:t>
            </a:r>
            <a:r>
              <a:rPr lang="hu-HU" sz="2200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 =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hu-HU" sz="2200" dirty="0">
                <a:solidFill>
                  <a:srgbClr val="440000"/>
                </a:solidFill>
                <a:latin typeface="Consolas" panose="020B0609020204030204" pitchFamily="49" charset="0"/>
              </a:rPr>
              <a:t>s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2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.log( </a:t>
            </a:r>
            <a:r>
              <a:rPr lang="hu-HU" sz="2200" dirty="0">
                <a:solidFill>
                  <a:srgbClr val="440000"/>
                </a:solidFill>
                <a:latin typeface="Consolas" panose="020B0609020204030204" pitchFamily="49" charset="0"/>
              </a:rPr>
              <a:t>s</a:t>
            </a:r>
            <a:r>
              <a:rPr lang="hu-HU" sz="22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</p:txBody>
      </p:sp>
    </p:spTree>
    <p:extLst>
      <p:ext uri="{BB962C8B-B14F-4D97-AF65-F5344CB8AC3E}">
        <p14:creationId xmlns:p14="http://schemas.microsoft.com/office/powerpoint/2010/main" val="3306371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Struktúrálisan</a:t>
            </a:r>
            <a:r>
              <a:rPr lang="hu-HU" dirty="0"/>
              <a:t> típusos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 változó akkor azonos típusú, ha </a:t>
            </a:r>
            <a:r>
              <a:rPr lang="hu-HU" dirty="0" err="1"/>
              <a:t>struktúrálisan</a:t>
            </a:r>
            <a:r>
              <a:rPr lang="hu-HU" dirty="0"/>
              <a:t> azonos a típusuk</a:t>
            </a:r>
          </a:p>
          <a:p>
            <a:r>
              <a:rPr lang="hu-HU" dirty="0"/>
              <a:t>Például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u-HU" dirty="0"/>
              <a:t>A típus neve nem számít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150197" y="3155138"/>
            <a:ext cx="5656323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FA()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44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Struktúrálisan</a:t>
            </a:r>
            <a:r>
              <a:rPr lang="hu-HU" dirty="0"/>
              <a:t> típusos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igaz interfészekre és osztályokra 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u-HU" dirty="0"/>
              <a:t>És minden más típusra</a:t>
            </a:r>
          </a:p>
          <a:p>
            <a:pPr lvl="1"/>
            <a:r>
              <a:rPr lang="hu-HU" dirty="0"/>
              <a:t>Ha kompatibilis, akkor fordul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358629" y="2158852"/>
            <a:ext cx="2776643" cy="30469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IA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IB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739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Struktúrálisan</a:t>
            </a:r>
            <a:r>
              <a:rPr lang="hu-HU" dirty="0"/>
              <a:t> típusos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Függvények is követik a kompatibilitás elvét</a:t>
            </a:r>
          </a:p>
          <a:p>
            <a:r>
              <a:rPr lang="hu-HU" dirty="0"/>
              <a:t>Még trükkös esetekben 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hu-HU" dirty="0"/>
              <a:t>JS-</a:t>
            </a:r>
            <a:r>
              <a:rPr lang="hu-HU" dirty="0" err="1"/>
              <a:t>ben</a:t>
            </a:r>
            <a:r>
              <a:rPr lang="hu-HU" dirty="0"/>
              <a:t> mindenhol átadhatok kevesebb paraméterrel rendelkező függvényt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344980" y="2733874"/>
            <a:ext cx="8675368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x = (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 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y = (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 };</a:t>
            </a:r>
          </a:p>
          <a:p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3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És egyéb nyelvi elemek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7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támogatás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Van szabvány, és megkésve követjük is</a:t>
            </a:r>
          </a:p>
          <a:p>
            <a:r>
              <a:rPr lang="hu-HU" dirty="0"/>
              <a:t>Fordítót használunk</a:t>
            </a:r>
          </a:p>
          <a:p>
            <a:pPr lvl="1"/>
            <a:r>
              <a:rPr lang="hu-HU" dirty="0"/>
              <a:t>Babel</a:t>
            </a:r>
          </a:p>
          <a:p>
            <a:pPr lvl="1"/>
            <a:r>
              <a:rPr lang="hu-HU" dirty="0" err="1"/>
              <a:t>TypeScript</a:t>
            </a:r>
            <a:endParaRPr lang="hu-HU" dirty="0"/>
          </a:p>
          <a:p>
            <a:pPr lvl="1"/>
            <a:r>
              <a:rPr lang="hu-HU" dirty="0"/>
              <a:t>Tipikusan ES6-ra fordítunk</a:t>
            </a:r>
          </a:p>
          <a:p>
            <a:r>
              <a:rPr lang="hu-HU" dirty="0"/>
              <a:t>Ez meglepően jól működik</a:t>
            </a:r>
          </a:p>
          <a:p>
            <a:pPr lvl="1"/>
            <a:r>
              <a:rPr lang="hu-HU" dirty="0"/>
              <a:t>Ellentétben a HTML és CSS problémákkal</a:t>
            </a:r>
          </a:p>
        </p:txBody>
      </p:sp>
    </p:spTree>
    <p:extLst>
      <p:ext uri="{BB962C8B-B14F-4D97-AF65-F5344CB8AC3E}">
        <p14:creationId xmlns:p14="http://schemas.microsoft.com/office/powerpoint/2010/main" val="2846365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Névterek</a:t>
            </a:r>
            <a:r>
              <a:rPr lang="en-US" dirty="0"/>
              <a:t> </a:t>
            </a:r>
            <a:r>
              <a:rPr lang="hu-HU" dirty="0"/>
              <a:t>(ritkán használt)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fordítási egységen belül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u-HU" dirty="0"/>
          </a:p>
          <a:p>
            <a:r>
              <a:rPr lang="hu-HU" dirty="0"/>
              <a:t>Használata: </a:t>
            </a:r>
            <a:r>
              <a:rPr lang="en-US" dirty="0"/>
              <a:t>/// &lt;reference path=“</a:t>
            </a:r>
            <a:r>
              <a:rPr lang="en-US" dirty="0" err="1"/>
              <a:t>x.ts</a:t>
            </a:r>
            <a:r>
              <a:rPr lang="en-US" dirty="0"/>
              <a:t>”/&gt;</a:t>
            </a:r>
          </a:p>
          <a:p>
            <a:r>
              <a:rPr lang="hu-HU" dirty="0"/>
              <a:t>Kód darabolása a cél</a:t>
            </a:r>
          </a:p>
          <a:p>
            <a:pPr lvl="1"/>
            <a:r>
              <a:rPr lang="hu-HU" dirty="0"/>
              <a:t>Nagyon hasonló az osztály egységbe záráshoz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126614" y="2171248"/>
            <a:ext cx="3438562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NS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902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Ezt csak modul betöltővel lehet használni</a:t>
            </a:r>
          </a:p>
          <a:p>
            <a:pPr lvl="1"/>
            <a:r>
              <a:rPr lang="hu-HU" dirty="0">
                <a:solidFill>
                  <a:srgbClr val="0000FF"/>
                </a:solidFill>
              </a:rPr>
              <a:t>import</a:t>
            </a:r>
            <a:r>
              <a:rPr lang="hu-HU" dirty="0">
                <a:solidFill>
                  <a:srgbClr val="000000"/>
                </a:solidFill>
              </a:rPr>
              <a:t> { </a:t>
            </a:r>
            <a:r>
              <a:rPr lang="hu-HU" dirty="0" err="1">
                <a:solidFill>
                  <a:srgbClr val="440000"/>
                </a:solidFill>
              </a:rPr>
              <a:t>MyClass</a:t>
            </a:r>
            <a:r>
              <a:rPr lang="hu-HU" dirty="0">
                <a:solidFill>
                  <a:srgbClr val="000000"/>
                </a:solidFill>
              </a:rPr>
              <a:t> } </a:t>
            </a:r>
            <a:r>
              <a:rPr lang="hu-HU" dirty="0" err="1">
                <a:solidFill>
                  <a:srgbClr val="0000FF"/>
                </a:solidFill>
              </a:rPr>
              <a:t>from</a:t>
            </a:r>
            <a:r>
              <a:rPr lang="hu-HU" dirty="0">
                <a:solidFill>
                  <a:srgbClr val="000000"/>
                </a:solidFill>
              </a:rPr>
              <a:t> </a:t>
            </a:r>
            <a:r>
              <a:rPr lang="hu-HU" dirty="0">
                <a:solidFill>
                  <a:srgbClr val="A31515"/>
                </a:solidFill>
              </a:rPr>
              <a:t>'</a:t>
            </a:r>
            <a:r>
              <a:rPr lang="hu-HU" dirty="0" err="1">
                <a:solidFill>
                  <a:srgbClr val="A31515"/>
                </a:solidFill>
              </a:rPr>
              <a:t>my-class</a:t>
            </a:r>
            <a:r>
              <a:rPr lang="hu-HU" dirty="0">
                <a:solidFill>
                  <a:srgbClr val="A31515"/>
                </a:solidFill>
              </a:rPr>
              <a:t>'</a:t>
            </a:r>
            <a:r>
              <a:rPr lang="hu-HU" dirty="0">
                <a:solidFill>
                  <a:srgbClr val="000000"/>
                </a:solidFill>
              </a:rPr>
              <a:t>;</a:t>
            </a:r>
            <a:endParaRPr lang="hu-HU" dirty="0"/>
          </a:p>
          <a:p>
            <a:r>
              <a:rPr lang="hu-HU" dirty="0"/>
              <a:t>Fordításnál állíthatjuk, hogy milyen kódot generáljon</a:t>
            </a:r>
          </a:p>
          <a:p>
            <a:pPr lvl="1"/>
            <a:r>
              <a:rPr lang="hu-HU" dirty="0" err="1"/>
              <a:t>CommonJS</a:t>
            </a:r>
            <a:r>
              <a:rPr lang="hu-HU" dirty="0"/>
              <a:t> (Node.js)</a:t>
            </a:r>
          </a:p>
          <a:p>
            <a:pPr lvl="1"/>
            <a:r>
              <a:rPr lang="hu-HU" dirty="0" err="1"/>
              <a:t>RequireJS</a:t>
            </a:r>
            <a:r>
              <a:rPr lang="hu-HU" dirty="0"/>
              <a:t> (AMD)</a:t>
            </a:r>
          </a:p>
          <a:p>
            <a:pPr lvl="1"/>
            <a:r>
              <a:rPr lang="hu-HU" dirty="0"/>
              <a:t>…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17181" y="1439285"/>
            <a:ext cx="3745636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M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955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Típusdeklarációs fájlok .</a:t>
            </a:r>
            <a:r>
              <a:rPr lang="hu-HU" dirty="0" err="1"/>
              <a:t>d.ts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Külső könyvtárakhoz van típusokat leíró fájl</a:t>
            </a:r>
          </a:p>
          <a:p>
            <a:r>
              <a:rPr lang="hu-HU" dirty="0"/>
              <a:t>Fel kell tenni</a:t>
            </a:r>
          </a:p>
          <a:p>
            <a:pPr lvl="1"/>
            <a:r>
              <a:rPr lang="hu-HU" dirty="0" err="1"/>
              <a:t>npm</a:t>
            </a:r>
            <a:r>
              <a:rPr lang="hu-HU" dirty="0"/>
              <a:t> i -D @</a:t>
            </a:r>
            <a:r>
              <a:rPr lang="hu-HU" dirty="0" err="1"/>
              <a:t>types</a:t>
            </a:r>
            <a:r>
              <a:rPr lang="hu-HU" dirty="0"/>
              <a:t>/</a:t>
            </a:r>
            <a:r>
              <a:rPr lang="hu-HU" dirty="0" err="1"/>
              <a:t>jquery</a:t>
            </a:r>
            <a:endParaRPr lang="hu-HU" dirty="0"/>
          </a:p>
          <a:p>
            <a:pPr lvl="1"/>
            <a:r>
              <a:rPr lang="hu-HU" dirty="0"/>
              <a:t>Vagy letölteni kézzel</a:t>
            </a:r>
          </a:p>
          <a:p>
            <a:r>
              <a:rPr lang="hu-HU" dirty="0"/>
              <a:t>Majd megmondani a fordítónak</a:t>
            </a:r>
          </a:p>
          <a:p>
            <a:pPr lvl="1"/>
            <a:r>
              <a:rPr lang="hu-HU" dirty="0"/>
              <a:t>/// &lt;</a:t>
            </a:r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path</a:t>
            </a:r>
            <a:r>
              <a:rPr lang="hu-HU" dirty="0"/>
              <a:t>="</a:t>
            </a:r>
            <a:r>
              <a:rPr lang="hu-HU" dirty="0" err="1"/>
              <a:t>jquery</a:t>
            </a:r>
            <a:r>
              <a:rPr lang="hu-HU" dirty="0"/>
              <a:t>/</a:t>
            </a:r>
            <a:r>
              <a:rPr lang="hu-HU" dirty="0" err="1"/>
              <a:t>jquery.d.ts</a:t>
            </a:r>
            <a:r>
              <a:rPr lang="hu-HU" dirty="0"/>
              <a:t>" /&gt;</a:t>
            </a:r>
          </a:p>
          <a:p>
            <a:pPr lvl="1"/>
            <a:r>
              <a:rPr lang="hu-HU" dirty="0"/>
              <a:t>Ezt a .</a:t>
            </a:r>
            <a:r>
              <a:rPr lang="hu-HU" dirty="0" err="1"/>
              <a:t>ts</a:t>
            </a:r>
            <a:r>
              <a:rPr lang="hu-HU" dirty="0"/>
              <a:t> fájlunkban, ahol használjuk</a:t>
            </a:r>
          </a:p>
          <a:p>
            <a:r>
              <a:rPr lang="hu-HU" dirty="0"/>
              <a:t>Óriási gyűjtemény</a:t>
            </a:r>
          </a:p>
          <a:p>
            <a:pPr lvl="1"/>
            <a:r>
              <a:rPr lang="hu-HU" dirty="0">
                <a:hlinkClick r:id="rId2"/>
              </a:rPr>
              <a:t>https://definitelytyped.org/</a:t>
            </a:r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18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Típusdeklarációs fájlok .</a:t>
            </a:r>
            <a:r>
              <a:rPr lang="hu-HU" dirty="0" err="1"/>
              <a:t>d.ts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Ezek sima .</a:t>
            </a:r>
            <a:r>
              <a:rPr lang="hu-HU" dirty="0" err="1"/>
              <a:t>ts</a:t>
            </a:r>
            <a:r>
              <a:rPr lang="hu-HU" dirty="0"/>
              <a:t> fájlok</a:t>
            </a:r>
          </a:p>
          <a:p>
            <a:pPr lvl="1"/>
            <a:r>
              <a:rPr lang="hu-HU" dirty="0"/>
              <a:t>De tipikusan nincs bennük olyan kód, ami benne marad fordítás után</a:t>
            </a:r>
          </a:p>
          <a:p>
            <a:pPr lvl="1"/>
            <a:r>
              <a:rPr lang="hu-HU" dirty="0"/>
              <a:t>Csak típusok leírása van bennük</a:t>
            </a:r>
          </a:p>
          <a:p>
            <a:r>
              <a:rPr lang="hu-HU" dirty="0"/>
              <a:t>Tipikusan: </a:t>
            </a:r>
            <a:r>
              <a:rPr lang="hu-HU" dirty="0" err="1"/>
              <a:t>type</a:t>
            </a:r>
            <a:r>
              <a:rPr lang="hu-HU" dirty="0"/>
              <a:t>, </a:t>
            </a:r>
            <a:r>
              <a:rPr lang="hu-HU" dirty="0" err="1"/>
              <a:t>declare</a:t>
            </a:r>
            <a:r>
              <a:rPr lang="hu-HU" dirty="0"/>
              <a:t>, </a:t>
            </a:r>
            <a:r>
              <a:rPr lang="hu-HU" dirty="0" err="1"/>
              <a:t>interface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153912" y="4124792"/>
            <a:ext cx="8675368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StringOrNumber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192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Típusdeklarációs fájlok .</a:t>
            </a:r>
            <a:r>
              <a:rPr lang="hu-HU" dirty="0" err="1"/>
              <a:t>d.ts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magunk is írhatunk .</a:t>
            </a:r>
            <a:r>
              <a:rPr lang="hu-HU" dirty="0" err="1"/>
              <a:t>d.ts</a:t>
            </a:r>
            <a:r>
              <a:rPr lang="hu-HU" dirty="0"/>
              <a:t> fájlt</a:t>
            </a:r>
          </a:p>
          <a:p>
            <a:r>
              <a:rPr lang="hu-HU" dirty="0"/>
              <a:t>Célok</a:t>
            </a:r>
          </a:p>
          <a:p>
            <a:pPr lvl="1"/>
            <a:r>
              <a:rPr lang="hu-HU" dirty="0"/>
              <a:t>Könyvtárat írunk</a:t>
            </a:r>
          </a:p>
          <a:p>
            <a:pPr lvl="2"/>
            <a:r>
              <a:rPr lang="hu-HU" dirty="0"/>
              <a:t>Más fel fogja használni</a:t>
            </a:r>
          </a:p>
          <a:p>
            <a:pPr lvl="2"/>
            <a:r>
              <a:rPr lang="hu-HU" dirty="0"/>
              <a:t>JS-ként adjuk át, így a típusok eltűnnek belőle</a:t>
            </a:r>
          </a:p>
          <a:p>
            <a:pPr lvl="1"/>
            <a:r>
              <a:rPr lang="hu-HU" dirty="0"/>
              <a:t>Más nyelven készítettük a szervert</a:t>
            </a:r>
          </a:p>
          <a:p>
            <a:pPr lvl="2"/>
            <a:r>
              <a:rPr lang="hu-HU" dirty="0"/>
              <a:t>C# szerver típusait célszerű deklarálni .</a:t>
            </a:r>
            <a:r>
              <a:rPr lang="hu-HU" dirty="0" err="1"/>
              <a:t>d.ts</a:t>
            </a:r>
            <a:r>
              <a:rPr lang="hu-HU" dirty="0"/>
              <a:t> fájlban</a:t>
            </a:r>
          </a:p>
          <a:p>
            <a:pPr lvl="2"/>
            <a:r>
              <a:rPr lang="hu-HU" dirty="0"/>
              <a:t>Lehet automatikus folyamat</a:t>
            </a:r>
          </a:p>
          <a:p>
            <a:pPr lvl="2"/>
            <a:r>
              <a:rPr lang="hu-HU" dirty="0" err="1"/>
              <a:t>Protocol</a:t>
            </a:r>
            <a:r>
              <a:rPr lang="hu-HU" dirty="0"/>
              <a:t> </a:t>
            </a:r>
            <a:r>
              <a:rPr lang="hu-HU" dirty="0" err="1"/>
              <a:t>Buffer</a:t>
            </a:r>
            <a:r>
              <a:rPr lang="hu-HU" dirty="0"/>
              <a:t> megoldás .</a:t>
            </a:r>
            <a:r>
              <a:rPr lang="hu-HU" dirty="0" err="1"/>
              <a:t>d.ts</a:t>
            </a:r>
            <a:r>
              <a:rPr lang="hu-HU" dirty="0"/>
              <a:t> fájlt is generálhat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9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Aszinkron programozás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async</a:t>
            </a:r>
            <a:r>
              <a:rPr lang="hu-HU" dirty="0"/>
              <a:t>, </a:t>
            </a:r>
            <a:r>
              <a:rPr lang="hu-HU" dirty="0" err="1"/>
              <a:t>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30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Promise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Egyre több API használ </a:t>
            </a:r>
            <a:r>
              <a:rPr lang="hu-HU" dirty="0" err="1"/>
              <a:t>Promise</a:t>
            </a:r>
            <a:r>
              <a:rPr lang="hu-HU" dirty="0"/>
              <a:t>-t</a:t>
            </a:r>
          </a:p>
          <a:p>
            <a:pPr lvl="1"/>
            <a:r>
              <a:rPr lang="hu-HU" dirty="0"/>
              <a:t>Ez egy osztály, ami támogatja</a:t>
            </a:r>
          </a:p>
          <a:p>
            <a:pPr lvl="2"/>
            <a:r>
              <a:rPr lang="hu-HU" dirty="0"/>
              <a:t>Több feliratkozót</a:t>
            </a:r>
          </a:p>
          <a:p>
            <a:pPr lvl="2"/>
            <a:r>
              <a:rPr lang="hu-HU" dirty="0"/>
              <a:t>Hívás-válasz mintát – mint egy függvényhívás</a:t>
            </a:r>
          </a:p>
          <a:p>
            <a:pPr lvl="3"/>
            <a:r>
              <a:rPr lang="hu-HU" dirty="0"/>
              <a:t>De például ismétlődő eseményekre nem alkalmas – nem egy esemény</a:t>
            </a:r>
          </a:p>
          <a:p>
            <a:pPr lvl="2"/>
            <a:r>
              <a:rPr lang="hu-HU" dirty="0"/>
              <a:t>Egységes hibakezelést</a:t>
            </a:r>
          </a:p>
          <a:p>
            <a:pPr lvl="3"/>
            <a:r>
              <a:rPr lang="hu-HU" dirty="0"/>
              <a:t>Van benne </a:t>
            </a:r>
            <a:r>
              <a:rPr lang="hu-HU" dirty="0" err="1"/>
              <a:t>try-catch</a:t>
            </a:r>
            <a:r>
              <a:rPr lang="hu-HU" dirty="0"/>
              <a:t>, nem kell kézzel beletenni</a:t>
            </a:r>
            <a:endParaRPr lang="en-US" dirty="0"/>
          </a:p>
          <a:p>
            <a:pPr lvl="2"/>
            <a:r>
              <a:rPr lang="en-US" dirty="0"/>
              <a:t>L</a:t>
            </a:r>
            <a:r>
              <a:rPr lang="hu-HU" dirty="0" err="1"/>
              <a:t>áncolást</a:t>
            </a:r>
            <a:r>
              <a:rPr lang="hu-HU" dirty="0"/>
              <a:t>: .</a:t>
            </a:r>
            <a:r>
              <a:rPr lang="hu-HU" dirty="0" err="1"/>
              <a:t>then</a:t>
            </a:r>
            <a:r>
              <a:rPr lang="hu-HU" dirty="0"/>
              <a:t>(valami).</a:t>
            </a:r>
            <a:r>
              <a:rPr lang="hu-HU" dirty="0" err="1"/>
              <a:t>then</a:t>
            </a:r>
            <a:r>
              <a:rPr lang="hu-HU" dirty="0"/>
              <a:t>(más)</a:t>
            </a:r>
          </a:p>
          <a:p>
            <a:pPr lvl="3"/>
            <a:endParaRPr lang="hu-HU" dirty="0"/>
          </a:p>
          <a:p>
            <a:r>
              <a:rPr lang="hu-HU" dirty="0"/>
              <a:t>Felhasználása .</a:t>
            </a:r>
            <a:r>
              <a:rPr lang="hu-HU" dirty="0" err="1"/>
              <a:t>then</a:t>
            </a:r>
            <a:r>
              <a:rPr lang="hu-HU" dirty="0"/>
              <a:t>(</a:t>
            </a:r>
            <a:r>
              <a:rPr lang="hu-HU" dirty="0" err="1"/>
              <a:t>callback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Vagy .</a:t>
            </a:r>
            <a:r>
              <a:rPr lang="hu-HU" dirty="0" err="1"/>
              <a:t>catch</a:t>
            </a:r>
            <a:r>
              <a:rPr lang="hu-HU" dirty="0"/>
              <a:t>(</a:t>
            </a:r>
            <a:r>
              <a:rPr lang="hu-HU" dirty="0" err="1"/>
              <a:t>callback</a:t>
            </a:r>
            <a:r>
              <a:rPr lang="hu-HU" dirty="0"/>
              <a:t>)</a:t>
            </a:r>
          </a:p>
          <a:p>
            <a:endParaRPr lang="hu-H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2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Promise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sima </a:t>
            </a:r>
            <a:r>
              <a:rPr lang="hu-HU" dirty="0" err="1"/>
              <a:t>callbackhez</a:t>
            </a:r>
            <a:r>
              <a:rPr lang="hu-HU" dirty="0"/>
              <a:t> képest kényelmesebb</a:t>
            </a:r>
          </a:p>
          <a:p>
            <a:pPr lvl="1"/>
            <a:r>
              <a:rPr lang="hu-HU" dirty="0"/>
              <a:t>Mindennek azonos az interfésze</a:t>
            </a:r>
          </a:p>
          <a:p>
            <a:pPr lvl="2"/>
            <a:r>
              <a:rPr lang="hu-HU" dirty="0"/>
              <a:t>Nem kell tudni, hogy melyik paraméter is a </a:t>
            </a:r>
            <a:r>
              <a:rPr lang="hu-HU" dirty="0" err="1"/>
              <a:t>callback</a:t>
            </a:r>
            <a:endParaRPr lang="hu-HU" dirty="0"/>
          </a:p>
          <a:p>
            <a:pPr lvl="1"/>
            <a:r>
              <a:rPr lang="hu-HU" dirty="0"/>
              <a:t>Azonos a hibakezelés is</a:t>
            </a:r>
          </a:p>
          <a:p>
            <a:r>
              <a:rPr lang="hu-HU" dirty="0"/>
              <a:t>Nem tökéletes</a:t>
            </a:r>
          </a:p>
          <a:p>
            <a:pPr lvl="1"/>
            <a:r>
              <a:rPr lang="hu-HU" dirty="0"/>
              <a:t>A kód még mindig </a:t>
            </a:r>
            <a:r>
              <a:rPr lang="hu-HU" dirty="0" err="1"/>
              <a:t>callbackekben</a:t>
            </a:r>
            <a:r>
              <a:rPr lang="hu-HU" dirty="0"/>
              <a:t> van</a:t>
            </a:r>
          </a:p>
          <a:p>
            <a:r>
              <a:rPr lang="hu-HU" dirty="0"/>
              <a:t>ES6-tól van</a:t>
            </a:r>
          </a:p>
          <a:p>
            <a:pPr lvl="1"/>
            <a:r>
              <a:rPr lang="hu-HU" dirty="0"/>
              <a:t>ES5-re fordításkor belefordítja a kódját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92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</a:t>
            </a:r>
            <a:r>
              <a:rPr lang="hu-HU" dirty="0"/>
              <a:t>– </a:t>
            </a:r>
            <a:r>
              <a:rPr lang="hu-HU" dirty="0" err="1"/>
              <a:t>delay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példa a </a:t>
            </a:r>
            <a:r>
              <a:rPr lang="hu-HU" dirty="0" err="1"/>
              <a:t>setTimeout</a:t>
            </a:r>
            <a:r>
              <a:rPr lang="hu-HU" dirty="0"/>
              <a:t> </a:t>
            </a:r>
            <a:r>
              <a:rPr lang="hu-HU" dirty="0" err="1"/>
              <a:t>Promise-ra</a:t>
            </a:r>
            <a:r>
              <a:rPr lang="hu-HU" dirty="0"/>
              <a:t> alakítására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Visszadunk egy </a:t>
            </a:r>
            <a:r>
              <a:rPr lang="hu-HU" dirty="0" err="1"/>
              <a:t>Promise</a:t>
            </a:r>
            <a:r>
              <a:rPr lang="hu-HU" dirty="0"/>
              <a:t>-t</a:t>
            </a:r>
          </a:p>
          <a:p>
            <a:r>
              <a:rPr lang="hu-HU" dirty="0"/>
              <a:t>Elindítunk egy </a:t>
            </a:r>
            <a:r>
              <a:rPr lang="hu-HU" dirty="0" err="1"/>
              <a:t>timert</a:t>
            </a:r>
            <a:endParaRPr lang="hu-HU" dirty="0"/>
          </a:p>
          <a:p>
            <a:r>
              <a:rPr lang="hu-HU" dirty="0"/>
              <a:t>Amikor lejár, meghívjuk a </a:t>
            </a:r>
            <a:r>
              <a:rPr lang="hu-HU" dirty="0" err="1"/>
              <a:t>resolve-ot</a:t>
            </a:r>
            <a:endParaRPr lang="hu-HU" dirty="0"/>
          </a:p>
          <a:p>
            <a:pPr lvl="1"/>
            <a:r>
              <a:rPr lang="hu-HU" dirty="0"/>
              <a:t>Ami meghív minden .</a:t>
            </a:r>
            <a:r>
              <a:rPr lang="hu-HU" dirty="0" err="1"/>
              <a:t>then</a:t>
            </a:r>
            <a:r>
              <a:rPr lang="hu-HU" dirty="0"/>
              <a:t>-t, ami rá van téve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915075" y="2069793"/>
            <a:ext cx="8675368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delay( </a:t>
            </a:r>
            <a:r>
              <a:rPr lang="en-US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Promise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 (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reject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hu-H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440000"/>
                </a:solidFill>
                <a:latin typeface="Consolas" panose="020B0609020204030204" pitchFamily="49" charset="0"/>
              </a:rPr>
              <a:t>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 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02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async</a:t>
            </a:r>
            <a:r>
              <a:rPr lang="hu-HU" dirty="0"/>
              <a:t>, </a:t>
            </a:r>
            <a:r>
              <a:rPr lang="hu-HU" dirty="0" err="1"/>
              <a:t>await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egy függvény </a:t>
            </a:r>
            <a:r>
              <a:rPr lang="hu-HU" dirty="0" err="1"/>
              <a:t>Promise</a:t>
            </a:r>
            <a:r>
              <a:rPr lang="hu-HU" dirty="0"/>
              <a:t>-t ad vissza</a:t>
            </a:r>
          </a:p>
          <a:p>
            <a:pPr lvl="1"/>
            <a:r>
              <a:rPr lang="hu-HU" dirty="0"/>
              <a:t>Beírhatunk elé egy </a:t>
            </a:r>
            <a:r>
              <a:rPr lang="hu-HU" dirty="0" err="1"/>
              <a:t>awaitet</a:t>
            </a:r>
            <a:endParaRPr lang="hu-HU" dirty="0"/>
          </a:p>
          <a:p>
            <a:pPr lvl="1"/>
            <a:r>
              <a:rPr lang="hu-HU" dirty="0"/>
              <a:t>Feltéve, hogy </a:t>
            </a:r>
            <a:r>
              <a:rPr lang="hu-HU" dirty="0" err="1"/>
              <a:t>async</a:t>
            </a:r>
            <a:r>
              <a:rPr lang="hu-HU" dirty="0"/>
              <a:t> függvényben vagyunk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 err="1"/>
              <a:t>await</a:t>
            </a:r>
            <a:r>
              <a:rPr lang="hu-HU" dirty="0"/>
              <a:t> utáni kód a .</a:t>
            </a:r>
            <a:r>
              <a:rPr lang="hu-HU" dirty="0" err="1"/>
              <a:t>then</a:t>
            </a:r>
            <a:r>
              <a:rPr lang="hu-HU" dirty="0"/>
              <a:t>-be kerül fordításkor</a:t>
            </a:r>
          </a:p>
          <a:p>
            <a:pPr lvl="1"/>
            <a:r>
              <a:rPr lang="hu-HU" dirty="0"/>
              <a:t>Minden </a:t>
            </a:r>
            <a:r>
              <a:rPr lang="hu-HU" dirty="0" err="1"/>
              <a:t>await</a:t>
            </a:r>
            <a:r>
              <a:rPr lang="hu-HU" dirty="0"/>
              <a:t> ponton elvágja a kódot a fordító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35297" y="3039289"/>
            <a:ext cx="8675368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fa()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.log(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13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támogatás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Polyfillt</a:t>
            </a:r>
            <a:r>
              <a:rPr lang="hu-HU" dirty="0"/>
              <a:t> használunk a nem implementált funkcionalitáshoz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830791" y="2640992"/>
            <a:ext cx="10544271" cy="317009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 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String.prototype.startsWith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String.prototype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startsWith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value: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 search,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0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rawPos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| 0 :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) === search;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174000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async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8" y="1439562"/>
            <a:ext cx="3931930" cy="5138447"/>
          </a:xfrm>
        </p:spPr>
        <p:txBody>
          <a:bodyPr>
            <a:normAutofit/>
          </a:bodyPr>
          <a:lstStyle/>
          <a:p>
            <a:r>
              <a:rPr lang="hu-HU" sz="2800" dirty="0" err="1"/>
              <a:t>Promise</a:t>
            </a:r>
            <a:r>
              <a:rPr lang="hu-HU" sz="2800" dirty="0"/>
              <a:t>-t ad vissza (csak nem látszik)</a:t>
            </a:r>
          </a:p>
          <a:p>
            <a:r>
              <a:rPr lang="hu-HU" sz="2800" dirty="0"/>
              <a:t>Akkor hívja meg a </a:t>
            </a:r>
            <a:r>
              <a:rPr lang="hu-HU" sz="2800" dirty="0" err="1"/>
              <a:t>resolve-ot</a:t>
            </a:r>
            <a:r>
              <a:rPr lang="hu-HU" sz="2800" dirty="0"/>
              <a:t>, amikor az utolsó sor is lefutott</a:t>
            </a:r>
          </a:p>
          <a:p>
            <a:r>
              <a:rPr lang="hu-HU" sz="2800" dirty="0"/>
              <a:t>Meghívja a </a:t>
            </a:r>
            <a:r>
              <a:rPr lang="hu-HU" sz="2800" dirty="0" err="1"/>
              <a:t>reject</a:t>
            </a:r>
            <a:r>
              <a:rPr lang="hu-HU" sz="2800" dirty="0"/>
              <a:t>-et, ha kivétel keletkezik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églalap 3"/>
          <p:cNvSpPr/>
          <p:nvPr/>
        </p:nvSpPr>
        <p:spPr>
          <a:xfrm>
            <a:off x="5659203" y="174376"/>
            <a:ext cx="4819378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fa()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.log(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églalap 4"/>
          <p:cNvSpPr/>
          <p:nvPr/>
        </p:nvSpPr>
        <p:spPr>
          <a:xfrm>
            <a:off x="4251277" y="2546592"/>
            <a:ext cx="7635229" cy="41549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fa()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Promise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 (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reject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delay(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).then( ()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.log(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resolve();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 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Lefelé nyíl 5"/>
          <p:cNvSpPr/>
          <p:nvPr/>
        </p:nvSpPr>
        <p:spPr>
          <a:xfrm>
            <a:off x="7922177" y="2113368"/>
            <a:ext cx="293427" cy="433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9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Szálak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JS-</a:t>
            </a:r>
            <a:r>
              <a:rPr lang="hu-HU" dirty="0" err="1"/>
              <a:t>ben</a:t>
            </a:r>
            <a:r>
              <a:rPr lang="hu-HU" dirty="0"/>
              <a:t> csak egy szál van, azon megy az egész</a:t>
            </a:r>
          </a:p>
          <a:p>
            <a:pPr lvl="1"/>
            <a:r>
              <a:rPr lang="hu-HU" dirty="0"/>
              <a:t>Ha szinkron minden, akkor megszakítás nélkül</a:t>
            </a:r>
          </a:p>
          <a:p>
            <a:pPr lvl="1"/>
            <a:r>
              <a:rPr lang="hu-HU" dirty="0"/>
              <a:t>Ha olyan API-t hívunk, ami később hív vissza, akkor kiütemezi a szálat</a:t>
            </a:r>
          </a:p>
          <a:p>
            <a:pPr lvl="2"/>
            <a:r>
              <a:rPr lang="hu-HU" dirty="0"/>
              <a:t>És folytatja ugyanazon a szálon, amikor visszatér</a:t>
            </a:r>
          </a:p>
          <a:p>
            <a:r>
              <a:rPr lang="hu-HU" dirty="0"/>
              <a:t>Más nyelvekben (pl. C#) kontextus van</a:t>
            </a:r>
          </a:p>
          <a:p>
            <a:pPr lvl="1"/>
            <a:r>
              <a:rPr lang="hu-HU" dirty="0"/>
              <a:t>Azonos kontextusban kapjuk vissza a vezérlést</a:t>
            </a:r>
          </a:p>
          <a:p>
            <a:pPr lvl="1"/>
            <a:r>
              <a:rPr lang="hu-HU" dirty="0"/>
              <a:t>A fő szál, ami a UI-t futtatja egy külön kontextusban van egyedül</a:t>
            </a:r>
          </a:p>
          <a:p>
            <a:pPr lvl="2"/>
            <a:r>
              <a:rPr lang="hu-HU" dirty="0"/>
              <a:t>A fő szálon való aszinkron programozás egyszálú – nem kell szinkronizálni</a:t>
            </a:r>
          </a:p>
          <a:p>
            <a:pPr lvl="1"/>
            <a:r>
              <a:rPr lang="hu-HU" dirty="0"/>
              <a:t>Háttérszálak – például szerver kódban – egy kontextusban vannak együtt</a:t>
            </a:r>
          </a:p>
          <a:p>
            <a:pPr lvl="2"/>
            <a:r>
              <a:rPr lang="hu-HU" dirty="0"/>
              <a:t>Alapban többszálú, az aszinkron programozás nem változtat ezen</a:t>
            </a:r>
          </a:p>
        </p:txBody>
      </p:sp>
    </p:spTree>
    <p:extLst>
      <p:ext uri="{BB962C8B-B14F-4D97-AF65-F5344CB8AC3E}">
        <p14:creationId xmlns:p14="http://schemas.microsoft.com/office/powerpoint/2010/main" val="203924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támogatás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Report</a:t>
            </a:r>
            <a:r>
              <a:rPr lang="hu-HU" dirty="0"/>
              <a:t>: </a:t>
            </a:r>
            <a:r>
              <a:rPr lang="hu-HU" dirty="0" err="1"/>
              <a:t>caniuse</a:t>
            </a:r>
            <a:r>
              <a:rPr lang="hu-HU" dirty="0"/>
              <a:t> 2022 április</a:t>
            </a:r>
          </a:p>
          <a:p>
            <a:pPr lvl="1"/>
            <a:r>
              <a:rPr lang="hu-HU" dirty="0"/>
              <a:t>Csak JS</a:t>
            </a:r>
          </a:p>
          <a:p>
            <a:r>
              <a:rPr lang="hu-HU" dirty="0"/>
              <a:t>Oszlopok</a:t>
            </a:r>
          </a:p>
          <a:p>
            <a:pPr lvl="1"/>
            <a:r>
              <a:rPr lang="hu-HU" dirty="0"/>
              <a:t>IE 11</a:t>
            </a:r>
          </a:p>
          <a:p>
            <a:pPr lvl="1"/>
            <a:r>
              <a:rPr lang="hu-HU" dirty="0" err="1"/>
              <a:t>Firefox</a:t>
            </a:r>
            <a:endParaRPr lang="hu-HU" dirty="0"/>
          </a:p>
          <a:p>
            <a:pPr lvl="1"/>
            <a:r>
              <a:rPr lang="hu-HU" dirty="0" err="1"/>
              <a:t>Chrome</a:t>
            </a:r>
            <a:endParaRPr lang="hu-HU" dirty="0"/>
          </a:p>
          <a:p>
            <a:pPr lvl="1"/>
            <a:r>
              <a:rPr lang="hu-HU" dirty="0" err="1"/>
              <a:t>iOS</a:t>
            </a:r>
            <a:r>
              <a:rPr lang="hu-HU" dirty="0"/>
              <a:t> </a:t>
            </a:r>
            <a:r>
              <a:rPr lang="hu-HU" dirty="0" err="1"/>
              <a:t>Safari</a:t>
            </a:r>
            <a:endParaRPr lang="hu-HU" dirty="0"/>
          </a:p>
          <a:p>
            <a:r>
              <a:rPr lang="hu-HU" dirty="0"/>
              <a:t>Az jobb alsó részben JS API-k vannak</a:t>
            </a:r>
          </a:p>
          <a:p>
            <a:pPr lvl="1"/>
            <a:r>
              <a:rPr lang="hu-HU" dirty="0"/>
              <a:t>Web </a:t>
            </a:r>
            <a:r>
              <a:rPr lang="hu-HU" dirty="0" err="1"/>
              <a:t>Bluetooth</a:t>
            </a:r>
            <a:r>
              <a:rPr lang="hu-HU" dirty="0"/>
              <a:t>, </a:t>
            </a:r>
            <a:r>
              <a:rPr lang="hu-HU" dirty="0" err="1"/>
              <a:t>WebUSB</a:t>
            </a:r>
            <a:r>
              <a:rPr lang="hu-HU" dirty="0"/>
              <a:t>, stb.</a:t>
            </a:r>
          </a:p>
          <a:p>
            <a:r>
              <a:rPr lang="hu-HU" dirty="0"/>
              <a:t>Firefox és Chrome (Edge) elöl</a:t>
            </a:r>
            <a:endParaRPr lang="en-US" dirty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59" y="235664"/>
            <a:ext cx="925784" cy="106691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976" y="1302574"/>
            <a:ext cx="926967" cy="185672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159" y="3159300"/>
            <a:ext cx="925784" cy="341870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4656" y="235664"/>
            <a:ext cx="926967" cy="35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Gyengén típusos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Vannak típusok</a:t>
            </a:r>
          </a:p>
          <a:p>
            <a:pPr lvl="1"/>
            <a:r>
              <a:rPr lang="hu-HU" dirty="0" err="1"/>
              <a:t>number</a:t>
            </a:r>
            <a:r>
              <a:rPr lang="hu-HU" dirty="0"/>
              <a:t>, </a:t>
            </a:r>
            <a:r>
              <a:rPr lang="hu-HU" dirty="0" err="1"/>
              <a:t>string</a:t>
            </a:r>
            <a:r>
              <a:rPr lang="hu-HU" dirty="0"/>
              <a:t>, </a:t>
            </a:r>
            <a:r>
              <a:rPr lang="hu-HU" dirty="0" err="1"/>
              <a:t>boolean</a:t>
            </a:r>
            <a:r>
              <a:rPr lang="hu-HU" dirty="0"/>
              <a:t>, </a:t>
            </a:r>
            <a:r>
              <a:rPr lang="hu-HU" dirty="0" err="1"/>
              <a:t>Object</a:t>
            </a:r>
            <a:r>
              <a:rPr lang="hu-HU" dirty="0"/>
              <a:t>, </a:t>
            </a:r>
            <a:r>
              <a:rPr lang="hu-HU" dirty="0" err="1"/>
              <a:t>Symbol</a:t>
            </a:r>
            <a:r>
              <a:rPr lang="hu-HU" dirty="0"/>
              <a:t>, </a:t>
            </a:r>
            <a:r>
              <a:rPr lang="hu-HU" dirty="0" err="1"/>
              <a:t>function</a:t>
            </a:r>
            <a:r>
              <a:rPr lang="hu-HU" dirty="0"/>
              <a:t>, </a:t>
            </a:r>
            <a:r>
              <a:rPr lang="en-US" dirty="0" err="1"/>
              <a:t>bigint</a:t>
            </a:r>
            <a:r>
              <a:rPr lang="en-US" dirty="0"/>
              <a:t>, </a:t>
            </a:r>
            <a:r>
              <a:rPr lang="hu-HU" dirty="0"/>
              <a:t>null, </a:t>
            </a:r>
            <a:r>
              <a:rPr lang="hu-HU" dirty="0" err="1"/>
              <a:t>undefined</a:t>
            </a:r>
            <a:endParaRPr lang="hu-HU" dirty="0"/>
          </a:p>
          <a:p>
            <a:pPr lvl="1"/>
            <a:r>
              <a:rPr lang="hu-HU" dirty="0"/>
              <a:t>Csak futásidőben kerülnek ellenőrzésre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runtime</a:t>
            </a:r>
            <a:r>
              <a:rPr lang="hu-HU" dirty="0"/>
              <a:t> megpróbál mindenhol konvertálni</a:t>
            </a:r>
          </a:p>
          <a:p>
            <a:pPr lvl="2"/>
            <a:r>
              <a:rPr lang="hu-HU" dirty="0"/>
              <a:t>Csak végső esetben dob hibát</a:t>
            </a:r>
          </a:p>
          <a:p>
            <a:r>
              <a:rPr lang="hu-HU" dirty="0"/>
              <a:t>De nem kell/lehet kiírni őket</a:t>
            </a:r>
          </a:p>
          <a:p>
            <a:pPr lvl="1"/>
            <a:r>
              <a:rPr lang="hu-HU" dirty="0"/>
              <a:t>Rövid, jól átlátható kódot eredményez</a:t>
            </a:r>
          </a:p>
          <a:p>
            <a:pPr lvl="2"/>
            <a:r>
              <a:rPr lang="hu-HU" dirty="0"/>
              <a:t>Amíg kicsi a program</a:t>
            </a:r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4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Gyengén típusos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Közepes és nagy szoftvereknél probléma</a:t>
            </a:r>
          </a:p>
          <a:p>
            <a:pPr lvl="1"/>
            <a:r>
              <a:rPr lang="hu-HU" dirty="0"/>
              <a:t>Nincs </a:t>
            </a:r>
            <a:r>
              <a:rPr lang="hu-HU" dirty="0" err="1"/>
              <a:t>fordításidejű</a:t>
            </a:r>
            <a:r>
              <a:rPr lang="hu-HU" dirty="0"/>
              <a:t> ellenőrzés, sokkal többet kell tesztelni</a:t>
            </a:r>
          </a:p>
          <a:p>
            <a:pPr lvl="1"/>
            <a:r>
              <a:rPr lang="hu-HU" dirty="0"/>
              <a:t>Problémás a </a:t>
            </a:r>
            <a:r>
              <a:rPr lang="hu-HU" dirty="0" err="1"/>
              <a:t>tooling</a:t>
            </a:r>
            <a:endParaRPr lang="hu-HU" dirty="0"/>
          </a:p>
          <a:p>
            <a:pPr lvl="2"/>
            <a:r>
              <a:rPr lang="hu-HU" dirty="0"/>
              <a:t>Kódkiegészítés: nehéz javaslatokat adni a fejlesztőnek, hogy mit tud beírni</a:t>
            </a:r>
          </a:p>
          <a:p>
            <a:pPr lvl="2"/>
            <a:r>
              <a:rPr lang="hu-HU" dirty="0"/>
              <a:t>Ellenőrzés: kevesebb hibát lehet kielemezni</a:t>
            </a:r>
          </a:p>
          <a:p>
            <a:pPr lvl="1"/>
            <a:r>
              <a:rPr lang="hu-HU" dirty="0"/>
              <a:t>Nem látni a kódból, hogyan kell használni</a:t>
            </a:r>
          </a:p>
          <a:p>
            <a:pPr lvl="2"/>
            <a:r>
              <a:rPr lang="hu-HU" dirty="0"/>
              <a:t>Ez megoldható dokumentációval – /**…*/ széleskörben támogatott</a:t>
            </a:r>
          </a:p>
          <a:p>
            <a:r>
              <a:rPr lang="hu-HU" dirty="0"/>
              <a:t>Mi csak a közepes és nagy szoftverekre koncentrálunk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2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TypeScript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Általában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6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</a:t>
            </a:r>
            <a:r>
              <a:rPr lang="hu-HU" dirty="0" err="1"/>
              <a:t>TypeScript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Típusos JavaScript, a típusok </a:t>
            </a:r>
            <a:r>
              <a:rPr lang="hu-HU" dirty="0" err="1"/>
              <a:t>opcionálisak</a:t>
            </a:r>
            <a:endParaRPr lang="hu-HU" dirty="0"/>
          </a:p>
          <a:p>
            <a:pPr lvl="1"/>
            <a:r>
              <a:rPr lang="hu-HU" dirty="0"/>
              <a:t>Minden JS egyben TS is</a:t>
            </a:r>
          </a:p>
          <a:p>
            <a:pPr lvl="1"/>
            <a:r>
              <a:rPr lang="hu-HU" dirty="0"/>
              <a:t>Amint beírunk típust valahova, az már csak TS</a:t>
            </a:r>
          </a:p>
          <a:p>
            <a:r>
              <a:rPr lang="hu-HU" dirty="0"/>
              <a:t>Típust a változó neve után írjuk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67337" y="3654588"/>
            <a:ext cx="10671180" cy="30469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A(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// .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vagy .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fájl is lehet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A(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csak .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fájlban lehet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44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38817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3B1A0955F054D8699BEDBBF139674" ma:contentTypeVersion="3" ma:contentTypeDescription="Create a new document." ma:contentTypeScope="" ma:versionID="54223faedcabf71799847d7e37f1fc1a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f3b525f791e706b5f188c81139e6f4e8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B6C016-173B-47C9-A8D9-7293D2AEFD9D}"/>
</file>

<file path=customXml/itemProps2.xml><?xml version="1.0" encoding="utf-8"?>
<ds:datastoreItem xmlns:ds="http://schemas.openxmlformats.org/officeDocument/2006/customXml" ds:itemID="{ADD19C3A-E17E-448C-B33C-D76195D7EEBA}"/>
</file>

<file path=customXml/itemProps3.xml><?xml version="1.0" encoding="utf-8"?>
<ds:datastoreItem xmlns:ds="http://schemas.openxmlformats.org/officeDocument/2006/customXml" ds:itemID="{1D3EA040-5B22-49C1-90D8-92F0D5F01A1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2005</Words>
  <Application>Microsoft Office PowerPoint</Application>
  <PresentationFormat>Widescreen</PresentationFormat>
  <Paragraphs>442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JavaScript</vt:lpstr>
      <vt:lpstr>JavaScript támogatás</vt:lpstr>
      <vt:lpstr>JavaScript támogatás</vt:lpstr>
      <vt:lpstr>Jelenlegi támogatás</vt:lpstr>
      <vt:lpstr>Gyengén típusos</vt:lpstr>
      <vt:lpstr>Gyengén típusos</vt:lpstr>
      <vt:lpstr>TypeScript</vt:lpstr>
      <vt:lpstr>Mi a TypeScript?</vt:lpstr>
      <vt:lpstr>Tudásban TypeScript=JavaScript</vt:lpstr>
      <vt:lpstr>Miért fontosak a típusok</vt:lpstr>
      <vt:lpstr>Miért fontosak a típusok</vt:lpstr>
      <vt:lpstr>OO paradigma</vt:lpstr>
      <vt:lpstr>OOP TS-ben</vt:lpstr>
      <vt:lpstr>Osztályok és öröklés</vt:lpstr>
      <vt:lpstr>TypeScript</vt:lpstr>
      <vt:lpstr>Alaptípusok</vt:lpstr>
      <vt:lpstr>Összetett típusok</vt:lpstr>
      <vt:lpstr>Függvények, röviden</vt:lpstr>
      <vt:lpstr>Osztályok, röviden</vt:lpstr>
      <vt:lpstr>this</vt:lpstr>
      <vt:lpstr>Type guards</vt:lpstr>
      <vt:lpstr>Paraméteres típusok – Generics</vt:lpstr>
      <vt:lpstr>Paraméteres típusok – Generics</vt:lpstr>
      <vt:lpstr>Interfészek – interface kulcsszó</vt:lpstr>
      <vt:lpstr>Struktúrálisan típusos</vt:lpstr>
      <vt:lpstr>Struktúrálisan típusos</vt:lpstr>
      <vt:lpstr>Struktúrálisan típusos</vt:lpstr>
      <vt:lpstr>Modulok</vt:lpstr>
      <vt:lpstr>Névterek (ritkán használt)</vt:lpstr>
      <vt:lpstr>Modulok</vt:lpstr>
      <vt:lpstr>Típusdeklarációs fájlok .d.ts</vt:lpstr>
      <vt:lpstr>Típusdeklarációs fájlok .d.ts</vt:lpstr>
      <vt:lpstr>Típusdeklarációs fájlok .d.ts</vt:lpstr>
      <vt:lpstr>Aszinkron programozás</vt:lpstr>
      <vt:lpstr>Promise</vt:lpstr>
      <vt:lpstr>Promise</vt:lpstr>
      <vt:lpstr>Promise – delay</vt:lpstr>
      <vt:lpstr>async, await</vt:lpstr>
      <vt:lpstr>async</vt:lpstr>
      <vt:lpstr>Szálak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380</cp:revision>
  <dcterms:created xsi:type="dcterms:W3CDTF">2019-10-16T00:52:01Z</dcterms:created>
  <dcterms:modified xsi:type="dcterms:W3CDTF">2023-04-20T13:17:16Z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