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8" r:id="rId33"/>
    <p:sldId id="314" r:id="rId34"/>
    <p:sldId id="315" r:id="rId35"/>
    <p:sldId id="316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Web alapú alkalmazások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oldal – előnyök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 csak kliens oldalon lévő szolgáltatásokhoz (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target</a:t>
            </a:r>
            <a:r>
              <a:rPr lang="hu-HU" dirty="0"/>
              <a:t>, </a:t>
            </a:r>
            <a:r>
              <a:rPr lang="hu-HU" dirty="0" err="1"/>
              <a:t>notification</a:t>
            </a:r>
            <a:r>
              <a:rPr lang="hu-HU" dirty="0"/>
              <a:t>)</a:t>
            </a:r>
          </a:p>
          <a:p>
            <a:r>
              <a:rPr lang="hu-HU" dirty="0"/>
              <a:t>Aktív kapcsolatot tarthat fenn a szerverrel</a:t>
            </a:r>
          </a:p>
          <a:p>
            <a:pPr lvl="1"/>
            <a:r>
              <a:rPr lang="hu-HU" dirty="0"/>
              <a:t>Frissítheti magát</a:t>
            </a:r>
          </a:p>
          <a:p>
            <a:r>
              <a:rPr lang="hu-HU" dirty="0"/>
              <a:t>Több szerverrel is kommunikálhat</a:t>
            </a:r>
          </a:p>
          <a:p>
            <a:pPr lvl="1"/>
            <a:r>
              <a:rPr lang="hu-HU" dirty="0"/>
              <a:t>Nem kell minden kommunikációnak átmenni saját szerveren</a:t>
            </a:r>
          </a:p>
          <a:p>
            <a:r>
              <a:rPr lang="hu-HU" dirty="0"/>
              <a:t>PWA (</a:t>
            </a:r>
            <a:r>
              <a:rPr lang="hu-HU" dirty="0" err="1"/>
              <a:t>Progressive</a:t>
            </a:r>
            <a:r>
              <a:rPr lang="hu-HU" dirty="0"/>
              <a:t> Web </a:t>
            </a:r>
            <a:r>
              <a:rPr lang="hu-HU" dirty="0" err="1"/>
              <a:t>Apps</a:t>
            </a:r>
            <a:r>
              <a:rPr lang="hu-HU" dirty="0"/>
              <a:t>)</a:t>
            </a:r>
          </a:p>
          <a:p>
            <a:r>
              <a:rPr lang="hu-HU" dirty="0"/>
              <a:t>A hibrid megoldások (szerver </a:t>
            </a:r>
            <a:r>
              <a:rPr lang="hu-HU" dirty="0" err="1"/>
              <a:t>render</a:t>
            </a:r>
            <a:r>
              <a:rPr lang="hu-HU" dirty="0"/>
              <a:t>, de van kliens oldali része is) ezek egy részét tudják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8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Botok (</a:t>
            </a:r>
            <a:r>
              <a:rPr lang="hu-HU" dirty="0" err="1"/>
              <a:t>crawler</a:t>
            </a:r>
            <a:r>
              <a:rPr lang="hu-HU" dirty="0"/>
              <a:t>) – kliens oldal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Indexelő </a:t>
            </a:r>
            <a:r>
              <a:rPr lang="hu-HU" dirty="0" err="1"/>
              <a:t>crawlerek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Google, Bing, </a:t>
            </a:r>
            <a:r>
              <a:rPr lang="hu-HU" dirty="0" err="1"/>
              <a:t>DuckDuckGo</a:t>
            </a:r>
            <a:r>
              <a:rPr lang="hu-HU" dirty="0"/>
              <a:t>, </a:t>
            </a:r>
            <a:r>
              <a:rPr lang="hu-HU" dirty="0" err="1"/>
              <a:t>Yandex</a:t>
            </a:r>
            <a:r>
              <a:rPr lang="hu-HU" dirty="0"/>
              <a:t>, …</a:t>
            </a:r>
          </a:p>
          <a:p>
            <a:pPr lvl="1"/>
            <a:r>
              <a:rPr lang="hu-HU" dirty="0"/>
              <a:t>Linkeket követik</a:t>
            </a:r>
          </a:p>
          <a:p>
            <a:pPr lvl="1"/>
            <a:r>
              <a:rPr lang="hu-HU" dirty="0"/>
              <a:t>Legtöbb nem hajt végre JS-t</a:t>
            </a:r>
          </a:p>
          <a:p>
            <a:pPr lvl="1"/>
            <a:r>
              <a:rPr lang="hu-HU" dirty="0"/>
              <a:t>Néhány igen</a:t>
            </a:r>
          </a:p>
          <a:p>
            <a:pPr lvl="2"/>
            <a:r>
              <a:rPr lang="hu-HU" dirty="0"/>
              <a:t>Google és Bing még XHR-t is végrehajt</a:t>
            </a:r>
          </a:p>
          <a:p>
            <a:pPr lvl="2"/>
            <a:r>
              <a:rPr lang="hu-HU" dirty="0" err="1"/>
              <a:t>Websocketet</a:t>
            </a:r>
            <a:r>
              <a:rPr lang="hu-HU" dirty="0"/>
              <a:t> egyik sem tud</a:t>
            </a:r>
          </a:p>
          <a:p>
            <a:pPr lvl="1"/>
            <a:r>
              <a:rPr lang="hu-HU" dirty="0"/>
              <a:t>Komplex oldalon hibáznak</a:t>
            </a:r>
          </a:p>
          <a:p>
            <a:pPr lvl="2"/>
            <a:r>
              <a:rPr lang="hu-HU" dirty="0"/>
              <a:t>Lehet/kell segítséget adni, mindegyiknek van leírása</a:t>
            </a:r>
          </a:p>
          <a:p>
            <a:pPr lvl="2"/>
            <a:r>
              <a:rPr lang="hu-HU" dirty="0"/>
              <a:t>Sajnos több száz </a:t>
            </a:r>
            <a:r>
              <a:rPr lang="hu-HU" dirty="0" err="1"/>
              <a:t>crawler</a:t>
            </a:r>
            <a:r>
              <a:rPr lang="hu-HU" dirty="0"/>
              <a:t> van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Botok (</a:t>
            </a:r>
            <a:r>
              <a:rPr lang="hu-HU" dirty="0" err="1"/>
              <a:t>share</a:t>
            </a:r>
            <a:r>
              <a:rPr lang="hu-HU" dirty="0"/>
              <a:t> link) – kliens oldal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Share</a:t>
            </a:r>
            <a:r>
              <a:rPr lang="hu-HU" dirty="0"/>
              <a:t> link botok</a:t>
            </a:r>
          </a:p>
          <a:p>
            <a:pPr lvl="1"/>
            <a:r>
              <a:rPr lang="hu-HU" dirty="0"/>
              <a:t>Facebook, </a:t>
            </a:r>
            <a:r>
              <a:rPr lang="hu-HU" dirty="0" err="1"/>
              <a:t>Twitter</a:t>
            </a:r>
            <a:r>
              <a:rPr lang="hu-HU" dirty="0"/>
              <a:t>, Skype, </a:t>
            </a:r>
            <a:r>
              <a:rPr lang="hu-HU" dirty="0" err="1"/>
              <a:t>Viber</a:t>
            </a:r>
            <a:r>
              <a:rPr lang="hu-HU" dirty="0"/>
              <a:t>, Telegram, …</a:t>
            </a:r>
          </a:p>
          <a:p>
            <a:pPr lvl="1"/>
            <a:r>
              <a:rPr lang="hu-HU" dirty="0"/>
              <a:t>Egy link miatt elemzik az oldalt, keresnek</a:t>
            </a:r>
          </a:p>
          <a:p>
            <a:pPr lvl="2"/>
            <a:r>
              <a:rPr lang="hu-HU" dirty="0"/>
              <a:t>Képet</a:t>
            </a:r>
          </a:p>
          <a:p>
            <a:pPr lvl="2"/>
            <a:r>
              <a:rPr lang="hu-HU" dirty="0"/>
              <a:t>Címet</a:t>
            </a:r>
          </a:p>
          <a:p>
            <a:pPr lvl="2"/>
            <a:r>
              <a:rPr lang="hu-HU" dirty="0"/>
              <a:t>Leírást</a:t>
            </a:r>
          </a:p>
          <a:p>
            <a:pPr lvl="1"/>
            <a:r>
              <a:rPr lang="hu-HU" dirty="0"/>
              <a:t>Nem keresnek linkeket, nem követik őket</a:t>
            </a:r>
          </a:p>
          <a:p>
            <a:pPr lvl="1"/>
            <a:r>
              <a:rPr lang="hu-HU" dirty="0"/>
              <a:t>Kliens oldali kódot általában nem hajtanak végre</a:t>
            </a:r>
          </a:p>
          <a:p>
            <a:pPr lvl="1"/>
            <a:r>
              <a:rPr lang="hu-HU" dirty="0"/>
              <a:t>Bonyolult oldal esetén hibáznak</a:t>
            </a:r>
          </a:p>
          <a:p>
            <a:pPr lvl="2"/>
            <a:r>
              <a:rPr lang="hu-HU" dirty="0"/>
              <a:t>Segíteni kell nekik</a:t>
            </a:r>
          </a:p>
          <a:p>
            <a:pPr lvl="2"/>
            <a:r>
              <a:rPr lang="hu-HU" dirty="0" err="1"/>
              <a:t>meta</a:t>
            </a:r>
            <a:r>
              <a:rPr lang="hu-HU" dirty="0"/>
              <a:t> </a:t>
            </a:r>
            <a:r>
              <a:rPr lang="hu-HU" dirty="0" err="1"/>
              <a:t>tagek</a:t>
            </a:r>
            <a:r>
              <a:rPr lang="hu-HU" dirty="0"/>
              <a:t> formájában (pl. Open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tagek</a:t>
            </a:r>
            <a:r>
              <a:rPr lang="hu-HU" dirty="0"/>
              <a:t>)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0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Botok – szerver oldal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Szerver oldalon </a:t>
            </a:r>
            <a:r>
              <a:rPr lang="hu-HU" dirty="0" err="1"/>
              <a:t>renderelt</a:t>
            </a:r>
            <a:r>
              <a:rPr lang="hu-HU" dirty="0"/>
              <a:t> oldal hátrányai nem problémák botok esetén</a:t>
            </a:r>
          </a:p>
          <a:p>
            <a:pPr lvl="1"/>
            <a:r>
              <a:rPr lang="hu-HU" dirty="0"/>
              <a:t>Nem kell </a:t>
            </a:r>
            <a:r>
              <a:rPr lang="hu-HU" dirty="0" err="1"/>
              <a:t>validálni</a:t>
            </a:r>
            <a:endParaRPr lang="hu-HU" dirty="0"/>
          </a:p>
          <a:p>
            <a:pPr lvl="1"/>
            <a:r>
              <a:rPr lang="hu-HU" dirty="0"/>
              <a:t>Nem kell interakció: animáció, egyéb hatások</a:t>
            </a:r>
          </a:p>
          <a:p>
            <a:r>
              <a:rPr lang="hu-HU" dirty="0"/>
              <a:t>Minden botnak más a fontos</a:t>
            </a:r>
          </a:p>
          <a:p>
            <a:pPr lvl="1"/>
            <a:r>
              <a:rPr lang="hu-HU" dirty="0"/>
              <a:t>Például képméret függő, hogy </a:t>
            </a:r>
            <a:r>
              <a:rPr lang="hu-HU" dirty="0" err="1"/>
              <a:t>facebook</a:t>
            </a:r>
            <a:r>
              <a:rPr lang="hu-HU" dirty="0"/>
              <a:t> hogyan teszi ki a linket</a:t>
            </a:r>
          </a:p>
          <a:p>
            <a:pPr lvl="1"/>
            <a:r>
              <a:rPr lang="hu-HU" dirty="0"/>
              <a:t>Több különböző oldalt/variációt kell gyártani</a:t>
            </a:r>
          </a:p>
          <a:p>
            <a:pPr lvl="2"/>
            <a:r>
              <a:rPr lang="hu-HU" dirty="0"/>
              <a:t>Akár 3-4</a:t>
            </a:r>
          </a:p>
          <a:p>
            <a:pPr lvl="1"/>
            <a:r>
              <a:rPr lang="hu-HU" dirty="0"/>
              <a:t>Szerver oldali </a:t>
            </a:r>
            <a:r>
              <a:rPr lang="hu-HU" dirty="0" err="1"/>
              <a:t>render</a:t>
            </a:r>
            <a:r>
              <a:rPr lang="hu-HU" dirty="0"/>
              <a:t> kell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Botok – amikor nem számít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az oldal nem indexelhető</a:t>
            </a:r>
          </a:p>
          <a:p>
            <a:pPr lvl="1"/>
            <a:r>
              <a:rPr lang="hu-HU" dirty="0"/>
              <a:t>Intranet site</a:t>
            </a:r>
          </a:p>
          <a:p>
            <a:pPr lvl="2"/>
            <a:r>
              <a:rPr lang="hu-HU" dirty="0"/>
              <a:t>Csak a site felhasználóinak érdekes adat</a:t>
            </a:r>
          </a:p>
          <a:p>
            <a:pPr lvl="1"/>
            <a:r>
              <a:rPr lang="hu-HU" dirty="0"/>
              <a:t>Védett tartalom</a:t>
            </a:r>
          </a:p>
          <a:p>
            <a:pPr lvl="2"/>
            <a:r>
              <a:rPr lang="hu-HU" dirty="0"/>
              <a:t>Bizonyos felhasználók férhetnek csak hozzá</a:t>
            </a:r>
          </a:p>
          <a:p>
            <a:pPr lvl="1"/>
            <a:r>
              <a:rPr lang="hu-HU" dirty="0"/>
              <a:t>Alkalmazás</a:t>
            </a:r>
          </a:p>
          <a:p>
            <a:pPr lvl="2"/>
            <a:r>
              <a:rPr lang="hu-HU" dirty="0"/>
              <a:t>Játékok</a:t>
            </a:r>
          </a:p>
          <a:p>
            <a:pPr lvl="2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appok</a:t>
            </a:r>
            <a:endParaRPr lang="hu-HU" dirty="0"/>
          </a:p>
          <a:p>
            <a:pPr lvl="2"/>
            <a:r>
              <a:rPr lang="hu-HU" dirty="0"/>
              <a:t>Egyéb alkalmazások</a:t>
            </a:r>
          </a:p>
          <a:p>
            <a:pPr lvl="1"/>
            <a:r>
              <a:rPr lang="hu-HU" dirty="0"/>
              <a:t>Vagy ezek kombinációja</a:t>
            </a:r>
          </a:p>
          <a:p>
            <a:r>
              <a:rPr lang="hu-HU" dirty="0"/>
              <a:t>Akkor nem kell foglalkozni a botokkal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SSR – Server 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Rendering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Szerver oldalra átvitt kliens kód</a:t>
            </a:r>
          </a:p>
          <a:p>
            <a:pPr lvl="1"/>
            <a:r>
              <a:rPr lang="hu-HU" dirty="0"/>
              <a:t>Tipikusan Node.js szerverrel</a:t>
            </a:r>
          </a:p>
          <a:p>
            <a:pPr lvl="1"/>
            <a:r>
              <a:rPr lang="hu-HU" dirty="0"/>
              <a:t>Nem megy minden – nyilván</a:t>
            </a:r>
          </a:p>
          <a:p>
            <a:r>
              <a:rPr lang="hu-HU" dirty="0"/>
              <a:t>Minden általunk vizsgált technológia támogatja</a:t>
            </a:r>
          </a:p>
          <a:p>
            <a:r>
              <a:rPr lang="hu-HU" dirty="0"/>
              <a:t>Hibrid megoldás: szerver és kliens </a:t>
            </a:r>
            <a:r>
              <a:rPr lang="hu-HU" dirty="0" err="1"/>
              <a:t>render</a:t>
            </a:r>
            <a:endParaRPr lang="hu-HU" dirty="0"/>
          </a:p>
          <a:p>
            <a:pPr lvl="1"/>
            <a:r>
              <a:rPr lang="hu-HU" dirty="0"/>
              <a:t>Első körben a szerveren elkészül a HTML</a:t>
            </a:r>
          </a:p>
          <a:p>
            <a:pPr lvl="1"/>
            <a:r>
              <a:rPr lang="hu-HU" dirty="0"/>
              <a:t>Böngésző megjeleníti</a:t>
            </a:r>
          </a:p>
          <a:p>
            <a:pPr lvl="1"/>
            <a:r>
              <a:rPr lang="hu-HU" dirty="0"/>
              <a:t>Majd letöltődik a teljes </a:t>
            </a:r>
            <a:r>
              <a:rPr lang="hu-HU" dirty="0" err="1"/>
              <a:t>app</a:t>
            </a:r>
            <a:endParaRPr lang="hu-HU" dirty="0"/>
          </a:p>
          <a:p>
            <a:pPr lvl="1"/>
            <a:r>
              <a:rPr lang="hu-HU" dirty="0"/>
              <a:t>Átveszi a kész HTML-t, működik minden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1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oldali </a:t>
            </a:r>
            <a:r>
              <a:rPr lang="hu-HU" dirty="0" err="1"/>
              <a:t>render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Miért kell keretrendszer?</a:t>
            </a:r>
          </a:p>
          <a:p>
            <a:pPr lvl="1"/>
            <a:r>
              <a:rPr lang="hu-HU" dirty="0"/>
              <a:t>HTML-t előállítani nem nehéz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hu-HU" dirty="0"/>
              <a:t>Eseményekre cserélni is tudjuk</a:t>
            </a:r>
          </a:p>
          <a:p>
            <a:pPr lvl="1"/>
            <a:r>
              <a:rPr lang="hu-HU" dirty="0"/>
              <a:t>Bonyolult HTML-t is tudunk készíteni</a:t>
            </a:r>
          </a:p>
          <a:p>
            <a:pPr lvl="2"/>
            <a:r>
              <a:rPr lang="hu-HU" dirty="0"/>
              <a:t>Bár az olvashatósága egy </a:t>
            </a:r>
            <a:r>
              <a:rPr lang="hu-HU" dirty="0" err="1"/>
              <a:t>stringben</a:t>
            </a:r>
            <a:r>
              <a:rPr lang="hu-HU" dirty="0"/>
              <a:t> nem jó</a:t>
            </a:r>
          </a:p>
          <a:p>
            <a:pPr lvl="2"/>
            <a:r>
              <a:rPr lang="hu-HU" dirty="0"/>
              <a:t>Nincs szintaktikai színezés és kódkiegészítés</a:t>
            </a:r>
          </a:p>
          <a:p>
            <a:pPr lvl="2"/>
            <a:r>
              <a:rPr lang="hu-HU" dirty="0"/>
              <a:t>De szét tudom bontani egyszerűbb komponensekre</a:t>
            </a:r>
          </a:p>
          <a:p>
            <a:pPr lvl="3"/>
            <a:r>
              <a:rPr lang="hu-HU" dirty="0"/>
              <a:t>Ez amúgy is jó gyakorlat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331331" y="2613696"/>
            <a:ext cx="9361689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div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innerHTML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`&lt;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span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&gt;Kedves,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!&lt;/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span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09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teljes HTML cserélése nem jó</a:t>
            </a:r>
          </a:p>
          <a:p>
            <a:pPr lvl="1"/>
            <a:r>
              <a:rPr lang="hu-HU" dirty="0"/>
              <a:t>Villog</a:t>
            </a:r>
          </a:p>
          <a:p>
            <a:pPr lvl="1"/>
            <a:r>
              <a:rPr lang="hu-HU" dirty="0"/>
              <a:t>Lassú</a:t>
            </a:r>
          </a:p>
          <a:p>
            <a:pPr lvl="2"/>
            <a:r>
              <a:rPr lang="hu-HU" dirty="0"/>
              <a:t>10-500 </a:t>
            </a:r>
            <a:r>
              <a:rPr lang="hu-HU" dirty="0" err="1"/>
              <a:t>ms</a:t>
            </a:r>
            <a:r>
              <a:rPr lang="hu-HU" dirty="0"/>
              <a:t> függően az elemek számától</a:t>
            </a:r>
          </a:p>
          <a:p>
            <a:pPr lvl="2"/>
            <a:r>
              <a:rPr lang="hu-HU" dirty="0"/>
              <a:t>Egyszer nem gond</a:t>
            </a:r>
          </a:p>
          <a:p>
            <a:pPr lvl="2"/>
            <a:r>
              <a:rPr lang="hu-HU" dirty="0"/>
              <a:t>Minden bemenetre nem életképes</a:t>
            </a:r>
          </a:p>
          <a:p>
            <a:pPr lvl="1"/>
            <a:r>
              <a:rPr lang="hu-HU" dirty="0"/>
              <a:t>Elveszti az állapotot</a:t>
            </a:r>
          </a:p>
          <a:p>
            <a:pPr lvl="2"/>
            <a:r>
              <a:rPr lang="hu-HU" dirty="0"/>
              <a:t>Fókusz</a:t>
            </a:r>
          </a:p>
          <a:p>
            <a:pPr lvl="2"/>
            <a:r>
              <a:rPr lang="hu-HU" dirty="0"/>
              <a:t>input típusú elemek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52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Megkereshetjük a kérdéses elemet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hu-HU" dirty="0"/>
          </a:p>
          <a:p>
            <a:pPr lvl="1"/>
            <a:r>
              <a:rPr lang="hu-HU" dirty="0"/>
              <a:t>Sajnos a kód függ a HTML felépítésétől</a:t>
            </a:r>
          </a:p>
          <a:p>
            <a:pPr lvl="2"/>
            <a:r>
              <a:rPr lang="hu-HU" dirty="0"/>
              <a:t>Karbantarthatóság problémás</a:t>
            </a:r>
          </a:p>
          <a:p>
            <a:pPr lvl="1"/>
            <a:r>
              <a:rPr lang="hu-HU" dirty="0"/>
              <a:t>Ha nem akarunk használni semmit, akkor ez a megoldás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69916" y="2292629"/>
            <a:ext cx="9498168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span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container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.querySelector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"div 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span.sum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span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textContent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"Összeg: 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total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13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alapú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Webes technológiákat használ</a:t>
            </a:r>
          </a:p>
          <a:p>
            <a:pPr lvl="1"/>
            <a:r>
              <a:rPr lang="hu-HU" dirty="0"/>
              <a:t>HTML, CSS, JS</a:t>
            </a:r>
          </a:p>
          <a:p>
            <a:r>
              <a:rPr lang="hu-HU" dirty="0"/>
              <a:t>Asztali és</a:t>
            </a:r>
            <a:r>
              <a:rPr lang="en-US" dirty="0"/>
              <a:t>/</a:t>
            </a:r>
            <a:r>
              <a:rPr lang="en-US" dirty="0" err="1"/>
              <a:t>vagy</a:t>
            </a:r>
            <a:r>
              <a:rPr lang="hu-HU" dirty="0"/>
              <a:t> mobil alkalmazások</a:t>
            </a:r>
            <a:endParaRPr lang="en-US" dirty="0"/>
          </a:p>
          <a:p>
            <a:pPr lvl="1"/>
            <a:r>
              <a:rPr lang="hu-HU" dirty="0"/>
              <a:t>Nem weboldalak, nem web alkalmazások</a:t>
            </a:r>
            <a:endParaRPr lang="en-US" dirty="0"/>
          </a:p>
          <a:p>
            <a:r>
              <a:rPr lang="hu-HU" dirty="0"/>
              <a:t>Multiplatform</a:t>
            </a:r>
          </a:p>
          <a:p>
            <a:pPr lvl="1"/>
            <a:r>
              <a:rPr lang="hu-HU" dirty="0"/>
              <a:t>A lehető legtöbb eszközön menjen</a:t>
            </a:r>
          </a:p>
          <a:p>
            <a:pPr lvl="1"/>
            <a:r>
              <a:rPr lang="hu-HU" dirty="0"/>
              <a:t>5% felett: Windows, </a:t>
            </a:r>
            <a:r>
              <a:rPr lang="hu-HU" dirty="0" err="1"/>
              <a:t>macOS</a:t>
            </a:r>
            <a:r>
              <a:rPr lang="hu-HU" dirty="0"/>
              <a:t>, </a:t>
            </a:r>
            <a:r>
              <a:rPr lang="hu-HU" dirty="0" err="1"/>
              <a:t>iOS</a:t>
            </a:r>
            <a:r>
              <a:rPr lang="hu-HU" dirty="0"/>
              <a:t>, </a:t>
            </a:r>
            <a:r>
              <a:rPr lang="hu-HU" dirty="0" err="1"/>
              <a:t>Android</a:t>
            </a:r>
            <a:endParaRPr lang="hu-HU" dirty="0"/>
          </a:p>
          <a:p>
            <a:pPr lvl="1"/>
            <a:r>
              <a:rPr lang="hu-HU" dirty="0"/>
              <a:t>5% alatt: Linux, </a:t>
            </a:r>
            <a:r>
              <a:rPr lang="hu-HU" dirty="0" err="1"/>
              <a:t>ChromeOS</a:t>
            </a:r>
            <a:r>
              <a:rPr lang="hu-HU" dirty="0"/>
              <a:t>, …</a:t>
            </a:r>
          </a:p>
          <a:p>
            <a:pPr marL="457200" lvl="1" indent="0">
              <a:buNone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Struktúra </a:t>
            </a:r>
            <a:r>
              <a:rPr lang="hu-HU" dirty="0" err="1"/>
              <a:t>szinkronizáció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HTML fa felépítésű, egy ágon sok levél lehet</a:t>
                </a:r>
              </a:p>
              <a:p>
                <a:r>
                  <a:rPr lang="hu-HU" dirty="0"/>
                  <a:t>Fa/lista </a:t>
                </a:r>
                <a:r>
                  <a:rPr lang="hu-HU" dirty="0" err="1"/>
                  <a:t>szinkronizációs</a:t>
                </a:r>
                <a:r>
                  <a:rPr lang="hu-HU" dirty="0"/>
                  <a:t> probléma (</a:t>
                </a:r>
                <a:r>
                  <a:rPr lang="hu-HU" dirty="0" err="1"/>
                  <a:t>set</a:t>
                </a:r>
                <a:r>
                  <a:rPr lang="hu-HU" dirty="0"/>
                  <a:t>/</a:t>
                </a:r>
                <a:r>
                  <a:rPr lang="hu-HU" dirty="0" err="1"/>
                  <a:t>tree</a:t>
                </a:r>
                <a:r>
                  <a:rPr lang="hu-HU" dirty="0"/>
                  <a:t> </a:t>
                </a:r>
                <a:r>
                  <a:rPr lang="hu-HU" dirty="0" err="1"/>
                  <a:t>reconciliation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/>
                  <a:t>Van két listánk A és B, generáljunk módosító utasításokat (</a:t>
                </a:r>
                <a:r>
                  <a:rPr lang="hu-HU" dirty="0" err="1"/>
                  <a:t>insert</a:t>
                </a:r>
                <a:r>
                  <a:rPr lang="hu-HU" dirty="0"/>
                  <a:t>, </a:t>
                </a:r>
                <a:r>
                  <a:rPr lang="hu-HU" dirty="0" err="1"/>
                  <a:t>remove</a:t>
                </a:r>
                <a:r>
                  <a:rPr lang="hu-HU" dirty="0"/>
                  <a:t>)</a:t>
                </a:r>
              </a:p>
              <a:p>
                <a:pPr lvl="2"/>
                <a:r>
                  <a:rPr lang="hu-HU" dirty="0"/>
                  <a:t>A-ból B legyen</a:t>
                </a:r>
              </a:p>
              <a:p>
                <a:pPr lvl="2"/>
                <a:r>
                  <a:rPr lang="hu-HU" dirty="0"/>
                  <a:t>Legkevesebb utasítás </a:t>
                </a:r>
                <a:r>
                  <a:rPr lang="hu-HU" dirty="0" err="1"/>
                  <a:t>generálódjon</a:t>
                </a:r>
                <a:endParaRPr lang="hu-HU" dirty="0"/>
              </a:p>
              <a:p>
                <a:pPr lvl="1"/>
                <a:r>
                  <a:rPr lang="hu-HU" dirty="0"/>
                  <a:t>Fára ez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/>
                  <a:t> - lassú</a:t>
                </a:r>
              </a:p>
              <a:p>
                <a:r>
                  <a:rPr lang="hu-HU" dirty="0"/>
                  <a:t>Naiv módszer: oldjuk meg csak beszúrásra és törlésre</a:t>
                </a:r>
                <a:endParaRPr lang="en-US" dirty="0"/>
              </a:p>
              <a:p>
                <a:pPr lvl="1"/>
                <a:r>
                  <a:rPr lang="hu-HU" dirty="0"/>
                  <a:t>Átrendezésre előröl kezdjük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Készítsünk egy keretrendszert, ami</a:t>
            </a:r>
          </a:p>
          <a:p>
            <a:pPr lvl="1"/>
            <a:r>
              <a:rPr lang="hu-HU" dirty="0"/>
              <a:t>Az általunk megadott HTML-t legyártja</a:t>
            </a:r>
          </a:p>
          <a:p>
            <a:pPr lvl="1"/>
            <a:r>
              <a:rPr lang="hu-HU" dirty="0"/>
              <a:t>Képes frissíteni</a:t>
            </a:r>
          </a:p>
          <a:p>
            <a:pPr lvl="2"/>
            <a:r>
              <a:rPr lang="hu-HU" dirty="0"/>
              <a:t>Nem villog</a:t>
            </a:r>
          </a:p>
          <a:p>
            <a:pPr lvl="2"/>
            <a:r>
              <a:rPr lang="hu-HU" dirty="0"/>
              <a:t>Nem lassú</a:t>
            </a:r>
          </a:p>
          <a:p>
            <a:pPr lvl="2"/>
            <a:r>
              <a:rPr lang="hu-HU" dirty="0"/>
              <a:t>Nem veszti el az állapotot</a:t>
            </a:r>
          </a:p>
          <a:p>
            <a:pPr lvl="1"/>
            <a:r>
              <a:rPr lang="hu-HU" dirty="0"/>
              <a:t>Opcionálisan</a:t>
            </a:r>
          </a:p>
          <a:p>
            <a:pPr lvl="2"/>
            <a:r>
              <a:rPr lang="hu-HU" dirty="0"/>
              <a:t>Adatkötést támogat, akár kétirányú adatkötést</a:t>
            </a:r>
            <a:endParaRPr lang="en-US" dirty="0"/>
          </a:p>
          <a:p>
            <a:pPr lvl="2"/>
            <a:r>
              <a:rPr lang="hu-HU" dirty="0"/>
              <a:t>Jó a </a:t>
            </a:r>
            <a:r>
              <a:rPr lang="hu-HU" dirty="0" err="1"/>
              <a:t>tooling</a:t>
            </a:r>
            <a:endParaRPr lang="hu-HU" dirty="0"/>
          </a:p>
          <a:p>
            <a:pPr lvl="3"/>
            <a:r>
              <a:rPr lang="hu-HU" dirty="0"/>
              <a:t>Segít a HTML szerkesztésében</a:t>
            </a:r>
          </a:p>
          <a:p>
            <a:pPr lvl="3"/>
            <a:r>
              <a:rPr lang="hu-HU" dirty="0"/>
              <a:t>Ellenőrzi a kódot szerkesztés/fordítás időben</a:t>
            </a:r>
          </a:p>
          <a:p>
            <a:pPr lvl="3"/>
            <a:r>
              <a:rPr lang="hu-HU" dirty="0"/>
              <a:t>Segít </a:t>
            </a:r>
            <a:r>
              <a:rPr lang="hu-HU" dirty="0" err="1"/>
              <a:t>debuggolni</a:t>
            </a:r>
            <a:r>
              <a:rPr lang="hu-HU" dirty="0"/>
              <a:t>, ha gond van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5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keretrendszerek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endParaRPr lang="hu-HU" dirty="0"/>
          </a:p>
          <a:p>
            <a:pPr lvl="1"/>
            <a:r>
              <a:rPr lang="hu-HU" dirty="0"/>
              <a:t>Csak UI keretrendszer</a:t>
            </a:r>
          </a:p>
          <a:p>
            <a:pPr lvl="1"/>
            <a:r>
              <a:rPr lang="hu-HU" dirty="0"/>
              <a:t>Legnépszerűbb</a:t>
            </a:r>
          </a:p>
          <a:p>
            <a:pPr lvl="1"/>
            <a:r>
              <a:rPr lang="hu-HU" dirty="0"/>
              <a:t>Nagy ökoszisztéma</a:t>
            </a:r>
          </a:p>
          <a:p>
            <a:r>
              <a:rPr lang="hu-HU" dirty="0" err="1"/>
              <a:t>Vue</a:t>
            </a:r>
            <a:endParaRPr lang="hu-HU" dirty="0"/>
          </a:p>
          <a:p>
            <a:pPr lvl="1"/>
            <a:r>
              <a:rPr lang="hu-HU" dirty="0"/>
              <a:t>Szintén csak UI keretrendszer</a:t>
            </a:r>
          </a:p>
          <a:p>
            <a:r>
              <a:rPr lang="hu-HU" dirty="0" err="1"/>
              <a:t>Angular</a:t>
            </a:r>
            <a:endParaRPr lang="hu-HU" dirty="0"/>
          </a:p>
          <a:p>
            <a:pPr lvl="1"/>
            <a:r>
              <a:rPr lang="hu-HU" dirty="0"/>
              <a:t>Teljes keretrendszer</a:t>
            </a:r>
          </a:p>
          <a:p>
            <a:r>
              <a:rPr lang="hu-HU" dirty="0"/>
              <a:t>Összehasonlítás a végén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7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Kompozíció (összetétel)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Strukturális tervezési minta általában</a:t>
            </a:r>
          </a:p>
          <a:p>
            <a:r>
              <a:rPr lang="hu-HU" dirty="0"/>
              <a:t>(</a:t>
            </a:r>
            <a:r>
              <a:rPr lang="hu-HU" dirty="0" err="1"/>
              <a:t>Composite</a:t>
            </a:r>
            <a:r>
              <a:rPr lang="hu-HU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5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Szeretnénk felépíteni egy struktúrát, ami a felhasználói felületet jól leírja és kezeli</a:t>
            </a:r>
          </a:p>
          <a:p>
            <a:r>
              <a:rPr lang="hu-HU" dirty="0"/>
              <a:t>Lehetne típusonként eltérő interfész</a:t>
            </a:r>
          </a:p>
          <a:p>
            <a:pPr lvl="1"/>
            <a:r>
              <a:rPr lang="hu-HU" dirty="0"/>
              <a:t>Konténereket máshogyan kezelni, mint az elemeket</a:t>
            </a:r>
          </a:p>
          <a:p>
            <a:pPr lvl="1"/>
            <a:r>
              <a:rPr lang="hu-HU" dirty="0"/>
              <a:t>Ez kényelmetlen a fejlesztőnek</a:t>
            </a:r>
          </a:p>
          <a:p>
            <a:pPr lvl="2"/>
            <a:r>
              <a:rPr lang="hu-HU" dirty="0"/>
              <a:t>Minden típusra eltérő kódot kell írni</a:t>
            </a:r>
          </a:p>
          <a:p>
            <a:pPr lvl="2"/>
            <a:r>
              <a:rPr lang="hu-HU" dirty="0"/>
              <a:t>Tesztelni, újra felhasználni (pl. konténerben konténer)</a:t>
            </a:r>
          </a:p>
          <a:p>
            <a:r>
              <a:rPr lang="hu-HU" dirty="0"/>
              <a:t>Lehetne egzotikus struktúra</a:t>
            </a:r>
          </a:p>
          <a:p>
            <a:pPr lvl="1"/>
            <a:r>
              <a:rPr lang="hu-HU" dirty="0"/>
              <a:t>Nem fa, hanem például gráf</a:t>
            </a:r>
          </a:p>
          <a:p>
            <a:pPr lvl="1"/>
            <a:r>
              <a:rPr lang="hu-HU" dirty="0"/>
              <a:t>Meg akarjuk oldani, hogy egy elemnek több szülője is legyen, stb.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6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megoldás (kompozíció minta)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elemet (komponens) attól függetlenül akarunk kezelni, hogy az egy konténer, vagy csak egy pici rész/elem</a:t>
            </a:r>
          </a:p>
          <a:p>
            <a:pPr lvl="1"/>
            <a:r>
              <a:rPr lang="hu-HU" dirty="0"/>
              <a:t>Egymásba ágyazhatóság miatt legyen minden komponensnek egy olyan interfésze, ami támogatja a minimumot függetlenül attól, hogy levél, vagy ág</a:t>
            </a:r>
          </a:p>
          <a:p>
            <a:r>
              <a:rPr lang="hu-HU" dirty="0"/>
              <a:t>Fa struktúrában szeretnénk tárolni</a:t>
            </a:r>
          </a:p>
          <a:p>
            <a:pPr lvl="1"/>
            <a:r>
              <a:rPr lang="hu-HU" dirty="0"/>
              <a:t>Egy szülő és 0, vagy több gyerek</a:t>
            </a:r>
          </a:p>
          <a:p>
            <a:pPr lvl="1"/>
            <a:r>
              <a:rPr lang="hu-HU" dirty="0"/>
              <a:t>Adjuk fel az egyéb struktúrákat, mert nehéz kezelni őket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megoldás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 lehet oldani objektum orientált módon</a:t>
            </a:r>
          </a:p>
          <a:p>
            <a:pPr lvl="1"/>
            <a:r>
              <a:rPr lang="hu-HU" dirty="0"/>
              <a:t>Örökléssel: Levél és Konténer származik komponensből</a:t>
            </a:r>
          </a:p>
          <a:p>
            <a:r>
              <a:rPr lang="hu-HU" dirty="0"/>
              <a:t>Vagy simán minden komponens</a:t>
            </a:r>
          </a:p>
          <a:p>
            <a:pPr lvl="1"/>
            <a:r>
              <a:rPr lang="hu-HU" dirty="0"/>
              <a:t>Ebben az esetben futásidőben kell megoldani, hogy ha valaminek nem lehet gyereke</a:t>
            </a:r>
          </a:p>
          <a:p>
            <a:pPr lvl="2"/>
            <a:r>
              <a:rPr lang="hu-HU" dirty="0"/>
              <a:t>Ez nem feltétlen gond, mert a kivételeket amúgy is kezelni kell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Készíthetünk olyan elemet, aminek</a:t>
            </a:r>
          </a:p>
          <a:p>
            <a:pPr lvl="1"/>
            <a:r>
              <a:rPr lang="hu-HU" dirty="0"/>
              <a:t>Nem lehet gyereke</a:t>
            </a:r>
          </a:p>
          <a:p>
            <a:pPr lvl="1"/>
            <a:r>
              <a:rPr lang="hu-HU" dirty="0"/>
              <a:t>Megadott számú gyereke lehet csak</a:t>
            </a:r>
          </a:p>
          <a:p>
            <a:pPr lvl="2"/>
            <a:r>
              <a:rPr lang="hu-HU" dirty="0"/>
              <a:t>Például 1</a:t>
            </a:r>
          </a:p>
          <a:p>
            <a:r>
              <a:rPr lang="hu-HU" dirty="0"/>
              <a:t>Ezeket nehéz örökléssel kezelni</a:t>
            </a:r>
          </a:p>
          <a:p>
            <a:pPr lvl="1"/>
            <a:r>
              <a:rPr lang="hu-HU" dirty="0"/>
              <a:t>Főleg, hogy adatfüggő is lehet</a:t>
            </a:r>
          </a:p>
          <a:p>
            <a:r>
              <a:rPr lang="hu-HU" dirty="0"/>
              <a:t>A fa felépítésénél kell hibát dobni</a:t>
            </a:r>
          </a:p>
          <a:p>
            <a:pPr lvl="1"/>
            <a:r>
              <a:rPr lang="hu-HU" dirty="0"/>
              <a:t>Ez lehet futásidőben</a:t>
            </a:r>
          </a:p>
          <a:p>
            <a:pPr lvl="1"/>
            <a:r>
              <a:rPr lang="hu-HU" dirty="0"/>
              <a:t>Vagy a szerkesztő eszköz által</a:t>
            </a:r>
          </a:p>
          <a:p>
            <a:pPr lvl="2"/>
            <a:r>
              <a:rPr lang="hu-HU" dirty="0"/>
              <a:t>Ez utóbbi gyakori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4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Nagyon gyakran használt minta felhasználói felület kialakítására</a:t>
            </a:r>
          </a:p>
          <a:p>
            <a:pPr lvl="1"/>
            <a:r>
              <a:rPr lang="hu-HU" dirty="0"/>
              <a:t>Adja magát</a:t>
            </a:r>
          </a:p>
          <a:p>
            <a:r>
              <a:rPr lang="hu-HU" dirty="0"/>
              <a:t>Minden általunk tárgyalt keretrendszer ezt használja</a:t>
            </a:r>
            <a:endParaRPr lang="en-US" dirty="0"/>
          </a:p>
          <a:p>
            <a:r>
              <a:rPr lang="hu-HU" dirty="0"/>
              <a:t>A komponensek célja</a:t>
            </a:r>
          </a:p>
          <a:p>
            <a:pPr lvl="1"/>
            <a:r>
              <a:rPr lang="hu-HU" dirty="0" err="1"/>
              <a:t>Dekompozíció</a:t>
            </a:r>
            <a:r>
              <a:rPr lang="hu-HU" dirty="0"/>
              <a:t>: részekre bontani a bonyolult felületet</a:t>
            </a:r>
          </a:p>
          <a:p>
            <a:pPr lvl="1"/>
            <a:r>
              <a:rPr lang="hu-HU" dirty="0"/>
              <a:t>Felelősség: csak saját magán belül felelős, de ott mindenért</a:t>
            </a:r>
          </a:p>
          <a:p>
            <a:pPr lvl="1"/>
            <a:r>
              <a:rPr lang="hu-HU" dirty="0" err="1"/>
              <a:t>Újrafelhasználás</a:t>
            </a:r>
            <a:endParaRPr lang="hu-HU" dirty="0"/>
          </a:p>
          <a:p>
            <a:pPr lvl="2"/>
            <a:r>
              <a:rPr lang="hu-HU" dirty="0"/>
              <a:t>Jól körülhatárolt, ezért jó eséllyel működik máshol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6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 err="1"/>
              <a:t>omponens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</a:t>
            </a:r>
            <a:r>
              <a:rPr lang="en-US" dirty="0"/>
              <a:t>ben van</a:t>
            </a:r>
            <a:endParaRPr lang="hu-HU" dirty="0"/>
          </a:p>
          <a:p>
            <a:pPr lvl="1"/>
            <a:r>
              <a:rPr lang="hu-HU" dirty="0"/>
              <a:t>Nézet (HTML) leírása: sablon, vagy kód</a:t>
            </a:r>
          </a:p>
          <a:p>
            <a:pPr lvl="1"/>
            <a:r>
              <a:rPr lang="hu-HU" dirty="0"/>
              <a:t>Nézettel való interakció: események, adatkötés</a:t>
            </a:r>
          </a:p>
          <a:p>
            <a:pPr lvl="1"/>
            <a:r>
              <a:rPr lang="hu-HU" dirty="0"/>
              <a:t>Állapotkezelés</a:t>
            </a:r>
          </a:p>
          <a:p>
            <a:r>
              <a:rPr lang="hu-HU" dirty="0"/>
              <a:t>A komponensek egymásba ágyazhatók</a:t>
            </a:r>
          </a:p>
          <a:p>
            <a:pPr lvl="1"/>
            <a:r>
              <a:rPr lang="hu-HU" dirty="0"/>
              <a:t>Így épül fel a logikai fa</a:t>
            </a:r>
          </a:p>
          <a:p>
            <a:pPr lvl="1"/>
            <a:r>
              <a:rPr lang="hu-HU" dirty="0"/>
              <a:t>Vannak komponensek, amik csak levelek lehetnek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alapú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Alkalmazásként működik</a:t>
            </a:r>
          </a:p>
          <a:p>
            <a:pPr lvl="1"/>
            <a:r>
              <a:rPr lang="hu-HU" dirty="0"/>
              <a:t>Új néz ki, mint egy alkalmazás – design</a:t>
            </a:r>
          </a:p>
          <a:p>
            <a:pPr lvl="1"/>
            <a:r>
              <a:rPr lang="hu-HU" dirty="0"/>
              <a:t>Új viselkedik, mint egy alkalmazás</a:t>
            </a:r>
            <a:endParaRPr lang="en-US" dirty="0"/>
          </a:p>
          <a:p>
            <a:pPr lvl="2"/>
            <a:r>
              <a:rPr lang="hu-HU" dirty="0"/>
              <a:t>Nem linkel ki, …</a:t>
            </a:r>
          </a:p>
          <a:p>
            <a:pPr lvl="2"/>
            <a:r>
              <a:rPr lang="hu-HU" dirty="0"/>
              <a:t>Együttműködik a többi alkalmazással</a:t>
            </a:r>
          </a:p>
          <a:p>
            <a:pPr lvl="2"/>
            <a:r>
              <a:rPr lang="hu-HU" dirty="0"/>
              <a:t>OS integráció (</a:t>
            </a:r>
            <a:r>
              <a:rPr lang="hu-HU" dirty="0" err="1"/>
              <a:t>share</a:t>
            </a:r>
            <a:r>
              <a:rPr lang="hu-HU" dirty="0"/>
              <a:t>, </a:t>
            </a:r>
            <a:r>
              <a:rPr lang="hu-HU" dirty="0" err="1"/>
              <a:t>drag</a:t>
            </a:r>
            <a:r>
              <a:rPr lang="en-US" dirty="0"/>
              <a:t>&amp;</a:t>
            </a:r>
            <a:r>
              <a:rPr lang="hu-HU" dirty="0" err="1"/>
              <a:t>drop</a:t>
            </a:r>
            <a:r>
              <a:rPr lang="hu-HU" dirty="0"/>
              <a:t>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VS </a:t>
            </a:r>
            <a:r>
              <a:rPr lang="hu-HU" dirty="0" err="1"/>
              <a:t>Code</a:t>
            </a:r>
            <a:r>
              <a:rPr lang="hu-HU" dirty="0"/>
              <a:t>, </a:t>
            </a:r>
            <a:r>
              <a:rPr lang="hu-HU" dirty="0" err="1"/>
              <a:t>webpack</a:t>
            </a:r>
            <a:r>
              <a:rPr lang="hu-HU" dirty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5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2007: Steve </a:t>
            </a:r>
            <a:r>
              <a:rPr lang="hu-HU" dirty="0" err="1"/>
              <a:t>Jobs</a:t>
            </a:r>
            <a:r>
              <a:rPr lang="hu-HU" dirty="0"/>
              <a:t> vízionálja a webet, mint </a:t>
            </a:r>
            <a:r>
              <a:rPr lang="hu-HU" dirty="0" err="1"/>
              <a:t>appot</a:t>
            </a:r>
            <a:r>
              <a:rPr lang="hu-HU" dirty="0"/>
              <a:t> telefonon (iPhone bemutatása)</a:t>
            </a:r>
          </a:p>
          <a:p>
            <a:pPr lvl="1"/>
            <a:r>
              <a:rPr lang="hu-HU" dirty="0"/>
              <a:t>De nem ez valósult meg, 2008-ban kijött az </a:t>
            </a:r>
            <a:r>
              <a:rPr lang="hu-HU" dirty="0" err="1"/>
              <a:t>AppStore</a:t>
            </a:r>
            <a:endParaRPr lang="hu-HU" dirty="0"/>
          </a:p>
          <a:p>
            <a:r>
              <a:rPr lang="hu-HU" dirty="0"/>
              <a:t>2010 körül váltak a böngészők futtatókörnyezetté</a:t>
            </a:r>
          </a:p>
          <a:p>
            <a:pPr lvl="1"/>
            <a:r>
              <a:rPr lang="hu-HU" dirty="0"/>
              <a:t>Előtte lassú volt minden, nem volt általános a web alapú alkalmazás</a:t>
            </a:r>
          </a:p>
          <a:p>
            <a:r>
              <a:rPr lang="hu-HU" dirty="0"/>
              <a:t>2010: NPM –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Package</a:t>
            </a:r>
            <a:r>
              <a:rPr lang="hu-HU" dirty="0"/>
              <a:t> Manager</a:t>
            </a:r>
          </a:p>
          <a:p>
            <a:r>
              <a:rPr lang="hu-HU" dirty="0"/>
              <a:t>2010: </a:t>
            </a:r>
            <a:r>
              <a:rPr lang="hu-HU" dirty="0" err="1"/>
              <a:t>AngularJS</a:t>
            </a:r>
            <a:r>
              <a:rPr lang="hu-HU" dirty="0"/>
              <a:t>, ez zsákutca lett</a:t>
            </a:r>
          </a:p>
          <a:p>
            <a:r>
              <a:rPr lang="hu-HU" dirty="0"/>
              <a:t>2013: </a:t>
            </a:r>
            <a:r>
              <a:rPr lang="hu-HU" dirty="0" err="1"/>
              <a:t>React</a:t>
            </a:r>
            <a:endParaRPr lang="hu-HU" dirty="0"/>
          </a:p>
          <a:p>
            <a:pPr lvl="1"/>
            <a:r>
              <a:rPr lang="hu-HU" dirty="0"/>
              <a:t>2019: </a:t>
            </a:r>
            <a:r>
              <a:rPr lang="hu-HU" dirty="0" err="1"/>
              <a:t>Hooks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551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2013: </a:t>
            </a:r>
            <a:r>
              <a:rPr lang="hu-HU" dirty="0" err="1"/>
              <a:t>Electron</a:t>
            </a:r>
            <a:endParaRPr lang="hu-HU" dirty="0"/>
          </a:p>
          <a:p>
            <a:pPr lvl="1"/>
            <a:r>
              <a:rPr lang="hu-HU" dirty="0"/>
              <a:t>Böngésző elég gyors</a:t>
            </a:r>
          </a:p>
          <a:p>
            <a:r>
              <a:rPr lang="hu-HU" dirty="0"/>
              <a:t>2014-től jelennek meg a csomagolók</a:t>
            </a:r>
          </a:p>
          <a:p>
            <a:pPr lvl="1"/>
            <a:r>
              <a:rPr lang="hu-HU" dirty="0" err="1"/>
              <a:t>Webpack</a:t>
            </a:r>
            <a:r>
              <a:rPr lang="hu-HU" dirty="0"/>
              <a:t> (2014), </a:t>
            </a:r>
            <a:r>
              <a:rPr lang="hu-HU" dirty="0" err="1"/>
              <a:t>Rollup</a:t>
            </a:r>
            <a:r>
              <a:rPr lang="hu-HU" dirty="0"/>
              <a:t> (2015), </a:t>
            </a:r>
            <a:r>
              <a:rPr lang="hu-HU" dirty="0" err="1"/>
              <a:t>Parcel</a:t>
            </a:r>
            <a:r>
              <a:rPr lang="hu-HU" dirty="0"/>
              <a:t> (2017) és társai</a:t>
            </a:r>
          </a:p>
          <a:p>
            <a:pPr lvl="1"/>
            <a:r>
              <a:rPr lang="hu-HU" dirty="0"/>
              <a:t>Fejlesztés közben is képesek csomagolni, akár hot </a:t>
            </a:r>
            <a:r>
              <a:rPr lang="hu-HU" dirty="0" err="1"/>
              <a:t>reload</a:t>
            </a:r>
            <a:r>
              <a:rPr lang="hu-HU" dirty="0"/>
              <a:t> képességekkel</a:t>
            </a:r>
          </a:p>
          <a:p>
            <a:pPr lvl="1"/>
            <a:r>
              <a:rPr lang="hu-HU" dirty="0"/>
              <a:t>A végső csomag optimalizált</a:t>
            </a:r>
          </a:p>
          <a:p>
            <a:pPr lvl="2"/>
            <a:r>
              <a:rPr lang="hu-HU" dirty="0" err="1"/>
              <a:t>Tree-shaking</a:t>
            </a:r>
            <a:r>
              <a:rPr lang="hu-HU" dirty="0"/>
              <a:t> (DCE: </a:t>
            </a:r>
            <a:r>
              <a:rPr lang="hu-HU" dirty="0" err="1"/>
              <a:t>Dead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Elmination</a:t>
            </a:r>
            <a:r>
              <a:rPr lang="hu-HU" dirty="0"/>
              <a:t>)</a:t>
            </a:r>
          </a:p>
          <a:p>
            <a:pPr lvl="2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loading</a:t>
            </a:r>
            <a:r>
              <a:rPr lang="hu-HU" dirty="0"/>
              <a:t>, modulokra bontott</a:t>
            </a:r>
          </a:p>
          <a:p>
            <a:pPr lvl="2"/>
            <a:r>
              <a:rPr lang="hu-HU" dirty="0"/>
              <a:t>Minimalizált</a:t>
            </a:r>
          </a:p>
          <a:p>
            <a:pPr lvl="2"/>
            <a:r>
              <a:rPr lang="hu-HU" dirty="0" err="1"/>
              <a:t>Verzionált</a:t>
            </a:r>
            <a:r>
              <a:rPr lang="hu-HU" dirty="0"/>
              <a:t>, hogy pl. ne ragadjon be régi verzió a cache-</a:t>
            </a:r>
            <a:r>
              <a:rPr lang="hu-HU" dirty="0" err="1"/>
              <a:t>ben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06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2014: </a:t>
            </a:r>
            <a:r>
              <a:rPr lang="hu-HU" dirty="0" err="1"/>
              <a:t>Vue</a:t>
            </a:r>
            <a:endParaRPr lang="hu-HU" dirty="0"/>
          </a:p>
          <a:p>
            <a:r>
              <a:rPr lang="hu-HU" dirty="0"/>
              <a:t>2015 PWA</a:t>
            </a:r>
          </a:p>
          <a:p>
            <a:pPr lvl="1"/>
            <a:r>
              <a:rPr lang="hu-HU" dirty="0"/>
              <a:t>Az ötlet, hogy átvegyük a vezérlést a cache felett</a:t>
            </a:r>
          </a:p>
          <a:p>
            <a:pPr lvl="1"/>
            <a:r>
              <a:rPr lang="hu-HU" dirty="0"/>
              <a:t>De ekkor még használhatatlan</a:t>
            </a:r>
          </a:p>
          <a:p>
            <a:r>
              <a:rPr lang="hu-HU" dirty="0"/>
              <a:t>2015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</a:t>
            </a:r>
            <a:r>
              <a:rPr lang="hu-HU" dirty="0" err="1"/>
              <a:t>Webstorm</a:t>
            </a:r>
            <a:r>
              <a:rPr lang="hu-HU" dirty="0"/>
              <a:t>, …</a:t>
            </a:r>
          </a:p>
          <a:p>
            <a:pPr lvl="1"/>
            <a:r>
              <a:rPr lang="hu-HU" dirty="0" err="1"/>
              <a:t>Webstorm</a:t>
            </a:r>
            <a:r>
              <a:rPr lang="hu-HU" dirty="0"/>
              <a:t> (</a:t>
            </a:r>
            <a:r>
              <a:rPr lang="hu-HU" dirty="0" err="1"/>
              <a:t>Jetbrains</a:t>
            </a:r>
            <a:r>
              <a:rPr lang="hu-HU" dirty="0"/>
              <a:t>) eredetileg 2010-es, de alapvető funkciókat később kap csak</a:t>
            </a:r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nem jól használható ebben a modellben</a:t>
            </a:r>
          </a:p>
          <a:p>
            <a:r>
              <a:rPr lang="hu-HU" dirty="0"/>
              <a:t>2016: </a:t>
            </a:r>
            <a:r>
              <a:rPr lang="hu-HU" dirty="0" err="1"/>
              <a:t>Angular</a:t>
            </a:r>
            <a:endParaRPr lang="hu-HU" dirty="0"/>
          </a:p>
          <a:p>
            <a:r>
              <a:rPr lang="hu-HU" dirty="0"/>
              <a:t>2020 ESM csomagolók (</a:t>
            </a:r>
            <a:r>
              <a:rPr lang="hu-HU" dirty="0" err="1"/>
              <a:t>Vite</a:t>
            </a:r>
            <a:r>
              <a:rPr lang="hu-HU" dirty="0"/>
              <a:t>, WMR, …)</a:t>
            </a:r>
          </a:p>
          <a:p>
            <a:pPr lvl="1"/>
            <a:r>
              <a:rPr lang="hu-HU" dirty="0"/>
              <a:t>Nem csomagolnak fejlesztés közben</a:t>
            </a:r>
          </a:p>
        </p:txBody>
      </p:sp>
    </p:spTree>
    <p:extLst>
      <p:ext uri="{BB962C8B-B14F-4D97-AF65-F5344CB8AC3E}">
        <p14:creationId xmlns:p14="http://schemas.microsoft.com/office/powerpoint/2010/main" val="79657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</a:t>
            </a:r>
          </a:p>
          <a:p>
            <a:pPr lvl="1"/>
            <a:r>
              <a:rPr lang="hu-HU" dirty="0"/>
              <a:t>Lassan változnak szokások</a:t>
            </a:r>
          </a:p>
          <a:p>
            <a:pPr lvl="1"/>
            <a:r>
              <a:rPr lang="hu-HU" dirty="0"/>
              <a:t>Korábban elkezdett projektek nem kerülnek konvertálásra általában</a:t>
            </a:r>
          </a:p>
          <a:p>
            <a:pPr lvl="1"/>
            <a:r>
              <a:rPr lang="hu-HU" dirty="0"/>
              <a:t>Egyre nagyobbak az alkalmazások</a:t>
            </a:r>
          </a:p>
          <a:p>
            <a:pPr lvl="2"/>
            <a:r>
              <a:rPr lang="hu-HU" dirty="0"/>
              <a:t>Egy 5-10 évvel ezelőtti projekt </a:t>
            </a:r>
            <a:r>
              <a:rPr lang="hu-HU" dirty="0" err="1"/>
              <a:t>webpackben</a:t>
            </a:r>
            <a:r>
              <a:rPr lang="hu-HU" dirty="0"/>
              <a:t> 1-10 másodperc alatt frissül</a:t>
            </a:r>
          </a:p>
          <a:p>
            <a:pPr lvl="2"/>
            <a:r>
              <a:rPr lang="hu-HU" dirty="0"/>
              <a:t>Mai projekt több perc is lehet</a:t>
            </a:r>
          </a:p>
          <a:p>
            <a:pPr lvl="1"/>
            <a:r>
              <a:rPr lang="hu-HU" dirty="0"/>
              <a:t>Állandóan változó eszközpark a mai napig</a:t>
            </a:r>
          </a:p>
          <a:p>
            <a:pPr lvl="2"/>
            <a:r>
              <a:rPr lang="hu-HU" dirty="0"/>
              <a:t>Nincs integrált környezet, ellentétben sok más technológiával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7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Böngésző motor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Jelenlegi böngészők a leggyorsabb UI-t biztosítják</a:t>
            </a:r>
          </a:p>
          <a:p>
            <a:r>
              <a:rPr lang="hu-HU" dirty="0"/>
              <a:t>JS motorok lehetővé tették a szerver oldali programozást</a:t>
            </a:r>
          </a:p>
          <a:p>
            <a:r>
              <a:rPr lang="hu-HU" dirty="0"/>
              <a:t>PWA-</a:t>
            </a:r>
            <a:r>
              <a:rPr lang="hu-HU" dirty="0" err="1"/>
              <a:t>kat</a:t>
            </a:r>
            <a:r>
              <a:rPr lang="hu-HU" dirty="0"/>
              <a:t> lehet csomagolni </a:t>
            </a:r>
            <a:r>
              <a:rPr lang="hu-HU" dirty="0" err="1"/>
              <a:t>AppStore-ba</a:t>
            </a:r>
            <a:r>
              <a:rPr lang="hu-HU" dirty="0"/>
              <a:t> és </a:t>
            </a:r>
            <a:r>
              <a:rPr lang="hu-HU" dirty="0" err="1"/>
              <a:t>PlayStore-ba</a:t>
            </a:r>
            <a:endParaRPr lang="hu-HU" dirty="0"/>
          </a:p>
          <a:p>
            <a:r>
              <a:rPr lang="hu-HU" dirty="0"/>
              <a:t>JS és TS alapú multiplatform fejlesztés egyre gyakoribb</a:t>
            </a:r>
          </a:p>
          <a:p>
            <a:pPr lvl="1"/>
            <a:r>
              <a:rPr lang="hu-HU" dirty="0"/>
              <a:t>JavaScript talán a leghasználtabb nyelv jelenleg</a:t>
            </a:r>
          </a:p>
        </p:txBody>
      </p:sp>
    </p:spTree>
    <p:extLst>
      <p:ext uri="{BB962C8B-B14F-4D97-AF65-F5344CB8AC3E}">
        <p14:creationId xmlns:p14="http://schemas.microsoft.com/office/powerpoint/2010/main" val="259528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Webes technológia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Webes technológiák használata felhasználói felület készítésére</a:t>
            </a:r>
          </a:p>
          <a:p>
            <a:pPr lvl="1"/>
            <a:r>
              <a:rPr lang="hu-HU" dirty="0"/>
              <a:t>HTML elemek + CSS</a:t>
            </a:r>
          </a:p>
          <a:p>
            <a:pPr lvl="2"/>
            <a:r>
              <a:rPr lang="hu-HU" dirty="0"/>
              <a:t>Tartalomfogyasztó alkalmazások (</a:t>
            </a:r>
            <a:r>
              <a:rPr lang="hu-HU" dirty="0" err="1"/>
              <a:t>Twitter</a:t>
            </a:r>
            <a:r>
              <a:rPr lang="hu-HU" dirty="0"/>
              <a:t>, …)</a:t>
            </a:r>
          </a:p>
          <a:p>
            <a:pPr lvl="3"/>
            <a:r>
              <a:rPr lang="hu-HU" dirty="0"/>
              <a:t>Ezek lehetnek sima webalkalmazások is</a:t>
            </a:r>
          </a:p>
          <a:p>
            <a:pPr lvl="2"/>
            <a:r>
              <a:rPr lang="hu-HU" dirty="0" err="1"/>
              <a:t>Utility</a:t>
            </a:r>
            <a:r>
              <a:rPr lang="hu-HU" dirty="0"/>
              <a:t> és </a:t>
            </a:r>
            <a:r>
              <a:rPr lang="hu-HU" dirty="0" err="1"/>
              <a:t>productivity</a:t>
            </a:r>
            <a:r>
              <a:rPr lang="hu-HU" dirty="0"/>
              <a:t> alkalmazások</a:t>
            </a:r>
          </a:p>
          <a:p>
            <a:pPr lvl="2"/>
            <a:r>
              <a:rPr lang="hu-HU" dirty="0"/>
              <a:t>Egyszerűbb játékok</a:t>
            </a:r>
          </a:p>
          <a:p>
            <a:pPr lvl="1"/>
            <a:r>
              <a:rPr lang="hu-HU" dirty="0" err="1"/>
              <a:t>Canvas</a:t>
            </a:r>
            <a:endParaRPr lang="hu-HU" dirty="0"/>
          </a:p>
          <a:p>
            <a:pPr lvl="2"/>
            <a:r>
              <a:rPr lang="hu-HU" dirty="0"/>
              <a:t>Tipikusan játékok (legnagyobb bevétel mobilon)</a:t>
            </a:r>
          </a:p>
          <a:p>
            <a:pPr lvl="2"/>
            <a:r>
              <a:rPr lang="hu-HU" dirty="0"/>
              <a:t>Esetleg multimédia alkalmazások</a:t>
            </a:r>
          </a:p>
          <a:p>
            <a:r>
              <a:rPr lang="hu-HU" dirty="0"/>
              <a:t>Hogyan lehet hatékonyan fejleszteni HTML-en és CSS-en alapuló alkalmazást?</a:t>
            </a:r>
          </a:p>
          <a:p>
            <a:pPr lvl="1"/>
            <a:r>
              <a:rPr lang="hu-HU" dirty="0" err="1"/>
              <a:t>Canvas-ra</a:t>
            </a:r>
            <a:r>
              <a:rPr lang="hu-HU" dirty="0"/>
              <a:t> visszatérünk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8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Kliens, vagy szerver oldali keretrendszer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Szerver oldali keretrendszer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Kliens oldali keretrendszer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Egyenes összekötő nyíllal 3"/>
          <p:cNvCxnSpPr>
            <a:stCxn id="13" idx="3"/>
            <a:endCxn id="14" idx="2"/>
          </p:cNvCxnSpPr>
          <p:nvPr/>
        </p:nvCxnSpPr>
        <p:spPr>
          <a:xfrm flipV="1">
            <a:off x="2277948" y="5579097"/>
            <a:ext cx="2004580" cy="46276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513987" y="2326543"/>
            <a:ext cx="1263056" cy="990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Alkalmazás szerver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47955" y="2323410"/>
            <a:ext cx="1013076" cy="990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Web szerver</a:t>
            </a:r>
            <a:endParaRPr lang="en-US" dirty="0"/>
          </a:p>
        </p:txBody>
      </p:sp>
      <p:sp>
        <p:nvSpPr>
          <p:cNvPr id="7" name="Felhő 6"/>
          <p:cNvSpPr/>
          <p:nvPr/>
        </p:nvSpPr>
        <p:spPr>
          <a:xfrm>
            <a:off x="5845457" y="2243059"/>
            <a:ext cx="1815643" cy="1151223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8545553" y="2543783"/>
            <a:ext cx="1486722" cy="54977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Böngésző</a:t>
            </a:r>
            <a:endParaRPr lang="en-US" dirty="0"/>
          </a:p>
        </p:txBody>
      </p:sp>
      <p:cxnSp>
        <p:nvCxnSpPr>
          <p:cNvPr id="9" name="Egyenes összekötő nyíllal 8"/>
          <p:cNvCxnSpPr>
            <a:stCxn id="5" idx="3"/>
            <a:endCxn id="6" idx="1"/>
          </p:cNvCxnSpPr>
          <p:nvPr/>
        </p:nvCxnSpPr>
        <p:spPr>
          <a:xfrm flipV="1">
            <a:off x="1777043" y="2818672"/>
            <a:ext cx="970912" cy="3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stCxn id="6" idx="3"/>
            <a:endCxn id="7" idx="2"/>
          </p:cNvCxnSpPr>
          <p:nvPr/>
        </p:nvCxnSpPr>
        <p:spPr>
          <a:xfrm flipV="1">
            <a:off x="3761031" y="2818671"/>
            <a:ext cx="209005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7" idx="0"/>
            <a:endCxn id="8" idx="1"/>
          </p:cNvCxnSpPr>
          <p:nvPr/>
        </p:nvCxnSpPr>
        <p:spPr>
          <a:xfrm flipV="1">
            <a:off x="7659587" y="2818670"/>
            <a:ext cx="88596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1139882" y="4379467"/>
            <a:ext cx="1263056" cy="990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Alkalmazás szerver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264872" y="5546599"/>
            <a:ext cx="1013076" cy="990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Web szerver</a:t>
            </a:r>
            <a:endParaRPr lang="en-US" dirty="0"/>
          </a:p>
        </p:txBody>
      </p:sp>
      <p:sp>
        <p:nvSpPr>
          <p:cNvPr id="14" name="Felhő 13"/>
          <p:cNvSpPr/>
          <p:nvPr/>
        </p:nvSpPr>
        <p:spPr>
          <a:xfrm>
            <a:off x="4276896" y="5003485"/>
            <a:ext cx="1815643" cy="1151223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7062512" y="5304209"/>
            <a:ext cx="1486722" cy="54977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Böngésző</a:t>
            </a:r>
            <a:endParaRPr lang="en-US" dirty="0"/>
          </a:p>
        </p:txBody>
      </p:sp>
      <p:cxnSp>
        <p:nvCxnSpPr>
          <p:cNvPr id="16" name="Egyenes összekötő nyíllal 15"/>
          <p:cNvCxnSpPr>
            <a:stCxn id="14" idx="0"/>
            <a:endCxn id="15" idx="1"/>
          </p:cNvCxnSpPr>
          <p:nvPr/>
        </p:nvCxnSpPr>
        <p:spPr>
          <a:xfrm flipV="1">
            <a:off x="6091026" y="5579096"/>
            <a:ext cx="97148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12" idx="3"/>
            <a:endCxn id="14" idx="2"/>
          </p:cNvCxnSpPr>
          <p:nvPr/>
        </p:nvCxnSpPr>
        <p:spPr>
          <a:xfrm>
            <a:off x="2402938" y="4874729"/>
            <a:ext cx="1879590" cy="7043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141335" y="4857061"/>
            <a:ext cx="94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JSON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3005871" y="5817907"/>
            <a:ext cx="94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HTML, CSS, JS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4082433" y="2467008"/>
            <a:ext cx="15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HTML, CSS, JS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71234" y="2448534"/>
            <a:ext cx="94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RPC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319348" y="2053988"/>
            <a:ext cx="3671878" cy="1521725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916215" y="4203510"/>
            <a:ext cx="1710979" cy="2538484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oldal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ASP.NET, PHP, JSP</a:t>
            </a:r>
          </a:p>
          <a:p>
            <a:r>
              <a:rPr lang="hu-HU" dirty="0"/>
              <a:t>Minden kérést a webszerver kezel</a:t>
            </a:r>
            <a:endParaRPr lang="en-US" dirty="0"/>
          </a:p>
          <a:p>
            <a:r>
              <a:rPr lang="hu-HU" dirty="0"/>
              <a:t>Bemenet: HTTP kérés</a:t>
            </a:r>
          </a:p>
          <a:p>
            <a:r>
              <a:rPr lang="hu-HU" dirty="0"/>
              <a:t>Kimenet: HTTP válaszban HTML </a:t>
            </a:r>
            <a:r>
              <a:rPr lang="en-US" dirty="0"/>
              <a:t>[</a:t>
            </a:r>
            <a:r>
              <a:rPr lang="hu-HU" dirty="0"/>
              <a:t>+JS+CSS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hu-HU" dirty="0"/>
              <a:t>Teljes oldal, vagy csak része</a:t>
            </a:r>
          </a:p>
          <a:p>
            <a:pPr lvl="1"/>
            <a:r>
              <a:rPr lang="hu-HU" dirty="0"/>
              <a:t>Ha nem teljes oldal, akkor kliensen kell JS a feldolgozáshoz</a:t>
            </a:r>
          </a:p>
          <a:p>
            <a:r>
              <a:rPr lang="hu-HU" dirty="0"/>
              <a:t>Működik JS nélkül is</a:t>
            </a:r>
          </a:p>
          <a:p>
            <a:pPr lvl="1"/>
            <a:r>
              <a:rPr lang="hu-HU" dirty="0"/>
              <a:t>Ha van JS, akkor lehet </a:t>
            </a:r>
            <a:r>
              <a:rPr lang="hu-HU" dirty="0" err="1"/>
              <a:t>validálást</a:t>
            </a:r>
            <a:r>
              <a:rPr lang="hu-HU" dirty="0"/>
              <a:t>, felhasználót segítő apróságokat végezni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oldali keretrendszer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dirty="0" err="1"/>
              <a:t>Angular</a:t>
            </a:r>
            <a:r>
              <a:rPr lang="hu-HU" dirty="0"/>
              <a:t>, </a:t>
            </a:r>
            <a:r>
              <a:rPr lang="hu-HU" dirty="0" err="1"/>
              <a:t>React</a:t>
            </a:r>
            <a:r>
              <a:rPr lang="hu-HU" dirty="0"/>
              <a:t>, </a:t>
            </a:r>
            <a:r>
              <a:rPr lang="hu-HU" dirty="0" err="1"/>
              <a:t>Vue</a:t>
            </a:r>
            <a:endParaRPr lang="hu-HU" dirty="0"/>
          </a:p>
          <a:p>
            <a:r>
              <a:rPr lang="hu-HU" dirty="0"/>
              <a:t>Webszerver statikus oldalakat ad vissza</a:t>
            </a:r>
          </a:p>
          <a:p>
            <a:r>
              <a:rPr lang="hu-HU" dirty="0"/>
              <a:t>Alkalmazás szerver JSON-t ad vissza</a:t>
            </a:r>
          </a:p>
          <a:p>
            <a:pPr lvl="1"/>
            <a:r>
              <a:rPr lang="hu-HU" dirty="0"/>
              <a:t>Kliens készíti el a HTML oldalt az adatokból</a:t>
            </a:r>
          </a:p>
          <a:p>
            <a:r>
              <a:rPr lang="hu-HU" dirty="0"/>
              <a:t>Nem működik JS nélkül – ma már nem gond</a:t>
            </a:r>
          </a:p>
          <a:p>
            <a:r>
              <a:rPr lang="hu-HU" dirty="0"/>
              <a:t>Szervert nem terheli a </a:t>
            </a:r>
            <a:r>
              <a:rPr lang="hu-HU" dirty="0" err="1"/>
              <a:t>render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 oldal – előnyök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Jobban </a:t>
            </a:r>
            <a:r>
              <a:rPr lang="hu-HU" dirty="0" err="1"/>
              <a:t>skálázódik</a:t>
            </a:r>
            <a:endParaRPr lang="hu-HU" dirty="0"/>
          </a:p>
          <a:p>
            <a:pPr lvl="1"/>
            <a:r>
              <a:rPr lang="hu-HU" dirty="0"/>
              <a:t>Szerver oldalról egy nagy tétel eltűnik (</a:t>
            </a:r>
            <a:r>
              <a:rPr lang="hu-HU" dirty="0" err="1"/>
              <a:t>render</a:t>
            </a:r>
            <a:r>
              <a:rPr lang="hu-HU" dirty="0"/>
              <a:t>)</a:t>
            </a:r>
          </a:p>
          <a:p>
            <a:r>
              <a:rPr lang="hu-HU" dirty="0"/>
              <a:t>Gyorsabb</a:t>
            </a:r>
          </a:p>
          <a:p>
            <a:pPr lvl="1"/>
            <a:r>
              <a:rPr lang="hu-HU" dirty="0"/>
              <a:t>Kliens nem felejt navigálások között</a:t>
            </a:r>
          </a:p>
          <a:p>
            <a:pPr lvl="2"/>
            <a:r>
              <a:rPr lang="hu-HU" dirty="0"/>
              <a:t>Nem kell újra letölteni az oldal részeit</a:t>
            </a:r>
          </a:p>
          <a:p>
            <a:pPr lvl="1"/>
            <a:r>
              <a:rPr lang="hu-HU" dirty="0"/>
              <a:t>Maga a lekérés is kisebb</a:t>
            </a:r>
          </a:p>
          <a:p>
            <a:pPr lvl="2"/>
            <a:r>
              <a:rPr lang="hu-HU" dirty="0"/>
              <a:t>JSON kisebb, mint az abból készített HTML</a:t>
            </a:r>
          </a:p>
          <a:p>
            <a:r>
              <a:rPr lang="hu-HU" dirty="0"/>
              <a:t>Gyorsabbnak tűnik</a:t>
            </a:r>
          </a:p>
          <a:p>
            <a:pPr lvl="1"/>
            <a:r>
              <a:rPr lang="hu-HU" dirty="0"/>
              <a:t>Kliens oldalon lehet animációkkal, stb. úgy tenni, mintha az adat már itt is lenne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151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1048D6-8082-4026-8FD0-CC20735014E4}"/>
</file>

<file path=customXml/itemProps2.xml><?xml version="1.0" encoding="utf-8"?>
<ds:datastoreItem xmlns:ds="http://schemas.openxmlformats.org/officeDocument/2006/customXml" ds:itemID="{05BBCEA3-6297-4C00-950A-5066EB7CFC22}"/>
</file>

<file path=customXml/itemProps3.xml><?xml version="1.0" encoding="utf-8"?>
<ds:datastoreItem xmlns:ds="http://schemas.openxmlformats.org/officeDocument/2006/customXml" ds:itemID="{D349663C-0F51-44F4-B676-2853B8E706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1561</Words>
  <Application>Microsoft Office PowerPoint</Application>
  <PresentationFormat>Widescreen</PresentationFormat>
  <Paragraphs>307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Cambria Math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Web alapú alkalmazás</vt:lpstr>
      <vt:lpstr>Web alapú alkalmazás</vt:lpstr>
      <vt:lpstr>Webes technológia</vt:lpstr>
      <vt:lpstr>Kliens, vagy szerver oldali keretrendszer</vt:lpstr>
      <vt:lpstr>Architektúra</vt:lpstr>
      <vt:lpstr>Szerver oldal</vt:lpstr>
      <vt:lpstr>Kliens oldali keretrendszer</vt:lpstr>
      <vt:lpstr>Kliens oldal – előnyök</vt:lpstr>
      <vt:lpstr>Kliens oldal – előnyök</vt:lpstr>
      <vt:lpstr>Botok (crawler) – kliens oldal</vt:lpstr>
      <vt:lpstr>Botok (share link) – kliens oldal</vt:lpstr>
      <vt:lpstr>Botok – szerver oldal</vt:lpstr>
      <vt:lpstr>Botok – amikor nem számít</vt:lpstr>
      <vt:lpstr>SSR – Server Side Rendering</vt:lpstr>
      <vt:lpstr>Kliens oldali render</vt:lpstr>
      <vt:lpstr>A probléma</vt:lpstr>
      <vt:lpstr>A probléma</vt:lpstr>
      <vt:lpstr>A probléma</vt:lpstr>
      <vt:lpstr>Struktúra szinkronizáció</vt:lpstr>
      <vt:lpstr>Megoldás</vt:lpstr>
      <vt:lpstr>Vizsgált keretrendszerek</vt:lpstr>
      <vt:lpstr>Kompozíció (összetétel)</vt:lpstr>
      <vt:lpstr>A probléma</vt:lpstr>
      <vt:lpstr>A megoldás (kompozíció minta)</vt:lpstr>
      <vt:lpstr>A megoldás</vt:lpstr>
      <vt:lpstr>Kivételek</vt:lpstr>
      <vt:lpstr>Felhasználása</vt:lpstr>
      <vt:lpstr>Komponens</vt:lpstr>
      <vt:lpstr>Eszközök</vt:lpstr>
      <vt:lpstr>Történelem</vt:lpstr>
      <vt:lpstr>Történelem</vt:lpstr>
      <vt:lpstr>Történelem</vt:lpstr>
      <vt:lpstr>Történelem</vt:lpstr>
      <vt:lpstr>Böngésző motor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409</cp:revision>
  <dcterms:created xsi:type="dcterms:W3CDTF">2019-10-16T00:52:01Z</dcterms:created>
  <dcterms:modified xsi:type="dcterms:W3CDTF">2023-05-19T03:33:20Z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