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54"/>
  </p:notesMasterIdLst>
  <p:sldIdLst>
    <p:sldId id="256" r:id="rId2"/>
    <p:sldId id="319" r:id="rId3"/>
    <p:sldId id="284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8" r:id="rId12"/>
    <p:sldId id="327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28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53" d="100"/>
          <a:sy n="153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 komponens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Osztály, mint komponens (függvény helyett)</a:t>
            </a:r>
          </a:p>
          <a:p>
            <a:pPr lvl="1"/>
            <a:r>
              <a:rPr lang="hu-HU" dirty="0"/>
              <a:t>Egységbe zárás</a:t>
            </a:r>
          </a:p>
          <a:p>
            <a:pPr lvl="2"/>
            <a:r>
              <a:rPr lang="hu-HU" dirty="0"/>
              <a:t>Összegyűjthetjük a komponenshez tartozó függvényeket</a:t>
            </a:r>
            <a:endParaRPr lang="en-US" dirty="0"/>
          </a:p>
          <a:p>
            <a:pPr lvl="1"/>
            <a:r>
              <a:rPr lang="en-US" dirty="0"/>
              <a:t>render </a:t>
            </a:r>
            <a:r>
              <a:rPr lang="hu-HU" dirty="0"/>
              <a:t>függvény kötelező</a:t>
            </a:r>
          </a:p>
          <a:p>
            <a:pPr lvl="1"/>
            <a:r>
              <a:rPr lang="hu-HU" dirty="0"/>
              <a:t>Első típus paraméter a </a:t>
            </a:r>
            <a:r>
              <a:rPr lang="hu-HU" dirty="0" err="1"/>
              <a:t>props</a:t>
            </a:r>
            <a:r>
              <a:rPr lang="hu-HU" dirty="0"/>
              <a:t> típusa</a:t>
            </a:r>
            <a:endParaRPr lang="en-US" dirty="0"/>
          </a:p>
          <a:p>
            <a:pPr lvl="1"/>
            <a:r>
              <a:rPr lang="hu-HU" dirty="0"/>
              <a:t>Lehetnek belső változói</a:t>
            </a:r>
          </a:p>
        </p:txBody>
      </p:sp>
      <p:sp>
        <p:nvSpPr>
          <p:cNvPr id="4" name="Téglalap 3"/>
          <p:cNvSpPr/>
          <p:nvPr/>
        </p:nvSpPr>
        <p:spPr>
          <a:xfrm>
            <a:off x="319347" y="4639017"/>
            <a:ext cx="11567160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GreeterC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&lt;{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}&gt;{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{this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.props.name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659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 komponens előnyei/hátrányai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OO mintát jobban kövei, egyszerűbb megérteni</a:t>
            </a:r>
          </a:p>
          <a:p>
            <a:pPr lvl="1"/>
            <a:r>
              <a:rPr lang="hu-HU" dirty="0"/>
              <a:t>Bonyolult komponenseknél jobban látható, hogy mit történik</a:t>
            </a:r>
          </a:p>
          <a:p>
            <a:r>
              <a:rPr lang="hu-HU" dirty="0"/>
              <a:t>Elvileg többet tud – pl. belső változók</a:t>
            </a:r>
          </a:p>
          <a:p>
            <a:pPr lvl="1"/>
            <a:r>
              <a:rPr lang="hu-HU" dirty="0"/>
              <a:t>Ritka az az eset, amikor szükség van erre</a:t>
            </a:r>
          </a:p>
          <a:p>
            <a:pPr lvl="1"/>
            <a:r>
              <a:rPr lang="hu-HU" dirty="0"/>
              <a:t>És akkor is meg lehet oldani máshogy</a:t>
            </a:r>
          </a:p>
          <a:p>
            <a:r>
              <a:rPr lang="hu-HU" dirty="0"/>
              <a:t>Hosszabb kódot eredményez</a:t>
            </a:r>
          </a:p>
          <a:p>
            <a:pPr lvl="1"/>
            <a:r>
              <a:rPr lang="hu-HU" dirty="0"/>
              <a:t>Pár sorral több</a:t>
            </a:r>
          </a:p>
          <a:p>
            <a:r>
              <a:rPr lang="hu-HU" dirty="0" err="1"/>
              <a:t>this</a:t>
            </a:r>
            <a:r>
              <a:rPr lang="hu-HU" dirty="0"/>
              <a:t> probléma</a:t>
            </a:r>
          </a:p>
          <a:p>
            <a:pPr lvl="1"/>
            <a:r>
              <a:rPr lang="hu-HU" dirty="0"/>
              <a:t>Mindenhol </a:t>
            </a:r>
            <a:r>
              <a:rPr lang="hu-HU" dirty="0" err="1"/>
              <a:t>arrow</a:t>
            </a:r>
            <a:r>
              <a:rPr lang="hu-HU" dirty="0"/>
              <a:t> </a:t>
            </a:r>
            <a:r>
              <a:rPr lang="hu-HU" dirty="0" err="1"/>
              <a:t>functiont</a:t>
            </a:r>
            <a:r>
              <a:rPr lang="hu-HU" dirty="0"/>
              <a:t> kell használni, vagy </a:t>
            </a:r>
            <a:r>
              <a:rPr lang="hu-HU" dirty="0" err="1"/>
              <a:t>bindolni</a:t>
            </a:r>
            <a:r>
              <a:rPr lang="hu-HU" dirty="0"/>
              <a:t> (később)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3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Tulajdonságok (</a:t>
            </a:r>
            <a:r>
              <a:rPr lang="hu-HU" dirty="0" err="1"/>
              <a:t>props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Publikus interfész</a:t>
            </a:r>
          </a:p>
          <a:p>
            <a:pPr lvl="1"/>
            <a:r>
              <a:rPr lang="hu-HU" dirty="0"/>
              <a:t>Elérhető kívülről</a:t>
            </a:r>
          </a:p>
          <a:p>
            <a:pPr lvl="1"/>
            <a:r>
              <a:rPr lang="hu-HU" dirty="0"/>
              <a:t>JSX/TSX támogatja a beállítást</a:t>
            </a:r>
          </a:p>
          <a:p>
            <a:pPr lvl="2"/>
            <a:r>
              <a:rPr lang="hu-HU" dirty="0"/>
              <a:t>Mintha egy sima HTML attribútum lenne</a:t>
            </a:r>
          </a:p>
          <a:p>
            <a:r>
              <a:rPr lang="hu-HU" dirty="0"/>
              <a:t>Nem változtathatjuk belülről – paraméterként viselkedik</a:t>
            </a:r>
          </a:p>
          <a:p>
            <a:r>
              <a:rPr lang="hu-HU" dirty="0"/>
              <a:t>Minden rajzoláskor újra megkapjuk a szülő által adott tulajdonságokat</a:t>
            </a:r>
          </a:p>
          <a:p>
            <a:pPr lvl="1"/>
            <a:r>
              <a:rPr lang="hu-HU" dirty="0"/>
              <a:t>Az előző rajzoláskori tulajdonságok elvesznek</a:t>
            </a:r>
          </a:p>
          <a:p>
            <a:pPr lvl="1"/>
            <a:r>
              <a:rPr lang="hu-HU" dirty="0"/>
              <a:t>Nem alkalmas állapot tárolására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9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 kezelés (</a:t>
            </a:r>
            <a:r>
              <a:rPr lang="hu-HU" dirty="0" err="1"/>
              <a:t>state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Belső állapot</a:t>
            </a:r>
          </a:p>
          <a:p>
            <a:pPr lvl="1"/>
            <a:r>
              <a:rPr lang="hu-HU" dirty="0"/>
              <a:t>Ez sok komponensnek nem lesz – állapotmentes</a:t>
            </a:r>
          </a:p>
          <a:p>
            <a:r>
              <a:rPr lang="hu-HU" dirty="0"/>
              <a:t>Megmarad az értéke rajzolások között</a:t>
            </a:r>
          </a:p>
          <a:p>
            <a:pPr lvl="1"/>
            <a:r>
              <a:rPr lang="hu-HU" dirty="0"/>
              <a:t>Ezért alkalmas állapot kezelésre</a:t>
            </a:r>
            <a:endParaRPr lang="en-US" dirty="0"/>
          </a:p>
          <a:p>
            <a:r>
              <a:rPr lang="hu-HU" dirty="0"/>
              <a:t>Inicializálni kell konstruktor időben</a:t>
            </a:r>
          </a:p>
          <a:p>
            <a:pPr marL="457200" lvl="1" indent="0">
              <a:buNone/>
            </a:pPr>
            <a:r>
              <a:rPr lang="hu-HU" dirty="0" err="1">
                <a:solidFill>
                  <a:srgbClr val="440000"/>
                </a:solidFill>
              </a:rPr>
              <a:t>state</a:t>
            </a:r>
            <a:r>
              <a:rPr lang="hu-HU" dirty="0">
                <a:solidFill>
                  <a:srgbClr val="000000"/>
                </a:solidFill>
              </a:rPr>
              <a:t> = { </a:t>
            </a:r>
            <a:r>
              <a:rPr lang="hu-HU" dirty="0" err="1">
                <a:solidFill>
                  <a:srgbClr val="001080"/>
                </a:solidFill>
              </a:rPr>
              <a:t>name</a:t>
            </a:r>
            <a:r>
              <a:rPr lang="hu-HU" dirty="0">
                <a:solidFill>
                  <a:srgbClr val="001080"/>
                </a:solidFill>
              </a:rPr>
              <a:t>:</a:t>
            </a:r>
            <a:r>
              <a:rPr lang="hu-HU" dirty="0">
                <a:solidFill>
                  <a:srgbClr val="000000"/>
                </a:solidFill>
              </a:rPr>
              <a:t> </a:t>
            </a:r>
            <a:r>
              <a:rPr lang="hu-HU" dirty="0">
                <a:solidFill>
                  <a:srgbClr val="A31515"/>
                </a:solidFill>
              </a:rPr>
              <a:t>""</a:t>
            </a:r>
            <a:r>
              <a:rPr lang="hu-HU" dirty="0">
                <a:solidFill>
                  <a:srgbClr val="000000"/>
                </a:solidFill>
              </a:rPr>
              <a:t> };</a:t>
            </a:r>
            <a:endParaRPr lang="hu-HU" dirty="0"/>
          </a:p>
          <a:p>
            <a:r>
              <a:rPr lang="hu-HU" dirty="0"/>
              <a:t>Típusa, amit beállítunk kezdő értéknek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 kezelés (</a:t>
            </a:r>
            <a:r>
              <a:rPr lang="hu-HU" dirty="0" err="1"/>
              <a:t>state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Állapot kezdeti értéke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u-HU" dirty="0"/>
              <a:t>, típusa 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{c: 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hu-HU" dirty="0" err="1"/>
              <a:t>setState</a:t>
            </a:r>
            <a:r>
              <a:rPr lang="hu-HU" dirty="0"/>
              <a:t> állítja</a:t>
            </a:r>
          </a:p>
          <a:p>
            <a:pPr lvl="1"/>
            <a:r>
              <a:rPr lang="hu-HU" dirty="0"/>
              <a:t>Ez egy rajzolást is kivált</a:t>
            </a:r>
          </a:p>
          <a:p>
            <a:pPr lvl="1"/>
            <a:r>
              <a:rPr lang="hu-HU" dirty="0"/>
              <a:t>Máshogyan nem lehet állítani az állapotot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2"/>
            <a:ext cx="11567160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&lt;{}, {c: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}&gt;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inc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setState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{ 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 ); }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90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 kezelés (</a:t>
            </a:r>
            <a:r>
              <a:rPr lang="hu-HU" dirty="0" err="1"/>
              <a:t>state</a:t>
            </a:r>
            <a:r>
              <a:rPr lang="hu-HU" dirty="0"/>
              <a:t>) – aszinkron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setState</a:t>
            </a:r>
            <a:r>
              <a:rPr lang="hu-HU" dirty="0"/>
              <a:t> aszinkron</a:t>
            </a:r>
          </a:p>
          <a:p>
            <a:pPr lvl="1"/>
            <a:r>
              <a:rPr lang="hu-HU" dirty="0"/>
              <a:t>Nem akkor állítja be, amikor meghívjuk</a:t>
            </a:r>
          </a:p>
          <a:p>
            <a:pPr lvl="1"/>
            <a:r>
              <a:rPr lang="hu-HU" dirty="0"/>
              <a:t>Ez </a:t>
            </a:r>
            <a:r>
              <a:rPr lang="hu-HU" dirty="0" err="1"/>
              <a:t>optimalizáció</a:t>
            </a:r>
            <a:r>
              <a:rPr lang="hu-HU" dirty="0"/>
              <a:t> miatt van</a:t>
            </a:r>
          </a:p>
          <a:p>
            <a:pPr lvl="2"/>
            <a:r>
              <a:rPr lang="hu-HU" dirty="0"/>
              <a:t>Előbb végigmegy a teljes fán, és csak a végén állít be mindent</a:t>
            </a:r>
          </a:p>
          <a:p>
            <a:pPr lvl="1"/>
            <a:r>
              <a:rPr lang="hu-HU" dirty="0"/>
              <a:t>Számunkra ez nem tűnik fel</a:t>
            </a:r>
          </a:p>
          <a:p>
            <a:pPr lvl="2"/>
            <a:r>
              <a:rPr lang="hu-HU" dirty="0"/>
              <a:t>Kivétel, ha az állapot előző értékét felhasználjuk az új érték állításához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5070830"/>
            <a:ext cx="11567159" cy="120032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inc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setState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{ 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 );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nem mindig lesz jó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23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 kezelés (</a:t>
            </a:r>
            <a:r>
              <a:rPr lang="hu-HU" dirty="0" err="1"/>
              <a:t>state</a:t>
            </a:r>
            <a:r>
              <a:rPr lang="hu-HU" dirty="0"/>
              <a:t>) – aszinkron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aszinkron állapot állítás problémára van megoldás</a:t>
            </a:r>
          </a:p>
          <a:p>
            <a:pPr lvl="1"/>
            <a:r>
              <a:rPr lang="hu-HU" dirty="0" err="1"/>
              <a:t>setState</a:t>
            </a:r>
            <a:r>
              <a:rPr lang="hu-HU" dirty="0"/>
              <a:t> tud kezelni függvényt is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hu-HU" dirty="0"/>
              <a:t>Csak akkor kell használni, ha az aszinkron működés problémás lehet</a:t>
            </a:r>
          </a:p>
          <a:p>
            <a:pPr lvl="1"/>
            <a:r>
              <a:rPr lang="hu-HU" dirty="0"/>
              <a:t>Nem gyakori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376" y="2687136"/>
            <a:ext cx="8675370" cy="120032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inc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setState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 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30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 kezelés (</a:t>
            </a:r>
            <a:r>
              <a:rPr lang="hu-HU" dirty="0" err="1"/>
              <a:t>state</a:t>
            </a:r>
            <a:r>
              <a:rPr lang="hu-HU" dirty="0"/>
              <a:t>) – </a:t>
            </a:r>
            <a:r>
              <a:rPr lang="hu-HU" dirty="0" err="1"/>
              <a:t>merge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Állapot állításkor az egyes állapotok külön állíthatók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kód csak az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hu-HU" dirty="0"/>
              <a:t> állapotot állítja át</a:t>
            </a:r>
          </a:p>
          <a:p>
            <a:pPr lvl="1"/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hu-HU" dirty="0"/>
              <a:t> és </a:t>
            </a:r>
            <a:r>
              <a:rPr lang="hu-HU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hu-HU" dirty="0"/>
              <a:t> marad 2 és 3</a:t>
            </a:r>
          </a:p>
          <a:p>
            <a:r>
              <a:rPr lang="hu-HU" dirty="0"/>
              <a:t>Csak a felső szintű állapotokra vonatkozik – </a:t>
            </a:r>
            <a:r>
              <a:rPr lang="hu-HU" dirty="0" err="1"/>
              <a:t>shallow</a:t>
            </a:r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263091" y="2365333"/>
            <a:ext cx="7676191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a: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b: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inc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setState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{ 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a: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 ); }</a:t>
            </a:r>
          </a:p>
        </p:txBody>
      </p:sp>
    </p:spTree>
    <p:extLst>
      <p:ext uri="{BB962C8B-B14F-4D97-AF65-F5344CB8AC3E}">
        <p14:creationId xmlns:p14="http://schemas.microsoft.com/office/powerpoint/2010/main" val="227907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 életciklusa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50" y="1439563"/>
            <a:ext cx="9595752" cy="52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Életciklus kezelés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Tipikus beavatkozási helyek, amikor a keretrendszer meghívja a komponensünket</a:t>
            </a:r>
          </a:p>
          <a:p>
            <a:pPr lvl="1"/>
            <a:r>
              <a:rPr lang="hu-HU" dirty="0" err="1"/>
              <a:t>constructor</a:t>
            </a:r>
            <a:r>
              <a:rPr lang="hu-HU" dirty="0"/>
              <a:t> – létrehozáskor</a:t>
            </a:r>
          </a:p>
          <a:p>
            <a:pPr lvl="1"/>
            <a:r>
              <a:rPr lang="hu-HU" dirty="0" err="1"/>
              <a:t>componentDidMount</a:t>
            </a:r>
            <a:r>
              <a:rPr lang="hu-HU" dirty="0"/>
              <a:t> – első rajzolás után</a:t>
            </a:r>
            <a:endParaRPr lang="en-US" dirty="0"/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 – </a:t>
            </a:r>
            <a:r>
              <a:rPr lang="hu-HU" dirty="0"/>
              <a:t>többi rajz</a:t>
            </a:r>
            <a:r>
              <a:rPr lang="en-US" dirty="0" err="1"/>
              <a:t>ol</a:t>
            </a:r>
            <a:r>
              <a:rPr lang="hu-HU" dirty="0"/>
              <a:t>ás után, ritkán használt</a:t>
            </a:r>
          </a:p>
          <a:p>
            <a:pPr lvl="1"/>
            <a:r>
              <a:rPr lang="hu-HU" dirty="0" err="1"/>
              <a:t>componentWillUnmount</a:t>
            </a:r>
            <a:r>
              <a:rPr lang="hu-HU" dirty="0"/>
              <a:t> – eldobás előtt</a:t>
            </a:r>
          </a:p>
          <a:p>
            <a:r>
              <a:rPr lang="hu-HU" dirty="0"/>
              <a:t>Létrehozhatunk saját tulajdonságokat</a:t>
            </a:r>
          </a:p>
          <a:p>
            <a:pPr lvl="1"/>
            <a:r>
              <a:rPr lang="hu-HU" dirty="0"/>
              <a:t>Nem a </a:t>
            </a:r>
            <a:r>
              <a:rPr lang="hu-HU" dirty="0" err="1"/>
              <a:t>props-ban</a:t>
            </a:r>
            <a:r>
              <a:rPr lang="hu-HU" dirty="0"/>
              <a:t> és nem a </a:t>
            </a:r>
            <a:r>
              <a:rPr lang="hu-HU" dirty="0" err="1"/>
              <a:t>state-ben</a:t>
            </a:r>
            <a:endParaRPr lang="hu-HU" dirty="0"/>
          </a:p>
          <a:p>
            <a:pPr lvl="1"/>
            <a:r>
              <a:rPr lang="hu-HU" dirty="0"/>
              <a:t>Ha nincs köze a rajzoláshoz, vagy kézzel akarjuk kezelni</a:t>
            </a:r>
          </a:p>
          <a:p>
            <a:pPr lvl="1"/>
            <a:r>
              <a:rPr lang="hu-HU" dirty="0"/>
              <a:t>Életciklusa azonos a </a:t>
            </a:r>
            <a:r>
              <a:rPr lang="hu-HU" dirty="0" err="1"/>
              <a:t>state</a:t>
            </a:r>
            <a:r>
              <a:rPr lang="hu-HU" dirty="0"/>
              <a:t>-tel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Hello, World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0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Életciklus kezelés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3"/>
            <a:ext cx="11567159" cy="501675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componentDidMount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.timer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setInterval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 () 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forceUpdate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hu-HU" sz="20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componentWillUnmount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clearInterval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.timer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toLocaleTimeString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950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Kompozíció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 megoldása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1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render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felület leírása kóddal történik</a:t>
            </a:r>
          </a:p>
          <a:p>
            <a:pPr lvl="1"/>
            <a:r>
              <a:rPr lang="hu-HU" dirty="0"/>
              <a:t>Hibrid megoldás, nem tisztán deklaratív</a:t>
            </a:r>
          </a:p>
          <a:p>
            <a:pPr lvl="1"/>
            <a:r>
              <a:rPr lang="hu-HU" dirty="0"/>
              <a:t>Egyre népszerűbb, több keretrendszer megy ebben az irányban</a:t>
            </a:r>
          </a:p>
          <a:p>
            <a:r>
              <a:rPr lang="hu-HU" dirty="0"/>
              <a:t>A kódba (</a:t>
            </a:r>
            <a:r>
              <a:rPr lang="hu-HU" dirty="0" err="1"/>
              <a:t>render</a:t>
            </a:r>
            <a:r>
              <a:rPr lang="hu-HU" dirty="0"/>
              <a:t>) szinte bármit beírhatunk</a:t>
            </a:r>
          </a:p>
          <a:p>
            <a:r>
              <a:rPr lang="hu-HU" dirty="0"/>
              <a:t>A lényeg, hogy egy fát adjon vissza</a:t>
            </a:r>
          </a:p>
          <a:p>
            <a:pPr lvl="1"/>
            <a:r>
              <a:rPr lang="hu-HU" dirty="0"/>
              <a:t>Ami leírja a felületet</a:t>
            </a:r>
          </a:p>
          <a:p>
            <a:pPr lvl="1"/>
            <a:r>
              <a:rPr lang="hu-HU" dirty="0"/>
              <a:t>Továbbra sem kézzel hozzuk létre a HTML-t</a:t>
            </a:r>
          </a:p>
          <a:p>
            <a:r>
              <a:rPr lang="hu-HU" dirty="0"/>
              <a:t>A teljes </a:t>
            </a:r>
            <a:r>
              <a:rPr lang="hu-HU" dirty="0" err="1"/>
              <a:t>szinkronizációt</a:t>
            </a:r>
            <a:r>
              <a:rPr lang="hu-HU" dirty="0"/>
              <a:t> a keretrendszer végzi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5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komponensek egy fát alkotnak</a:t>
            </a:r>
          </a:p>
          <a:p>
            <a:pPr lvl="1"/>
            <a:r>
              <a:rPr lang="hu-HU" dirty="0"/>
              <a:t>Statikus gyerekek (fixen beírva)</a:t>
            </a:r>
          </a:p>
          <a:p>
            <a:pPr lvl="1"/>
            <a:r>
              <a:rPr lang="hu-HU" dirty="0"/>
              <a:t>Feltételes gyerekek (</a:t>
            </a:r>
            <a:r>
              <a:rPr lang="hu-HU" dirty="0" err="1"/>
              <a:t>if-ben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Generált gyerekek (tömbben)</a:t>
            </a:r>
          </a:p>
          <a:p>
            <a:r>
              <a:rPr lang="hu-HU" dirty="0"/>
              <a:t>Fából több lehet</a:t>
            </a:r>
          </a:p>
          <a:p>
            <a:pPr lvl="1"/>
            <a:r>
              <a:rPr lang="hu-HU" dirty="0"/>
              <a:t>Több konténerbe is tehetünk </a:t>
            </a:r>
            <a:r>
              <a:rPr lang="hu-HU" dirty="0" err="1"/>
              <a:t>React</a:t>
            </a:r>
            <a:r>
              <a:rPr lang="hu-HU" dirty="0"/>
              <a:t> fát</a:t>
            </a:r>
          </a:p>
          <a:p>
            <a:pPr lvl="1"/>
            <a:r>
              <a:rPr lang="hu-HU" dirty="0"/>
              <a:t>Egy alkalmazás pici része is lehet </a:t>
            </a:r>
            <a:r>
              <a:rPr lang="hu-HU" dirty="0" err="1"/>
              <a:t>React</a:t>
            </a:r>
            <a:r>
              <a:rPr lang="hu-HU" dirty="0"/>
              <a:t>-es</a:t>
            </a:r>
          </a:p>
          <a:p>
            <a:pPr lvl="2"/>
            <a:r>
              <a:rPr lang="hu-HU" dirty="0"/>
              <a:t>Vagy több része egymástól függetlenül</a:t>
            </a:r>
          </a:p>
          <a:p>
            <a:pPr lvl="1"/>
            <a:r>
              <a:rPr lang="hu-HU" dirty="0"/>
              <a:t>Nagyon sok ne legyen</a:t>
            </a:r>
          </a:p>
          <a:p>
            <a:pPr lvl="2"/>
            <a:r>
              <a:rPr lang="hu-HU" dirty="0"/>
              <a:t>Például generálunk egy 1000 cellából álló táblázatot és minden cella egy </a:t>
            </a:r>
            <a:r>
              <a:rPr lang="hu-HU" dirty="0" err="1"/>
              <a:t>React</a:t>
            </a:r>
            <a:r>
              <a:rPr lang="hu-HU" dirty="0"/>
              <a:t> fa…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0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és feltételes gyerekek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Statikus elemek esetén nincs kód a </a:t>
            </a:r>
            <a:r>
              <a:rPr lang="hu-HU" dirty="0" err="1"/>
              <a:t>renderben</a:t>
            </a:r>
            <a:endParaRPr lang="hu-HU" dirty="0"/>
          </a:p>
          <a:p>
            <a:r>
              <a:rPr lang="hu-HU" dirty="0"/>
              <a:t>Feltételes esetben használhatunk</a:t>
            </a:r>
            <a:endParaRPr lang="en-US" dirty="0"/>
          </a:p>
          <a:p>
            <a:pPr lvl="1"/>
            <a:r>
              <a:rPr lang="en-US" dirty="0"/>
              <a:t>&amp;&amp; </a:t>
            </a:r>
            <a:r>
              <a:rPr lang="hu-HU" dirty="0"/>
              <a:t>operátor: JS-</a:t>
            </a:r>
            <a:r>
              <a:rPr lang="hu-HU" dirty="0" err="1"/>
              <a:t>ben</a:t>
            </a:r>
            <a:r>
              <a:rPr lang="hu-HU" dirty="0"/>
              <a:t> a második tagot adja vissza, ha az első tag igaz</a:t>
            </a:r>
          </a:p>
          <a:p>
            <a:pPr lvl="2"/>
            <a:r>
              <a:rPr lang="hu-HU" dirty="0"/>
              <a:t>Hamis esetben hamis értéket ad vissza, amit </a:t>
            </a:r>
            <a:r>
              <a:rPr lang="hu-HU" dirty="0" err="1"/>
              <a:t>React</a:t>
            </a:r>
            <a:r>
              <a:rPr lang="hu-HU" dirty="0"/>
              <a:t> úgy értékel, hogy nincs ott semmi</a:t>
            </a:r>
          </a:p>
          <a:p>
            <a:pPr lvl="2"/>
            <a:endParaRPr lang="hu-HU" dirty="0"/>
          </a:p>
          <a:p>
            <a:pPr lvl="2"/>
            <a:endParaRPr lang="hu-HU" dirty="0"/>
          </a:p>
          <a:p>
            <a:pPr lvl="2"/>
            <a:endParaRPr lang="hu-HU" dirty="0"/>
          </a:p>
          <a:p>
            <a:pPr lvl="2"/>
            <a:endParaRPr lang="hu-HU" dirty="0"/>
          </a:p>
          <a:p>
            <a:pPr lvl="1"/>
            <a:endParaRPr lang="hu-HU" dirty="0"/>
          </a:p>
          <a:p>
            <a:pPr lvl="1"/>
            <a:r>
              <a:rPr lang="en-US" dirty="0"/>
              <a:t>?: </a:t>
            </a:r>
            <a:r>
              <a:rPr lang="hu-HU" dirty="0"/>
              <a:t>operator</a:t>
            </a:r>
            <a:r>
              <a:rPr lang="en-US" dirty="0"/>
              <a:t> –</a:t>
            </a:r>
            <a:r>
              <a:rPr lang="hu-HU" dirty="0"/>
              <a:t> feltétel függően csak az egyik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976490" y="4262242"/>
            <a:ext cx="5908806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555555"/>
                </a:solidFill>
                <a:latin typeface="Consolas" panose="020B0609020204030204" pitchFamily="49" charset="0"/>
              </a:rPr>
              <a:t>Hello, Leo!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Comp2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/&gt;}</a:t>
            </a:r>
            <a:endParaRPr lang="en-US" sz="24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40692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 létrehozása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Tömböt kell visszaadni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Kell </a:t>
            </a:r>
            <a:r>
              <a:rPr lang="hu-HU" dirty="0" err="1">
                <a:solidFill>
                  <a:srgbClr val="FF0000"/>
                </a:solidFill>
              </a:rPr>
              <a:t>key</a:t>
            </a:r>
            <a:r>
              <a:rPr lang="hu-HU" dirty="0"/>
              <a:t> attribútum</a:t>
            </a:r>
          </a:p>
          <a:p>
            <a:pPr lvl="1"/>
            <a:r>
              <a:rPr lang="hu-HU" dirty="0"/>
              <a:t>Ez azonosítja az elemet</a:t>
            </a:r>
          </a:p>
          <a:p>
            <a:pPr lvl="1"/>
            <a:r>
              <a:rPr lang="hu-HU" dirty="0"/>
              <a:t>Innen tudja a </a:t>
            </a:r>
            <a:r>
              <a:rPr lang="hu-HU" dirty="0" err="1"/>
              <a:t>React</a:t>
            </a:r>
            <a:r>
              <a:rPr lang="hu-HU" dirty="0"/>
              <a:t> fa </a:t>
            </a:r>
            <a:r>
              <a:rPr lang="hu-HU" dirty="0" err="1"/>
              <a:t>szinkronizáció</a:t>
            </a:r>
            <a:endParaRPr lang="hu-HU" dirty="0"/>
          </a:p>
          <a:p>
            <a:pPr lvl="2"/>
            <a:r>
              <a:rPr lang="hu-HU" dirty="0"/>
              <a:t>Melyik új elem</a:t>
            </a:r>
          </a:p>
          <a:p>
            <a:pPr lvl="2"/>
            <a:r>
              <a:rPr lang="hu-HU" dirty="0"/>
              <a:t>Melyik törölt</a:t>
            </a:r>
          </a:p>
          <a:p>
            <a:pPr lvl="2"/>
            <a:r>
              <a:rPr lang="hu-HU" dirty="0"/>
              <a:t>Melyik változott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2191711"/>
            <a:ext cx="11567160" cy="120032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map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x,idx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Dot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/&gt;&lt;/li&gt;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17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 létrehozása – </a:t>
            </a:r>
            <a:r>
              <a:rPr lang="hu-HU" dirty="0" err="1"/>
              <a:t>key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key</a:t>
            </a:r>
            <a:r>
              <a:rPr lang="hu-HU" dirty="0"/>
              <a:t> egyedi kell legyen a tömbön belül</a:t>
            </a:r>
          </a:p>
          <a:p>
            <a:pPr lvl="1"/>
            <a:r>
              <a:rPr lang="hu-HU" dirty="0"/>
              <a:t>De nem globálisan</a:t>
            </a:r>
          </a:p>
          <a:p>
            <a:r>
              <a:rPr lang="hu-HU" dirty="0"/>
              <a:t>Tipikusan a </a:t>
            </a:r>
            <a:r>
              <a:rPr lang="hu-HU" dirty="0" err="1"/>
              <a:t>key</a:t>
            </a:r>
            <a:r>
              <a:rPr lang="hu-HU" dirty="0"/>
              <a:t> egy ID az adatbázisból</a:t>
            </a:r>
          </a:p>
          <a:p>
            <a:r>
              <a:rPr lang="hu-HU" dirty="0"/>
              <a:t>Ha nem tudunk jó </a:t>
            </a:r>
            <a:r>
              <a:rPr lang="hu-HU" dirty="0" err="1"/>
              <a:t>key</a:t>
            </a:r>
            <a:r>
              <a:rPr lang="hu-HU" dirty="0"/>
              <a:t>-t adni, akkor használjuk az indexet</a:t>
            </a:r>
          </a:p>
          <a:p>
            <a:pPr lvl="1"/>
            <a:r>
              <a:rPr lang="hu-HU" dirty="0"/>
              <a:t>Ez általában megoldja a problémát</a:t>
            </a:r>
          </a:p>
          <a:p>
            <a:pPr lvl="1"/>
            <a:r>
              <a:rPr lang="hu-HU" dirty="0"/>
              <a:t>Ha az elemeket átrendezzük, akkor lassú</a:t>
            </a:r>
          </a:p>
          <a:p>
            <a:r>
              <a:rPr lang="hu-HU" dirty="0"/>
              <a:t>Új elem létrehozása, aminek még nincs ID-je</a:t>
            </a:r>
          </a:p>
          <a:p>
            <a:pPr lvl="1"/>
            <a:r>
              <a:rPr lang="hu-HU" dirty="0"/>
              <a:t>Adjuk neki olyat, ami amúgy nem lehetséges</a:t>
            </a:r>
            <a:r>
              <a:rPr lang="en-US" dirty="0"/>
              <a:t> </a:t>
            </a:r>
            <a:r>
              <a:rPr lang="hu-HU" dirty="0"/>
              <a:t>(pl. -1, vagy "</a:t>
            </a:r>
            <a:r>
              <a:rPr lang="hu-HU" dirty="0" err="1"/>
              <a:t>boo</a:t>
            </a:r>
            <a:r>
              <a:rPr lang="hu-HU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5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gyökérelem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komponens több elemet is visszaadhat</a:t>
            </a:r>
          </a:p>
          <a:p>
            <a:pPr lvl="1"/>
            <a:r>
              <a:rPr lang="hu-HU" dirty="0"/>
              <a:t>Tömbként, vagy </a:t>
            </a:r>
            <a:r>
              <a:rPr lang="en-US" dirty="0"/>
              <a:t>&lt;</a:t>
            </a:r>
            <a:r>
              <a:rPr lang="hu-HU" dirty="0" err="1"/>
              <a:t>Fragment</a:t>
            </a:r>
            <a:r>
              <a:rPr lang="en-US" dirty="0"/>
              <a:t>&gt; </a:t>
            </a:r>
            <a:r>
              <a:rPr lang="hu-HU" dirty="0"/>
              <a:t>virtuális elemmel, vagy röviden </a:t>
            </a:r>
            <a:r>
              <a:rPr lang="en-US" dirty="0"/>
              <a:t>&lt;&gt;</a:t>
            </a:r>
            <a:endParaRPr lang="hu-HU" dirty="0"/>
          </a:p>
          <a:p>
            <a:r>
              <a:rPr lang="hu-HU" dirty="0"/>
              <a:t>Ez akkor fontos, ha egy </a:t>
            </a:r>
            <a:r>
              <a:rPr lang="hu-HU" dirty="0" err="1"/>
              <a:t>wrapper</a:t>
            </a:r>
            <a:r>
              <a:rPr lang="hu-HU" dirty="0"/>
              <a:t> HTML elem (pl. div) elrontaná a formázást/</a:t>
            </a:r>
            <a:r>
              <a:rPr lang="hu-HU" dirty="0" err="1"/>
              <a:t>layoutot</a:t>
            </a:r>
            <a:endParaRPr lang="hu-HU" dirty="0"/>
          </a:p>
          <a:p>
            <a:pPr lvl="1"/>
            <a:r>
              <a:rPr lang="hu-HU" dirty="0"/>
              <a:t>Ha nem rontja el, akkor betehetünk gyökérnek egy div-</a:t>
            </a:r>
            <a:r>
              <a:rPr lang="hu-HU" dirty="0" err="1"/>
              <a:t>et</a:t>
            </a:r>
            <a:endParaRPr lang="hu-HU" dirty="0"/>
          </a:p>
          <a:p>
            <a:pPr lvl="1"/>
            <a:r>
              <a:rPr lang="hu-HU" dirty="0"/>
              <a:t>Kerülendő – általában ne tegyünk felesleg plusz elemeket a HTML fába</a:t>
            </a:r>
          </a:p>
          <a:p>
            <a:r>
              <a:rPr lang="hu-HU" dirty="0"/>
              <a:t>Tipikus példa a </a:t>
            </a:r>
            <a:r>
              <a:rPr lang="hu-HU" dirty="0" err="1"/>
              <a:t>flexbox</a:t>
            </a:r>
            <a:endParaRPr lang="hu-HU" dirty="0"/>
          </a:p>
          <a:p>
            <a:pPr lvl="1"/>
            <a:r>
              <a:rPr lang="hu-HU" dirty="0"/>
              <a:t>Nem lehet plusz elemeket betenni, mert elromlik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81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attribútumok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feltétel függően akarunk betenni egy HTML attribútumot</a:t>
            </a:r>
          </a:p>
          <a:p>
            <a:pPr lvl="1"/>
            <a:r>
              <a:rPr lang="hu-HU" dirty="0"/>
              <a:t>Hamis értéket adunk neki</a:t>
            </a:r>
          </a:p>
          <a:p>
            <a:pPr marL="914400" lvl="2" indent="0">
              <a:buNone/>
            </a:pP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</a:rPr>
              <a:t>autoFocus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dirty="0" err="1">
                <a:solidFill>
                  <a:srgbClr val="001080"/>
                </a:solidFill>
                <a:latin typeface="Consolas" panose="020B0609020204030204" pitchFamily="49" charset="0"/>
              </a:rPr>
              <a:t>autofocus</a:t>
            </a:r>
            <a:r>
              <a:rPr lang="hu-HU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hu-HU" dirty="0"/>
              <a:t>Ez működik érték nélküli attribútumokra</a:t>
            </a:r>
          </a:p>
          <a:p>
            <a:pPr lvl="3"/>
            <a:r>
              <a:rPr lang="hu-HU" dirty="0"/>
              <a:t>Pl. </a:t>
            </a:r>
            <a:r>
              <a:rPr lang="hu-HU" dirty="0" err="1"/>
              <a:t>disabled</a:t>
            </a:r>
            <a:r>
              <a:rPr lang="hu-HU" dirty="0"/>
              <a:t>, </a:t>
            </a:r>
            <a:r>
              <a:rPr lang="hu-HU" dirty="0" err="1"/>
              <a:t>required</a:t>
            </a:r>
            <a:r>
              <a:rPr lang="hu-HU" dirty="0"/>
              <a:t>, stb.</a:t>
            </a:r>
            <a:endParaRPr lang="en-US" dirty="0"/>
          </a:p>
          <a:p>
            <a:pPr lvl="1"/>
            <a:r>
              <a:rPr lang="hu-HU" dirty="0"/>
              <a:t>Vagy használjuk a </a:t>
            </a:r>
            <a:r>
              <a:rPr lang="hu-HU" dirty="0" err="1"/>
              <a:t>spread</a:t>
            </a:r>
            <a:r>
              <a:rPr lang="hu-HU" dirty="0"/>
              <a:t> operátort</a:t>
            </a:r>
            <a:endParaRPr lang="en-US" dirty="0"/>
          </a:p>
          <a:p>
            <a:pPr marL="914400" lvl="2" indent="0">
              <a:buNone/>
            </a:pPr>
            <a:r>
              <a:rPr lang="hu-HU" dirty="0" err="1">
                <a:solidFill>
                  <a:srgbClr val="0000FF"/>
                </a:solidFill>
              </a:rPr>
              <a:t>let</a:t>
            </a:r>
            <a:r>
              <a:rPr lang="hu-HU" dirty="0">
                <a:solidFill>
                  <a:srgbClr val="000000"/>
                </a:solidFill>
              </a:rPr>
              <a:t> </a:t>
            </a:r>
            <a:r>
              <a:rPr lang="hu-HU" dirty="0" err="1">
                <a:solidFill>
                  <a:srgbClr val="001080"/>
                </a:solidFill>
              </a:rPr>
              <a:t>attrs</a:t>
            </a:r>
            <a:r>
              <a:rPr lang="en-US" dirty="0">
                <a:solidFill>
                  <a:srgbClr val="001080"/>
                </a:solidFill>
              </a:rPr>
              <a:t>:</a:t>
            </a:r>
            <a:r>
              <a:rPr lang="hu-HU" dirty="0">
                <a:solidFill>
                  <a:srgbClr val="267F99"/>
                </a:solidFill>
              </a:rPr>
              <a:t> </a:t>
            </a:r>
            <a:r>
              <a:rPr lang="hu-HU" dirty="0" err="1">
                <a:solidFill>
                  <a:srgbClr val="267F99"/>
                </a:solidFill>
              </a:rPr>
              <a:t>any</a:t>
            </a:r>
            <a:r>
              <a:rPr lang="hu-HU" dirty="0">
                <a:solidFill>
                  <a:srgbClr val="000000"/>
                </a:solidFill>
              </a:rPr>
              <a:t> = {};</a:t>
            </a:r>
          </a:p>
          <a:p>
            <a:pPr marL="914400" lvl="2" indent="0">
              <a:buNone/>
            </a:pPr>
            <a:r>
              <a:rPr lang="hu-HU" dirty="0" err="1">
                <a:solidFill>
                  <a:srgbClr val="AF00DB"/>
                </a:solidFill>
              </a:rPr>
              <a:t>if</a:t>
            </a:r>
            <a:r>
              <a:rPr lang="hu-HU" dirty="0">
                <a:solidFill>
                  <a:srgbClr val="000000"/>
                </a:solidFill>
              </a:rPr>
              <a:t> ( </a:t>
            </a:r>
            <a:r>
              <a:rPr lang="hu-HU" dirty="0" err="1">
                <a:solidFill>
                  <a:srgbClr val="001080"/>
                </a:solidFill>
              </a:rPr>
              <a:t>condition</a:t>
            </a:r>
            <a:r>
              <a:rPr lang="hu-HU" dirty="0">
                <a:solidFill>
                  <a:srgbClr val="000000"/>
                </a:solidFill>
              </a:rPr>
              <a:t> )</a:t>
            </a:r>
          </a:p>
          <a:p>
            <a:pPr marL="914400" lvl="2" indent="0">
              <a:buNone/>
            </a:pPr>
            <a:r>
              <a:rPr lang="hu-HU" dirty="0">
                <a:solidFill>
                  <a:srgbClr val="000000"/>
                </a:solidFill>
              </a:rPr>
              <a:t>    </a:t>
            </a:r>
            <a:r>
              <a:rPr lang="hu-HU" dirty="0" err="1">
                <a:solidFill>
                  <a:srgbClr val="001080"/>
                </a:solidFill>
              </a:rPr>
              <a:t>attrs</a:t>
            </a:r>
            <a:r>
              <a:rPr lang="hu-HU" dirty="0" err="1">
                <a:solidFill>
                  <a:srgbClr val="000000"/>
                </a:solidFill>
              </a:rPr>
              <a:t>.</a:t>
            </a:r>
            <a:r>
              <a:rPr lang="hu-HU" dirty="0" err="1">
                <a:solidFill>
                  <a:srgbClr val="001080"/>
                </a:solidFill>
              </a:rPr>
              <a:t>disabled</a:t>
            </a:r>
            <a:r>
              <a:rPr lang="hu-HU" dirty="0">
                <a:solidFill>
                  <a:srgbClr val="000000"/>
                </a:solidFill>
              </a:rPr>
              <a:t> = </a:t>
            </a:r>
            <a:r>
              <a:rPr lang="hu-HU" dirty="0" err="1">
                <a:solidFill>
                  <a:srgbClr val="0000FF"/>
                </a:solidFill>
              </a:rPr>
              <a:t>true</a:t>
            </a:r>
            <a:r>
              <a:rPr lang="hu-HU" dirty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hu-HU" dirty="0">
              <a:solidFill>
                <a:srgbClr val="800000"/>
              </a:solidFill>
            </a:endParaRPr>
          </a:p>
          <a:p>
            <a:pPr marL="914400" lvl="2" indent="0">
              <a:buNone/>
            </a:pPr>
            <a:r>
              <a:rPr lang="hu-HU" dirty="0">
                <a:solidFill>
                  <a:srgbClr val="800000"/>
                </a:solidFill>
              </a:rPr>
              <a:t>&lt;input</a:t>
            </a:r>
            <a:r>
              <a:rPr lang="hu-HU" dirty="0">
                <a:solidFill>
                  <a:srgbClr val="000000"/>
                </a:solidFill>
              </a:rPr>
              <a:t> </a:t>
            </a:r>
            <a:r>
              <a:rPr lang="hu-HU" dirty="0">
                <a:solidFill>
                  <a:srgbClr val="0000FF"/>
                </a:solidFill>
              </a:rPr>
              <a:t>{</a:t>
            </a:r>
            <a:r>
              <a:rPr lang="hu-HU" dirty="0">
                <a:solidFill>
                  <a:srgbClr val="000000"/>
                </a:solidFill>
              </a:rPr>
              <a:t> ...</a:t>
            </a:r>
            <a:r>
              <a:rPr lang="hu-HU" dirty="0" err="1">
                <a:solidFill>
                  <a:srgbClr val="001080"/>
                </a:solidFill>
              </a:rPr>
              <a:t>attrs</a:t>
            </a:r>
            <a:r>
              <a:rPr lang="hu-HU" dirty="0">
                <a:solidFill>
                  <a:srgbClr val="000000"/>
                </a:solidFill>
              </a:rPr>
              <a:t> </a:t>
            </a:r>
            <a:r>
              <a:rPr lang="hu-HU" dirty="0">
                <a:solidFill>
                  <a:srgbClr val="0000FF"/>
                </a:solidFill>
              </a:rPr>
              <a:t>}</a:t>
            </a:r>
            <a:r>
              <a:rPr lang="hu-HU" dirty="0">
                <a:solidFill>
                  <a:srgbClr val="000000"/>
                </a:solidFill>
              </a:rPr>
              <a:t> </a:t>
            </a:r>
            <a:r>
              <a:rPr lang="hu-HU" dirty="0">
                <a:solidFill>
                  <a:srgbClr val="800000"/>
                </a:solidFill>
              </a:rPr>
              <a:t>/&gt;</a:t>
            </a:r>
            <a:endParaRPr lang="hu-HU" dirty="0">
              <a:solidFill>
                <a:srgbClr val="00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2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, </a:t>
            </a:r>
            <a:r>
              <a:rPr lang="hu-HU" dirty="0" err="1"/>
              <a:t>classList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egyes attribútumok elnevezése a JS szintaktikát követi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class</a:t>
            </a:r>
            <a:r>
              <a:rPr lang="en-US" dirty="0"/>
              <a:t>=“…”, </a:t>
            </a:r>
            <a:r>
              <a:rPr lang="hu-HU" dirty="0"/>
              <a:t>hanem </a:t>
            </a:r>
            <a:r>
              <a:rPr lang="hu-HU" dirty="0" err="1"/>
              <a:t>className</a:t>
            </a:r>
            <a:r>
              <a:rPr lang="hu-HU" dirty="0"/>
              <a:t>="„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for</a:t>
            </a:r>
            <a:r>
              <a:rPr lang="en-US" dirty="0"/>
              <a:t>=“…”,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htmlFor</a:t>
            </a:r>
            <a:r>
              <a:rPr lang="en-US" dirty="0"/>
              <a:t>=“…”</a:t>
            </a:r>
            <a:endParaRPr lang="hu-HU" dirty="0"/>
          </a:p>
          <a:p>
            <a:pPr lvl="1"/>
            <a:r>
              <a:rPr lang="hu-HU" dirty="0"/>
              <a:t>(</a:t>
            </a:r>
            <a:r>
              <a:rPr lang="hu-HU" dirty="0" err="1"/>
              <a:t>preact</a:t>
            </a:r>
            <a:r>
              <a:rPr lang="hu-HU" dirty="0"/>
              <a:t>-ben nincs ez a megkötés, ott lehet </a:t>
            </a:r>
            <a:r>
              <a:rPr lang="hu-HU" dirty="0" err="1"/>
              <a:t>class</a:t>
            </a:r>
            <a:r>
              <a:rPr lang="hu-HU" dirty="0"/>
              <a:t>-t használni)</a:t>
            </a:r>
            <a:endParaRPr lang="en-US" dirty="0"/>
          </a:p>
          <a:p>
            <a:r>
              <a:rPr lang="hu-HU" dirty="0"/>
              <a:t>Picit zavaros, mert úgy tűnik, mintha HTML-t írnánk (JSX, TSX miatt)</a:t>
            </a:r>
          </a:p>
          <a:p>
            <a:pPr lvl="1"/>
            <a:r>
              <a:rPr lang="hu-HU" dirty="0"/>
              <a:t>De ez átfordul kódra, ahol a </a:t>
            </a:r>
            <a:r>
              <a:rPr lang="hu-HU" dirty="0" err="1"/>
              <a:t>class</a:t>
            </a:r>
            <a:r>
              <a:rPr lang="hu-HU" dirty="0"/>
              <a:t> és </a:t>
            </a:r>
            <a:r>
              <a:rPr lang="hu-HU" dirty="0" err="1"/>
              <a:t>for</a:t>
            </a:r>
            <a:r>
              <a:rPr lang="hu-HU" dirty="0"/>
              <a:t> kulcsszavak</a:t>
            </a:r>
          </a:p>
          <a:p>
            <a:r>
              <a:rPr lang="hu-HU" dirty="0"/>
              <a:t>Nincs </a:t>
            </a:r>
            <a:r>
              <a:rPr lang="hu-HU" dirty="0" err="1"/>
              <a:t>classList</a:t>
            </a:r>
            <a:endParaRPr lang="hu-HU" dirty="0"/>
          </a:p>
          <a:p>
            <a:pPr lvl="1"/>
            <a:r>
              <a:rPr lang="hu-HU" dirty="0"/>
              <a:t>De amúgy is kódból állítjuk elő a </a:t>
            </a:r>
            <a:r>
              <a:rPr lang="hu-HU" dirty="0" err="1"/>
              <a:t>class</a:t>
            </a:r>
            <a:r>
              <a:rPr lang="hu-HU" dirty="0"/>
              <a:t> listát</a:t>
            </a:r>
          </a:p>
          <a:p>
            <a:pPr lvl="2"/>
            <a:r>
              <a:rPr lang="hu-HU" dirty="0"/>
              <a:t>Van segédkönyvtár, ha bonyolult: </a:t>
            </a:r>
            <a:r>
              <a:rPr lang="hu-HU" dirty="0" err="1"/>
              <a:t>classcat</a:t>
            </a:r>
            <a:r>
              <a:rPr lang="hu-H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6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Hello, World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hu-HU" dirty="0"/>
          </a:p>
          <a:p>
            <a:r>
              <a:rPr lang="hu-HU" dirty="0"/>
              <a:t>Létrehozunk egy komponenst (</a:t>
            </a:r>
            <a:r>
              <a:rPr lang="hu-HU" dirty="0" err="1"/>
              <a:t>Greeter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Ami egy függvény</a:t>
            </a:r>
          </a:p>
          <a:p>
            <a:pPr lvl="1"/>
            <a:r>
              <a:rPr lang="hu-HU" dirty="0"/>
              <a:t>Kap egy p paramétert</a:t>
            </a:r>
          </a:p>
          <a:p>
            <a:pPr lvl="2"/>
            <a:r>
              <a:rPr lang="hu-HU" dirty="0"/>
              <a:t>Amiben egy </a:t>
            </a:r>
            <a:r>
              <a:rPr lang="hu-HU" dirty="0" err="1"/>
              <a:t>name</a:t>
            </a:r>
            <a:r>
              <a:rPr lang="hu-HU" dirty="0"/>
              <a:t> tulajdonság van</a:t>
            </a:r>
          </a:p>
          <a:p>
            <a:pPr lvl="1"/>
            <a:r>
              <a:rPr lang="hu-HU" dirty="0"/>
              <a:t>Meghívja a </a:t>
            </a:r>
            <a:r>
              <a:rPr lang="hu-HU" dirty="0" err="1"/>
              <a:t>React.createElement</a:t>
            </a:r>
            <a:r>
              <a:rPr lang="hu-HU" dirty="0"/>
              <a:t> függvényt</a:t>
            </a:r>
          </a:p>
          <a:p>
            <a:pPr lvl="2"/>
            <a:r>
              <a:rPr lang="hu-HU" dirty="0"/>
              <a:t>Létrehoz egy h1 objektumot (JS objektum, nem HTML)</a:t>
            </a:r>
          </a:p>
          <a:p>
            <a:pPr lvl="2"/>
            <a:r>
              <a:rPr lang="hu-HU" dirty="0"/>
              <a:t>Hello+p.name+"!" tartalommal</a:t>
            </a:r>
          </a:p>
          <a:p>
            <a:pPr lvl="1"/>
            <a:r>
              <a:rPr lang="hu-HU" dirty="0"/>
              <a:t>Visszaadja a kapott </a:t>
            </a:r>
            <a:r>
              <a:rPr lang="hu-HU" dirty="0" err="1"/>
              <a:t>React</a:t>
            </a:r>
            <a:r>
              <a:rPr lang="hu-HU" dirty="0"/>
              <a:t> fát</a:t>
            </a:r>
            <a:endParaRPr lang="en-US" dirty="0"/>
          </a:p>
          <a:p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19347" y="1439562"/>
            <a:ext cx="11567160" cy="120032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(p)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createElement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"h1"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"Hello, 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,p.name,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6598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 gyerekei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komponensünkbe beletesznek tartalmat</a:t>
            </a:r>
          </a:p>
          <a:p>
            <a:pPr marL="457200" lvl="1" indent="0">
              <a:buNone/>
            </a:pPr>
            <a:r>
              <a:rPr lang="hu-HU" sz="2400" dirty="0">
                <a:solidFill>
                  <a:srgbClr val="800000"/>
                </a:solidFill>
              </a:rPr>
              <a:t>&lt;</a:t>
            </a:r>
            <a:r>
              <a:rPr lang="en-US" sz="2400" dirty="0">
                <a:solidFill>
                  <a:srgbClr val="267F99"/>
                </a:solidFill>
              </a:rPr>
              <a:t>My</a:t>
            </a:r>
            <a:r>
              <a:rPr lang="hu-HU" sz="2400" dirty="0" err="1">
                <a:solidFill>
                  <a:srgbClr val="267F99"/>
                </a:solidFill>
              </a:rPr>
              <a:t>Comp</a:t>
            </a:r>
            <a:r>
              <a:rPr lang="hu-HU" sz="2400" dirty="0">
                <a:solidFill>
                  <a:srgbClr val="800000"/>
                </a:solidFill>
              </a:rPr>
              <a:t>&gt;</a:t>
            </a:r>
            <a:endParaRPr lang="hu-HU" sz="24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hu-HU" sz="2400" dirty="0">
                <a:solidFill>
                  <a:srgbClr val="000000"/>
                </a:solidFill>
              </a:rPr>
              <a:t>    </a:t>
            </a:r>
            <a:r>
              <a:rPr lang="hu-HU" sz="2400" dirty="0">
                <a:solidFill>
                  <a:srgbClr val="800000"/>
                </a:solidFill>
              </a:rPr>
              <a:t>&lt;</a:t>
            </a:r>
            <a:r>
              <a:rPr lang="hu-HU" sz="2400" dirty="0" err="1">
                <a:solidFill>
                  <a:srgbClr val="800000"/>
                </a:solidFill>
              </a:rPr>
              <a:t>button</a:t>
            </a:r>
            <a:r>
              <a:rPr lang="hu-HU" sz="2400" dirty="0">
                <a:solidFill>
                  <a:srgbClr val="800000"/>
                </a:solidFill>
              </a:rPr>
              <a:t>&gt;</a:t>
            </a:r>
            <a:r>
              <a:rPr lang="hu-HU" sz="2400" dirty="0" err="1">
                <a:solidFill>
                  <a:srgbClr val="000000"/>
                </a:solidFill>
              </a:rPr>
              <a:t>Push</a:t>
            </a:r>
            <a:r>
              <a:rPr lang="hu-HU" sz="2400" dirty="0">
                <a:solidFill>
                  <a:srgbClr val="800000"/>
                </a:solidFill>
              </a:rPr>
              <a:t>&lt;/</a:t>
            </a:r>
            <a:r>
              <a:rPr lang="hu-HU" sz="2400" dirty="0" err="1">
                <a:solidFill>
                  <a:srgbClr val="800000"/>
                </a:solidFill>
              </a:rPr>
              <a:t>button</a:t>
            </a:r>
            <a:r>
              <a:rPr lang="hu-HU" sz="2400" dirty="0">
                <a:solidFill>
                  <a:srgbClr val="800000"/>
                </a:solidFill>
              </a:rPr>
              <a:t>&gt;</a:t>
            </a:r>
            <a:endParaRPr lang="hu-HU" sz="24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hu-HU" sz="2400" dirty="0">
                <a:solidFill>
                  <a:srgbClr val="800000"/>
                </a:solidFill>
              </a:rPr>
              <a:t>&lt;/</a:t>
            </a:r>
            <a:r>
              <a:rPr lang="en-US" sz="2400" dirty="0">
                <a:solidFill>
                  <a:srgbClr val="267F99"/>
                </a:solidFill>
              </a:rPr>
              <a:t>My</a:t>
            </a:r>
            <a:r>
              <a:rPr lang="hu-HU" sz="2400" dirty="0" err="1">
                <a:solidFill>
                  <a:srgbClr val="267F99"/>
                </a:solidFill>
              </a:rPr>
              <a:t>Comp</a:t>
            </a:r>
            <a:r>
              <a:rPr lang="hu-HU" sz="2400" dirty="0">
                <a:solidFill>
                  <a:srgbClr val="800000"/>
                </a:solidFill>
              </a:rPr>
              <a:t>&gt;</a:t>
            </a:r>
            <a:endParaRPr lang="hu-HU" sz="2400" dirty="0">
              <a:solidFill>
                <a:srgbClr val="000000"/>
              </a:solidFill>
            </a:endParaRPr>
          </a:p>
          <a:p>
            <a:r>
              <a:rPr lang="hu-HU" dirty="0"/>
              <a:t>A</a:t>
            </a:r>
            <a:r>
              <a:rPr lang="en-US" dirty="0" err="1"/>
              <a:t>zt</a:t>
            </a:r>
            <a:r>
              <a:rPr lang="en-US" dirty="0"/>
              <a:t> a </a:t>
            </a:r>
            <a:r>
              <a:rPr lang="en-US" dirty="0" err="1"/>
              <a:t>props.children</a:t>
            </a:r>
            <a:r>
              <a:rPr lang="hu-HU" dirty="0"/>
              <a:t>-en keresztül érjük el</a:t>
            </a:r>
          </a:p>
          <a:p>
            <a:r>
              <a:rPr lang="hu-HU" dirty="0"/>
              <a:t>Bárhogyan felhasználhatjuk segédfüggvényeken keresztül</a:t>
            </a:r>
          </a:p>
          <a:p>
            <a:pPr lvl="1"/>
            <a:r>
              <a:rPr lang="hu-HU" dirty="0" err="1"/>
              <a:t>React.Children.map</a:t>
            </a:r>
            <a:endParaRPr lang="hu-HU" dirty="0"/>
          </a:p>
          <a:p>
            <a:pPr lvl="1"/>
            <a:r>
              <a:rPr lang="hu-HU" dirty="0" err="1"/>
              <a:t>React.Children.count</a:t>
            </a:r>
            <a:endParaRPr lang="hu-HU" dirty="0"/>
          </a:p>
          <a:p>
            <a:pPr lvl="1"/>
            <a:r>
              <a:rPr lang="hu-HU" dirty="0" err="1"/>
              <a:t>React.Children.toArray</a:t>
            </a:r>
            <a:endParaRPr lang="hu-HU" dirty="0"/>
          </a:p>
          <a:p>
            <a:pPr lvl="1"/>
            <a:r>
              <a:rPr lang="hu-HU" dirty="0"/>
              <a:t>…</a:t>
            </a:r>
          </a:p>
          <a:p>
            <a:pPr lvl="1"/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93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Kerülendő (</a:t>
            </a:r>
            <a:r>
              <a:rPr lang="hu-HU" dirty="0" err="1"/>
              <a:t>React</a:t>
            </a:r>
            <a:r>
              <a:rPr lang="hu-HU" dirty="0"/>
              <a:t> ajánlás)</a:t>
            </a:r>
          </a:p>
          <a:p>
            <a:pPr lvl="1"/>
            <a:r>
              <a:rPr lang="hu-HU" dirty="0"/>
              <a:t>Az általánosabb komponensből ne származtassunk, hanem a </a:t>
            </a:r>
            <a:r>
              <a:rPr lang="hu-HU" dirty="0" err="1"/>
              <a:t>props-on</a:t>
            </a:r>
            <a:r>
              <a:rPr lang="hu-HU" dirty="0"/>
              <a:t> keresztük specializáljuk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6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bemenet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4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 kezelés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HTML elemek eseményeire feliratkozhatunk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Vagy</a:t>
            </a:r>
            <a:r>
              <a:rPr lang="en-US" dirty="0"/>
              <a:t> arrow function, </a:t>
            </a:r>
            <a:r>
              <a:rPr lang="en-US" dirty="0" err="1"/>
              <a:t>vagy</a:t>
            </a:r>
            <a:r>
              <a:rPr lang="en-US" dirty="0"/>
              <a:t> bind</a:t>
            </a:r>
            <a:endParaRPr lang="hu-HU" dirty="0"/>
          </a:p>
          <a:p>
            <a:r>
              <a:rPr lang="hu-HU" dirty="0"/>
              <a:t>Hívhatunk bármit</a:t>
            </a:r>
            <a:endParaRPr lang="en-US" dirty="0"/>
          </a:p>
          <a:p>
            <a:pPr lvl="1"/>
            <a:r>
              <a:rPr lang="hu-HU" dirty="0"/>
              <a:t>Saját függvényt</a:t>
            </a:r>
          </a:p>
          <a:p>
            <a:pPr lvl="1"/>
            <a:r>
              <a:rPr lang="hu-HU" dirty="0" err="1"/>
              <a:t>props-ban</a:t>
            </a:r>
            <a:r>
              <a:rPr lang="hu-HU" dirty="0"/>
              <a:t> kapott szülő</a:t>
            </a:r>
            <a:r>
              <a:rPr lang="en-US" dirty="0"/>
              <a:t>/</a:t>
            </a:r>
            <a:r>
              <a:rPr lang="hu-HU" dirty="0"/>
              <a:t>külső függvényt</a:t>
            </a:r>
          </a:p>
          <a:p>
            <a:pPr lvl="1"/>
            <a:r>
              <a:rPr lang="hu-HU" dirty="0"/>
              <a:t>Globális függvényt</a:t>
            </a:r>
          </a:p>
        </p:txBody>
      </p:sp>
      <p:sp>
        <p:nvSpPr>
          <p:cNvPr id="4" name="Téglalap 3"/>
          <p:cNvSpPr/>
          <p:nvPr/>
        </p:nvSpPr>
        <p:spPr>
          <a:xfrm>
            <a:off x="319347" y="2130296"/>
            <a:ext cx="11567159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>
                <a:solidFill>
                  <a:srgbClr val="006600"/>
                </a:solidFill>
                <a:latin typeface="Consolas" panose="020B0609020204030204" pitchFamily="49" charset="0"/>
              </a:rPr>
              <a:t>inc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87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input és társai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 bemenet kiolvasása</a:t>
            </a:r>
          </a:p>
          <a:p>
            <a:pPr lvl="1"/>
            <a:r>
              <a:rPr lang="hu-HU" dirty="0"/>
              <a:t>Gombnyomásra (pl. elküld gomb)</a:t>
            </a:r>
          </a:p>
          <a:p>
            <a:pPr lvl="1"/>
            <a:r>
              <a:rPr lang="hu-HU" dirty="0"/>
              <a:t>Változásra, például </a:t>
            </a:r>
            <a:r>
              <a:rPr lang="hu-HU" dirty="0" err="1"/>
              <a:t>validáláshoz</a:t>
            </a:r>
            <a:endParaRPr lang="hu-HU" dirty="0"/>
          </a:p>
          <a:p>
            <a:r>
              <a:rPr lang="hu-HU" dirty="0"/>
              <a:t>Típusok</a:t>
            </a:r>
          </a:p>
          <a:p>
            <a:pPr lvl="1"/>
            <a:r>
              <a:rPr lang="en-US" dirty="0"/>
              <a:t>&lt;</a:t>
            </a:r>
            <a:r>
              <a:rPr lang="hu-HU" dirty="0"/>
              <a:t>input </a:t>
            </a:r>
            <a:r>
              <a:rPr lang="hu-HU" dirty="0" err="1"/>
              <a:t>type</a:t>
            </a:r>
            <a:r>
              <a:rPr lang="en-US" dirty="0"/>
              <a:t>=“text”&gt;</a:t>
            </a:r>
            <a:r>
              <a:rPr lang="hu-HU" dirty="0"/>
              <a:t> és társai: </a:t>
            </a:r>
            <a:r>
              <a:rPr lang="hu-HU" dirty="0" err="1"/>
              <a:t>textbox</a:t>
            </a:r>
            <a:endParaRPr lang="en-US" dirty="0"/>
          </a:p>
          <a:p>
            <a:pPr lvl="1"/>
            <a:r>
              <a:rPr lang="en-US" dirty="0"/>
              <a:t>&lt;input type=“file”&gt;: </a:t>
            </a:r>
            <a:r>
              <a:rPr lang="hu-HU" dirty="0"/>
              <a:t>fájlválasztó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&gt;: multiline</a:t>
            </a:r>
          </a:p>
          <a:p>
            <a:pPr lvl="1"/>
            <a:r>
              <a:rPr lang="en-US" dirty="0"/>
              <a:t>&lt;select&gt;: </a:t>
            </a:r>
            <a:r>
              <a:rPr lang="en-US" dirty="0" err="1"/>
              <a:t>combobox</a:t>
            </a:r>
            <a:endParaRPr lang="hu-HU" dirty="0"/>
          </a:p>
          <a:p>
            <a:r>
              <a:rPr lang="hu-HU" dirty="0"/>
              <a:t>Nem ide tartozik</a:t>
            </a:r>
          </a:p>
          <a:p>
            <a:pPr lvl="1"/>
            <a:r>
              <a:rPr lang="en-US" dirty="0"/>
              <a:t>&lt;input type=“button”&gt;, &lt;input type=“checkbox”&gt;,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3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state-ben</a:t>
            </a:r>
            <a:r>
              <a:rPr lang="hu-HU" dirty="0"/>
              <a:t> tárolt állapot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US" dirty="0"/>
          </a:p>
          <a:p>
            <a:r>
              <a:rPr lang="hu-HU" dirty="0" err="1"/>
              <a:t>setState</a:t>
            </a:r>
            <a:r>
              <a:rPr lang="hu-HU" dirty="0"/>
              <a:t> hívás helyett lehet </a:t>
            </a:r>
            <a:r>
              <a:rPr lang="hu-HU" dirty="0" err="1"/>
              <a:t>validálni</a:t>
            </a:r>
            <a:r>
              <a:rPr lang="hu-HU" dirty="0"/>
              <a:t>, stb.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3"/>
            <a:ext cx="11567159" cy="341632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TextInput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&lt;{}, {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}&gt;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e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setState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e.target.value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144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r>
              <a:rPr lang="hu-HU" dirty="0"/>
              <a:t>-</a:t>
            </a:r>
            <a:r>
              <a:rPr lang="hu-HU" dirty="0" err="1"/>
              <a:t>ban</a:t>
            </a:r>
            <a:r>
              <a:rPr lang="hu-HU" dirty="0"/>
              <a:t> tárolt állapot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Elsődleges állapot a DOM-</a:t>
            </a:r>
            <a:r>
              <a:rPr lang="hu-HU" dirty="0" err="1"/>
              <a:t>ban</a:t>
            </a:r>
            <a:r>
              <a:rPr lang="hu-HU" dirty="0"/>
              <a:t> van</a:t>
            </a:r>
          </a:p>
          <a:p>
            <a:pPr lvl="1"/>
            <a:r>
              <a:rPr lang="hu-HU" dirty="0"/>
              <a:t>El sem tároljuk a </a:t>
            </a:r>
            <a:r>
              <a:rPr lang="hu-HU" dirty="0" err="1"/>
              <a:t>state-ben</a:t>
            </a:r>
            <a:r>
              <a:rPr lang="hu-HU" dirty="0"/>
              <a:t> – felesleges</a:t>
            </a:r>
          </a:p>
          <a:p>
            <a:r>
              <a:rPr lang="hu-HU" dirty="0"/>
              <a:t>Amikor szükségünk van rá, kiolvassuk</a:t>
            </a:r>
          </a:p>
          <a:p>
            <a:r>
              <a:rPr lang="hu-HU" dirty="0"/>
              <a:t>Ehhez kell egy referencia</a:t>
            </a:r>
          </a:p>
          <a:p>
            <a:pPr lvl="1"/>
            <a:r>
              <a:rPr lang="hu-HU" dirty="0"/>
              <a:t>Nem triviális, mert a generált objektum elérhetetlen</a:t>
            </a:r>
          </a:p>
          <a:p>
            <a:pPr lvl="1"/>
            <a:r>
              <a:rPr lang="hu-HU" dirty="0"/>
              <a:t>Tudunk referenciát adni objektumokra</a:t>
            </a:r>
            <a:r>
              <a:rPr lang="en-US" dirty="0"/>
              <a:t> (ref)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DOM-</a:t>
            </a:r>
            <a:r>
              <a:rPr lang="hu-HU" dirty="0" err="1"/>
              <a:t>ban</a:t>
            </a:r>
            <a:r>
              <a:rPr lang="hu-HU" dirty="0"/>
              <a:t> tárolt állapot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3"/>
            <a:ext cx="11567159" cy="452431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TextInputU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&lt;{}, {}&gt;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input =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createRef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HTMLInputElement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push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alert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.input.current.value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 }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.input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push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        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0572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Hol legyen az állapot?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type=“file”&gt; </a:t>
            </a:r>
            <a:r>
              <a:rPr lang="hu-HU" dirty="0"/>
              <a:t>esetén DOM lehet csak</a:t>
            </a:r>
          </a:p>
          <a:p>
            <a:pPr lvl="1"/>
            <a:r>
              <a:rPr lang="hu-HU" dirty="0"/>
              <a:t>Nem lehet állítani a </a:t>
            </a:r>
            <a:r>
              <a:rPr lang="hu-HU" dirty="0" err="1"/>
              <a:t>value</a:t>
            </a:r>
            <a:r>
              <a:rPr lang="hu-HU" dirty="0"/>
              <a:t>-ját</a:t>
            </a:r>
          </a:p>
          <a:p>
            <a:r>
              <a:rPr lang="hu-HU" dirty="0"/>
              <a:t>Kezdeti értéket mindkettő támogatja</a:t>
            </a:r>
          </a:p>
          <a:p>
            <a:pPr lvl="1"/>
            <a:r>
              <a:rPr lang="hu-HU" dirty="0" err="1"/>
              <a:t>value</a:t>
            </a:r>
            <a:r>
              <a:rPr lang="hu-HU" dirty="0"/>
              <a:t> a </a:t>
            </a:r>
            <a:r>
              <a:rPr lang="hu-HU" dirty="0" err="1"/>
              <a:t>state</a:t>
            </a:r>
            <a:r>
              <a:rPr lang="hu-HU" dirty="0"/>
              <a:t> esetben</a:t>
            </a:r>
          </a:p>
          <a:p>
            <a:pPr lvl="1"/>
            <a:r>
              <a:rPr lang="hu-HU" dirty="0" err="1"/>
              <a:t>defaultValue</a:t>
            </a:r>
            <a:r>
              <a:rPr lang="hu-HU" dirty="0"/>
              <a:t> a DOM esetben</a:t>
            </a:r>
          </a:p>
          <a:p>
            <a:pPr lvl="1"/>
            <a:r>
              <a:rPr lang="hu-HU" dirty="0"/>
              <a:t>Azért van különbség, mert a </a:t>
            </a:r>
            <a:r>
              <a:rPr lang="hu-HU" dirty="0" err="1"/>
              <a:t>value</a:t>
            </a:r>
            <a:r>
              <a:rPr lang="hu-HU" dirty="0"/>
              <a:t> beállítására a vezérlő írhatatlan lesz a felhasználó számára</a:t>
            </a:r>
          </a:p>
          <a:p>
            <a:pPr lvl="2"/>
            <a:r>
              <a:rPr lang="hu-HU" dirty="0" err="1"/>
              <a:t>onChange</a:t>
            </a:r>
            <a:r>
              <a:rPr lang="hu-HU" dirty="0"/>
              <a:t> </a:t>
            </a:r>
            <a:r>
              <a:rPr lang="hu-HU" dirty="0" err="1"/>
              <a:t>hívódik</a:t>
            </a:r>
            <a:r>
              <a:rPr lang="hu-HU" dirty="0"/>
              <a:t> így is, ezért működik</a:t>
            </a:r>
          </a:p>
          <a:p>
            <a:pPr lvl="2"/>
            <a:r>
              <a:rPr lang="hu-HU" dirty="0"/>
              <a:t>null-t adva mégis írható lesz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09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Mit hogyan kell használni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42131"/>
              </p:ext>
            </p:extLst>
          </p:nvPr>
        </p:nvGraphicFramePr>
        <p:xfrm>
          <a:off x="319348" y="2362865"/>
          <a:ext cx="11567160" cy="2346977"/>
        </p:xfrm>
        <a:graphic>
          <a:graphicData uri="http://schemas.openxmlformats.org/drawingml/2006/table">
            <a:tbl>
              <a:tblPr/>
              <a:tblGrid>
                <a:gridCol w="3153672">
                  <a:extLst>
                    <a:ext uri="{9D8B030D-6E8A-4147-A177-3AD203B41FA5}">
                      <a16:colId xmlns:a16="http://schemas.microsoft.com/office/drawing/2014/main" val="3970589539"/>
                    </a:ext>
                  </a:extLst>
                </a:gridCol>
                <a:gridCol w="3183838">
                  <a:extLst>
                    <a:ext uri="{9D8B030D-6E8A-4147-A177-3AD203B41FA5}">
                      <a16:colId xmlns:a16="http://schemas.microsoft.com/office/drawing/2014/main" val="1341738262"/>
                    </a:ext>
                  </a:extLst>
                </a:gridCol>
                <a:gridCol w="2337861">
                  <a:extLst>
                    <a:ext uri="{9D8B030D-6E8A-4147-A177-3AD203B41FA5}">
                      <a16:colId xmlns:a16="http://schemas.microsoft.com/office/drawing/2014/main" val="929357825"/>
                    </a:ext>
                  </a:extLst>
                </a:gridCol>
                <a:gridCol w="2891789">
                  <a:extLst>
                    <a:ext uri="{9D8B030D-6E8A-4147-A177-3AD203B41FA5}">
                      <a16:colId xmlns:a16="http://schemas.microsoft.com/office/drawing/2014/main" val="1832977024"/>
                    </a:ext>
                  </a:extLst>
                </a:gridCol>
              </a:tblGrid>
              <a:tr h="455398">
                <a:tc>
                  <a:txBody>
                    <a:bodyPr/>
                    <a:lstStyle/>
                    <a:p>
                      <a:r>
                        <a:rPr lang="hu-HU" sz="1800" b="1" i="0" dirty="0">
                          <a:effectLst/>
                        </a:rPr>
                        <a:t>Típus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i="0" dirty="0">
                          <a:effectLst/>
                        </a:rPr>
                        <a:t>Érték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i="0" dirty="0" err="1">
                          <a:effectLst/>
                        </a:rPr>
                        <a:t>Change</a:t>
                      </a:r>
                      <a:r>
                        <a:rPr lang="hu-HU" sz="1800" b="1" i="0" dirty="0">
                          <a:effectLst/>
                        </a:rPr>
                        <a:t> </a:t>
                      </a:r>
                      <a:r>
                        <a:rPr lang="hu-HU" sz="1800" b="1" i="0" dirty="0" err="1">
                          <a:effectLst/>
                        </a:rPr>
                        <a:t>callback</a:t>
                      </a:r>
                      <a:endParaRPr lang="hu-HU" sz="1800" b="1" i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b="1" i="0" dirty="0">
                          <a:effectLst/>
                        </a:rPr>
                        <a:t>Érték a </a:t>
                      </a:r>
                      <a:r>
                        <a:rPr lang="hu-HU" sz="1800" b="1" i="0" dirty="0" err="1">
                          <a:effectLst/>
                        </a:rPr>
                        <a:t>callbackben</a:t>
                      </a:r>
                      <a:endParaRPr lang="en-US" sz="1800" b="1" i="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08722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&lt;input type="text" /&gt;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value="string"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onChange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dirty="0" err="1">
                          <a:effectLst/>
                        </a:rPr>
                        <a:t>event.target.value</a:t>
                      </a:r>
                      <a:endParaRPr lang="hu-HU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87531"/>
                  </a:ext>
                </a:extLst>
              </a:tr>
              <a:tr h="361666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&lt;input type="checkbox" /&gt;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checked={boolean}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onChange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event.target.checked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046345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&lt;input type="radio" /&gt;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checked={boolean}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onChange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event.target.checked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58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&lt;textarea /&gt;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value="string"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onChange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event.target.value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1984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&lt;select /&gt;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</a:rPr>
                        <a:t>value="option value"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dirty="0" err="1">
                          <a:effectLst/>
                        </a:rPr>
                        <a:t>onChange</a:t>
                      </a:r>
                      <a:endParaRPr lang="hu-HU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dirty="0" err="1">
                          <a:effectLst/>
                        </a:rPr>
                        <a:t>event.target.value</a:t>
                      </a:r>
                      <a:endParaRPr lang="hu-HU" sz="1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1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Hello, World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Meghívjuk a </a:t>
            </a:r>
            <a:r>
              <a:rPr lang="hu-HU" dirty="0" err="1"/>
              <a:t>ReactDOM.render</a:t>
            </a:r>
            <a:r>
              <a:rPr lang="hu-HU" dirty="0"/>
              <a:t> függvényt</a:t>
            </a:r>
          </a:p>
          <a:p>
            <a:pPr lvl="1"/>
            <a:r>
              <a:rPr lang="hu-HU" dirty="0"/>
              <a:t>Paraméterek: tartalom és konténer</a:t>
            </a:r>
          </a:p>
          <a:p>
            <a:pPr lvl="1"/>
            <a:r>
              <a:rPr lang="hu-HU" dirty="0"/>
              <a:t>A tartalmat a </a:t>
            </a:r>
            <a:r>
              <a:rPr lang="hu-HU" dirty="0" err="1"/>
              <a:t>React.createElement</a:t>
            </a:r>
            <a:r>
              <a:rPr lang="hu-HU" dirty="0"/>
              <a:t> állítja elő</a:t>
            </a:r>
          </a:p>
          <a:p>
            <a:pPr lvl="1"/>
            <a:r>
              <a:rPr lang="hu-HU" dirty="0"/>
              <a:t>A mi komponensünket használva</a:t>
            </a:r>
          </a:p>
          <a:p>
            <a:pPr lvl="2"/>
            <a:r>
              <a:rPr lang="hu-HU" dirty="0"/>
              <a:t>És átadva neki a paramétert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439563"/>
            <a:ext cx="11567159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(p)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createElement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"h1"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"Hello, 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,p.name,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createElement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"Leo"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}),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document.body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6864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PropTypes</a:t>
            </a:r>
            <a:r>
              <a:rPr lang="hu-HU" dirty="0"/>
              <a:t> modul</a:t>
            </a:r>
          </a:p>
          <a:p>
            <a:r>
              <a:rPr lang="hu-HU" dirty="0"/>
              <a:t>Típus ellenőrzés</a:t>
            </a:r>
          </a:p>
          <a:p>
            <a:pPr lvl="1"/>
            <a:r>
              <a:rPr lang="hu-HU" dirty="0"/>
              <a:t>Ezt </a:t>
            </a:r>
            <a:r>
              <a:rPr lang="hu-HU" dirty="0" err="1"/>
              <a:t>TypeScript</a:t>
            </a:r>
            <a:r>
              <a:rPr lang="hu-HU" dirty="0"/>
              <a:t> miatt automatikusan kapjuk</a:t>
            </a:r>
          </a:p>
          <a:p>
            <a:pPr lvl="1"/>
            <a:r>
              <a:rPr lang="hu-HU" dirty="0"/>
              <a:t>Csak a fordítás időben ellenőrizhető adatra</a:t>
            </a:r>
          </a:p>
          <a:p>
            <a:pPr lvl="2"/>
            <a:r>
              <a:rPr lang="hu-HU" dirty="0"/>
              <a:t>Ez szinte minden, ha nem használunk </a:t>
            </a:r>
            <a:r>
              <a:rPr lang="hu-HU" dirty="0" err="1"/>
              <a:t>any</a:t>
            </a:r>
            <a:r>
              <a:rPr lang="hu-HU" dirty="0"/>
              <a:t>-t</a:t>
            </a:r>
          </a:p>
          <a:p>
            <a:r>
              <a:rPr lang="hu-HU" dirty="0"/>
              <a:t>Saját ellenőrző</a:t>
            </a:r>
          </a:p>
          <a:p>
            <a:pPr lvl="1"/>
            <a:r>
              <a:rPr lang="hu-HU" dirty="0" err="1"/>
              <a:t>Error</a:t>
            </a:r>
            <a:r>
              <a:rPr lang="hu-HU" dirty="0"/>
              <a:t>-t kell visszaadni, ha hibás</a:t>
            </a:r>
          </a:p>
          <a:p>
            <a:r>
              <a:rPr lang="hu-HU" dirty="0"/>
              <a:t>Megkövetelhető, hogy csak 1 gyerek legyen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15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Hooks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Osztály helyett függvény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78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Hook</a:t>
            </a:r>
            <a:r>
              <a:rPr lang="hu-HU" dirty="0"/>
              <a:t> – függvény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kell osztályt írni</a:t>
            </a:r>
          </a:p>
          <a:p>
            <a:r>
              <a:rPr lang="hu-HU" dirty="0"/>
              <a:t>Állapot </a:t>
            </a:r>
            <a:r>
              <a:rPr lang="hu-HU" dirty="0" err="1"/>
              <a:t>useState</a:t>
            </a:r>
            <a:r>
              <a:rPr lang="hu-HU" dirty="0"/>
              <a:t> hívással megszerezhető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Hooks</a:t>
            </a:r>
            <a:r>
              <a:rPr lang="hu-HU" dirty="0"/>
              <a:t> nem tud többet az osztálynál</a:t>
            </a:r>
          </a:p>
          <a:p>
            <a:pPr lvl="1"/>
            <a:r>
              <a:rPr lang="hu-HU" dirty="0"/>
              <a:t>Tömörebb szintaktika</a:t>
            </a:r>
          </a:p>
        </p:txBody>
      </p:sp>
      <p:sp>
        <p:nvSpPr>
          <p:cNvPr id="4" name="Téglalap 3"/>
          <p:cNvSpPr/>
          <p:nvPr/>
        </p:nvSpPr>
        <p:spPr>
          <a:xfrm>
            <a:off x="319347" y="2789415"/>
            <a:ext cx="11567159" cy="230832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TextInputHook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useState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(props.def);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e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setValue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e.target.value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185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 kezelés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useState</a:t>
            </a:r>
            <a:r>
              <a:rPr lang="hu-HU" dirty="0"/>
              <a:t> visszaadja az állapotban tárolt értéket és az állapot beállító függvényt</a:t>
            </a:r>
            <a:endParaRPr lang="en-US" dirty="0"/>
          </a:p>
          <a:p>
            <a:r>
              <a:rPr lang="hu-HU" dirty="0"/>
              <a:t>Állapot már nem egy objektum, hanem lista</a:t>
            </a:r>
          </a:p>
          <a:p>
            <a:pPr lvl="1"/>
            <a:r>
              <a:rPr lang="hu-HU" dirty="0"/>
              <a:t>Egyesével lekérdezhető, sorrend fontos</a:t>
            </a:r>
            <a:endParaRPr lang="en-US" dirty="0"/>
          </a:p>
          <a:p>
            <a:pPr lvl="2"/>
            <a:r>
              <a:rPr lang="hu-HU" dirty="0"/>
              <a:t>Például a második </a:t>
            </a:r>
            <a:r>
              <a:rPr lang="hu-HU" dirty="0" err="1"/>
              <a:t>useState</a:t>
            </a:r>
            <a:r>
              <a:rPr lang="hu-HU" dirty="0"/>
              <a:t> hívás a 2. állapotot adja vissza</a:t>
            </a:r>
          </a:p>
          <a:p>
            <a:pPr lvl="2"/>
            <a:r>
              <a:rPr lang="hu-HU" dirty="0"/>
              <a:t>Nem hagyhatunk ki </a:t>
            </a:r>
            <a:r>
              <a:rPr lang="hu-HU" dirty="0" err="1"/>
              <a:t>useState</a:t>
            </a:r>
            <a:r>
              <a:rPr lang="hu-HU" dirty="0"/>
              <a:t> hívást (nem lehet </a:t>
            </a:r>
            <a:r>
              <a:rPr lang="hu-HU" dirty="0" err="1"/>
              <a:t>if-ben</a:t>
            </a:r>
            <a:r>
              <a:rPr lang="hu-H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46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Életciklus kezelés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Osztálynak voltak életciklus függvényei</a:t>
            </a:r>
          </a:p>
          <a:p>
            <a:pPr lvl="1"/>
            <a:r>
              <a:rPr lang="hu-HU" dirty="0"/>
              <a:t>Fel tudott iratkozni külső eseményekre</a:t>
            </a:r>
          </a:p>
          <a:p>
            <a:r>
              <a:rPr lang="hu-HU" dirty="0" err="1"/>
              <a:t>useEffect</a:t>
            </a:r>
            <a:r>
              <a:rPr lang="hu-HU" dirty="0"/>
              <a:t> az életciklus kezelő</a:t>
            </a:r>
          </a:p>
          <a:p>
            <a:pPr lvl="1"/>
            <a:r>
              <a:rPr lang="hu-HU" dirty="0"/>
              <a:t>Függvényt adunk át</a:t>
            </a:r>
          </a:p>
          <a:p>
            <a:pPr lvl="1"/>
            <a:r>
              <a:rPr lang="hu-HU" dirty="0"/>
              <a:t>Meghívja minden rajzolás után</a:t>
            </a:r>
          </a:p>
          <a:p>
            <a:pPr lvl="1"/>
            <a:r>
              <a:rPr lang="hu-HU" dirty="0"/>
              <a:t>Ha visszaadunk egy függvényt, akkor azt meghívja a </a:t>
            </a:r>
            <a:r>
              <a:rPr lang="hu-HU" dirty="0" err="1"/>
              <a:t>componentWillUnmount</a:t>
            </a:r>
            <a:r>
              <a:rPr lang="hu-HU" dirty="0"/>
              <a:t> idejében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07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Életciklus kezelés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1569216"/>
            <a:ext cx="11567160" cy="501675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componentDidMount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.timer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setInterval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 () 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forceUpdate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(), </a:t>
            </a:r>
            <a:r>
              <a:rPr lang="hu-HU" sz="20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componentWillUnmount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clearInterval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.timer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toLocaleTimeString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698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Életciklus kezelés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Át kell álljunk </a:t>
            </a:r>
            <a:r>
              <a:rPr lang="hu-HU" dirty="0" err="1"/>
              <a:t>state</a:t>
            </a:r>
            <a:r>
              <a:rPr lang="hu-HU" dirty="0"/>
              <a:t>-re, csak az vált ki rajzolást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useEffect</a:t>
            </a:r>
            <a:r>
              <a:rPr lang="hu-HU" dirty="0"/>
              <a:t> 2. paramétere a függőség</a:t>
            </a:r>
          </a:p>
          <a:p>
            <a:pPr lvl="1"/>
            <a:r>
              <a:rPr lang="hu-HU" dirty="0"/>
              <a:t>Mikor futtassa a megadott függvényt – itt soha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2115389"/>
            <a:ext cx="11567159" cy="317009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TimeHook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[ 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] = 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useState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useEffect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 () 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setInterval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setTime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toLocaleTimeString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  <a:r>
              <a:rPr lang="hu-HU" sz="20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() 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6600"/>
                </a:solidFill>
                <a:latin typeface="Consolas" panose="020B0609020204030204" pitchFamily="49" charset="0"/>
              </a:rPr>
              <a:t>clearInterval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}, [] );</a:t>
            </a: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u-H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hu-HU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9751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Sebesség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9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render</a:t>
            </a:r>
            <a:r>
              <a:rPr lang="hu-HU" dirty="0"/>
              <a:t> folyamat alapban minden komponenst érint</a:t>
            </a:r>
          </a:p>
          <a:p>
            <a:pPr lvl="1"/>
            <a:r>
              <a:rPr lang="hu-HU" dirty="0"/>
              <a:t>Azokat is, amik nem változtak</a:t>
            </a:r>
          </a:p>
          <a:p>
            <a:pPr lvl="1"/>
            <a:r>
              <a:rPr lang="hu-HU" dirty="0"/>
              <a:t>A rendszer nem tudja, hogy változnak-e, meg kell hívni a </a:t>
            </a:r>
            <a:r>
              <a:rPr lang="hu-HU" dirty="0" err="1"/>
              <a:t>render</a:t>
            </a:r>
            <a:r>
              <a:rPr lang="hu-HU" dirty="0"/>
              <a:t>-t, hogy ez kiderüljön</a:t>
            </a:r>
          </a:p>
          <a:p>
            <a:pPr lvl="1"/>
            <a:r>
              <a:rPr lang="hu-HU" dirty="0"/>
              <a:t>Onnan indul, ahol változás történt</a:t>
            </a:r>
          </a:p>
          <a:p>
            <a:pPr lvl="2"/>
            <a:r>
              <a:rPr lang="hu-HU" dirty="0"/>
              <a:t>Tehát csak a részfán megy végig</a:t>
            </a:r>
          </a:p>
          <a:p>
            <a:r>
              <a:rPr lang="hu-HU" dirty="0"/>
              <a:t>Ez a működés optimalizálható</a:t>
            </a:r>
          </a:p>
          <a:p>
            <a:pPr lvl="1"/>
            <a:r>
              <a:rPr lang="hu-HU" dirty="0"/>
              <a:t>A nem változott komponenseket nem kell vizsgálni</a:t>
            </a:r>
          </a:p>
          <a:p>
            <a:pPr lvl="1"/>
            <a:r>
              <a:rPr lang="hu-HU" dirty="0"/>
              <a:t>De valahogyan tudni kell, hogy melyek ezek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61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PureComponent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a </a:t>
            </a:r>
            <a:r>
              <a:rPr lang="hu-HU" dirty="0" err="1"/>
              <a:t>Component-ből</a:t>
            </a:r>
            <a:r>
              <a:rPr lang="hu-HU" dirty="0"/>
              <a:t>, hanem a </a:t>
            </a:r>
            <a:r>
              <a:rPr lang="hu-HU" dirty="0" err="1"/>
              <a:t>PureComponent-ből</a:t>
            </a:r>
            <a:r>
              <a:rPr lang="hu-HU" dirty="0"/>
              <a:t> származtatunk</a:t>
            </a:r>
          </a:p>
          <a:p>
            <a:pPr lvl="1"/>
            <a:r>
              <a:rPr lang="hu-HU" dirty="0"/>
              <a:t>Csak akkor </a:t>
            </a:r>
            <a:r>
              <a:rPr lang="hu-HU" dirty="0" err="1"/>
              <a:t>hívódik</a:t>
            </a:r>
            <a:r>
              <a:rPr lang="hu-HU" dirty="0"/>
              <a:t> </a:t>
            </a:r>
            <a:r>
              <a:rPr lang="hu-HU" dirty="0" err="1"/>
              <a:t>render</a:t>
            </a:r>
            <a:r>
              <a:rPr lang="hu-HU" dirty="0"/>
              <a:t>, ha a </a:t>
            </a:r>
            <a:r>
              <a:rPr lang="hu-HU" dirty="0" err="1"/>
              <a:t>props</a:t>
            </a:r>
            <a:r>
              <a:rPr lang="en-US" dirty="0"/>
              <a:t>, </a:t>
            </a:r>
            <a:r>
              <a:rPr lang="hu-HU" dirty="0"/>
              <a:t>vagy </a:t>
            </a:r>
            <a:r>
              <a:rPr lang="hu-HU" dirty="0" err="1"/>
              <a:t>state</a:t>
            </a:r>
            <a:r>
              <a:rPr lang="hu-HU" dirty="0"/>
              <a:t> változott</a:t>
            </a:r>
          </a:p>
          <a:p>
            <a:pPr lvl="1"/>
            <a:r>
              <a:rPr lang="hu-HU" dirty="0"/>
              <a:t>Egyéb belső állapota nem lehet (</a:t>
            </a:r>
            <a:r>
              <a:rPr lang="hu-HU" dirty="0" err="1"/>
              <a:t>state</a:t>
            </a:r>
            <a:r>
              <a:rPr lang="hu-HU" dirty="0"/>
              <a:t>-en kívül)</a:t>
            </a:r>
          </a:p>
          <a:p>
            <a:r>
              <a:rPr lang="hu-HU" dirty="0"/>
              <a:t>Ha nem ennyire tiszta a rendszer</a:t>
            </a:r>
          </a:p>
          <a:p>
            <a:pPr lvl="1"/>
            <a:r>
              <a:rPr lang="hu-HU" dirty="0" err="1"/>
              <a:t>shouldComponentUpdate</a:t>
            </a:r>
            <a:r>
              <a:rPr lang="hu-HU" dirty="0"/>
              <a:t> függvény</a:t>
            </a:r>
          </a:p>
          <a:p>
            <a:pPr lvl="1"/>
            <a:r>
              <a:rPr lang="hu-HU" dirty="0" err="1"/>
              <a:t>Meghívódik</a:t>
            </a:r>
            <a:r>
              <a:rPr lang="hu-HU" dirty="0"/>
              <a:t>, hogy kiderüljön, kell-e </a:t>
            </a:r>
            <a:r>
              <a:rPr lang="hu-HU" dirty="0" err="1"/>
              <a:t>rendert</a:t>
            </a:r>
            <a:r>
              <a:rPr lang="hu-HU" dirty="0"/>
              <a:t> hívni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PureComponent</a:t>
            </a:r>
            <a:r>
              <a:rPr lang="hu-HU" dirty="0"/>
              <a:t> ezt használja</a:t>
            </a:r>
          </a:p>
          <a:p>
            <a:pPr lvl="2"/>
            <a:r>
              <a:rPr lang="hu-HU" dirty="0"/>
              <a:t>Megnézi, hogy a </a:t>
            </a:r>
            <a:r>
              <a:rPr lang="hu-HU" dirty="0" err="1"/>
              <a:t>props</a:t>
            </a:r>
            <a:r>
              <a:rPr lang="hu-HU" dirty="0"/>
              <a:t> és </a:t>
            </a:r>
            <a:r>
              <a:rPr lang="hu-HU" dirty="0" err="1"/>
              <a:t>state</a:t>
            </a:r>
            <a:r>
              <a:rPr lang="hu-HU" dirty="0"/>
              <a:t> változott-e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</a:t>
            </a:r>
            <a:r>
              <a:rPr lang="en-US" dirty="0"/>
              <a:t>X</a:t>
            </a:r>
            <a:r>
              <a:rPr lang="hu-HU" dirty="0"/>
              <a:t> – </a:t>
            </a:r>
            <a:r>
              <a:rPr lang="hu-HU" dirty="0" err="1"/>
              <a:t>babeljs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Egyszerűsített szintaktika</a:t>
            </a:r>
          </a:p>
          <a:p>
            <a:r>
              <a:rPr lang="hu-HU" dirty="0"/>
              <a:t>A fordító átalakítja a kódot az előző formára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2604200"/>
            <a:ext cx="11567160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(p)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p.name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"Leo"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document.body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  <a:endParaRPr lang="hu-H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19347" y="4406438"/>
            <a:ext cx="11567160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(p)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createElement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"h1"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"Hello, 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,p.name,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createElement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"Leo"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}),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document.body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3350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React.memo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PureComponent</a:t>
            </a:r>
            <a:r>
              <a:rPr lang="hu-HU" dirty="0"/>
              <a:t> függvény</a:t>
            </a:r>
            <a:r>
              <a:rPr lang="en-US" dirty="0"/>
              <a:t> (hook)</a:t>
            </a:r>
            <a:r>
              <a:rPr lang="hu-HU" dirty="0"/>
              <a:t> verziója</a:t>
            </a:r>
          </a:p>
          <a:p>
            <a:pPr lvl="1"/>
            <a:r>
              <a:rPr lang="hu-HU" dirty="0"/>
              <a:t>Csak akkor hívja meg a függvényt, ha a </a:t>
            </a:r>
            <a:r>
              <a:rPr lang="hu-HU" dirty="0" err="1"/>
              <a:t>props</a:t>
            </a:r>
            <a:r>
              <a:rPr lang="hu-HU" dirty="0"/>
              <a:t>, vagy </a:t>
            </a:r>
            <a:r>
              <a:rPr lang="hu-HU" dirty="0" err="1"/>
              <a:t>state</a:t>
            </a:r>
            <a:r>
              <a:rPr lang="hu-HU" dirty="0"/>
              <a:t> változott</a:t>
            </a:r>
          </a:p>
          <a:p>
            <a:r>
              <a:rPr lang="hu-HU" dirty="0"/>
              <a:t>Különben az eltárolt fát használja – innen a név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283564" y="3483347"/>
            <a:ext cx="6420597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memo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...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 );</a:t>
            </a:r>
            <a:endParaRPr lang="hu-H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64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Sebesség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React</a:t>
            </a:r>
            <a:r>
              <a:rPr lang="hu-HU" dirty="0"/>
              <a:t> fa generálása és hasonlítása gyors</a:t>
            </a:r>
          </a:p>
          <a:p>
            <a:r>
              <a:rPr lang="hu-HU" dirty="0"/>
              <a:t>Komplex felület esetén (10000+ elem) nem gyors</a:t>
            </a:r>
          </a:p>
          <a:p>
            <a:pPr lvl="1"/>
            <a:r>
              <a:rPr lang="hu-HU" dirty="0"/>
              <a:t>Mikor van ilyen sok elem?</a:t>
            </a:r>
          </a:p>
          <a:p>
            <a:pPr lvl="2"/>
            <a:r>
              <a:rPr lang="hu-HU" dirty="0"/>
              <a:t>Táblázatot kell megjeleníteni bonyolult cellákkal, </a:t>
            </a:r>
            <a:r>
              <a:rPr lang="hu-HU" dirty="0" err="1"/>
              <a:t>details</a:t>
            </a:r>
            <a:r>
              <a:rPr lang="hu-HU" dirty="0"/>
              <a:t> sorral, stb.</a:t>
            </a:r>
          </a:p>
          <a:p>
            <a:r>
              <a:rPr lang="hu-HU" dirty="0"/>
              <a:t>Teljes komponensek (és gyerekeik) kihagyása jelentősen gyorsít</a:t>
            </a:r>
            <a:endParaRPr lang="en-US" dirty="0"/>
          </a:p>
          <a:p>
            <a:r>
              <a:rPr lang="hu-HU" dirty="0"/>
              <a:t>Maga a HTML </a:t>
            </a:r>
            <a:r>
              <a:rPr lang="hu-HU" dirty="0" err="1"/>
              <a:t>render</a:t>
            </a:r>
            <a:r>
              <a:rPr lang="hu-HU" dirty="0"/>
              <a:t>, amit a böngésző végez, ma már gyors</a:t>
            </a:r>
          </a:p>
        </p:txBody>
      </p:sp>
    </p:spTree>
    <p:extLst>
      <p:ext uri="{BB962C8B-B14F-4D97-AF65-F5344CB8AC3E}">
        <p14:creationId xmlns:p14="http://schemas.microsoft.com/office/powerpoint/2010/main" val="1811335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TSX</a:t>
            </a:r>
            <a:r>
              <a:rPr lang="hu-HU" dirty="0"/>
              <a:t> – </a:t>
            </a:r>
            <a:r>
              <a:rPr lang="hu-HU" dirty="0" err="1"/>
              <a:t>TypeScript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Típusos JSX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Kapcsos zárójelek között saját kód</a:t>
            </a:r>
          </a:p>
          <a:p>
            <a:pPr lvl="1"/>
            <a:r>
              <a:rPr lang="hu-HU" dirty="0"/>
              <a:t>Csak kifejezést lehet beírni</a:t>
            </a:r>
            <a:r>
              <a:rPr lang="en-US" dirty="0"/>
              <a:t>, </a:t>
            </a:r>
            <a:r>
              <a:rPr lang="hu-HU" dirty="0"/>
              <a:t>ami visszaad valamit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2067968"/>
            <a:ext cx="11567160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(p)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return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p.name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"Leo"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document.body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  <a:endParaRPr lang="hu-H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19347" y="3847269"/>
            <a:ext cx="11567159" cy="83099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( p: {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 )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render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Greeter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"Leo"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document.body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</p:txBody>
      </p:sp>
    </p:spTree>
    <p:extLst>
      <p:ext uri="{BB962C8B-B14F-4D97-AF65-F5344CB8AC3E}">
        <p14:creationId xmlns:p14="http://schemas.microsoft.com/office/powerpoint/2010/main" val="354673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80DCFA-1F9E-A229-7F81-AD06B1C1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589" y="0"/>
            <a:ext cx="4361411" cy="355437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 fa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11567160" cy="5138447"/>
          </a:xfrm>
        </p:spPr>
        <p:txBody>
          <a:bodyPr/>
          <a:lstStyle/>
          <a:p>
            <a:r>
              <a:rPr lang="hu-HU" dirty="0"/>
              <a:t>A létrehozott elemek nem HTML elemek</a:t>
            </a:r>
          </a:p>
          <a:p>
            <a:r>
              <a:rPr lang="hu-HU" dirty="0"/>
              <a:t>Ugyanúgy hierarchiába vannak rendezve</a:t>
            </a:r>
          </a:p>
          <a:p>
            <a:pPr lvl="1"/>
            <a:r>
              <a:rPr lang="hu-HU" dirty="0"/>
              <a:t>Ez adja majd a HTML fát</a:t>
            </a:r>
          </a:p>
          <a:p>
            <a:r>
              <a:rPr lang="hu-HU" dirty="0"/>
              <a:t>A </a:t>
            </a:r>
            <a:r>
              <a:rPr lang="hu-HU" dirty="0" err="1"/>
              <a:t>render</a:t>
            </a:r>
            <a:r>
              <a:rPr lang="hu-HU" dirty="0"/>
              <a:t> hívás végzi el a HTML</a:t>
            </a:r>
            <a:r>
              <a:rPr lang="en-US" dirty="0"/>
              <a:t>-</a:t>
            </a:r>
            <a:r>
              <a:rPr lang="hu-HU" dirty="0"/>
              <a:t>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hu-HU" dirty="0"/>
              <a:t>konvertálást</a:t>
            </a:r>
          </a:p>
          <a:p>
            <a:pPr lvl="1"/>
            <a:r>
              <a:rPr lang="hu-HU" dirty="0" err="1"/>
              <a:t>Szinkronizációs</a:t>
            </a:r>
            <a:r>
              <a:rPr lang="hu-HU" dirty="0"/>
              <a:t> folyamat, amit csak JS objektumokon végez el</a:t>
            </a:r>
          </a:p>
          <a:p>
            <a:pPr lvl="2"/>
            <a:r>
              <a:rPr lang="hu-HU" dirty="0"/>
              <a:t>Keresi a változásokat (</a:t>
            </a:r>
            <a:r>
              <a:rPr lang="en-US" dirty="0"/>
              <a:t>tree reconciliation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Az eredmény egy változás lista</a:t>
            </a:r>
          </a:p>
          <a:p>
            <a:pPr lvl="2"/>
            <a:r>
              <a:rPr lang="hu-HU" dirty="0"/>
              <a:t>Első futáskor az eredmény a teljes fa</a:t>
            </a:r>
          </a:p>
          <a:p>
            <a:pPr lvl="2"/>
            <a:r>
              <a:rPr lang="hu-HU" dirty="0"/>
              <a:t>Utána csak a különbség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1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 fa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6" y="1439562"/>
            <a:ext cx="11786725" cy="5138447"/>
          </a:xfrm>
        </p:spPr>
        <p:txBody>
          <a:bodyPr/>
          <a:lstStyle/>
          <a:p>
            <a:r>
              <a:rPr lang="hu-HU" dirty="0"/>
              <a:t>A különbségből előáll a parancslista</a:t>
            </a:r>
          </a:p>
          <a:p>
            <a:pPr lvl="1"/>
            <a:r>
              <a:rPr lang="hu-HU" dirty="0"/>
              <a:t>Tényleges HTML változtató parancsok</a:t>
            </a:r>
          </a:p>
          <a:p>
            <a:pPr lvl="1"/>
            <a:r>
              <a:rPr lang="hu-HU" dirty="0"/>
              <a:t>Ezt végrehajtja</a:t>
            </a:r>
          </a:p>
          <a:p>
            <a:r>
              <a:rPr lang="hu-HU" dirty="0"/>
              <a:t>Lehetne vizsgálni a tényleges HTML fát is</a:t>
            </a:r>
          </a:p>
          <a:p>
            <a:pPr lvl="1"/>
            <a:r>
              <a:rPr lang="hu-HU" dirty="0"/>
              <a:t>Lassú</a:t>
            </a:r>
          </a:p>
          <a:p>
            <a:r>
              <a:rPr lang="hu-HU" dirty="0"/>
              <a:t>Kézzel beleírni a HTML-be nem lehet</a:t>
            </a:r>
          </a:p>
          <a:p>
            <a:pPr lvl="1"/>
            <a:r>
              <a:rPr lang="hu-HU" dirty="0"/>
              <a:t>Nem észleli</a:t>
            </a:r>
          </a:p>
          <a:p>
            <a:pPr lvl="1"/>
            <a:r>
              <a:rPr lang="hu-HU" dirty="0"/>
              <a:t>Nem írja vissza</a:t>
            </a:r>
          </a:p>
          <a:p>
            <a:pPr lvl="1"/>
            <a:r>
              <a:rPr lang="hu-HU" dirty="0"/>
              <a:t>De ha változik a </a:t>
            </a:r>
            <a:r>
              <a:rPr lang="hu-HU" dirty="0" err="1"/>
              <a:t>React</a:t>
            </a:r>
            <a:r>
              <a:rPr lang="hu-HU" dirty="0"/>
              <a:t> fában, akkor felülírja</a:t>
            </a:r>
          </a:p>
          <a:p>
            <a:pPr lvl="1"/>
            <a:r>
              <a:rPr lang="hu-HU" dirty="0"/>
              <a:t>Megbízhatatlan megoldás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05664-11DB-E4F6-79BD-E1E0EA2B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08" y="792804"/>
            <a:ext cx="5166492" cy="20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5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Összetett komponensek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925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3B1A0955F054D8699BEDBBF139674" ma:contentTypeVersion="3" ma:contentTypeDescription="Create a new document." ma:contentTypeScope="" ma:versionID="54223faedcabf71799847d7e37f1fc1a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f3b525f791e706b5f188c81139e6f4e8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60CE3-E90A-4E8E-95E5-3995E0F54385}"/>
</file>

<file path=customXml/itemProps2.xml><?xml version="1.0" encoding="utf-8"?>
<ds:datastoreItem xmlns:ds="http://schemas.openxmlformats.org/officeDocument/2006/customXml" ds:itemID="{B6636D57-45B3-40BD-8646-1284B705319F}"/>
</file>

<file path=customXml/itemProps3.xml><?xml version="1.0" encoding="utf-8"?>
<ds:datastoreItem xmlns:ds="http://schemas.openxmlformats.org/officeDocument/2006/customXml" ds:itemID="{2CCA0932-8AD6-41E5-B22D-327A2DC152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2765</Words>
  <Application>Microsoft Office PowerPoint</Application>
  <PresentationFormat>Widescreen</PresentationFormat>
  <Paragraphs>515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React</vt:lpstr>
      <vt:lpstr>Hello, World</vt:lpstr>
      <vt:lpstr>Hello, World</vt:lpstr>
      <vt:lpstr>JSX – babeljs</vt:lpstr>
      <vt:lpstr>TSX – TypeScript</vt:lpstr>
      <vt:lpstr>React fa</vt:lpstr>
      <vt:lpstr>React fa</vt:lpstr>
      <vt:lpstr>React</vt:lpstr>
      <vt:lpstr>Osztály komponens</vt:lpstr>
      <vt:lpstr>Osztály komponens előnyei/hátrányai</vt:lpstr>
      <vt:lpstr>Tulajdonságok (props)</vt:lpstr>
      <vt:lpstr>Állapot kezelés (state)</vt:lpstr>
      <vt:lpstr>Állapot kezelés (state)</vt:lpstr>
      <vt:lpstr>Állapot kezelés (state) – aszinkron</vt:lpstr>
      <vt:lpstr>Állapot kezelés (state) – aszinkron</vt:lpstr>
      <vt:lpstr>Állapot kezelés (state) – merge</vt:lpstr>
      <vt:lpstr>Komponens életciklusa</vt:lpstr>
      <vt:lpstr>Életciklus kezelés</vt:lpstr>
      <vt:lpstr>Életciklus kezelés</vt:lpstr>
      <vt:lpstr>Kompozíció</vt:lpstr>
      <vt:lpstr>render</vt:lpstr>
      <vt:lpstr>Egymásba ágyazás</vt:lpstr>
      <vt:lpstr>Statikus és feltételes gyerekek</vt:lpstr>
      <vt:lpstr>Lista létrehozása</vt:lpstr>
      <vt:lpstr>Lista létrehozása – key </vt:lpstr>
      <vt:lpstr>Több gyökérelem</vt:lpstr>
      <vt:lpstr>Feltételes attribútumok</vt:lpstr>
      <vt:lpstr>class, for, classList</vt:lpstr>
      <vt:lpstr>Komponens gyerekei</vt:lpstr>
      <vt:lpstr>Öröklés</vt:lpstr>
      <vt:lpstr>Felhasználói bemenet</vt:lpstr>
      <vt:lpstr>Esemény kezelés</vt:lpstr>
      <vt:lpstr>input és társai</vt:lpstr>
      <vt:lpstr>state-ben tárolt állapot</vt:lpstr>
      <vt:lpstr>DOM-ban tárolt állapot</vt:lpstr>
      <vt:lpstr>DOM-ban tárolt állapot</vt:lpstr>
      <vt:lpstr>Hol legyen az állapot?</vt:lpstr>
      <vt:lpstr>Típusok</vt:lpstr>
      <vt:lpstr>Validáció</vt:lpstr>
      <vt:lpstr>Hooks</vt:lpstr>
      <vt:lpstr>Hook – függvény</vt:lpstr>
      <vt:lpstr>Állapot kezelés</vt:lpstr>
      <vt:lpstr>Életciklus kezelés</vt:lpstr>
      <vt:lpstr>Életciklus kezelés</vt:lpstr>
      <vt:lpstr>Életciklus kezelés</vt:lpstr>
      <vt:lpstr>Sebesség</vt:lpstr>
      <vt:lpstr>Alapok</vt:lpstr>
      <vt:lpstr>PureComponent</vt:lpstr>
      <vt:lpstr>React.memo</vt:lpstr>
      <vt:lpstr>Sebesség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Rajacsics Tamás</cp:lastModifiedBy>
  <cp:revision>445</cp:revision>
  <dcterms:created xsi:type="dcterms:W3CDTF">2019-10-16T00:52:01Z</dcterms:created>
  <dcterms:modified xsi:type="dcterms:W3CDTF">2023-05-19T03:54:43Z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