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46"/>
  </p:notesMasterIdLst>
  <p:sldIdLst>
    <p:sldId id="256" r:id="rId2"/>
    <p:sldId id="337" r:id="rId3"/>
    <p:sldId id="293" r:id="rId4"/>
    <p:sldId id="383" r:id="rId5"/>
    <p:sldId id="349" r:id="rId6"/>
    <p:sldId id="292" r:id="rId7"/>
    <p:sldId id="347" r:id="rId8"/>
    <p:sldId id="348" r:id="rId9"/>
    <p:sldId id="352" r:id="rId10"/>
    <p:sldId id="385" r:id="rId11"/>
    <p:sldId id="346" r:id="rId12"/>
    <p:sldId id="380" r:id="rId13"/>
    <p:sldId id="381" r:id="rId14"/>
    <p:sldId id="351" r:id="rId15"/>
    <p:sldId id="353" r:id="rId16"/>
    <p:sldId id="357" r:id="rId17"/>
    <p:sldId id="358" r:id="rId18"/>
    <p:sldId id="360" r:id="rId19"/>
    <p:sldId id="362" r:id="rId20"/>
    <p:sldId id="361" r:id="rId21"/>
    <p:sldId id="372" r:id="rId22"/>
    <p:sldId id="374" r:id="rId23"/>
    <p:sldId id="343" r:id="rId24"/>
    <p:sldId id="386" r:id="rId25"/>
    <p:sldId id="373" r:id="rId26"/>
    <p:sldId id="344" r:id="rId27"/>
    <p:sldId id="345" r:id="rId28"/>
    <p:sldId id="350" r:id="rId29"/>
    <p:sldId id="364" r:id="rId30"/>
    <p:sldId id="369" r:id="rId31"/>
    <p:sldId id="363" r:id="rId32"/>
    <p:sldId id="366" r:id="rId33"/>
    <p:sldId id="367" r:id="rId34"/>
    <p:sldId id="370" r:id="rId35"/>
    <p:sldId id="368" r:id="rId36"/>
    <p:sldId id="371" r:id="rId37"/>
    <p:sldId id="387" r:id="rId38"/>
    <p:sldId id="375" r:id="rId39"/>
    <p:sldId id="376" r:id="rId40"/>
    <p:sldId id="377" r:id="rId41"/>
    <p:sldId id="378" r:id="rId42"/>
    <p:sldId id="379" r:id="rId43"/>
    <p:sldId id="365" r:id="rId44"/>
    <p:sldId id="28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A2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2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469C9-0934-412E-B461-2FED8CCFCC9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60812-E563-4379-9D23-A6B4C09C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910A26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0" y="5932968"/>
            <a:ext cx="9144000" cy="925033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25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7"/>
            <a:ext cx="92675" cy="1141619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0134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79107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Téglalap 7"/>
          <p:cNvSpPr/>
          <p:nvPr userDrawn="1"/>
        </p:nvSpPr>
        <p:spPr>
          <a:xfrm>
            <a:off x="1" y="174376"/>
            <a:ext cx="116958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8040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églalap 10"/>
          <p:cNvSpPr/>
          <p:nvPr userDrawn="1"/>
        </p:nvSpPr>
        <p:spPr>
          <a:xfrm>
            <a:off x="1" y="174376"/>
            <a:ext cx="116958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74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16958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5358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2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510" y="174377"/>
            <a:ext cx="8675370" cy="1141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510" y="1439563"/>
            <a:ext cx="8675370" cy="513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239510" y="6765324"/>
            <a:ext cx="8675371" cy="92676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55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10A26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10A26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Multiplatform szoftverfejlesztés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637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architektúra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C3FBA-529B-4B45-8EA1-43C065566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630995"/>
            <a:ext cx="7981950" cy="405765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28F0D45-5FCD-4765-9A89-DED098180315}"/>
              </a:ext>
            </a:extLst>
          </p:cNvPr>
          <p:cNvSpPr/>
          <p:nvPr/>
        </p:nvSpPr>
        <p:spPr>
          <a:xfrm>
            <a:off x="3595456" y="1630996"/>
            <a:ext cx="5319424" cy="1662620"/>
          </a:xfrm>
          <a:prstGeom prst="ellipse">
            <a:avLst/>
          </a:prstGeom>
          <a:noFill/>
          <a:ln w="76200">
            <a:solidFill>
              <a:srgbClr val="910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CB8A2D-D383-46C1-8216-9B6CBD9BA5D2}"/>
              </a:ext>
            </a:extLst>
          </p:cNvPr>
          <p:cNvSpPr/>
          <p:nvPr/>
        </p:nvSpPr>
        <p:spPr>
          <a:xfrm>
            <a:off x="2203142" y="3214413"/>
            <a:ext cx="1392314" cy="859423"/>
          </a:xfrm>
          <a:prstGeom prst="ellipse">
            <a:avLst/>
          </a:prstGeom>
          <a:noFill/>
          <a:ln w="76200">
            <a:solidFill>
              <a:srgbClr val="910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773C32-CC05-4D64-B339-6B2E2AC1D312}"/>
              </a:ext>
            </a:extLst>
          </p:cNvPr>
          <p:cNvSpPr/>
          <p:nvPr/>
        </p:nvSpPr>
        <p:spPr>
          <a:xfrm>
            <a:off x="6172940" y="3293616"/>
            <a:ext cx="1392314" cy="795915"/>
          </a:xfrm>
          <a:prstGeom prst="ellipse">
            <a:avLst/>
          </a:prstGeom>
          <a:noFill/>
          <a:ln w="76200">
            <a:solidFill>
              <a:srgbClr val="910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69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sablon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Mint </a:t>
            </a:r>
            <a:r>
              <a:rPr lang="hu-HU" dirty="0" err="1"/>
              <a:t>Vue-nál</a:t>
            </a:r>
            <a:r>
              <a:rPr lang="hu-HU" dirty="0"/>
              <a:t>: normál HTML + attribútumok</a:t>
            </a:r>
          </a:p>
          <a:p>
            <a:pPr lvl="1"/>
            <a:r>
              <a:rPr lang="hu-HU" dirty="0"/>
              <a:t>Emlékeztető: </a:t>
            </a:r>
            <a:r>
              <a:rPr lang="hu-HU" dirty="0" err="1"/>
              <a:t>React-nél</a:t>
            </a:r>
            <a:r>
              <a:rPr lang="hu-HU" dirty="0"/>
              <a:t> kód van</a:t>
            </a:r>
          </a:p>
          <a:p>
            <a:pPr lvl="1"/>
            <a:r>
              <a:rPr lang="hu-HU" dirty="0"/>
              <a:t>Szinte minden HTML tag megengedett</a:t>
            </a:r>
          </a:p>
          <a:p>
            <a:pPr lvl="2"/>
            <a:r>
              <a:rPr lang="hu-HU" dirty="0"/>
              <a:t>script, </a:t>
            </a:r>
            <a:r>
              <a:rPr lang="hu-HU" dirty="0" err="1"/>
              <a:t>html</a:t>
            </a:r>
            <a:r>
              <a:rPr lang="hu-HU" dirty="0"/>
              <a:t>, body, </a:t>
            </a:r>
            <a:r>
              <a:rPr lang="hu-HU" dirty="0" err="1"/>
              <a:t>base</a:t>
            </a:r>
            <a:r>
              <a:rPr lang="hu-HU" dirty="0"/>
              <a:t> nem</a:t>
            </a:r>
          </a:p>
          <a:p>
            <a:r>
              <a:rPr lang="hu-HU" dirty="0"/>
              <a:t>Adatkötés</a:t>
            </a:r>
          </a:p>
          <a:p>
            <a:pPr lvl="1"/>
            <a:r>
              <a:rPr lang="en-US" dirty="0" err="1"/>
              <a:t>Egyirányú</a:t>
            </a:r>
            <a:r>
              <a:rPr lang="en-US" dirty="0"/>
              <a:t> (</a:t>
            </a:r>
            <a:r>
              <a:rPr lang="en-US" dirty="0" err="1"/>
              <a:t>komponens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sablon</a:t>
            </a:r>
            <a:r>
              <a:rPr lang="en-US" dirty="0">
                <a:sym typeface="Wingdings" panose="05000000000000000000" pitchFamily="2" charset="2"/>
              </a:rPr>
              <a:t>) </a:t>
            </a:r>
            <a:r>
              <a:rPr lang="en-US" dirty="0"/>
              <a:t>: {{}}, [] = “…”</a:t>
            </a:r>
          </a:p>
          <a:p>
            <a:pPr lvl="1"/>
            <a:r>
              <a:rPr lang="en-US" dirty="0" err="1"/>
              <a:t>Egyirányú</a:t>
            </a:r>
            <a:r>
              <a:rPr lang="en-US" dirty="0"/>
              <a:t> (</a:t>
            </a:r>
            <a:r>
              <a:rPr lang="en-US" dirty="0" err="1"/>
              <a:t>sablon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komponens</a:t>
            </a:r>
            <a:r>
              <a:rPr lang="en-US" dirty="0">
                <a:sym typeface="Wingdings" panose="05000000000000000000" pitchFamily="2" charset="2"/>
              </a:rPr>
              <a:t>): ()</a:t>
            </a:r>
            <a:endParaRPr lang="en-US" dirty="0"/>
          </a:p>
          <a:p>
            <a:pPr lvl="1"/>
            <a:r>
              <a:rPr lang="en-US" dirty="0" err="1"/>
              <a:t>Kétirányú</a:t>
            </a:r>
            <a:r>
              <a:rPr lang="en-US" dirty="0"/>
              <a:t>: [()]</a:t>
            </a:r>
            <a:endParaRPr lang="hu-HU" dirty="0"/>
          </a:p>
          <a:p>
            <a:r>
              <a:rPr lang="en-US" dirty="0" err="1"/>
              <a:t>Strukturális</a:t>
            </a:r>
            <a:r>
              <a:rPr lang="en-US" dirty="0"/>
              <a:t> </a:t>
            </a:r>
            <a:r>
              <a:rPr lang="en-US" dirty="0" err="1"/>
              <a:t>direktívák</a:t>
            </a:r>
            <a:endParaRPr lang="en-US" dirty="0"/>
          </a:p>
          <a:p>
            <a:pPr lvl="1"/>
            <a:r>
              <a:rPr lang="en-US" dirty="0"/>
              <a:t>Az </a:t>
            </a:r>
            <a:r>
              <a:rPr lang="en-US" dirty="0" err="1"/>
              <a:t>adott</a:t>
            </a:r>
            <a:r>
              <a:rPr lang="en-US" dirty="0"/>
              <a:t> HTML </a:t>
            </a:r>
            <a:r>
              <a:rPr lang="en-US" dirty="0" err="1"/>
              <a:t>elem</a:t>
            </a:r>
            <a:r>
              <a:rPr lang="en-US" dirty="0"/>
              <a:t> </a:t>
            </a:r>
            <a:r>
              <a:rPr lang="en-US" dirty="0" err="1"/>
              <a:t>megjelenjen</a:t>
            </a:r>
            <a:r>
              <a:rPr lang="en-US" dirty="0"/>
              <a:t>-e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sem</a:t>
            </a:r>
            <a:endParaRPr lang="en-US" dirty="0"/>
          </a:p>
          <a:p>
            <a:pPr lvl="1"/>
            <a:r>
              <a:rPr lang="hu-HU" dirty="0"/>
              <a:t>*</a:t>
            </a:r>
            <a:r>
              <a:rPr lang="hu-HU" dirty="0" err="1"/>
              <a:t>ngIf</a:t>
            </a:r>
            <a:r>
              <a:rPr lang="en-US" dirty="0"/>
              <a:t>, *</a:t>
            </a:r>
            <a:r>
              <a:rPr lang="en-US" dirty="0" err="1"/>
              <a:t>nfGor</a:t>
            </a:r>
            <a:r>
              <a:rPr lang="en-US" dirty="0"/>
              <a:t>, *</a:t>
            </a:r>
            <a:r>
              <a:rPr lang="en-US" dirty="0" err="1"/>
              <a:t>ngSwitch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Sajátot</a:t>
            </a:r>
            <a:r>
              <a:rPr lang="en-US" dirty="0"/>
              <a:t> is </a:t>
            </a:r>
            <a:r>
              <a:rPr lang="en-US" dirty="0" err="1"/>
              <a:t>készíthetünk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2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0, vagy 1 elem: </a:t>
            </a:r>
            <a:r>
              <a:rPr lang="en-US" dirty="0"/>
              <a:t>*ng</a:t>
            </a:r>
            <a:r>
              <a:rPr lang="hu-HU" dirty="0" err="1"/>
              <a:t>If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Kifejezést fogad el</a:t>
            </a:r>
          </a:p>
          <a:p>
            <a:endParaRPr lang="hu-HU" dirty="0"/>
          </a:p>
          <a:p>
            <a:r>
              <a:rPr lang="hu-HU" dirty="0"/>
              <a:t>Teljesen kiveszi az elemet</a:t>
            </a:r>
          </a:p>
          <a:p>
            <a:pPr lvl="1"/>
            <a:r>
              <a:rPr lang="hu-HU" dirty="0"/>
              <a:t>Az elem tartalmát nem értékeli ki</a:t>
            </a:r>
          </a:p>
          <a:p>
            <a:pPr lvl="1"/>
            <a:r>
              <a:rPr lang="hu-HU" dirty="0"/>
              <a:t>Teljes részfát </a:t>
            </a:r>
            <a:r>
              <a:rPr lang="hu-HU" dirty="0" err="1"/>
              <a:t>törli</a:t>
            </a:r>
            <a:r>
              <a:rPr lang="hu-HU" dirty="0"/>
              <a:t>, komponenseket is</a:t>
            </a:r>
          </a:p>
          <a:p>
            <a:r>
              <a:rPr lang="hu-HU" dirty="0"/>
              <a:t>Ha csak rejteni akarjuk</a:t>
            </a:r>
          </a:p>
          <a:p>
            <a:pPr lvl="1"/>
            <a:r>
              <a:rPr lang="hu-HU" dirty="0"/>
              <a:t>display-t kell </a:t>
            </a:r>
            <a:r>
              <a:rPr lang="hu-HU" dirty="0" err="1"/>
              <a:t>none-ra</a:t>
            </a:r>
            <a:r>
              <a:rPr lang="hu-HU" dirty="0"/>
              <a:t> állítani kötéssel</a:t>
            </a:r>
          </a:p>
          <a:p>
            <a:pPr lvl="1"/>
            <a:r>
              <a:rPr lang="hu-HU" dirty="0"/>
              <a:t>Nincs külön megoldás, mint pl. </a:t>
            </a:r>
            <a:r>
              <a:rPr lang="hu-HU" dirty="0" err="1"/>
              <a:t>Vue-ban</a:t>
            </a:r>
            <a:endParaRPr lang="hu-HU" dirty="0"/>
          </a:p>
          <a:p>
            <a:r>
              <a:rPr lang="hu-HU" dirty="0"/>
              <a:t>Van </a:t>
            </a:r>
            <a:r>
              <a:rPr lang="hu-HU" dirty="0" err="1"/>
              <a:t>ngSwitch</a:t>
            </a:r>
            <a:r>
              <a:rPr lang="hu-HU" dirty="0"/>
              <a:t>, mintha sok </a:t>
            </a:r>
            <a:r>
              <a:rPr lang="hu-HU" dirty="0" err="1"/>
              <a:t>ngIf</a:t>
            </a:r>
            <a:r>
              <a:rPr lang="hu-HU" dirty="0"/>
              <a:t> lenne</a:t>
            </a:r>
          </a:p>
          <a:p>
            <a:pPr lvl="1"/>
            <a:r>
              <a:rPr lang="hu-HU" dirty="0"/>
              <a:t>Kényelmesebb</a:t>
            </a:r>
          </a:p>
        </p:txBody>
      </p:sp>
      <p:sp>
        <p:nvSpPr>
          <p:cNvPr id="4" name="Téglalap 3"/>
          <p:cNvSpPr/>
          <p:nvPr/>
        </p:nvSpPr>
        <p:spPr>
          <a:xfrm>
            <a:off x="239510" y="1965959"/>
            <a:ext cx="867537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&lt;p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*</a:t>
            </a:r>
            <a:r>
              <a:rPr lang="en-US" sz="2400" dirty="0" err="1">
                <a:solidFill>
                  <a:srgbClr val="FF0000"/>
                </a:solidFill>
                <a:latin typeface="Segoe UI" panose="020B0502040204020203" pitchFamily="34" charset="0"/>
              </a:rPr>
              <a:t>ngIf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Segoe UI" panose="020B0502040204020203" pitchFamily="34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numbers.length</a:t>
            </a:r>
            <a:r>
              <a:rPr lang="en-US" sz="2400" dirty="0">
                <a:solidFill>
                  <a:srgbClr val="0000FF"/>
                </a:solidFill>
                <a:latin typeface="Segoe UI" panose="020B0502040204020203" pitchFamily="34" charset="0"/>
              </a:rPr>
              <a:t>&gt;3"</a:t>
            </a:r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Sok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szám</a:t>
            </a:r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&lt;/p&gt;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02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0, vagy több elem: </a:t>
            </a:r>
            <a:r>
              <a:rPr lang="en-US" dirty="0"/>
              <a:t>*</a:t>
            </a:r>
            <a:r>
              <a:rPr lang="en-US" dirty="0" err="1"/>
              <a:t>ngFor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“let x of c” </a:t>
            </a:r>
            <a:r>
              <a:rPr lang="hu-HU" dirty="0"/>
              <a:t>szintaktika</a:t>
            </a:r>
          </a:p>
          <a:p>
            <a:endParaRPr lang="hu-HU" dirty="0"/>
          </a:p>
          <a:p>
            <a:pPr lvl="1"/>
            <a:r>
              <a:rPr lang="hu-HU" dirty="0"/>
              <a:t>x az elem</a:t>
            </a:r>
          </a:p>
          <a:p>
            <a:pPr lvl="1"/>
            <a:r>
              <a:rPr lang="hu-HU" dirty="0"/>
              <a:t>c a gyűjtemény</a:t>
            </a:r>
          </a:p>
          <a:p>
            <a:r>
              <a:rPr lang="hu-HU" dirty="0"/>
              <a:t>Megszerezhetjük az indexet is</a:t>
            </a:r>
            <a:endParaRPr lang="en-US" dirty="0"/>
          </a:p>
          <a:p>
            <a:endParaRPr lang="en-US" dirty="0"/>
          </a:p>
          <a:p>
            <a:r>
              <a:rPr lang="hu-HU" dirty="0"/>
              <a:t>Azonosító megadása: </a:t>
            </a:r>
            <a:r>
              <a:rPr lang="hu-HU" dirty="0" err="1"/>
              <a:t>trackBy</a:t>
            </a:r>
            <a:r>
              <a:rPr lang="hu-HU" dirty="0"/>
              <a:t> (</a:t>
            </a:r>
            <a:r>
              <a:rPr lang="hu-HU" dirty="0" err="1"/>
              <a:t>React</a:t>
            </a:r>
            <a:r>
              <a:rPr lang="hu-HU" dirty="0"/>
              <a:t>: </a:t>
            </a:r>
            <a:r>
              <a:rPr lang="hu-HU" dirty="0" err="1"/>
              <a:t>key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Függvény, ami visszaadja a kulcsot</a:t>
            </a:r>
          </a:p>
        </p:txBody>
      </p:sp>
      <p:sp>
        <p:nvSpPr>
          <p:cNvPr id="4" name="Téglalap 3"/>
          <p:cNvSpPr/>
          <p:nvPr/>
        </p:nvSpPr>
        <p:spPr>
          <a:xfrm>
            <a:off x="239510" y="1965959"/>
            <a:ext cx="867537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&lt;li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*</a:t>
            </a:r>
            <a:r>
              <a:rPr lang="en-US" sz="2400" dirty="0" err="1">
                <a:solidFill>
                  <a:srgbClr val="FF0000"/>
                </a:solidFill>
                <a:latin typeface="Segoe UI" panose="020B0502040204020203" pitchFamily="34" charset="0"/>
              </a:rPr>
              <a:t>ngFor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Segoe UI" panose="020B0502040204020203" pitchFamily="34" charset="0"/>
              </a:rPr>
              <a:t>"let n of numbers"</a:t>
            </a:r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{{n}}</a:t>
            </a:r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&lt;/li&gt;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39510" y="4008786"/>
            <a:ext cx="867537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&lt;li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*</a:t>
            </a:r>
            <a:r>
              <a:rPr lang="en-US" sz="2400" dirty="0" err="1">
                <a:solidFill>
                  <a:srgbClr val="FF0000"/>
                </a:solidFill>
                <a:latin typeface="Segoe UI" panose="020B0502040204020203" pitchFamily="34" charset="0"/>
              </a:rPr>
              <a:t>ngFor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Segoe UI" panose="020B0502040204020203" pitchFamily="34" charset="0"/>
              </a:rPr>
              <a:t>"let n of numbers; let i=index"</a:t>
            </a:r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{{i+1}}: {{n}}</a:t>
            </a:r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&lt;/li&gt;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239510" y="5682046"/>
            <a:ext cx="867537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&lt;li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*</a:t>
            </a:r>
            <a:r>
              <a:rPr lang="en-US" sz="2400" dirty="0" err="1">
                <a:solidFill>
                  <a:srgbClr val="FF0000"/>
                </a:solidFill>
                <a:latin typeface="Segoe UI" panose="020B0502040204020203" pitchFamily="34" charset="0"/>
              </a:rPr>
              <a:t>ngFor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Segoe UI" panose="020B0502040204020203" pitchFamily="34" charset="0"/>
              </a:rPr>
              <a:t>"let n of numbers; 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trackBy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: 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numbersKey</a:t>
            </a:r>
            <a:r>
              <a:rPr lang="en-US" sz="2400" dirty="0">
                <a:solidFill>
                  <a:srgbClr val="0000FF"/>
                </a:solidFill>
                <a:latin typeface="Segoe UI" panose="020B0502040204020203" pitchFamily="34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{{n}}</a:t>
            </a:r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&lt;/li&gt;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6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Adatkötés </a:t>
            </a:r>
            <a:r>
              <a:rPr lang="en-US" dirty="0"/>
              <a:t>{{}}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Betehetjük önállóan, vagy szöveg mellé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Egyirányú adatkötés</a:t>
            </a:r>
            <a:r>
              <a:rPr lang="en-US" dirty="0"/>
              <a:t> (</a:t>
            </a:r>
            <a:r>
              <a:rPr lang="en-US" dirty="0" err="1"/>
              <a:t>komponens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sablon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hu-HU" dirty="0"/>
              <a:t>Tetszőleges TS kifejezés lehet benne</a:t>
            </a:r>
          </a:p>
          <a:p>
            <a:pPr lvl="1"/>
            <a:r>
              <a:rPr lang="hu-HU" dirty="0"/>
              <a:t>Kivétel olyanok, amiknek mellékhatása van</a:t>
            </a:r>
          </a:p>
          <a:p>
            <a:pPr lvl="2"/>
            <a:r>
              <a:rPr lang="hu-HU" dirty="0"/>
              <a:t>Például értékadás</a:t>
            </a:r>
          </a:p>
          <a:p>
            <a:pPr lvl="1"/>
            <a:r>
              <a:rPr lang="hu-HU" dirty="0"/>
              <a:t>Cél, hogy ne legyen bonyolult</a:t>
            </a:r>
          </a:p>
          <a:p>
            <a:pPr lvl="2"/>
            <a:r>
              <a:rPr lang="hu-HU" dirty="0"/>
              <a:t>Deklaratív megoldásokat nehéz tesztelni</a:t>
            </a:r>
          </a:p>
          <a:p>
            <a:r>
              <a:rPr lang="hu-HU" dirty="0"/>
              <a:t>Attribútumban is működik</a:t>
            </a:r>
          </a:p>
        </p:txBody>
      </p:sp>
      <p:sp>
        <p:nvSpPr>
          <p:cNvPr id="5" name="Téglalap 4"/>
          <p:cNvSpPr/>
          <p:nvPr/>
        </p:nvSpPr>
        <p:spPr>
          <a:xfrm>
            <a:off x="239510" y="2084371"/>
            <a:ext cx="867537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&lt;p&gt;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Hello, {{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name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}}!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&lt;/p&gt;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72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Adatkötés </a:t>
            </a:r>
            <a:r>
              <a:rPr lang="en-US" dirty="0"/>
              <a:t>[</a:t>
            </a:r>
            <a:r>
              <a:rPr lang="en-US" dirty="0" err="1"/>
              <a:t>attrib</a:t>
            </a:r>
            <a:r>
              <a:rPr lang="en-US" dirty="0"/>
              <a:t>]=“</a:t>
            </a:r>
            <a:r>
              <a:rPr lang="hu-HU" dirty="0" err="1"/>
              <a:t>expr</a:t>
            </a:r>
            <a:r>
              <a:rPr lang="en-US" dirty="0"/>
              <a:t>”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Azonos</a:t>
            </a:r>
            <a:r>
              <a:rPr lang="en-US" dirty="0"/>
              <a:t> hat</a:t>
            </a:r>
            <a:r>
              <a:rPr lang="hu-HU" dirty="0" err="1"/>
              <a:t>ása</a:t>
            </a:r>
            <a:r>
              <a:rPr lang="hu-HU" dirty="0"/>
              <a:t> van, egyirányú</a:t>
            </a:r>
          </a:p>
          <a:p>
            <a:r>
              <a:rPr lang="hu-HU" dirty="0"/>
              <a:t>De ez a DOM elem tulajdonságához köt</a:t>
            </a:r>
            <a:endParaRPr lang="en-US" dirty="0"/>
          </a:p>
          <a:p>
            <a:endParaRPr lang="en-US" dirty="0"/>
          </a:p>
          <a:p>
            <a:pPr lvl="1"/>
            <a:r>
              <a:rPr lang="hu-HU" dirty="0"/>
              <a:t>Esetünkben azonos az attribútummal (</a:t>
            </a:r>
            <a:r>
              <a:rPr lang="hu-HU" dirty="0" err="1"/>
              <a:t>id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De a legtöbb esetben más (</a:t>
            </a:r>
            <a:r>
              <a:rPr lang="hu-HU" dirty="0" err="1"/>
              <a:t>className</a:t>
            </a:r>
            <a:r>
              <a:rPr lang="hu-HU" dirty="0"/>
              <a:t> vs. </a:t>
            </a:r>
            <a:r>
              <a:rPr lang="hu-HU" dirty="0" err="1"/>
              <a:t>class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Vagy nincs is olyan tulajdonság (</a:t>
            </a:r>
            <a:r>
              <a:rPr lang="hu-HU" dirty="0" err="1"/>
              <a:t>aria-label</a:t>
            </a:r>
            <a:r>
              <a:rPr lang="hu-HU" dirty="0"/>
              <a:t>)</a:t>
            </a:r>
          </a:p>
          <a:p>
            <a:r>
              <a:rPr lang="hu-HU" dirty="0"/>
              <a:t>Ha az elem egy komponens (és nem DOM elem), akkor annak a tulajdonságához köt</a:t>
            </a:r>
          </a:p>
          <a:p>
            <a:r>
              <a:rPr lang="hu-HU" dirty="0"/>
              <a:t>Alternatív szintaktika</a:t>
            </a:r>
          </a:p>
          <a:p>
            <a:pPr lvl="1"/>
            <a:r>
              <a:rPr lang="en-US" dirty="0"/>
              <a:t>[prop] </a:t>
            </a:r>
            <a:r>
              <a:rPr lang="hu-HU" dirty="0"/>
              <a:t>helyett </a:t>
            </a:r>
            <a:r>
              <a:rPr lang="hu-HU" dirty="0" err="1"/>
              <a:t>bind-prop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239510" y="2518546"/>
            <a:ext cx="867537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&lt;p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[id]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Segoe UI" panose="020B0502040204020203" pitchFamily="34" charset="0"/>
              </a:rPr>
              <a:t>"numbers[0]"</a:t>
            </a:r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&lt;/p&gt;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3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Adatkötés </a:t>
            </a:r>
            <a:r>
              <a:rPr lang="en-US" dirty="0"/>
              <a:t>[</a:t>
            </a:r>
            <a:r>
              <a:rPr lang="hu-HU" dirty="0" err="1"/>
              <a:t>class</a:t>
            </a:r>
            <a:r>
              <a:rPr lang="en-US" dirty="0"/>
              <a:t>]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class</a:t>
            </a:r>
            <a:r>
              <a:rPr lang="hu-HU" dirty="0"/>
              <a:t> attribútum egy lista, a kötése egyedi</a:t>
            </a:r>
            <a:endParaRPr lang="en-US" dirty="0"/>
          </a:p>
          <a:p>
            <a:r>
              <a:rPr lang="hu-HU" dirty="0"/>
              <a:t>Egyesével ki-be kapcsolni osztályt</a:t>
            </a:r>
            <a:endParaRPr lang="en-US" dirty="0"/>
          </a:p>
          <a:p>
            <a:endParaRPr lang="hu-HU" dirty="0"/>
          </a:p>
          <a:p>
            <a:r>
              <a:rPr lang="hu-HU" dirty="0"/>
              <a:t>Egyszerre többet kezelni</a:t>
            </a:r>
            <a:endParaRPr lang="en-US" dirty="0"/>
          </a:p>
          <a:p>
            <a:pPr lvl="1"/>
            <a:r>
              <a:rPr lang="en-US" dirty="0" err="1"/>
              <a:t>ngClass</a:t>
            </a:r>
            <a:r>
              <a:rPr lang="en-US" dirty="0"/>
              <a:t> </a:t>
            </a:r>
            <a:r>
              <a:rPr lang="hu-HU" dirty="0"/>
              <a:t>direktíva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en-US" dirty="0"/>
          </a:p>
          <a:p>
            <a:pPr lvl="1"/>
            <a:r>
              <a:rPr lang="en-US" dirty="0"/>
              <a:t>Van </a:t>
            </a:r>
            <a:r>
              <a:rPr lang="hu-HU" dirty="0"/>
              <a:t>még pár megadási lehetőség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39510" y="2577752"/>
            <a:ext cx="867537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&lt;p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FF0000"/>
                </a:solidFill>
                <a:latin typeface="Segoe UI" panose="020B0502040204020203" pitchFamily="34" charset="0"/>
              </a:rPr>
              <a:t>[</a:t>
            </a:r>
            <a:r>
              <a:rPr lang="hu-HU" sz="2400" dirty="0" err="1">
                <a:solidFill>
                  <a:srgbClr val="FF0000"/>
                </a:solidFill>
                <a:latin typeface="Segoe UI" panose="020B0502040204020203" pitchFamily="34" charset="0"/>
              </a:rPr>
              <a:t>class.centered</a:t>
            </a:r>
            <a:r>
              <a:rPr lang="hu-HU" sz="2400" dirty="0">
                <a:solidFill>
                  <a:srgbClr val="FF0000"/>
                </a:solidFill>
                <a:latin typeface="Segoe UI" panose="020B0502040204020203" pitchFamily="34" charset="0"/>
              </a:rPr>
              <a:t>]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isCentered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Közép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&lt;/p&gt;</a:t>
            </a:r>
            <a:endParaRPr lang="hu-HU" sz="2400" b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39510" y="4263126"/>
            <a:ext cx="8675370" cy="830997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&lt;p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FF0000"/>
                </a:solidFill>
                <a:latin typeface="Segoe UI" panose="020B0502040204020203" pitchFamily="34" charset="0"/>
              </a:rPr>
              <a:t>[</a:t>
            </a:r>
            <a:r>
              <a:rPr lang="hu-HU" sz="2400" dirty="0" err="1">
                <a:solidFill>
                  <a:srgbClr val="FF0000"/>
                </a:solidFill>
                <a:latin typeface="Segoe UI" panose="020B0502040204020203" pitchFamily="34" charset="0"/>
              </a:rPr>
              <a:t>ngClass</a:t>
            </a:r>
            <a:r>
              <a:rPr lang="hu-HU" sz="2400" dirty="0">
                <a:solidFill>
                  <a:srgbClr val="FF0000"/>
                </a:solidFill>
                <a:latin typeface="Segoe UI" panose="020B0502040204020203" pitchFamily="34" charset="0"/>
              </a:rPr>
              <a:t>]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"{'centered':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numbers.length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==2}"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Közép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&lt;/p&gt;</a:t>
            </a:r>
            <a:endParaRPr lang="en-US" sz="2400" dirty="0">
              <a:solidFill>
                <a:srgbClr val="8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&lt;p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FF0000"/>
                </a:solidFill>
                <a:latin typeface="Segoe UI" panose="020B0502040204020203" pitchFamily="34" charset="0"/>
              </a:rPr>
              <a:t>[</a:t>
            </a:r>
            <a:r>
              <a:rPr lang="hu-HU" sz="2400" dirty="0" err="1">
                <a:solidFill>
                  <a:srgbClr val="FF0000"/>
                </a:solidFill>
                <a:latin typeface="Segoe UI" panose="020B0502040204020203" pitchFamily="34" charset="0"/>
              </a:rPr>
              <a:t>ngClass</a:t>
            </a:r>
            <a:r>
              <a:rPr lang="hu-HU" sz="2400" dirty="0">
                <a:solidFill>
                  <a:srgbClr val="FF0000"/>
                </a:solidFill>
                <a:latin typeface="Segoe UI" panose="020B0502040204020203" pitchFamily="34" charset="0"/>
              </a:rPr>
              <a:t>]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"n==3?</a:t>
            </a:r>
            <a:r>
              <a:rPr lang="en-US" sz="2400" dirty="0">
                <a:solidFill>
                  <a:srgbClr val="0000FF"/>
                </a:solidFill>
                <a:latin typeface="Segoe UI" panose="020B0502040204020203" pitchFamily="34" charset="0"/>
              </a:rPr>
              <a:t> 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'centered</a:t>
            </a:r>
            <a:r>
              <a:rPr lang="en-US" sz="2400" dirty="0">
                <a:solidFill>
                  <a:srgbClr val="0000FF"/>
                </a:solidFill>
                <a:latin typeface="Segoe UI" panose="020B0502040204020203" pitchFamily="34" charset="0"/>
              </a:rPr>
              <a:t>' 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: '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normal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'"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Közép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&lt;/p&gt;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47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Adatkötés </a:t>
            </a:r>
            <a:r>
              <a:rPr lang="en-US" dirty="0"/>
              <a:t>[</a:t>
            </a:r>
            <a:r>
              <a:rPr lang="hu-HU" dirty="0" err="1"/>
              <a:t>style</a:t>
            </a:r>
            <a:r>
              <a:rPr lang="en-US" dirty="0"/>
              <a:t>]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style</a:t>
            </a:r>
            <a:r>
              <a:rPr lang="hu-HU" dirty="0"/>
              <a:t> attribútum egy objektum</a:t>
            </a:r>
            <a:endParaRPr lang="en-US" dirty="0"/>
          </a:p>
          <a:p>
            <a:r>
              <a:rPr lang="hu-HU" dirty="0"/>
              <a:t>Egyesével</a:t>
            </a:r>
          </a:p>
          <a:p>
            <a:endParaRPr lang="hu-HU" dirty="0"/>
          </a:p>
          <a:p>
            <a:pPr lvl="1"/>
            <a:r>
              <a:rPr lang="hu-HU" dirty="0"/>
              <a:t>Mértékegység megadással is lehet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Egyszerre többet kezelni</a:t>
            </a:r>
            <a:endParaRPr lang="en-US" dirty="0"/>
          </a:p>
          <a:p>
            <a:pPr lvl="1"/>
            <a:r>
              <a:rPr lang="en-US" dirty="0"/>
              <a:t>ng</a:t>
            </a:r>
            <a:r>
              <a:rPr lang="hu-HU" dirty="0" err="1"/>
              <a:t>Style</a:t>
            </a:r>
            <a:r>
              <a:rPr lang="en-US" dirty="0"/>
              <a:t> </a:t>
            </a:r>
            <a:r>
              <a:rPr lang="hu-HU" dirty="0"/>
              <a:t>direktíva, hasonló az </a:t>
            </a:r>
            <a:r>
              <a:rPr lang="hu-HU" dirty="0" err="1"/>
              <a:t>ngClass</a:t>
            </a:r>
            <a:r>
              <a:rPr lang="hu-HU" dirty="0"/>
              <a:t>-hoz</a:t>
            </a:r>
          </a:p>
        </p:txBody>
      </p:sp>
      <p:sp>
        <p:nvSpPr>
          <p:cNvPr id="4" name="Téglalap 3"/>
          <p:cNvSpPr/>
          <p:nvPr/>
        </p:nvSpPr>
        <p:spPr>
          <a:xfrm>
            <a:off x="239510" y="2577752"/>
            <a:ext cx="867537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&lt;p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FF0000"/>
                </a:solidFill>
                <a:latin typeface="Segoe UI" panose="020B0502040204020203" pitchFamily="34" charset="0"/>
              </a:rPr>
              <a:t>[</a:t>
            </a:r>
            <a:r>
              <a:rPr lang="hu-HU" sz="2400" dirty="0" err="1">
                <a:solidFill>
                  <a:srgbClr val="FF0000"/>
                </a:solidFill>
                <a:latin typeface="Segoe UI" panose="020B0502040204020203" pitchFamily="34" charset="0"/>
              </a:rPr>
              <a:t>style.display</a:t>
            </a:r>
            <a:r>
              <a:rPr lang="hu-HU" sz="2400" dirty="0">
                <a:solidFill>
                  <a:srgbClr val="FF0000"/>
                </a:solidFill>
                <a:latin typeface="Segoe UI" panose="020B0502040204020203" pitchFamily="34" charset="0"/>
              </a:rPr>
              <a:t>]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"n==2 ? '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block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' : '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none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'"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Hello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&lt;/p&gt;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239510" y="3623721"/>
            <a:ext cx="867537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&lt;p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Segoe UI" panose="020B0502040204020203" pitchFamily="34" charset="0"/>
              </a:rPr>
              <a:t>style.font-size.em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Segoe UI" panose="020B0502040204020203" pitchFamily="34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numbers.length</a:t>
            </a:r>
            <a:r>
              <a:rPr lang="en-US" sz="2400" dirty="0">
                <a:solidFill>
                  <a:srgbClr val="0000FF"/>
                </a:solidFill>
                <a:latin typeface="Segoe UI" panose="020B0502040204020203" pitchFamily="34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Big</a:t>
            </a:r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&lt;/p&gt;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9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Adatkötés</a:t>
            </a:r>
            <a:r>
              <a:rPr lang="en-US" dirty="0"/>
              <a:t> </a:t>
            </a:r>
            <a:r>
              <a:rPr lang="hu-HU" dirty="0"/>
              <a:t>(esemény)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(esemény) szintaktika</a:t>
            </a:r>
          </a:p>
          <a:p>
            <a:pPr lvl="1"/>
            <a:r>
              <a:rPr lang="hu-HU" dirty="0"/>
              <a:t>Kódot futtat</a:t>
            </a:r>
          </a:p>
          <a:p>
            <a:pPr lvl="1"/>
            <a:r>
              <a:rPr lang="hu-HU" dirty="0"/>
              <a:t>Nem elég megadni a </a:t>
            </a:r>
            <a:r>
              <a:rPr lang="hu-HU" dirty="0" err="1"/>
              <a:t>fv</a:t>
            </a:r>
            <a:r>
              <a:rPr lang="hu-HU" dirty="0"/>
              <a:t>. nevét, meg is kell hívni</a:t>
            </a:r>
          </a:p>
          <a:p>
            <a:endParaRPr lang="hu-HU" dirty="0"/>
          </a:p>
          <a:p>
            <a:r>
              <a:rPr lang="hu-HU" dirty="0"/>
              <a:t>Ha szükségünk van az esemény objektumra</a:t>
            </a:r>
          </a:p>
          <a:p>
            <a:pPr lvl="1"/>
            <a:r>
              <a:rPr lang="en-US" dirty="0"/>
              <a:t>$event</a:t>
            </a:r>
            <a:r>
              <a:rPr lang="hu-HU" dirty="0"/>
              <a:t> változóban van</a:t>
            </a:r>
          </a:p>
          <a:p>
            <a:r>
              <a:rPr lang="hu-HU" dirty="0"/>
              <a:t>Alternatív szintaktika: </a:t>
            </a:r>
            <a:r>
              <a:rPr lang="hu-HU" dirty="0" err="1"/>
              <a:t>on</a:t>
            </a:r>
            <a:r>
              <a:rPr lang="hu-HU" dirty="0"/>
              <a:t>-esemény</a:t>
            </a:r>
            <a:endParaRPr lang="en-US" dirty="0"/>
          </a:p>
          <a:p>
            <a:r>
              <a:rPr lang="hu-HU" dirty="0"/>
              <a:t>Egyirányú adatkötés</a:t>
            </a:r>
            <a:r>
              <a:rPr lang="en-US" dirty="0"/>
              <a:t> (</a:t>
            </a:r>
            <a:r>
              <a:rPr lang="en-US" dirty="0" err="1"/>
              <a:t>sablon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 err="1">
                <a:sym typeface="Wingdings" panose="05000000000000000000" pitchFamily="2" charset="2"/>
              </a:rPr>
              <a:t>komponens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39510" y="2946144"/>
            <a:ext cx="867537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</a:t>
            </a:r>
            <a:r>
              <a:rPr lang="hu-HU" sz="2400" dirty="0" err="1">
                <a:solidFill>
                  <a:srgbClr val="800000"/>
                </a:solidFill>
                <a:latin typeface="Segoe UI" panose="020B0502040204020203" pitchFamily="34" charset="0"/>
              </a:rPr>
              <a:t>button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FF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 err="1">
                <a:solidFill>
                  <a:srgbClr val="FF0000"/>
                </a:solidFill>
                <a:latin typeface="Segoe UI" panose="020B0502040204020203" pitchFamily="34" charset="0"/>
              </a:rPr>
              <a:t>click</a:t>
            </a:r>
            <a:r>
              <a:rPr lang="hu-HU" sz="2400" dirty="0">
                <a:solidFill>
                  <a:srgbClr val="FF0000"/>
                </a:solidFill>
                <a:latin typeface="Segoe UI" panose="020B0502040204020203" pitchFamily="34" charset="0"/>
              </a:rPr>
              <a:t>)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onSave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()"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Mentés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</a:t>
            </a:r>
            <a:r>
              <a:rPr lang="hu-HU" sz="2400" dirty="0" err="1">
                <a:solidFill>
                  <a:srgbClr val="800000"/>
                </a:solidFill>
                <a:latin typeface="Segoe UI" panose="020B0502040204020203" pitchFamily="34" charset="0"/>
              </a:rPr>
              <a:t>button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44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Kétirányú adatkötés: </a:t>
            </a:r>
            <a:r>
              <a:rPr lang="en-US" dirty="0"/>
              <a:t>[()]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[()] </a:t>
            </a:r>
            <a:r>
              <a:rPr lang="hu-HU" dirty="0"/>
              <a:t>szintaktika adja a kétirányú adatkötést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r>
              <a:rPr lang="en-US" dirty="0"/>
              <a:t>[]: e</a:t>
            </a:r>
            <a:r>
              <a:rPr lang="hu-HU" dirty="0" err="1"/>
              <a:t>gyirányú</a:t>
            </a:r>
            <a:r>
              <a:rPr lang="hu-HU" dirty="0"/>
              <a:t> adatkötés a tulajdonságra</a:t>
            </a:r>
          </a:p>
          <a:p>
            <a:pPr lvl="2"/>
            <a:r>
              <a:rPr lang="hu-HU" dirty="0" err="1"/>
              <a:t>comp.prop</a:t>
            </a:r>
            <a:r>
              <a:rPr lang="hu-HU" dirty="0"/>
              <a:t> kötve </a:t>
            </a:r>
            <a:r>
              <a:rPr lang="hu-HU" dirty="0" err="1"/>
              <a:t>this.myprop</a:t>
            </a:r>
            <a:r>
              <a:rPr lang="hu-HU" dirty="0"/>
              <a:t>-hoz</a:t>
            </a:r>
            <a:endParaRPr lang="en-US" dirty="0"/>
          </a:p>
          <a:p>
            <a:pPr lvl="1"/>
            <a:r>
              <a:rPr lang="en-US" dirty="0"/>
              <a:t>(): </a:t>
            </a:r>
            <a:r>
              <a:rPr lang="hu-HU" dirty="0"/>
              <a:t>eseményre feliratkozás</a:t>
            </a:r>
          </a:p>
          <a:p>
            <a:pPr lvl="2"/>
            <a:r>
              <a:rPr lang="hu-HU" dirty="0" err="1"/>
              <a:t>comp.propChange</a:t>
            </a:r>
            <a:r>
              <a:rPr lang="hu-HU" dirty="0"/>
              <a:t>-re</a:t>
            </a:r>
          </a:p>
          <a:p>
            <a:r>
              <a:rPr lang="hu-HU" dirty="0"/>
              <a:t>Ez meg is oldaná a kétirányú adatkötést, ha a DOM-</a:t>
            </a:r>
            <a:r>
              <a:rPr lang="hu-HU" dirty="0" err="1"/>
              <a:t>ban</a:t>
            </a:r>
            <a:r>
              <a:rPr lang="hu-HU" dirty="0"/>
              <a:t> egységesen ez lenne az elnevezés</a:t>
            </a:r>
          </a:p>
          <a:p>
            <a:pPr lvl="1"/>
            <a:r>
              <a:rPr lang="hu-HU" dirty="0"/>
              <a:t>De nem ez, és nem egységes</a:t>
            </a:r>
          </a:p>
          <a:p>
            <a:r>
              <a:rPr lang="hu-HU" dirty="0"/>
              <a:t>Komponenseinkben ezt érdemes használni</a:t>
            </a:r>
          </a:p>
        </p:txBody>
      </p:sp>
      <p:sp>
        <p:nvSpPr>
          <p:cNvPr id="5" name="Téglalap 4"/>
          <p:cNvSpPr/>
          <p:nvPr/>
        </p:nvSpPr>
        <p:spPr>
          <a:xfrm>
            <a:off x="239510" y="1965837"/>
            <a:ext cx="8675370" cy="830997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</a:t>
            </a:r>
            <a:r>
              <a:rPr lang="hu-HU" sz="2400" dirty="0" err="1">
                <a:solidFill>
                  <a:srgbClr val="800000"/>
                </a:solidFill>
                <a:latin typeface="Segoe UI" panose="020B0502040204020203" pitchFamily="34" charset="0"/>
              </a:rPr>
              <a:t>comp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FF0000"/>
                </a:solidFill>
                <a:latin typeface="Segoe UI" panose="020B0502040204020203" pitchFamily="34" charset="0"/>
              </a:rPr>
              <a:t>[(</a:t>
            </a:r>
            <a:r>
              <a:rPr lang="hu-HU" sz="2400" dirty="0" err="1">
                <a:solidFill>
                  <a:srgbClr val="FF0000"/>
                </a:solidFill>
                <a:latin typeface="Segoe UI" panose="020B0502040204020203" pitchFamily="34" charset="0"/>
              </a:rPr>
              <a:t>prop</a:t>
            </a:r>
            <a:r>
              <a:rPr lang="hu-HU" sz="2400" dirty="0">
                <a:solidFill>
                  <a:srgbClr val="FF0000"/>
                </a:solidFill>
                <a:latin typeface="Segoe UI" panose="020B0502040204020203" pitchFamily="34" charset="0"/>
              </a:rPr>
              <a:t>)]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myprop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</a:p>
          <a:p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</a:t>
            </a:r>
            <a:r>
              <a:rPr lang="hu-HU" sz="2400" dirty="0" err="1">
                <a:solidFill>
                  <a:srgbClr val="800000"/>
                </a:solidFill>
                <a:latin typeface="Segoe UI" panose="020B0502040204020203" pitchFamily="34" charset="0"/>
              </a:rPr>
              <a:t>comp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FF0000"/>
                </a:solidFill>
                <a:latin typeface="Segoe UI" panose="020B0502040204020203" pitchFamily="34" charset="0"/>
              </a:rPr>
              <a:t>[</a:t>
            </a:r>
            <a:r>
              <a:rPr lang="hu-HU" sz="2400" dirty="0" err="1">
                <a:solidFill>
                  <a:srgbClr val="FF0000"/>
                </a:solidFill>
                <a:latin typeface="Segoe UI" panose="020B0502040204020203" pitchFamily="34" charset="0"/>
              </a:rPr>
              <a:t>prop</a:t>
            </a:r>
            <a:r>
              <a:rPr lang="hu-HU" sz="2400" dirty="0">
                <a:solidFill>
                  <a:srgbClr val="FF0000"/>
                </a:solidFill>
                <a:latin typeface="Segoe UI" panose="020B0502040204020203" pitchFamily="34" charset="0"/>
              </a:rPr>
              <a:t>]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myprop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" </a:t>
            </a:r>
            <a:r>
              <a:rPr lang="hu-HU" sz="2400" dirty="0">
                <a:solidFill>
                  <a:srgbClr val="FF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 err="1">
                <a:solidFill>
                  <a:srgbClr val="FF0000"/>
                </a:solidFill>
                <a:latin typeface="Segoe UI" panose="020B0502040204020203" pitchFamily="34" charset="0"/>
              </a:rPr>
              <a:t>propChange</a:t>
            </a:r>
            <a:r>
              <a:rPr lang="hu-HU" sz="2400" dirty="0">
                <a:solidFill>
                  <a:srgbClr val="FF0000"/>
                </a:solidFill>
                <a:latin typeface="Segoe UI" panose="020B0502040204020203" pitchFamily="34" charset="0"/>
              </a:rPr>
              <a:t>)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myprop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Segoe UI" panose="020B0502040204020203" pitchFamily="34" charset="0"/>
              </a:rPr>
              <a:t>$event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2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Emlékeztető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Mit is akarunk megoldani?</a:t>
            </a:r>
          </a:p>
          <a:p>
            <a:pPr lvl="1"/>
            <a:r>
              <a:rPr lang="hu-HU" dirty="0"/>
              <a:t>Automatizált HTML frissítés</a:t>
            </a:r>
          </a:p>
          <a:p>
            <a:pPr lvl="2"/>
            <a:r>
              <a:rPr lang="hu-HU" dirty="0"/>
              <a:t>Listákkal, feltétekkel</a:t>
            </a:r>
          </a:p>
          <a:p>
            <a:pPr lvl="1"/>
            <a:r>
              <a:rPr lang="hu-HU" dirty="0"/>
              <a:t>Input kezelés</a:t>
            </a:r>
          </a:p>
          <a:p>
            <a:pPr lvl="1"/>
            <a:r>
              <a:rPr lang="hu-HU" dirty="0"/>
              <a:t>Adatkötés (kétirányú, ha lehetséges)</a:t>
            </a:r>
          </a:p>
          <a:p>
            <a:pPr lvl="1"/>
            <a:r>
              <a:rPr lang="hu-HU" dirty="0"/>
              <a:t>Kompozíció</a:t>
            </a:r>
          </a:p>
          <a:p>
            <a:pPr lvl="2"/>
            <a:r>
              <a:rPr lang="hu-HU" dirty="0"/>
              <a:t>Felület </a:t>
            </a:r>
            <a:r>
              <a:rPr lang="hu-HU" dirty="0" err="1"/>
              <a:t>komponensenkénti</a:t>
            </a:r>
            <a:r>
              <a:rPr lang="hu-HU" dirty="0"/>
              <a:t> kezelése</a:t>
            </a:r>
          </a:p>
          <a:p>
            <a:pPr lvl="1"/>
            <a:r>
              <a:rPr lang="hu-HU" dirty="0" err="1"/>
              <a:t>Tooling</a:t>
            </a:r>
            <a:endParaRPr lang="hu-HU" dirty="0"/>
          </a:p>
          <a:p>
            <a:pPr lvl="2"/>
            <a:r>
              <a:rPr lang="hu-HU" dirty="0" err="1"/>
              <a:t>Debug</a:t>
            </a:r>
            <a:r>
              <a:rPr lang="hu-HU" dirty="0"/>
              <a:t>, test</a:t>
            </a:r>
          </a:p>
        </p:txBody>
      </p:sp>
    </p:spTree>
    <p:extLst>
      <p:ext uri="{BB962C8B-B14F-4D97-AF65-F5344CB8AC3E}">
        <p14:creationId xmlns:p14="http://schemas.microsoft.com/office/powerpoint/2010/main" val="292335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Kétirányú adatkötés: </a:t>
            </a:r>
            <a:r>
              <a:rPr lang="hu-HU" dirty="0" err="1"/>
              <a:t>ngModel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/>
          </a:p>
          <a:p>
            <a:r>
              <a:rPr lang="hu-HU" dirty="0" err="1"/>
              <a:t>ngModel</a:t>
            </a:r>
            <a:r>
              <a:rPr lang="hu-HU" dirty="0"/>
              <a:t> direktíva szükséges</a:t>
            </a:r>
          </a:p>
          <a:p>
            <a:pPr lvl="1"/>
            <a:r>
              <a:rPr lang="hu-HU" dirty="0"/>
              <a:t>Ismeri az összes beépített HTML elemet</a:t>
            </a:r>
          </a:p>
          <a:p>
            <a:pPr lvl="2"/>
            <a:r>
              <a:rPr lang="hu-HU" dirty="0"/>
              <a:t>Mindegyik eseménykezelőjére fel tud iratkozni</a:t>
            </a:r>
          </a:p>
          <a:p>
            <a:pPr lvl="2"/>
            <a:r>
              <a:rPr lang="hu-HU" dirty="0"/>
              <a:t>És tudja állítani az értékét</a:t>
            </a:r>
            <a:endParaRPr lang="en-US" dirty="0"/>
          </a:p>
          <a:p>
            <a:r>
              <a:rPr lang="hu-HU" dirty="0"/>
              <a:t>Kell hozzá importálni a </a:t>
            </a:r>
            <a:r>
              <a:rPr lang="hu-HU" dirty="0" err="1"/>
              <a:t>FormsModule</a:t>
            </a:r>
            <a:r>
              <a:rPr lang="hu-HU" dirty="0"/>
              <a:t>-t</a:t>
            </a:r>
            <a:endParaRPr lang="en-US" dirty="0"/>
          </a:p>
          <a:p>
            <a:pPr lvl="1"/>
            <a:r>
              <a:rPr lang="en-US" dirty="0"/>
              <a:t>Form </a:t>
            </a:r>
            <a:r>
              <a:rPr lang="en-US" dirty="0" err="1"/>
              <a:t>elemekre</a:t>
            </a:r>
            <a:r>
              <a:rPr lang="en-US" dirty="0"/>
              <a:t> </a:t>
            </a:r>
            <a:r>
              <a:rPr lang="en-US" dirty="0" err="1"/>
              <a:t>alkalmazható</a:t>
            </a:r>
            <a:endParaRPr lang="hu-HU" dirty="0"/>
          </a:p>
          <a:p>
            <a:r>
              <a:rPr lang="hu-HU" dirty="0"/>
              <a:t>Kiterjeszthető, ha külső könyvtárhoz kéne igazítani</a:t>
            </a:r>
          </a:p>
        </p:txBody>
      </p:sp>
      <p:sp>
        <p:nvSpPr>
          <p:cNvPr id="4" name="Téglalap 3"/>
          <p:cNvSpPr/>
          <p:nvPr/>
        </p:nvSpPr>
        <p:spPr>
          <a:xfrm>
            <a:off x="239510" y="1439563"/>
            <a:ext cx="867537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&lt;input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FF0000"/>
                </a:solidFill>
                <a:latin typeface="Segoe UI" panose="020B0502040204020203" pitchFamily="34" charset="0"/>
              </a:rPr>
              <a:t>[(</a:t>
            </a:r>
            <a:r>
              <a:rPr lang="hu-HU" sz="2400" dirty="0" err="1">
                <a:solidFill>
                  <a:srgbClr val="FF0000"/>
                </a:solidFill>
                <a:latin typeface="Segoe UI" panose="020B0502040204020203" pitchFamily="34" charset="0"/>
              </a:rPr>
              <a:t>ngModel</a:t>
            </a:r>
            <a:r>
              <a:rPr lang="hu-HU" sz="2400" dirty="0">
                <a:solidFill>
                  <a:srgbClr val="FF0000"/>
                </a:solidFill>
                <a:latin typeface="Segoe UI" panose="020B0502040204020203" pitchFamily="34" charset="0"/>
              </a:rPr>
              <a:t>)]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"text"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76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 elem azonosítása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Megkereshetjük a fában, pl. </a:t>
            </a:r>
            <a:r>
              <a:rPr lang="hu-HU" dirty="0" err="1"/>
              <a:t>querySelector</a:t>
            </a:r>
            <a:endParaRPr lang="hu-HU" dirty="0"/>
          </a:p>
          <a:p>
            <a:pPr lvl="1"/>
            <a:r>
              <a:rPr lang="hu-HU" dirty="0"/>
              <a:t>Ha átírjuk a sablont, akkor a kód hibás lesz</a:t>
            </a:r>
          </a:p>
          <a:p>
            <a:pPr lvl="1"/>
            <a:r>
              <a:rPr lang="hu-HU" dirty="0"/>
              <a:t>Ezt el kell kerülni</a:t>
            </a:r>
          </a:p>
          <a:p>
            <a:pPr lvl="2"/>
            <a:r>
              <a:rPr lang="hu-HU" dirty="0"/>
              <a:t>Szerepkörök szétválasztása fontos paradigma (</a:t>
            </a:r>
            <a:r>
              <a:rPr lang="hu-HU" dirty="0" err="1"/>
              <a:t>separation</a:t>
            </a:r>
            <a:r>
              <a:rPr lang="hu-HU" dirty="0"/>
              <a:t> of </a:t>
            </a:r>
            <a:r>
              <a:rPr lang="hu-HU" dirty="0" err="1"/>
              <a:t>concerns</a:t>
            </a:r>
            <a:r>
              <a:rPr lang="hu-HU" dirty="0"/>
              <a:t>)</a:t>
            </a:r>
          </a:p>
          <a:p>
            <a:r>
              <a:rPr lang="hu-HU" dirty="0"/>
              <a:t>Jelöljük meg</a:t>
            </a:r>
            <a:r>
              <a:rPr lang="en-US" dirty="0"/>
              <a:t> </a:t>
            </a:r>
            <a:r>
              <a:rPr lang="hu-HU" dirty="0"/>
              <a:t>és hivatkozzunk rá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Kódban is elérhetjük: @</a:t>
            </a:r>
            <a:r>
              <a:rPr lang="hu-HU" dirty="0" err="1"/>
              <a:t>ViewChild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239510" y="4228812"/>
            <a:ext cx="8675370" cy="830997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&lt;p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FF0000"/>
                </a:solidFill>
                <a:latin typeface="Segoe UI" panose="020B0502040204020203" pitchFamily="34" charset="0"/>
              </a:rPr>
              <a:t>#</a:t>
            </a:r>
            <a:r>
              <a:rPr lang="hu-HU" sz="2400" dirty="0" err="1">
                <a:solidFill>
                  <a:srgbClr val="FF0000"/>
                </a:solidFill>
                <a:latin typeface="Segoe UI" panose="020B0502040204020203" pitchFamily="34" charset="0"/>
              </a:rPr>
              <a:t>subtitle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Felirat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&lt;/p&gt;</a:t>
            </a:r>
            <a:endParaRPr lang="en-US" sz="2400" dirty="0">
              <a:solidFill>
                <a:srgbClr val="8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&lt;p&gt;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{{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subtitle.textContent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}}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&lt;/p&gt;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85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Formátum konvertálók – </a:t>
            </a:r>
            <a:r>
              <a:rPr lang="hu-HU" dirty="0" err="1"/>
              <a:t>Pipes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Ha az adat formátuma nem megfelelő</a:t>
            </a:r>
          </a:p>
          <a:p>
            <a:r>
              <a:rPr lang="hu-HU" dirty="0"/>
              <a:t>Használhatunk beépített konvertálót</a:t>
            </a:r>
          </a:p>
          <a:p>
            <a:pPr lvl="1"/>
            <a:r>
              <a:rPr lang="hu-HU" dirty="0" err="1"/>
              <a:t>date</a:t>
            </a:r>
            <a:r>
              <a:rPr lang="hu-HU" dirty="0"/>
              <a:t>: dátum</a:t>
            </a:r>
          </a:p>
          <a:p>
            <a:pPr lvl="1"/>
            <a:endParaRPr lang="hu-HU" dirty="0"/>
          </a:p>
          <a:p>
            <a:pPr lvl="1"/>
            <a:r>
              <a:rPr lang="hu-HU" dirty="0" err="1"/>
              <a:t>uppercase</a:t>
            </a:r>
            <a:r>
              <a:rPr lang="hu-HU" dirty="0"/>
              <a:t>, </a:t>
            </a:r>
            <a:r>
              <a:rPr lang="hu-HU" dirty="0" err="1"/>
              <a:t>lowercase</a:t>
            </a:r>
            <a:r>
              <a:rPr lang="hu-HU" dirty="0"/>
              <a:t>, </a:t>
            </a:r>
            <a:r>
              <a:rPr lang="hu-HU" dirty="0" err="1"/>
              <a:t>titlecase</a:t>
            </a:r>
            <a:endParaRPr lang="hu-HU" dirty="0"/>
          </a:p>
          <a:p>
            <a:pPr lvl="1"/>
            <a:r>
              <a:rPr lang="hu-HU" dirty="0" err="1"/>
              <a:t>number</a:t>
            </a:r>
            <a:r>
              <a:rPr lang="hu-HU" dirty="0"/>
              <a:t>: szám formázás</a:t>
            </a:r>
          </a:p>
          <a:p>
            <a:pPr lvl="1"/>
            <a:r>
              <a:rPr lang="hu-HU" dirty="0" err="1"/>
              <a:t>async</a:t>
            </a:r>
            <a:r>
              <a:rPr lang="hu-HU" dirty="0"/>
              <a:t>: amint megjön az adat, frissít és </a:t>
            </a:r>
            <a:r>
              <a:rPr lang="hu-HU" dirty="0" err="1"/>
              <a:t>kijelzi</a:t>
            </a:r>
            <a:endParaRPr lang="hu-HU" dirty="0"/>
          </a:p>
          <a:p>
            <a:pPr lvl="1"/>
            <a:r>
              <a:rPr lang="hu-HU" dirty="0" err="1"/>
              <a:t>json</a:t>
            </a:r>
            <a:r>
              <a:rPr lang="hu-HU" dirty="0"/>
              <a:t>: </a:t>
            </a:r>
            <a:r>
              <a:rPr lang="hu-HU" dirty="0" err="1"/>
              <a:t>JSON.stringify</a:t>
            </a:r>
            <a:r>
              <a:rPr lang="hu-HU" dirty="0"/>
              <a:t>()</a:t>
            </a:r>
          </a:p>
          <a:p>
            <a:r>
              <a:rPr lang="hu-HU" dirty="0"/>
              <a:t>Egymás után láncolhatjuk őket</a:t>
            </a:r>
          </a:p>
          <a:p>
            <a:r>
              <a:rPr lang="hu-HU" dirty="0"/>
              <a:t>Írhatunk sajátot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39510" y="2913129"/>
            <a:ext cx="867537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&lt;p&gt;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Ma: {{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today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|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date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}}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&lt;/p&gt;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55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Felépítés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Életciklus, modulok, direktívák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12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architektúra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C3FBA-529B-4B45-8EA1-43C065566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630995"/>
            <a:ext cx="7981950" cy="405765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28F0D45-5FCD-4765-9A89-DED098180315}"/>
              </a:ext>
            </a:extLst>
          </p:cNvPr>
          <p:cNvSpPr/>
          <p:nvPr/>
        </p:nvSpPr>
        <p:spPr>
          <a:xfrm>
            <a:off x="6782540" y="1630996"/>
            <a:ext cx="2132340" cy="1698130"/>
          </a:xfrm>
          <a:prstGeom prst="ellipse">
            <a:avLst/>
          </a:prstGeom>
          <a:noFill/>
          <a:ln w="76200">
            <a:solidFill>
              <a:srgbClr val="910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E9CD98-BE6B-48D7-9B1A-7A34E5D819BE}"/>
              </a:ext>
            </a:extLst>
          </p:cNvPr>
          <p:cNvSpPr/>
          <p:nvPr/>
        </p:nvSpPr>
        <p:spPr>
          <a:xfrm>
            <a:off x="239510" y="1411550"/>
            <a:ext cx="3142881" cy="1917576"/>
          </a:xfrm>
          <a:prstGeom prst="ellipse">
            <a:avLst/>
          </a:prstGeom>
          <a:noFill/>
          <a:ln w="76200">
            <a:solidFill>
              <a:srgbClr val="910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91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Életciklus</a:t>
            </a:r>
            <a:r>
              <a:rPr lang="en-US" dirty="0"/>
              <a:t> </a:t>
            </a:r>
            <a:r>
              <a:rPr lang="en-US" dirty="0" err="1"/>
              <a:t>kezelése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Angular</a:t>
            </a:r>
            <a:r>
              <a:rPr lang="hu-HU" dirty="0"/>
              <a:t> esetén </a:t>
            </a:r>
            <a:r>
              <a:rPr lang="hu-HU" dirty="0" err="1"/>
              <a:t>ri</a:t>
            </a:r>
            <a:r>
              <a:rPr lang="en-US" dirty="0" err="1"/>
              <a:t>tk</a:t>
            </a:r>
            <a:r>
              <a:rPr lang="hu-HU" dirty="0" err="1"/>
              <a:t>án</a:t>
            </a:r>
            <a:r>
              <a:rPr lang="hu-HU" dirty="0"/>
              <a:t> van szükségünk rá</a:t>
            </a:r>
          </a:p>
          <a:p>
            <a:pPr lvl="1"/>
            <a:r>
              <a:rPr lang="hu-HU" dirty="0"/>
              <a:t>A legtöbb feladatra van kész megoldás</a:t>
            </a:r>
          </a:p>
          <a:p>
            <a:r>
              <a:rPr lang="hu-HU" dirty="0" err="1"/>
              <a:t>ngOnInit</a:t>
            </a:r>
            <a:r>
              <a:rPr lang="en-US" dirty="0"/>
              <a:t>: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helyett</a:t>
            </a:r>
            <a:r>
              <a:rPr lang="en-US" dirty="0"/>
              <a:t> </a:t>
            </a:r>
            <a:r>
              <a:rPr lang="en-US" dirty="0" err="1"/>
              <a:t>inicializáló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ide</a:t>
            </a:r>
          </a:p>
          <a:p>
            <a:r>
              <a:rPr lang="hu-HU" dirty="0" err="1"/>
              <a:t>ngOnDestroy</a:t>
            </a:r>
            <a:r>
              <a:rPr lang="en-US" dirty="0"/>
              <a:t>: </a:t>
            </a:r>
            <a:r>
              <a:rPr lang="en-US" dirty="0" err="1"/>
              <a:t>végső</a:t>
            </a:r>
            <a:r>
              <a:rPr lang="en-US" dirty="0"/>
              <a:t> </a:t>
            </a:r>
            <a:r>
              <a:rPr lang="en-US" dirty="0" err="1"/>
              <a:t>takarításra</a:t>
            </a:r>
            <a:r>
              <a:rPr lang="en-US" dirty="0"/>
              <a:t> </a:t>
            </a:r>
            <a:r>
              <a:rPr lang="en-US" dirty="0" err="1"/>
              <a:t>használjuk</a:t>
            </a:r>
            <a:endParaRPr lang="hu-HU" dirty="0"/>
          </a:p>
          <a:p>
            <a:r>
              <a:rPr lang="hu-HU" dirty="0" err="1"/>
              <a:t>ngOnChanges</a:t>
            </a:r>
            <a:r>
              <a:rPr lang="hu-HU" dirty="0"/>
              <a:t>: </a:t>
            </a:r>
            <a:r>
              <a:rPr lang="en-US" dirty="0" err="1"/>
              <a:t>adatkötött</a:t>
            </a:r>
            <a:r>
              <a:rPr lang="en-US" dirty="0"/>
              <a:t> </a:t>
            </a:r>
            <a:r>
              <a:rPr lang="hu-HU" dirty="0"/>
              <a:t>tulajdonság változásra</a:t>
            </a:r>
          </a:p>
          <a:p>
            <a:r>
              <a:rPr lang="en-US" dirty="0" err="1"/>
              <a:t>ngDoChec</a:t>
            </a:r>
            <a:r>
              <a:rPr lang="hu-HU" dirty="0"/>
              <a:t>k: </a:t>
            </a:r>
            <a:r>
              <a:rPr lang="en-US" dirty="0"/>
              <a:t>h</a:t>
            </a:r>
            <a:r>
              <a:rPr lang="hu-HU" dirty="0"/>
              <a:t>a valamiért nem lehet egy változást észlelni, akkor itt beavatkozhatunk</a:t>
            </a:r>
          </a:p>
          <a:p>
            <a:r>
              <a:rPr lang="en-US" dirty="0" err="1"/>
              <a:t>stb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384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Modul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modul komponensek halmaza</a:t>
            </a:r>
          </a:p>
          <a:p>
            <a:pPr lvl="1"/>
            <a:r>
              <a:rPr lang="hu-HU" dirty="0"/>
              <a:t>Amik összetartoznak</a:t>
            </a:r>
          </a:p>
          <a:p>
            <a:pPr lvl="1"/>
            <a:r>
              <a:rPr lang="hu-HU" dirty="0"/>
              <a:t>Kifelé egységesen tudnak fellépni</a:t>
            </a:r>
          </a:p>
          <a:p>
            <a:pPr lvl="1"/>
            <a:r>
              <a:rPr lang="hu-HU" dirty="0"/>
              <a:t>Egy adott feladatot oldanak meg együtt</a:t>
            </a:r>
          </a:p>
          <a:p>
            <a:pPr lvl="1"/>
            <a:r>
              <a:rPr lang="hu-HU" dirty="0"/>
              <a:t>Komponensen kívüli kód is tartozhat hozzá</a:t>
            </a:r>
          </a:p>
          <a:p>
            <a:r>
              <a:rPr lang="hu-HU" dirty="0"/>
              <a:t>Csak egyben lehet őket importálni/használni</a:t>
            </a:r>
          </a:p>
          <a:p>
            <a:r>
              <a:rPr lang="hu-HU" dirty="0"/>
              <a:t>Nem JS modul, annál tipikusan kisebb</a:t>
            </a:r>
          </a:p>
          <a:p>
            <a:r>
              <a:rPr lang="hu-HU" dirty="0"/>
              <a:t>Egy alkalmazás több modulból áll általában</a:t>
            </a:r>
          </a:p>
          <a:p>
            <a:r>
              <a:rPr lang="hu-HU" dirty="0"/>
              <a:t>A keretrendszer is ilyen modulokból áll</a:t>
            </a:r>
          </a:p>
          <a:p>
            <a:pPr lvl="1"/>
            <a:r>
              <a:rPr lang="hu-HU" dirty="0"/>
              <a:t>És külső könyvtárak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63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@</a:t>
            </a:r>
            <a:r>
              <a:rPr lang="hu-HU" dirty="0" err="1"/>
              <a:t>NgModul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Modul dekorátor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lvl="1"/>
            <a:endParaRPr lang="en-US" dirty="0"/>
          </a:p>
          <a:p>
            <a:pPr lvl="1"/>
            <a:r>
              <a:rPr lang="hu-HU" dirty="0" err="1"/>
              <a:t>declarations</a:t>
            </a:r>
            <a:r>
              <a:rPr lang="hu-HU" dirty="0"/>
              <a:t>: modul tartalma (pl. komponensek)</a:t>
            </a:r>
          </a:p>
          <a:p>
            <a:pPr lvl="1"/>
            <a:r>
              <a:rPr lang="hu-HU" dirty="0" err="1"/>
              <a:t>imports</a:t>
            </a:r>
            <a:r>
              <a:rPr lang="hu-HU" dirty="0"/>
              <a:t>: függőségek</a:t>
            </a:r>
            <a:endParaRPr lang="en-US" dirty="0"/>
          </a:p>
          <a:p>
            <a:pPr lvl="1"/>
            <a:r>
              <a:rPr lang="en-US" dirty="0"/>
              <a:t>providers: </a:t>
            </a:r>
            <a:r>
              <a:rPr lang="en-US" dirty="0" err="1"/>
              <a:t>szolgáltatások</a:t>
            </a:r>
            <a:r>
              <a:rPr lang="en-US" dirty="0"/>
              <a:t> (ld. </a:t>
            </a:r>
            <a:r>
              <a:rPr lang="en-US" dirty="0" err="1"/>
              <a:t>később</a:t>
            </a:r>
            <a:r>
              <a:rPr lang="en-US" dirty="0"/>
              <a:t>)</a:t>
            </a:r>
            <a:endParaRPr lang="hu-HU" dirty="0"/>
          </a:p>
          <a:p>
            <a:pPr lvl="1"/>
            <a:r>
              <a:rPr lang="hu-HU" dirty="0" err="1"/>
              <a:t>bootstrap</a:t>
            </a:r>
            <a:r>
              <a:rPr lang="hu-HU" dirty="0"/>
              <a:t>: belépési pont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39510" y="2053695"/>
            <a:ext cx="8675370" cy="2677656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@</a:t>
            </a:r>
            <a:r>
              <a:rPr lang="hu-HU" sz="2400" dirty="0" err="1">
                <a:solidFill>
                  <a:srgbClr val="006600"/>
                </a:solidFill>
                <a:latin typeface="Segoe UI" panose="020B0502040204020203" pitchFamily="34" charset="0"/>
              </a:rPr>
              <a:t>NgModule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001080"/>
                </a:solidFill>
                <a:latin typeface="Segoe UI" panose="020B0502040204020203" pitchFamily="34" charset="0"/>
              </a:rPr>
              <a:t>declarations</a:t>
            </a:r>
            <a:r>
              <a:rPr lang="hu-HU" sz="2400" dirty="0">
                <a:solidFill>
                  <a:srgbClr val="001080"/>
                </a:solidFill>
                <a:latin typeface="Segoe UI" panose="020B0502040204020203" pitchFamily="34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[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AppComponent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WelcomeComponent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],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001080"/>
                </a:solidFill>
                <a:latin typeface="Segoe UI" panose="020B0502040204020203" pitchFamily="34" charset="0"/>
              </a:rPr>
              <a:t>imports</a:t>
            </a:r>
            <a:r>
              <a:rPr lang="hu-HU" sz="2400" dirty="0">
                <a:solidFill>
                  <a:srgbClr val="001080"/>
                </a:solidFill>
                <a:latin typeface="Segoe UI" panose="020B0502040204020203" pitchFamily="34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[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BrowserModule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],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001080"/>
                </a:solidFill>
                <a:latin typeface="Segoe UI" panose="020B0502040204020203" pitchFamily="34" charset="0"/>
              </a:rPr>
              <a:t>providers</a:t>
            </a:r>
            <a:r>
              <a:rPr lang="hu-HU" sz="2400" dirty="0">
                <a:solidFill>
                  <a:srgbClr val="001080"/>
                </a:solidFill>
                <a:latin typeface="Segoe UI" panose="020B0502040204020203" pitchFamily="34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[],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001080"/>
                </a:solidFill>
                <a:latin typeface="Segoe UI" panose="020B0502040204020203" pitchFamily="34" charset="0"/>
              </a:rPr>
              <a:t>bootstrap</a:t>
            </a:r>
            <a:r>
              <a:rPr lang="hu-HU" sz="2400" dirty="0">
                <a:solidFill>
                  <a:srgbClr val="001080"/>
                </a:solidFill>
                <a:latin typeface="Segoe UI" panose="020B0502040204020203" pitchFamily="34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[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AppComponent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]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})</a:t>
            </a:r>
          </a:p>
          <a:p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export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class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AppModule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{ }</a:t>
            </a:r>
          </a:p>
        </p:txBody>
      </p:sp>
    </p:spTree>
    <p:extLst>
      <p:ext uri="{BB962C8B-B14F-4D97-AF65-F5344CB8AC3E}">
        <p14:creationId xmlns:p14="http://schemas.microsoft.com/office/powerpoint/2010/main" val="177348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Modul indítása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Main.ts-ben</a:t>
            </a:r>
            <a:r>
              <a:rPr lang="hu-HU" dirty="0"/>
              <a:t> indul a fő modulunk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fő modul pedig indítja, amit a </a:t>
            </a:r>
            <a:r>
              <a:rPr lang="hu-HU" dirty="0" err="1"/>
              <a:t>bootstrap-ben</a:t>
            </a:r>
            <a:r>
              <a:rPr lang="hu-HU" dirty="0"/>
              <a:t> megadtunk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39510" y="2053695"/>
            <a:ext cx="8675370" cy="830997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6600"/>
                </a:solidFill>
                <a:latin typeface="Segoe UI" panose="020B0502040204020203" pitchFamily="34" charset="0"/>
              </a:rPr>
              <a:t>platformBrowserDynamic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().</a:t>
            </a:r>
            <a:r>
              <a:rPr lang="hu-HU" sz="2400" dirty="0" err="1">
                <a:solidFill>
                  <a:srgbClr val="006600"/>
                </a:solidFill>
                <a:latin typeface="Segoe UI" panose="020B0502040204020203" pitchFamily="34" charset="0"/>
              </a:rPr>
              <a:t>bootstrapModule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AppModule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.</a:t>
            </a:r>
            <a:r>
              <a:rPr lang="hu-HU" sz="2400" dirty="0" err="1">
                <a:solidFill>
                  <a:srgbClr val="006600"/>
                </a:solidFill>
                <a:latin typeface="Segoe UI" panose="020B0502040204020203" pitchFamily="34" charset="0"/>
              </a:rPr>
              <a:t>catch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err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=&gt;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console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r>
              <a:rPr lang="hu-HU" sz="2400" dirty="0" err="1">
                <a:solidFill>
                  <a:srgbClr val="006600"/>
                </a:solidFill>
                <a:latin typeface="Segoe UI" panose="020B0502040204020203" pitchFamily="34" charset="0"/>
              </a:rPr>
              <a:t>error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err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142282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KIterjeszthetőség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Angular</a:t>
            </a:r>
            <a:r>
              <a:rPr lang="hu-HU" dirty="0"/>
              <a:t> funkcionalitása kiterjeszthető</a:t>
            </a:r>
          </a:p>
          <a:p>
            <a:pPr lvl="1"/>
            <a:r>
              <a:rPr lang="hu-HU" dirty="0"/>
              <a:t>Alapvető funkciókat is kiterjesztés old meg (</a:t>
            </a:r>
            <a:r>
              <a:rPr lang="hu-HU" dirty="0" err="1"/>
              <a:t>ngIf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 keretrendszer nagy része kiterjesztés</a:t>
            </a:r>
          </a:p>
          <a:p>
            <a:r>
              <a:rPr lang="hu-HU" dirty="0"/>
              <a:t>Direktívák</a:t>
            </a:r>
          </a:p>
          <a:p>
            <a:pPr lvl="1"/>
            <a:r>
              <a:rPr lang="hu-HU" dirty="0"/>
              <a:t>A HTML generálásba és komponensek működésébe beavatkozás</a:t>
            </a:r>
          </a:p>
          <a:p>
            <a:r>
              <a:rPr lang="hu-HU" dirty="0"/>
              <a:t>Szolgáltatások</a:t>
            </a:r>
          </a:p>
          <a:p>
            <a:pPr lvl="1"/>
            <a:r>
              <a:rPr lang="hu-HU" dirty="0"/>
              <a:t>Funkciókat valósítanak meg komponensen kívül</a:t>
            </a:r>
          </a:p>
          <a:p>
            <a:pPr lvl="1"/>
            <a:r>
              <a:rPr lang="hu-HU" dirty="0"/>
              <a:t>Például adatlekérés a szerverről</a:t>
            </a:r>
          </a:p>
          <a:p>
            <a:r>
              <a:rPr lang="hu-HU" dirty="0" err="1"/>
              <a:t>Pipe</a:t>
            </a:r>
            <a:r>
              <a:rPr lang="hu-HU" dirty="0"/>
              <a:t>, </a:t>
            </a:r>
            <a:r>
              <a:rPr lang="hu-HU" dirty="0" err="1"/>
              <a:t>serviceWorker</a:t>
            </a:r>
            <a:r>
              <a:rPr lang="hu-HU" dirty="0"/>
              <a:t>, </a:t>
            </a:r>
            <a:r>
              <a:rPr lang="hu-HU" dirty="0" err="1"/>
              <a:t>webWorker</a:t>
            </a:r>
            <a:r>
              <a:rPr lang="hu-HU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54893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20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Direktívák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Beavatkoznak az elemek működésébe</a:t>
            </a:r>
          </a:p>
          <a:p>
            <a:pPr lvl="1"/>
            <a:r>
              <a:rPr lang="hu-HU" dirty="0"/>
              <a:t>HTML elemeken és komponenseken is működnek</a:t>
            </a:r>
          </a:p>
          <a:p>
            <a:pPr lvl="1"/>
            <a:r>
              <a:rPr lang="hu-HU" dirty="0"/>
              <a:t>Akár megváltoztatják a HTML fa felépítését is</a:t>
            </a:r>
          </a:p>
          <a:p>
            <a:r>
              <a:rPr lang="hu-HU" dirty="0"/>
              <a:t>Attribútum direktíva az adott elemen működik</a:t>
            </a:r>
          </a:p>
          <a:p>
            <a:pPr lvl="1"/>
            <a:r>
              <a:rPr lang="hu-HU" dirty="0"/>
              <a:t>Például </a:t>
            </a:r>
            <a:r>
              <a:rPr lang="hu-HU" dirty="0" err="1"/>
              <a:t>ngClass</a:t>
            </a:r>
            <a:r>
              <a:rPr lang="hu-HU" dirty="0"/>
              <a:t>, ami osztályokat tesz rá/vesz le</a:t>
            </a:r>
          </a:p>
          <a:p>
            <a:r>
              <a:rPr lang="hu-HU" dirty="0"/>
              <a:t>Strukturális direktíva a fát változtatja meg</a:t>
            </a:r>
          </a:p>
          <a:p>
            <a:pPr lvl="1"/>
            <a:r>
              <a:rPr lang="hu-HU" dirty="0"/>
              <a:t>Például *</a:t>
            </a:r>
            <a:r>
              <a:rPr lang="hu-HU" dirty="0" err="1"/>
              <a:t>ngFor</a:t>
            </a:r>
            <a:r>
              <a:rPr lang="hu-HU" dirty="0"/>
              <a:t>, ami HTML fát generál</a:t>
            </a:r>
          </a:p>
          <a:p>
            <a:pPr lvl="1"/>
            <a:r>
              <a:rPr lang="hu-HU" dirty="0"/>
              <a:t>* és </a:t>
            </a:r>
            <a:r>
              <a:rPr lang="hu-HU" dirty="0" err="1"/>
              <a:t>mikroszintaktika</a:t>
            </a:r>
            <a:r>
              <a:rPr lang="hu-HU" dirty="0"/>
              <a:t>, hogy keveset kelljen írni</a:t>
            </a:r>
          </a:p>
          <a:p>
            <a:pPr lvl="2"/>
            <a:r>
              <a:rPr lang="hu-HU" dirty="0"/>
              <a:t>E nélkül </a:t>
            </a:r>
            <a:r>
              <a:rPr lang="en-US" dirty="0"/>
              <a:t>&lt;template&gt;</a:t>
            </a:r>
            <a:r>
              <a:rPr lang="hu-HU" dirty="0"/>
              <a:t>-et kéne definiáljunk</a:t>
            </a:r>
          </a:p>
          <a:p>
            <a:r>
              <a:rPr lang="hu-HU" dirty="0"/>
              <a:t>Sajátot is írhatunk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70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Direktívák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direktíva egy osztály</a:t>
            </a:r>
          </a:p>
          <a:p>
            <a:pPr lvl="1"/>
            <a:r>
              <a:rPr lang="hu-HU" dirty="0"/>
              <a:t>Nem komponens, mert nincs felülete</a:t>
            </a:r>
          </a:p>
          <a:p>
            <a:pPr lvl="1"/>
            <a:r>
              <a:rPr lang="hu-HU" dirty="0"/>
              <a:t>Ezen kívül szinte ugyanazt tudja, mint egy komponens</a:t>
            </a:r>
          </a:p>
          <a:p>
            <a:r>
              <a:rPr lang="hu-HU" dirty="0"/>
              <a:t>@Input és @Output tulajdonságokkal vesz részt adatkötésben</a:t>
            </a:r>
          </a:p>
          <a:p>
            <a:pPr lvl="1"/>
            <a:r>
              <a:rPr lang="hu-HU" dirty="0"/>
              <a:t>De ez nem kötelező</a:t>
            </a:r>
            <a:endParaRPr lang="en-US" dirty="0"/>
          </a:p>
          <a:p>
            <a:pPr lvl="1"/>
            <a:r>
              <a:rPr lang="en-US" dirty="0"/>
              <a:t>@Input </a:t>
            </a:r>
            <a:r>
              <a:rPr lang="en-US" dirty="0" err="1"/>
              <a:t>és</a:t>
            </a:r>
            <a:r>
              <a:rPr lang="en-US" dirty="0"/>
              <a:t> @Output = </a:t>
            </a:r>
            <a:r>
              <a:rPr lang="en-US" dirty="0" err="1"/>
              <a:t>dekorátorok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20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Attribútum direktíva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hu-HU" dirty="0"/>
              <a:t>fájlból áll: az osztály és a teszt</a:t>
            </a:r>
          </a:p>
          <a:p>
            <a:r>
              <a:rPr lang="hu-HU" dirty="0"/>
              <a:t>Egy példa, ami </a:t>
            </a:r>
            <a:r>
              <a:rPr lang="hu-HU" dirty="0" err="1"/>
              <a:t>bold-ra</a:t>
            </a:r>
            <a:r>
              <a:rPr lang="hu-HU" dirty="0"/>
              <a:t> állít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239510" y="2777320"/>
            <a:ext cx="8675370" cy="341632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import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{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Directive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ElementRef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}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from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'@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angular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/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core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@</a:t>
            </a:r>
            <a:r>
              <a:rPr lang="hu-HU" sz="2400" dirty="0" err="1">
                <a:solidFill>
                  <a:srgbClr val="006600"/>
                </a:solidFill>
                <a:latin typeface="Segoe UI" panose="020B0502040204020203" pitchFamily="34" charset="0"/>
              </a:rPr>
              <a:t>Directive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 { </a:t>
            </a:r>
            <a:r>
              <a:rPr lang="hu-HU" sz="2400" dirty="0" err="1">
                <a:solidFill>
                  <a:srgbClr val="001080"/>
                </a:solidFill>
                <a:latin typeface="Segoe UI" panose="020B0502040204020203" pitchFamily="34" charset="0"/>
              </a:rPr>
              <a:t>selector</a:t>
            </a:r>
            <a:r>
              <a:rPr lang="hu-HU" sz="2400" dirty="0">
                <a:solidFill>
                  <a:srgbClr val="001080"/>
                </a:solidFill>
                <a:latin typeface="Segoe UI" panose="020B0502040204020203" pitchFamily="34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'[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appBold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]'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} )</a:t>
            </a:r>
          </a:p>
          <a:p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export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class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BoldDirective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constructor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 el: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ElementRef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el.nativeElement.style.fontWeight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=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bold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}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676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Attribútum direktíva – </a:t>
            </a:r>
            <a:r>
              <a:rPr lang="hu-HU" dirty="0" err="1"/>
              <a:t>HostListener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Eseményekre tudunk figyelni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lvl="1"/>
            <a:r>
              <a:rPr lang="hu-HU" dirty="0"/>
              <a:t>A </a:t>
            </a:r>
            <a:r>
              <a:rPr lang="hu-HU" dirty="0" err="1"/>
              <a:t>HostListener</a:t>
            </a:r>
            <a:r>
              <a:rPr lang="hu-HU" dirty="0"/>
              <a:t> megoldja a feliratkozást és a leiratkozást</a:t>
            </a:r>
          </a:p>
        </p:txBody>
      </p:sp>
      <p:sp>
        <p:nvSpPr>
          <p:cNvPr id="4" name="Téglalap 3"/>
          <p:cNvSpPr/>
          <p:nvPr/>
        </p:nvSpPr>
        <p:spPr>
          <a:xfrm>
            <a:off x="239510" y="2119478"/>
            <a:ext cx="8675370" cy="304698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@</a:t>
            </a:r>
            <a:r>
              <a:rPr lang="hu-HU" sz="2400" dirty="0" err="1">
                <a:solidFill>
                  <a:srgbClr val="006600"/>
                </a:solidFill>
                <a:latin typeface="Segoe UI" panose="020B0502040204020203" pitchFamily="34" charset="0"/>
              </a:rPr>
              <a:t>HostListener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mouseenter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) </a:t>
            </a:r>
            <a:r>
              <a:rPr lang="hu-HU" sz="2400" dirty="0" err="1">
                <a:solidFill>
                  <a:srgbClr val="006600"/>
                </a:solidFill>
                <a:latin typeface="Segoe UI" panose="020B0502040204020203" pitchFamily="34" charset="0"/>
              </a:rPr>
              <a:t>onMouseEnter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.el.nativeElement.style.fontWeight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=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bold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@</a:t>
            </a:r>
            <a:r>
              <a:rPr lang="hu-HU" sz="2400" dirty="0" err="1">
                <a:solidFill>
                  <a:srgbClr val="006600"/>
                </a:solidFill>
                <a:latin typeface="Segoe UI" panose="020B0502040204020203" pitchFamily="34" charset="0"/>
              </a:rPr>
              <a:t>HostListener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mouseleave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) </a:t>
            </a:r>
            <a:r>
              <a:rPr lang="hu-HU" sz="2400" dirty="0" err="1">
                <a:solidFill>
                  <a:srgbClr val="006600"/>
                </a:solidFill>
                <a:latin typeface="Segoe UI" panose="020B0502040204020203" pitchFamily="34" charset="0"/>
              </a:rPr>
              <a:t>onMouseLeave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.el.nativeElement.style.fontWeight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=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normal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  <a:endParaRPr lang="hu-HU" sz="2400" b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49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Attribútum direktíva – adatkötés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@Input </a:t>
            </a:r>
            <a:r>
              <a:rPr lang="hu-HU" dirty="0"/>
              <a:t>lehetővé teszi az adatkötést</a:t>
            </a:r>
          </a:p>
          <a:p>
            <a:r>
              <a:rPr lang="hu-HU" dirty="0"/>
              <a:t>Ha azonos a neve a direktívával, akkor </a:t>
            </a:r>
            <a:r>
              <a:rPr lang="hu-HU" dirty="0" err="1"/>
              <a:t>default</a:t>
            </a:r>
            <a:endParaRPr lang="hu-HU" dirty="0"/>
          </a:p>
          <a:p>
            <a:pPr lvl="1"/>
            <a:r>
              <a:rPr lang="hu-HU" dirty="0"/>
              <a:t>Eltérő név esetén a komponensben meg kell adni a nevet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Használata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239510" y="3395691"/>
            <a:ext cx="8675370" cy="193899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@</a:t>
            </a:r>
            <a:r>
              <a:rPr lang="hu-HU" sz="2400" dirty="0">
                <a:solidFill>
                  <a:srgbClr val="006600"/>
                </a:solidFill>
                <a:latin typeface="Segoe UI" panose="020B0502040204020203" pitchFamily="34" charset="0"/>
              </a:rPr>
              <a:t>Input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appBold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)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bold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boolean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@</a:t>
            </a:r>
            <a:r>
              <a:rPr lang="hu-HU" sz="2400" dirty="0" err="1">
                <a:solidFill>
                  <a:srgbClr val="006600"/>
                </a:solidFill>
                <a:latin typeface="Segoe UI" panose="020B0502040204020203" pitchFamily="34" charset="0"/>
              </a:rPr>
              <a:t>HostListener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mouseenter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) </a:t>
            </a:r>
            <a:r>
              <a:rPr lang="hu-HU" sz="2400" dirty="0" err="1">
                <a:solidFill>
                  <a:srgbClr val="006600"/>
                </a:solidFill>
                <a:latin typeface="Segoe UI" panose="020B0502040204020203" pitchFamily="34" charset="0"/>
              </a:rPr>
              <a:t>onMouseEnter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.el.nativeElement.style.fontWeight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=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.bold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? </a:t>
            </a:r>
            <a:r>
              <a:rPr lang="hu-HU" sz="2400" dirty="0">
                <a:solidFill>
                  <a:srgbClr val="09885A"/>
                </a:solidFill>
                <a:latin typeface="Segoe UI" panose="020B0502040204020203" pitchFamily="34" charset="0"/>
              </a:rPr>
              <a:t>600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: </a:t>
            </a:r>
            <a:r>
              <a:rPr lang="hu-HU" sz="2400" dirty="0">
                <a:solidFill>
                  <a:srgbClr val="09885A"/>
                </a:solidFill>
                <a:latin typeface="Segoe UI" panose="020B0502040204020203" pitchFamily="34" charset="0"/>
              </a:rPr>
              <a:t>300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</p:txBody>
      </p:sp>
      <p:sp>
        <p:nvSpPr>
          <p:cNvPr id="5" name="Téglalap 4"/>
          <p:cNvSpPr/>
          <p:nvPr/>
        </p:nvSpPr>
        <p:spPr>
          <a:xfrm>
            <a:off x="239510" y="6061012"/>
            <a:ext cx="867537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&lt;p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Segoe UI" panose="020B0502040204020203" pitchFamily="34" charset="0"/>
              </a:rPr>
              <a:t>appBold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Segoe UI" panose="020B0502040204020203" pitchFamily="34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numbers.length</a:t>
            </a:r>
            <a:r>
              <a:rPr lang="en-US" sz="2400" dirty="0">
                <a:solidFill>
                  <a:srgbClr val="0000FF"/>
                </a:solidFill>
                <a:latin typeface="Segoe UI" panose="020B0502040204020203" pitchFamily="34" charset="0"/>
              </a:rPr>
              <a:t>&gt;3"</a:t>
            </a:r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Közép</a:t>
            </a:r>
            <a:r>
              <a:rPr lang="en-US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&lt;/p&gt;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51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Attribútum direktíva – adatkötés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Van @Output is a kétirányú adatkötéshez</a:t>
            </a:r>
            <a:endParaRPr lang="en-US" dirty="0"/>
          </a:p>
          <a:p>
            <a:endParaRPr lang="en-US" dirty="0"/>
          </a:p>
          <a:p>
            <a:r>
              <a:rPr lang="hu-HU" dirty="0" err="1"/>
              <a:t>emit</a:t>
            </a:r>
            <a:r>
              <a:rPr lang="hu-HU" dirty="0"/>
              <a:t> függvény tüzeli az eseményt</a:t>
            </a:r>
          </a:p>
        </p:txBody>
      </p:sp>
      <p:sp>
        <p:nvSpPr>
          <p:cNvPr id="4" name="Téglalap 3"/>
          <p:cNvSpPr/>
          <p:nvPr/>
        </p:nvSpPr>
        <p:spPr>
          <a:xfrm>
            <a:off x="239510" y="2082919"/>
            <a:ext cx="8675370" cy="40011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@</a:t>
            </a:r>
            <a:r>
              <a:rPr lang="hu-HU" sz="2000" dirty="0">
                <a:solidFill>
                  <a:srgbClr val="006600"/>
                </a:solidFill>
                <a:latin typeface="Segoe UI" panose="020B0502040204020203" pitchFamily="34" charset="0"/>
              </a:rPr>
              <a:t>Output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( </a:t>
            </a:r>
            <a:r>
              <a:rPr lang="hu-HU" sz="20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000" dirty="0" err="1">
                <a:solidFill>
                  <a:srgbClr val="A31515"/>
                </a:solidFill>
                <a:latin typeface="Segoe UI" panose="020B0502040204020203" pitchFamily="34" charset="0"/>
              </a:rPr>
              <a:t>appBoldChange</a:t>
            </a:r>
            <a:r>
              <a:rPr lang="hu-HU" sz="20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) </a:t>
            </a:r>
            <a:r>
              <a:rPr lang="hu-HU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boldChange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= </a:t>
            </a:r>
            <a:r>
              <a:rPr lang="hu-HU" sz="2000" dirty="0" err="1">
                <a:solidFill>
                  <a:srgbClr val="0000FF"/>
                </a:solidFill>
                <a:latin typeface="Segoe UI" panose="020B0502040204020203" pitchFamily="34" charset="0"/>
              </a:rPr>
              <a:t>new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000" dirty="0" err="1">
                <a:solidFill>
                  <a:srgbClr val="267F99"/>
                </a:solidFill>
                <a:latin typeface="Segoe UI" panose="020B0502040204020203" pitchFamily="34" charset="0"/>
              </a:rPr>
              <a:t>EventEmitter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&lt;</a:t>
            </a:r>
            <a:r>
              <a:rPr lang="hu-HU" sz="2000" dirty="0" err="1">
                <a:solidFill>
                  <a:srgbClr val="0000FF"/>
                </a:solidFill>
                <a:latin typeface="Segoe UI" panose="020B0502040204020203" pitchFamily="34" charset="0"/>
              </a:rPr>
              <a:t>void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&gt;();</a:t>
            </a:r>
          </a:p>
        </p:txBody>
      </p:sp>
      <p:sp>
        <p:nvSpPr>
          <p:cNvPr id="5" name="Téglalap 4"/>
          <p:cNvSpPr/>
          <p:nvPr/>
        </p:nvSpPr>
        <p:spPr>
          <a:xfrm>
            <a:off x="239510" y="3161690"/>
            <a:ext cx="8675370" cy="341632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@</a:t>
            </a:r>
            <a:r>
              <a:rPr lang="hu-HU" sz="2400" dirty="0" err="1">
                <a:solidFill>
                  <a:srgbClr val="006600"/>
                </a:solidFill>
                <a:latin typeface="Segoe UI" panose="020B0502040204020203" pitchFamily="34" charset="0"/>
              </a:rPr>
              <a:t>HostListener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mouseenter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) </a:t>
            </a:r>
            <a:r>
              <a:rPr lang="hu-HU" sz="2400" dirty="0" err="1">
                <a:solidFill>
                  <a:srgbClr val="006600"/>
                </a:solidFill>
                <a:latin typeface="Segoe UI" panose="020B0502040204020203" pitchFamily="34" charset="0"/>
              </a:rPr>
              <a:t>onMouseEnter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if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(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.bold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.el.nativeElement.style.fontWeight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=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bold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.bold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=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false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.boldChange.</a:t>
            </a:r>
            <a:r>
              <a:rPr lang="hu-HU" sz="2400" dirty="0" err="1">
                <a:solidFill>
                  <a:srgbClr val="006600"/>
                </a:solidFill>
                <a:latin typeface="Segoe UI" panose="020B0502040204020203" pitchFamily="34" charset="0"/>
              </a:rPr>
              <a:t>emit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}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2716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Attribútum direktíva – adatkötés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Felhasználása</a:t>
            </a:r>
            <a:endParaRPr lang="en-US" dirty="0"/>
          </a:p>
          <a:p>
            <a:endParaRPr lang="en-US" dirty="0"/>
          </a:p>
          <a:p>
            <a:r>
              <a:rPr lang="hu-HU" dirty="0"/>
              <a:t>A kétirányú adatkötés szintaktikával</a:t>
            </a:r>
          </a:p>
          <a:p>
            <a:endParaRPr lang="hu-HU" dirty="0"/>
          </a:p>
          <a:p>
            <a:pPr lvl="1"/>
            <a:r>
              <a:rPr lang="hu-HU" dirty="0"/>
              <a:t>Ez csak azért megy, mert van</a:t>
            </a:r>
          </a:p>
          <a:p>
            <a:pPr lvl="2"/>
            <a:r>
              <a:rPr lang="en-US" dirty="0"/>
              <a:t>app</a:t>
            </a:r>
            <a:r>
              <a:rPr lang="hu-HU" dirty="0" err="1"/>
              <a:t>Bold</a:t>
            </a:r>
            <a:endParaRPr lang="hu-HU" dirty="0"/>
          </a:p>
          <a:p>
            <a:pPr lvl="2"/>
            <a:r>
              <a:rPr lang="en-US" dirty="0"/>
              <a:t>app</a:t>
            </a:r>
            <a:r>
              <a:rPr lang="hu-HU" dirty="0" err="1"/>
              <a:t>BoldChange</a:t>
            </a:r>
            <a:endParaRPr lang="hu-HU" dirty="0"/>
          </a:p>
          <a:p>
            <a:pPr lvl="1"/>
            <a:r>
              <a:rPr lang="hu-HU" dirty="0"/>
              <a:t>Más elnevezésnél nem működik</a:t>
            </a:r>
          </a:p>
          <a:p>
            <a:pPr lvl="2"/>
            <a:r>
              <a:rPr lang="hu-HU" dirty="0"/>
              <a:t>Külön ki kell írni az eseménykezelőt</a:t>
            </a:r>
          </a:p>
          <a:p>
            <a:r>
              <a:rPr lang="hu-HU" dirty="0"/>
              <a:t>Törekedjünk erre az elnevezésre</a:t>
            </a:r>
          </a:p>
        </p:txBody>
      </p:sp>
      <p:sp>
        <p:nvSpPr>
          <p:cNvPr id="4" name="Téglalap 3"/>
          <p:cNvSpPr/>
          <p:nvPr/>
        </p:nvSpPr>
        <p:spPr>
          <a:xfrm>
            <a:off x="239510" y="2082919"/>
            <a:ext cx="8675370" cy="40011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rgbClr val="800000"/>
                </a:solidFill>
                <a:latin typeface="Segoe UI" panose="020B0502040204020203" pitchFamily="34" charset="0"/>
              </a:rPr>
              <a:t>&lt;p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000" dirty="0">
                <a:solidFill>
                  <a:srgbClr val="FF0000"/>
                </a:solidFill>
                <a:latin typeface="Segoe UI" panose="020B0502040204020203" pitchFamily="34" charset="0"/>
              </a:rPr>
              <a:t>[</a:t>
            </a:r>
            <a:r>
              <a:rPr lang="hu-HU" sz="2000" dirty="0" err="1">
                <a:solidFill>
                  <a:srgbClr val="FF0000"/>
                </a:solidFill>
                <a:latin typeface="Segoe UI" panose="020B0502040204020203" pitchFamily="34" charset="0"/>
              </a:rPr>
              <a:t>appBold</a:t>
            </a:r>
            <a:r>
              <a:rPr lang="hu-HU" sz="2000" dirty="0">
                <a:solidFill>
                  <a:srgbClr val="FF0000"/>
                </a:solidFill>
                <a:latin typeface="Segoe UI" panose="020B0502040204020203" pitchFamily="34" charset="0"/>
              </a:rPr>
              <a:t>]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=</a:t>
            </a:r>
            <a:r>
              <a:rPr lang="hu-HU" sz="2000" dirty="0">
                <a:solidFill>
                  <a:srgbClr val="0000FF"/>
                </a:solidFill>
                <a:latin typeface="Segoe UI" panose="020B0502040204020203" pitchFamily="34" charset="0"/>
              </a:rPr>
              <a:t>"</a:t>
            </a:r>
            <a:r>
              <a:rPr lang="hu-HU" sz="2000" dirty="0" err="1">
                <a:solidFill>
                  <a:srgbClr val="0000FF"/>
                </a:solidFill>
                <a:latin typeface="Segoe UI" panose="020B0502040204020203" pitchFamily="34" charset="0"/>
              </a:rPr>
              <a:t>isBold</a:t>
            </a:r>
            <a:r>
              <a:rPr lang="hu-HU" sz="2000" dirty="0">
                <a:solidFill>
                  <a:srgbClr val="0000FF"/>
                </a:solidFill>
                <a:latin typeface="Segoe UI" panose="020B0502040204020203" pitchFamily="34" charset="0"/>
              </a:rPr>
              <a:t>"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000" dirty="0">
                <a:solidFill>
                  <a:srgbClr val="FF0000"/>
                </a:solidFill>
                <a:latin typeface="Segoe UI" panose="020B0502040204020203" pitchFamily="34" charset="0"/>
              </a:rPr>
              <a:t>(</a:t>
            </a:r>
            <a:r>
              <a:rPr lang="hu-HU" sz="2000" dirty="0" err="1">
                <a:solidFill>
                  <a:srgbClr val="FF0000"/>
                </a:solidFill>
                <a:latin typeface="Segoe UI" panose="020B0502040204020203" pitchFamily="34" charset="0"/>
              </a:rPr>
              <a:t>appBoldChange</a:t>
            </a:r>
            <a:r>
              <a:rPr lang="hu-HU" sz="2000" dirty="0">
                <a:solidFill>
                  <a:srgbClr val="FF0000"/>
                </a:solidFill>
                <a:latin typeface="Segoe UI" panose="020B0502040204020203" pitchFamily="34" charset="0"/>
              </a:rPr>
              <a:t>)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=</a:t>
            </a:r>
            <a:r>
              <a:rPr lang="hu-HU" sz="2000" dirty="0">
                <a:solidFill>
                  <a:srgbClr val="0000FF"/>
                </a:solidFill>
                <a:latin typeface="Segoe UI" panose="020B0502040204020203" pitchFamily="34" charset="0"/>
              </a:rPr>
              <a:t>"</a:t>
            </a:r>
            <a:r>
              <a:rPr lang="hu-HU" sz="2000" dirty="0" err="1">
                <a:solidFill>
                  <a:srgbClr val="0000FF"/>
                </a:solidFill>
                <a:latin typeface="Segoe UI" panose="020B0502040204020203" pitchFamily="34" charset="0"/>
              </a:rPr>
              <a:t>isBold</a:t>
            </a:r>
            <a:r>
              <a:rPr lang="hu-HU" sz="2000" dirty="0">
                <a:solidFill>
                  <a:srgbClr val="0000FF"/>
                </a:solidFill>
                <a:latin typeface="Segoe UI" panose="020B0502040204020203" pitchFamily="34" charset="0"/>
              </a:rPr>
              <a:t>=$</a:t>
            </a:r>
            <a:r>
              <a:rPr lang="hu-HU" sz="2000" dirty="0" err="1">
                <a:solidFill>
                  <a:srgbClr val="0000FF"/>
                </a:solidFill>
                <a:latin typeface="Segoe UI" panose="020B0502040204020203" pitchFamily="34" charset="0"/>
              </a:rPr>
              <a:t>event</a:t>
            </a:r>
            <a:r>
              <a:rPr lang="hu-HU" sz="2000" dirty="0">
                <a:solidFill>
                  <a:srgbClr val="0000FF"/>
                </a:solidFill>
                <a:latin typeface="Segoe UI" panose="020B0502040204020203" pitchFamily="34" charset="0"/>
              </a:rPr>
              <a:t>"</a:t>
            </a:r>
            <a:r>
              <a:rPr lang="hu-HU" sz="20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Bold</a:t>
            </a:r>
            <a:r>
              <a:rPr lang="hu-HU" sz="2000" dirty="0">
                <a:solidFill>
                  <a:srgbClr val="800000"/>
                </a:solidFill>
                <a:latin typeface="Segoe UI" panose="020B0502040204020203" pitchFamily="34" charset="0"/>
              </a:rPr>
              <a:t>&lt;/p&gt;</a:t>
            </a:r>
            <a:endParaRPr lang="hu-HU" sz="20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39510" y="3161690"/>
            <a:ext cx="867537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b-NO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&lt;p</a:t>
            </a:r>
            <a:r>
              <a:rPr lang="nb-NO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nb-NO" sz="2400" dirty="0">
                <a:solidFill>
                  <a:srgbClr val="FF0000"/>
                </a:solidFill>
                <a:latin typeface="Segoe UI" panose="020B0502040204020203" pitchFamily="34" charset="0"/>
              </a:rPr>
              <a:t>[(appBold)]</a:t>
            </a:r>
            <a:r>
              <a:rPr lang="nb-NO" sz="2400" dirty="0">
                <a:solidFill>
                  <a:srgbClr val="000000"/>
                </a:solidFill>
                <a:latin typeface="Segoe UI" panose="020B0502040204020203" pitchFamily="34" charset="0"/>
              </a:rPr>
              <a:t>=</a:t>
            </a:r>
            <a:r>
              <a:rPr lang="nb-NO" sz="2400" dirty="0">
                <a:solidFill>
                  <a:srgbClr val="0000FF"/>
                </a:solidFill>
                <a:latin typeface="Segoe UI" panose="020B0502040204020203" pitchFamily="34" charset="0"/>
              </a:rPr>
              <a:t>"isBold"</a:t>
            </a:r>
            <a:r>
              <a:rPr lang="nb-NO" sz="24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r>
              <a:rPr lang="nb-NO" sz="2400" dirty="0">
                <a:solidFill>
                  <a:srgbClr val="000000"/>
                </a:solidFill>
                <a:latin typeface="Segoe UI" panose="020B0502040204020203" pitchFamily="34" charset="0"/>
              </a:rPr>
              <a:t>Bold</a:t>
            </a:r>
            <a:r>
              <a:rPr lang="nb-NO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&lt;/p&gt;</a:t>
            </a:r>
            <a:endParaRPr lang="nb-NO" sz="2400" b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81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architektúra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C3FBA-529B-4B45-8EA1-43C065566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630995"/>
            <a:ext cx="7981950" cy="40576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CE9CD98-BE6B-48D7-9B1A-7A34E5D819BE}"/>
              </a:ext>
            </a:extLst>
          </p:cNvPr>
          <p:cNvSpPr/>
          <p:nvPr/>
        </p:nvSpPr>
        <p:spPr>
          <a:xfrm>
            <a:off x="310718" y="3160450"/>
            <a:ext cx="2086253" cy="2769833"/>
          </a:xfrm>
          <a:prstGeom prst="ellipse">
            <a:avLst/>
          </a:prstGeom>
          <a:noFill/>
          <a:ln w="76200">
            <a:solidFill>
              <a:srgbClr val="910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42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Szolgáltatások</a:t>
            </a:r>
            <a:r>
              <a:rPr lang="en-US" dirty="0"/>
              <a:t> (service)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Tipikusan nem globálisan hozzuk létre a komponensen kívüli objektumokat</a:t>
            </a:r>
          </a:p>
          <a:p>
            <a:pPr lvl="1"/>
            <a:r>
              <a:rPr lang="hu-HU" dirty="0"/>
              <a:t>Szolgáltatások formájában</a:t>
            </a:r>
          </a:p>
          <a:p>
            <a:pPr lvl="1"/>
            <a:r>
              <a:rPr lang="hu-HU" dirty="0"/>
              <a:t>De nem kódoljuk bele egyik komponensbe sem</a:t>
            </a:r>
          </a:p>
          <a:p>
            <a:pPr lvl="1"/>
            <a:r>
              <a:rPr lang="hu-HU" dirty="0"/>
              <a:t>Felsoroljuk, hogy mik vannak</a:t>
            </a:r>
          </a:p>
          <a:p>
            <a:pPr lvl="1"/>
            <a:r>
              <a:rPr lang="hu-HU" dirty="0"/>
              <a:t>Mi hivatkozik mire</a:t>
            </a:r>
          </a:p>
          <a:p>
            <a:pPr lvl="1"/>
            <a:r>
              <a:rPr lang="hu-HU" dirty="0"/>
              <a:t>És melyik komponensnek mi kell</a:t>
            </a:r>
          </a:p>
          <a:p>
            <a:r>
              <a:rPr lang="hu-HU" dirty="0"/>
              <a:t>A keretrendszer automatikusan adja</a:t>
            </a:r>
          </a:p>
          <a:p>
            <a:r>
              <a:rPr lang="hu-HU" dirty="0"/>
              <a:t>Függőség </a:t>
            </a:r>
            <a:r>
              <a:rPr lang="en-US" dirty="0"/>
              <a:t>i</a:t>
            </a:r>
            <a:r>
              <a:rPr lang="hu-HU" dirty="0" err="1"/>
              <a:t>njektálás</a:t>
            </a:r>
            <a:r>
              <a:rPr lang="hu-HU" dirty="0"/>
              <a:t> (</a:t>
            </a:r>
            <a:r>
              <a:rPr lang="hu-HU" dirty="0" err="1"/>
              <a:t>Dependency</a:t>
            </a:r>
            <a:r>
              <a:rPr lang="hu-HU" dirty="0"/>
              <a:t> </a:t>
            </a:r>
            <a:r>
              <a:rPr lang="hu-HU" dirty="0" err="1"/>
              <a:t>Injection</a:t>
            </a:r>
            <a:r>
              <a:rPr lang="hu-HU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82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Függőség injektálás (DI)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Általánosan: Az objektum által használt függőséget nem az objektum kezeli, hanem csak kapja. Az injektor felelős a függőségek kezeléséért (életciklus, kiosztás).</a:t>
            </a:r>
          </a:p>
          <a:p>
            <a:r>
              <a:rPr lang="hu-HU" dirty="0"/>
              <a:t>Esetünkben a komponens nem felelős a szolgáltatásokért, csak kapja őket használatra</a:t>
            </a:r>
          </a:p>
          <a:p>
            <a:r>
              <a:rPr lang="hu-HU" dirty="0"/>
              <a:t>A komponensek jönnek-mennek, míg a szolgáltatások életciklusa teljesen eltérő</a:t>
            </a:r>
          </a:p>
          <a:p>
            <a:r>
              <a:rPr lang="hu-HU" dirty="0"/>
              <a:t>A komponensnek nem kell tudnia, hogyan hozzon létre szolgáltatásokat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5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architektúra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C3FBA-529B-4B45-8EA1-43C065566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630995"/>
            <a:ext cx="7981950" cy="405765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28F0D45-5FCD-4765-9A89-DED098180315}"/>
              </a:ext>
            </a:extLst>
          </p:cNvPr>
          <p:cNvSpPr/>
          <p:nvPr/>
        </p:nvSpPr>
        <p:spPr>
          <a:xfrm>
            <a:off x="3444536" y="1535283"/>
            <a:ext cx="2991775" cy="4057650"/>
          </a:xfrm>
          <a:prstGeom prst="ellipse">
            <a:avLst/>
          </a:prstGeom>
          <a:noFill/>
          <a:ln w="76200">
            <a:solidFill>
              <a:srgbClr val="910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6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Függőség injektálás (DI)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Szerepkörök szétválasztása miatt fontos</a:t>
            </a:r>
          </a:p>
          <a:p>
            <a:pPr lvl="1"/>
            <a:r>
              <a:rPr lang="hu-HU" dirty="0"/>
              <a:t>Tesztelhetőség nő</a:t>
            </a:r>
          </a:p>
          <a:p>
            <a:pPr lvl="1"/>
            <a:r>
              <a:rPr lang="hu-HU" dirty="0" err="1"/>
              <a:t>Dekompozíció</a:t>
            </a:r>
            <a:r>
              <a:rPr lang="hu-HU" dirty="0"/>
              <a:t> erősödik</a:t>
            </a:r>
          </a:p>
          <a:p>
            <a:pPr lvl="1"/>
            <a:r>
              <a:rPr lang="hu-HU" dirty="0" err="1"/>
              <a:t>Újrafelhasználhatóság</a:t>
            </a:r>
            <a:r>
              <a:rPr lang="hu-HU" dirty="0"/>
              <a:t> javul</a:t>
            </a:r>
          </a:p>
          <a:p>
            <a:pPr lvl="1"/>
            <a:r>
              <a:rPr lang="hu-HU" dirty="0"/>
              <a:t>Komponens kódja kisebb, olvashatóbb marad</a:t>
            </a:r>
          </a:p>
          <a:p>
            <a:r>
              <a:rPr lang="hu-HU" dirty="0"/>
              <a:t>Nem csak </a:t>
            </a:r>
            <a:r>
              <a:rPr lang="hu-HU" dirty="0" err="1"/>
              <a:t>Angular-ban</a:t>
            </a:r>
            <a:r>
              <a:rPr lang="hu-HU" dirty="0"/>
              <a:t> van</a:t>
            </a:r>
          </a:p>
          <a:p>
            <a:pPr lvl="1"/>
            <a:r>
              <a:rPr lang="hu-HU" dirty="0"/>
              <a:t>Így ismerhetjük fel a DI-t: használunk egy szolgáltatást (külső funkcionalitást), ami nem globális, és nem is mi hoztuk létre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8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szolgáltatás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Attól szolgáltatás, hogy injektálható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Amúgy csak egy sima osztály</a:t>
            </a:r>
          </a:p>
          <a:p>
            <a:r>
              <a:rPr lang="hu-HU" dirty="0" err="1"/>
              <a:t>providedIn</a:t>
            </a:r>
            <a:r>
              <a:rPr lang="hu-HU" dirty="0"/>
              <a:t>: mely komponensek számára elérhető (</a:t>
            </a:r>
            <a:r>
              <a:rPr lang="hu-HU" dirty="0" err="1"/>
              <a:t>root</a:t>
            </a:r>
            <a:r>
              <a:rPr lang="hu-HU" dirty="0"/>
              <a:t> mindenkinek)</a:t>
            </a:r>
          </a:p>
        </p:txBody>
      </p:sp>
      <p:sp>
        <p:nvSpPr>
          <p:cNvPr id="4" name="Téglalap 3"/>
          <p:cNvSpPr/>
          <p:nvPr/>
        </p:nvSpPr>
        <p:spPr>
          <a:xfrm>
            <a:off x="239510" y="2082919"/>
            <a:ext cx="8675370" cy="2677656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import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{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Injectable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}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from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'@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angular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/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core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@</a:t>
            </a:r>
            <a:r>
              <a:rPr lang="hu-HU" sz="2400" dirty="0" err="1">
                <a:solidFill>
                  <a:srgbClr val="006600"/>
                </a:solidFill>
                <a:latin typeface="Segoe UI" panose="020B0502040204020203" pitchFamily="34" charset="0"/>
              </a:rPr>
              <a:t>Injectable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 { </a:t>
            </a:r>
            <a:r>
              <a:rPr lang="hu-HU" sz="2400" dirty="0" err="1">
                <a:solidFill>
                  <a:srgbClr val="001080"/>
                </a:solidFill>
                <a:latin typeface="Segoe UI" panose="020B0502040204020203" pitchFamily="34" charset="0"/>
              </a:rPr>
              <a:t>providedIn</a:t>
            </a:r>
            <a:r>
              <a:rPr lang="hu-HU" sz="2400" dirty="0">
                <a:solidFill>
                  <a:srgbClr val="001080"/>
                </a:solidFill>
                <a:latin typeface="Segoe UI" panose="020B0502040204020203" pitchFamily="34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root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} )</a:t>
            </a:r>
          </a:p>
          <a:p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export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class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RandomDataService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constructor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 { }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006600"/>
                </a:solidFill>
                <a:latin typeface="Segoe UI" panose="020B0502040204020203" pitchFamily="34" charset="0"/>
              </a:rPr>
              <a:t>get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 {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[ </a:t>
            </a:r>
            <a:r>
              <a:rPr lang="hu-HU" sz="2400" dirty="0">
                <a:solidFill>
                  <a:srgbClr val="09885A"/>
                </a:solidFill>
                <a:latin typeface="Segoe UI" panose="020B0502040204020203" pitchFamily="34" charset="0"/>
              </a:rPr>
              <a:t>1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09885A"/>
                </a:solidFill>
                <a:latin typeface="Segoe UI" panose="020B0502040204020203" pitchFamily="34" charset="0"/>
              </a:rPr>
              <a:t>2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09885A"/>
                </a:solidFill>
                <a:latin typeface="Segoe UI" panose="020B0502040204020203" pitchFamily="34" charset="0"/>
              </a:rPr>
              <a:t>5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09885A"/>
                </a:solidFill>
                <a:latin typeface="Segoe UI" panose="020B0502040204020203" pitchFamily="34" charset="0"/>
              </a:rPr>
              <a:t>6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09885A"/>
                </a:solidFill>
                <a:latin typeface="Segoe UI" panose="020B0502040204020203" pitchFamily="34" charset="0"/>
              </a:rPr>
              <a:t>7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]; }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360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Szolgáltatás felhasználása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Simán átvesszük a konstruktorban, és használjuk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Az injektor gondoskodik arról, hogy</a:t>
            </a:r>
          </a:p>
          <a:p>
            <a:pPr lvl="1"/>
            <a:r>
              <a:rPr lang="hu-HU" dirty="0"/>
              <a:t>Létre legyen hozva</a:t>
            </a:r>
          </a:p>
          <a:p>
            <a:pPr lvl="1"/>
            <a:r>
              <a:rPr lang="hu-HU" dirty="0"/>
              <a:t>Átadja, amikor létrejön a komponens</a:t>
            </a:r>
          </a:p>
          <a:p>
            <a:pPr lvl="1"/>
            <a:r>
              <a:rPr lang="hu-HU" dirty="0"/>
              <a:t>Megszüntesse valamikor</a:t>
            </a:r>
          </a:p>
        </p:txBody>
      </p:sp>
      <p:sp>
        <p:nvSpPr>
          <p:cNvPr id="4" name="Téglalap 3"/>
          <p:cNvSpPr/>
          <p:nvPr/>
        </p:nvSpPr>
        <p:spPr>
          <a:xfrm>
            <a:off x="239510" y="2439126"/>
            <a:ext cx="8675370" cy="156966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constructor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rng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RandomDataService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.numbers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=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rng.</a:t>
            </a:r>
            <a:r>
              <a:rPr lang="hu-HU" sz="2400" dirty="0" err="1">
                <a:solidFill>
                  <a:srgbClr val="006600"/>
                </a:solidFill>
                <a:latin typeface="Segoe UI" panose="020B0502040204020203" pitchFamily="34" charset="0"/>
              </a:rPr>
              <a:t>get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89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</a:t>
            </a:r>
            <a:r>
              <a:rPr lang="en-US" dirty="0"/>
              <a:t>l</a:t>
            </a:r>
            <a:r>
              <a:rPr lang="hu-HU" dirty="0" err="1"/>
              <a:t>gáltatások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Szolgáltatások</a:t>
            </a:r>
          </a:p>
          <a:p>
            <a:pPr lvl="1"/>
            <a:r>
              <a:rPr lang="hu-HU" dirty="0" err="1"/>
              <a:t>HttpClient</a:t>
            </a:r>
            <a:r>
              <a:rPr lang="hu-HU" dirty="0"/>
              <a:t>: </a:t>
            </a:r>
            <a:r>
              <a:rPr lang="hu-HU" dirty="0" err="1"/>
              <a:t>XHR+json</a:t>
            </a:r>
            <a:r>
              <a:rPr lang="hu-HU" dirty="0"/>
              <a:t> kommunikáció</a:t>
            </a:r>
          </a:p>
          <a:p>
            <a:pPr lvl="1"/>
            <a:r>
              <a:rPr lang="hu-HU" dirty="0" err="1"/>
              <a:t>Location</a:t>
            </a:r>
            <a:r>
              <a:rPr lang="hu-HU" dirty="0"/>
              <a:t>: </a:t>
            </a:r>
            <a:r>
              <a:rPr lang="hu-HU" dirty="0" err="1"/>
              <a:t>address</a:t>
            </a:r>
            <a:r>
              <a:rPr lang="hu-HU" dirty="0"/>
              <a:t> bar</a:t>
            </a:r>
          </a:p>
          <a:p>
            <a:pPr lvl="1"/>
            <a:r>
              <a:rPr lang="hu-HU" dirty="0" err="1"/>
              <a:t>FormBuilder</a:t>
            </a:r>
            <a:r>
              <a:rPr lang="hu-HU" dirty="0"/>
              <a:t>: űrlap kezelő</a:t>
            </a:r>
          </a:p>
          <a:p>
            <a:pPr lvl="1"/>
            <a:r>
              <a:rPr lang="hu-HU" dirty="0" err="1"/>
              <a:t>Router</a:t>
            </a:r>
            <a:r>
              <a:rPr lang="hu-HU" dirty="0"/>
              <a:t>: navigáció</a:t>
            </a:r>
          </a:p>
          <a:p>
            <a:pPr lvl="1"/>
            <a:r>
              <a:rPr lang="hu-HU" dirty="0"/>
              <a:t>…</a:t>
            </a:r>
          </a:p>
          <a:p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shaking</a:t>
            </a:r>
            <a:r>
              <a:rPr lang="hu-HU" dirty="0"/>
              <a:t> működik szolgáltatásokra (DI-re)</a:t>
            </a:r>
          </a:p>
          <a:p>
            <a:pPr lvl="1"/>
            <a:r>
              <a:rPr lang="hu-HU" dirty="0"/>
              <a:t>Csak azok kerülnek bele a végső kódba, amire hivatkozunk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119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Kérdések?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5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X.component.ts</a:t>
            </a:r>
            <a:endParaRPr lang="hu-HU" dirty="0"/>
          </a:p>
          <a:p>
            <a:pPr lvl="1"/>
            <a:r>
              <a:rPr lang="en-US" dirty="0"/>
              <a:t>A k</a:t>
            </a:r>
            <a:r>
              <a:rPr lang="hu-HU" dirty="0" err="1"/>
              <a:t>omponens</a:t>
            </a:r>
            <a:r>
              <a:rPr lang="hu-HU" dirty="0"/>
              <a:t> kódja</a:t>
            </a:r>
            <a:r>
              <a:rPr lang="en-US" dirty="0"/>
              <a:t> (TypeScript)</a:t>
            </a:r>
            <a:endParaRPr lang="hu-HU" dirty="0"/>
          </a:p>
          <a:p>
            <a:r>
              <a:rPr lang="hu-HU" dirty="0"/>
              <a:t>X.component.html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megjelenítésért</a:t>
            </a:r>
            <a:r>
              <a:rPr lang="en-US" dirty="0"/>
              <a:t> </a:t>
            </a:r>
            <a:r>
              <a:rPr lang="en-US" dirty="0" err="1"/>
              <a:t>felelős</a:t>
            </a:r>
            <a:r>
              <a:rPr lang="en-US" dirty="0"/>
              <a:t> </a:t>
            </a:r>
            <a:r>
              <a:rPr lang="hu-HU" dirty="0"/>
              <a:t>HTML sablon</a:t>
            </a:r>
          </a:p>
          <a:p>
            <a:r>
              <a:rPr lang="hu-HU" dirty="0"/>
              <a:t>X.component.css</a:t>
            </a:r>
          </a:p>
          <a:p>
            <a:pPr lvl="1"/>
            <a:r>
              <a:rPr lang="en-US" dirty="0"/>
              <a:t>A k</a:t>
            </a:r>
            <a:r>
              <a:rPr lang="hu-HU" dirty="0" err="1"/>
              <a:t>omponenshez</a:t>
            </a:r>
            <a:r>
              <a:rPr lang="en-US" dirty="0"/>
              <a:t> (HTML  </a:t>
            </a:r>
            <a:r>
              <a:rPr lang="en-US" dirty="0" err="1"/>
              <a:t>sablonhoz</a:t>
            </a:r>
            <a:r>
              <a:rPr lang="en-US" dirty="0"/>
              <a:t>)</a:t>
            </a:r>
            <a:r>
              <a:rPr lang="hu-HU" dirty="0"/>
              <a:t> tartozó CSS</a:t>
            </a:r>
          </a:p>
          <a:p>
            <a:r>
              <a:rPr lang="hu-HU" dirty="0" err="1"/>
              <a:t>X.component.spec.ts</a:t>
            </a:r>
            <a:endParaRPr lang="hu-HU" dirty="0"/>
          </a:p>
          <a:p>
            <a:pPr lvl="1"/>
            <a:r>
              <a:rPr lang="hu-HU" dirty="0"/>
              <a:t>Teszt kód, opcionális</a:t>
            </a:r>
          </a:p>
          <a:p>
            <a:pPr lvl="1"/>
            <a:r>
              <a:rPr lang="hu-HU" dirty="0"/>
              <a:t>A komponenssel együtt írhatjuk a unit tesztet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2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Hello World</a:t>
            </a:r>
            <a:r>
              <a:rPr lang="en-US" dirty="0"/>
              <a:t> (component)</a:t>
            </a:r>
          </a:p>
        </p:txBody>
      </p:sp>
      <p:sp>
        <p:nvSpPr>
          <p:cNvPr id="4" name="Téglalap 3"/>
          <p:cNvSpPr/>
          <p:nvPr/>
        </p:nvSpPr>
        <p:spPr>
          <a:xfrm>
            <a:off x="239510" y="2307914"/>
            <a:ext cx="8675370" cy="378565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import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{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Component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}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from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'@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angular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/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core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@</a:t>
            </a:r>
            <a:r>
              <a:rPr lang="hu-HU" sz="2400" dirty="0" err="1">
                <a:solidFill>
                  <a:srgbClr val="006600"/>
                </a:solidFill>
                <a:latin typeface="Segoe UI" panose="020B0502040204020203" pitchFamily="34" charset="0"/>
              </a:rPr>
              <a:t>Component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 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001080"/>
                </a:solidFill>
                <a:latin typeface="Segoe UI" panose="020B0502040204020203" pitchFamily="34" charset="0"/>
              </a:rPr>
              <a:t>selector</a:t>
            </a:r>
            <a:r>
              <a:rPr lang="hu-HU" sz="2400" dirty="0">
                <a:solidFill>
                  <a:srgbClr val="001080"/>
                </a:solidFill>
                <a:latin typeface="Segoe UI" panose="020B0502040204020203" pitchFamily="34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welcome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001080"/>
                </a:solidFill>
                <a:latin typeface="Segoe UI" panose="020B0502040204020203" pitchFamily="34" charset="0"/>
              </a:rPr>
              <a:t>templateUrl</a:t>
            </a:r>
            <a:r>
              <a:rPr lang="hu-HU" sz="2400" dirty="0">
                <a:solidFill>
                  <a:srgbClr val="001080"/>
                </a:solidFill>
                <a:latin typeface="Segoe UI" panose="020B0502040204020203" pitchFamily="34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'./welcome.component.html'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001080"/>
                </a:solidFill>
                <a:latin typeface="Segoe UI" panose="020B0502040204020203" pitchFamily="34" charset="0"/>
              </a:rPr>
              <a:t>styleUrls</a:t>
            </a:r>
            <a:r>
              <a:rPr lang="hu-HU" sz="2400" dirty="0">
                <a:solidFill>
                  <a:srgbClr val="001080"/>
                </a:solidFill>
                <a:latin typeface="Segoe UI" panose="020B0502040204020203" pitchFamily="34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[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'./welcome.component.css'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]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 )</a:t>
            </a:r>
          </a:p>
          <a:p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export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class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WelcomeComponent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name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=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"Leo"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</p:txBody>
      </p:sp>
      <p:sp>
        <p:nvSpPr>
          <p:cNvPr id="6" name="Téglalap 5"/>
          <p:cNvSpPr/>
          <p:nvPr/>
        </p:nvSpPr>
        <p:spPr>
          <a:xfrm>
            <a:off x="239510" y="1505470"/>
            <a:ext cx="867537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&lt;p&gt;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Hello, {{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name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}}!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&lt;/p&gt;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61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@Component decorator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Importálni kell</a:t>
            </a:r>
          </a:p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decorator?</a:t>
            </a:r>
            <a:endParaRPr lang="hu-HU" dirty="0"/>
          </a:p>
          <a:p>
            <a:pPr lvl="1"/>
            <a:r>
              <a:rPr lang="en-US" dirty="0" err="1"/>
              <a:t>Kb</a:t>
            </a:r>
            <a:r>
              <a:rPr lang="en-US" dirty="0"/>
              <a:t>. m</a:t>
            </a:r>
            <a:r>
              <a:rPr lang="hu-HU" dirty="0"/>
              <a:t>int attribútum C#-ban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függvény</a:t>
            </a:r>
            <a:endParaRPr lang="en-US" dirty="0"/>
          </a:p>
          <a:p>
            <a:pPr lvl="1"/>
            <a:r>
              <a:rPr lang="en-US" dirty="0" err="1"/>
              <a:t>Írhatunk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decoratort</a:t>
            </a:r>
            <a:r>
              <a:rPr lang="en-US" dirty="0"/>
              <a:t> is</a:t>
            </a:r>
            <a:endParaRPr lang="hu-HU" dirty="0"/>
          </a:p>
          <a:p>
            <a:r>
              <a:rPr lang="en-US" dirty="0"/>
              <a:t>P</a:t>
            </a:r>
            <a:r>
              <a:rPr lang="hu-HU" dirty="0" err="1"/>
              <a:t>lusz</a:t>
            </a:r>
            <a:r>
              <a:rPr lang="hu-HU" dirty="0"/>
              <a:t> információt ad – metaadat</a:t>
            </a:r>
          </a:p>
          <a:p>
            <a:pPr lvl="1"/>
            <a:r>
              <a:rPr lang="hu-HU" dirty="0" err="1"/>
              <a:t>selector</a:t>
            </a:r>
            <a:r>
              <a:rPr lang="hu-HU" dirty="0"/>
              <a:t>: milyen HTML tag-re tegye magát</a:t>
            </a:r>
          </a:p>
          <a:p>
            <a:pPr lvl="1"/>
            <a:r>
              <a:rPr lang="hu-HU" dirty="0" err="1"/>
              <a:t>template</a:t>
            </a:r>
            <a:r>
              <a:rPr lang="hu-HU" dirty="0"/>
              <a:t>, vagy </a:t>
            </a:r>
            <a:r>
              <a:rPr lang="hu-HU" dirty="0" err="1"/>
              <a:t>templateUrl</a:t>
            </a:r>
            <a:endParaRPr lang="hu-HU" dirty="0"/>
          </a:p>
          <a:p>
            <a:pPr lvl="2"/>
            <a:r>
              <a:rPr lang="hu-HU" dirty="0"/>
              <a:t>Közvetlenül a HTML sablon, vagy az elérhetősége</a:t>
            </a:r>
          </a:p>
          <a:p>
            <a:pPr lvl="1"/>
            <a:r>
              <a:rPr lang="hu-HU" dirty="0" err="1"/>
              <a:t>styles</a:t>
            </a:r>
            <a:r>
              <a:rPr lang="hu-HU" dirty="0"/>
              <a:t>, vagy </a:t>
            </a:r>
            <a:r>
              <a:rPr lang="en-US" dirty="0" err="1"/>
              <a:t>styleUrls</a:t>
            </a:r>
            <a:endParaRPr lang="hu-HU" dirty="0"/>
          </a:p>
          <a:p>
            <a:pPr lvl="2"/>
            <a:r>
              <a:rPr lang="hu-HU" dirty="0"/>
              <a:t>Maga a CSS, vagy elérhetősége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2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export </a:t>
            </a:r>
            <a:r>
              <a:rPr lang="hu-HU" dirty="0" err="1"/>
              <a:t>class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komponens kódja osztály formában</a:t>
            </a:r>
          </a:p>
          <a:p>
            <a:r>
              <a:rPr lang="hu-HU" dirty="0"/>
              <a:t>Kívülről is látható (export</a:t>
            </a:r>
            <a:r>
              <a:rPr lang="en-US" dirty="0"/>
              <a:t> </a:t>
            </a:r>
            <a:r>
              <a:rPr lang="en-US" dirty="0" err="1"/>
              <a:t>kulcsszó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hu-HU" dirty="0"/>
              <a:t>)</a:t>
            </a:r>
          </a:p>
          <a:p>
            <a:r>
              <a:rPr lang="hu-HU" dirty="0"/>
              <a:t>Normális osztály, bármit beleírhatunk</a:t>
            </a:r>
          </a:p>
          <a:p>
            <a:pPr lvl="1"/>
            <a:r>
              <a:rPr lang="hu-HU" dirty="0"/>
              <a:t>Bizonyos függvények speciális funkcionalitást valósítanak meg</a:t>
            </a:r>
            <a:r>
              <a:rPr lang="en-US" dirty="0"/>
              <a:t> (ld. </a:t>
            </a:r>
            <a:r>
              <a:rPr lang="en-US" dirty="0" err="1"/>
              <a:t>életciklus</a:t>
            </a:r>
            <a:r>
              <a:rPr lang="en-US" dirty="0"/>
              <a:t>)</a:t>
            </a:r>
            <a:endParaRPr lang="hu-HU" dirty="0"/>
          </a:p>
          <a:p>
            <a:r>
              <a:rPr lang="hu-HU" dirty="0"/>
              <a:t>Adatkötés forrása</a:t>
            </a:r>
          </a:p>
          <a:p>
            <a:pPr lvl="1"/>
            <a:r>
              <a:rPr lang="en-US" dirty="0"/>
              <a:t>Az </a:t>
            </a:r>
            <a:r>
              <a:rPr lang="en-US" dirty="0" err="1"/>
              <a:t>osztály</a:t>
            </a:r>
            <a:r>
              <a:rPr lang="en-US" dirty="0"/>
              <a:t> m</a:t>
            </a:r>
            <a:r>
              <a:rPr lang="hu-HU" dirty="0"/>
              <a:t>inden tulajdonságához tudunk kötni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5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Sablon szintaktika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6081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63B1A0955F054D8699BEDBBF139674" ma:contentTypeVersion="3" ma:contentTypeDescription="Create a new document." ma:contentTypeScope="" ma:versionID="54223faedcabf71799847d7e37f1fc1a">
  <xsd:schema xmlns:xsd="http://www.w3.org/2001/XMLSchema" xmlns:xs="http://www.w3.org/2001/XMLSchema" xmlns:p="http://schemas.microsoft.com/office/2006/metadata/properties" xmlns:ns2="4c2e899d-3ea3-4ca5-87e4-042817e65db6" targetNamespace="http://schemas.microsoft.com/office/2006/metadata/properties" ma:root="true" ma:fieldsID="f3b525f791e706b5f188c81139e6f4e8" ns2:_="">
    <xsd:import namespace="4c2e899d-3ea3-4ca5-87e4-042817e65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899d-3ea3-4ca5-87e4-042817e65d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BFE4F5-3204-473E-B8CB-63098EDFD1C6}"/>
</file>

<file path=customXml/itemProps2.xml><?xml version="1.0" encoding="utf-8"?>
<ds:datastoreItem xmlns:ds="http://schemas.openxmlformats.org/officeDocument/2006/customXml" ds:itemID="{0A1248C8-83FB-4269-8E45-EA8B9882C625}"/>
</file>

<file path=customXml/itemProps3.xml><?xml version="1.0" encoding="utf-8"?>
<ds:datastoreItem xmlns:ds="http://schemas.openxmlformats.org/officeDocument/2006/customXml" ds:itemID="{EACFF07E-2695-46E1-9708-D143DF66ED3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7282</TotalTime>
  <Words>2091</Words>
  <Application>Microsoft Office PowerPoint</Application>
  <PresentationFormat>On-screen Show (4:3)</PresentationFormat>
  <Paragraphs>410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Segoe UI</vt:lpstr>
      <vt:lpstr>Segoe UI Light</vt:lpstr>
      <vt:lpstr>Wingdings</vt:lpstr>
      <vt:lpstr>Wingdings 2</vt:lpstr>
      <vt:lpstr>HDOfficeLightV0</vt:lpstr>
      <vt:lpstr>Multiplatform szoftverfejlesztés</vt:lpstr>
      <vt:lpstr>Emlékeztető</vt:lpstr>
      <vt:lpstr>Angular</vt:lpstr>
      <vt:lpstr>Angular architektúra</vt:lpstr>
      <vt:lpstr>Komponens</vt:lpstr>
      <vt:lpstr>Hello World (component)</vt:lpstr>
      <vt:lpstr>@Component decorator</vt:lpstr>
      <vt:lpstr>export class</vt:lpstr>
      <vt:lpstr>Sablon szintaktika</vt:lpstr>
      <vt:lpstr>Angular architektúra</vt:lpstr>
      <vt:lpstr>HTML sablon</vt:lpstr>
      <vt:lpstr>0, vagy 1 elem: *ngIf</vt:lpstr>
      <vt:lpstr>0, vagy több elem: *ngFor</vt:lpstr>
      <vt:lpstr>Adatkötés {{}}</vt:lpstr>
      <vt:lpstr>Adatkötés [attrib]=“expr”</vt:lpstr>
      <vt:lpstr>Adatkötés [class]</vt:lpstr>
      <vt:lpstr>Adatkötés [style]</vt:lpstr>
      <vt:lpstr>Adatkötés (esemény)</vt:lpstr>
      <vt:lpstr>Kétirányú adatkötés: [()]</vt:lpstr>
      <vt:lpstr>Kétirányú adatkötés: ngModel</vt:lpstr>
      <vt:lpstr>HTML elem azonosítása</vt:lpstr>
      <vt:lpstr>Formátum konvertálók – Pipes</vt:lpstr>
      <vt:lpstr>Felépítés</vt:lpstr>
      <vt:lpstr>Angular architektúra</vt:lpstr>
      <vt:lpstr>Életciklus kezelése</vt:lpstr>
      <vt:lpstr>Modul</vt:lpstr>
      <vt:lpstr>@NgModul</vt:lpstr>
      <vt:lpstr>Modul indítása</vt:lpstr>
      <vt:lpstr>KIterjeszthetőség</vt:lpstr>
      <vt:lpstr>Direktívák</vt:lpstr>
      <vt:lpstr>Direktívák</vt:lpstr>
      <vt:lpstr>Attribútum direktíva</vt:lpstr>
      <vt:lpstr>Attribútum direktíva – HostListener</vt:lpstr>
      <vt:lpstr>Attribútum direktíva – adatkötés</vt:lpstr>
      <vt:lpstr>Attribútum direktíva – adatkötés</vt:lpstr>
      <vt:lpstr>Attribútum direktíva – adatkötés</vt:lpstr>
      <vt:lpstr>Angular architektúra</vt:lpstr>
      <vt:lpstr>Szolgáltatások (service)</vt:lpstr>
      <vt:lpstr>Függőség injektálás (DI)</vt:lpstr>
      <vt:lpstr>Függőség injektálás (DI)</vt:lpstr>
      <vt:lpstr>Példa szolgáltatás</vt:lpstr>
      <vt:lpstr>Szolgáltatás felhasználása</vt:lpstr>
      <vt:lpstr>Szolgáltatások</vt:lpstr>
      <vt:lpstr>Kérdések?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Játékfejlesztés .NET platformon</dc:title>
  <dc:creator>tom raja</dc:creator>
  <cp:lastModifiedBy>Somogyi Ferenc Attila</cp:lastModifiedBy>
  <cp:revision>385</cp:revision>
  <dcterms:created xsi:type="dcterms:W3CDTF">2019-10-16T00:52:01Z</dcterms:created>
  <dcterms:modified xsi:type="dcterms:W3CDTF">2022-05-04T08:23:50Z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0x0101008E63B1A0955F054D8699BEDBBF139674</vt:lpwstr>
  </property>
</Properties>
</file>