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notesMasterIdLst>
    <p:notesMasterId r:id="rId25"/>
  </p:notesMasterIdLst>
  <p:sldIdLst>
    <p:sldId id="256" r:id="rId2"/>
    <p:sldId id="368" r:id="rId3"/>
    <p:sldId id="319" r:id="rId4"/>
    <p:sldId id="284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80" r:id="rId15"/>
    <p:sldId id="381" r:id="rId16"/>
    <p:sldId id="378" r:id="rId17"/>
    <p:sldId id="379" r:id="rId18"/>
    <p:sldId id="382" r:id="rId19"/>
    <p:sldId id="386" r:id="rId20"/>
    <p:sldId id="383" r:id="rId21"/>
    <p:sldId id="384" r:id="rId22"/>
    <p:sldId id="385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A26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64" autoAdjust="0"/>
    <p:restoredTop sz="96763" autoAdjust="0"/>
  </p:normalViewPr>
  <p:slideViewPr>
    <p:cSldViewPr snapToGrid="0">
      <p:cViewPr varScale="1">
        <p:scale>
          <a:sx n="112" d="100"/>
          <a:sy n="112" d="100"/>
        </p:scale>
        <p:origin x="82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402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469C9-0934-412E-B461-2FED8CCFCC9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60812-E563-4379-9D23-A6B4C09C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5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910A26"/>
                </a:solidFill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dirty="0" smtClean="0"/>
              <a:t>Kattintson ide az alcím mintájának szerkesztéséhez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0" y="5932967"/>
            <a:ext cx="12192000" cy="925033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20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1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7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1" y="174376"/>
            <a:ext cx="123567" cy="1141619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2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dirty="0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791074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8" name="Téglalap 7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05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églalap 10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2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7" name="Téglalap 6"/>
          <p:cNvSpPr/>
          <p:nvPr userDrawn="1"/>
        </p:nvSpPr>
        <p:spPr>
          <a:xfrm>
            <a:off x="1" y="174376"/>
            <a:ext cx="155944" cy="1325562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88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621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BC16FC-260A-4190-8694-7399D4B749B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E4277C-40B7-430C-82B3-FDBD828E0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7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9347" y="174376"/>
            <a:ext cx="11567160" cy="1141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47" y="1439562"/>
            <a:ext cx="11567160" cy="513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7" name="Téglalap 6"/>
          <p:cNvSpPr/>
          <p:nvPr userDrawn="1"/>
        </p:nvSpPr>
        <p:spPr>
          <a:xfrm>
            <a:off x="319346" y="6765324"/>
            <a:ext cx="11567161" cy="92676"/>
          </a:xfrm>
          <a:prstGeom prst="rect">
            <a:avLst/>
          </a:prstGeom>
          <a:solidFill>
            <a:srgbClr val="910A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8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10A26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10A26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10A2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Multiplatform szoftverfejlesztés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Vue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63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Két irányú adatkötés – v-</a:t>
            </a:r>
            <a:r>
              <a:rPr lang="hu-HU" dirty="0" err="1" smtClean="0"/>
              <a:t>model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Tipikusan input esetén</a:t>
            </a:r>
          </a:p>
          <a:p>
            <a:pPr lvl="1"/>
            <a:r>
              <a:rPr lang="hu-HU" dirty="0"/>
              <a:t>Ha változik az adat, akkor frissüljön az input</a:t>
            </a:r>
          </a:p>
          <a:p>
            <a:pPr lvl="1"/>
            <a:r>
              <a:rPr lang="hu-HU" dirty="0"/>
              <a:t>Ha a felhasználó beír valamit, akkor frissüljön az adat</a:t>
            </a:r>
            <a:endParaRPr lang="en-US" dirty="0"/>
          </a:p>
          <a:p>
            <a:endParaRPr lang="hu-HU" dirty="0"/>
          </a:p>
          <a:p>
            <a:endParaRPr lang="en-US" dirty="0"/>
          </a:p>
          <a:p>
            <a:r>
              <a:rPr lang="hu-HU" dirty="0"/>
              <a:t>Tetszőleges adatra köthetünk</a:t>
            </a:r>
          </a:p>
          <a:p>
            <a:pPr lvl="1"/>
            <a:r>
              <a:rPr lang="hu-HU" dirty="0"/>
              <a:t>Ahogy az egyirányú esetben</a:t>
            </a:r>
          </a:p>
          <a:p>
            <a:pPr lvl="1"/>
            <a:r>
              <a:rPr lang="hu-HU" dirty="0"/>
              <a:t>Akár </a:t>
            </a:r>
            <a:r>
              <a:rPr lang="hu-HU" dirty="0" err="1"/>
              <a:t>checkbox-ot</a:t>
            </a:r>
            <a:r>
              <a:rPr lang="hu-HU" dirty="0"/>
              <a:t> </a:t>
            </a:r>
            <a:r>
              <a:rPr lang="hu-HU" dirty="0" err="1"/>
              <a:t>string</a:t>
            </a:r>
            <a:r>
              <a:rPr lang="hu-HU" dirty="0"/>
              <a:t>-re</a:t>
            </a:r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812716" y="3194046"/>
            <a:ext cx="8675370" cy="4616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hu-HU" sz="2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>
                <a:solidFill>
                  <a:srgbClr val="FF0000"/>
                </a:solidFill>
                <a:latin typeface="Consolas" panose="020B0609020204030204" pitchFamily="49" charset="0"/>
              </a:rPr>
              <a:t>v-model</a:t>
            </a:r>
            <a:r>
              <a:rPr lang="hu-HU" sz="2400">
                <a:solidFill>
                  <a:srgbClr val="000000"/>
                </a:solidFill>
                <a:latin typeface="Consolas" panose="020B0609020204030204" pitchFamily="49" charset="0"/>
              </a:rPr>
              <a:t>="price" </a:t>
            </a:r>
            <a:r>
              <a:rPr lang="hu-HU" sz="240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hu-HU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80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Stílus – </a:t>
            </a:r>
            <a:r>
              <a:rPr lang="hu-HU" dirty="0" err="1"/>
              <a:t>v-bind:class</a:t>
            </a:r>
            <a:r>
              <a:rPr lang="hu-HU" dirty="0"/>
              <a:t> (:</a:t>
            </a:r>
            <a:r>
              <a:rPr lang="hu-HU" dirty="0" err="1"/>
              <a:t>class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Vesszővel elválasztott osztálylista a feltételekkel</a:t>
            </a:r>
          </a:p>
          <a:p>
            <a:r>
              <a:rPr lang="hu-HU" dirty="0"/>
              <a:t>Objektum szintaktika</a:t>
            </a:r>
          </a:p>
          <a:p>
            <a:pPr lvl="1"/>
            <a:r>
              <a:rPr lang="hu-HU" dirty="0"/>
              <a:t>Az osztálynév amit rá akarok tenni</a:t>
            </a:r>
          </a:p>
          <a:p>
            <a:pPr lvl="2"/>
            <a:r>
              <a:rPr lang="hu-HU" dirty="0"/>
              <a:t>Nem kell ténylegesen létezzen</a:t>
            </a:r>
          </a:p>
          <a:p>
            <a:pPr lvl="2"/>
            <a:r>
              <a:rPr lang="hu-HU" dirty="0"/>
              <a:t>Ha van benne kötőjel</a:t>
            </a:r>
          </a:p>
          <a:p>
            <a:pPr lvl="3"/>
            <a:r>
              <a:rPr lang="hu-HU" dirty="0"/>
              <a:t>Idézőjel kell (</a:t>
            </a:r>
            <a:r>
              <a:rPr lang="en-US" dirty="0"/>
              <a:t>‘font-size’)</a:t>
            </a:r>
            <a:r>
              <a:rPr lang="hu-HU" dirty="0"/>
              <a:t>, vagy</a:t>
            </a:r>
          </a:p>
          <a:p>
            <a:pPr lvl="3"/>
            <a:r>
              <a:rPr lang="hu-HU" dirty="0" err="1"/>
              <a:t>camelCase</a:t>
            </a:r>
            <a:r>
              <a:rPr lang="hu-HU" dirty="0"/>
              <a:t> (</a:t>
            </a:r>
            <a:r>
              <a:rPr lang="hu-HU" dirty="0" err="1"/>
              <a:t>fontSize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A feltétel egy JS kifejezés</a:t>
            </a:r>
            <a:r>
              <a:rPr lang="en-US" dirty="0"/>
              <a:t>, </a:t>
            </a:r>
            <a:r>
              <a:rPr lang="hu-HU" dirty="0"/>
              <a:t>ami igaz/hamis</a:t>
            </a:r>
          </a:p>
          <a:p>
            <a:endParaRPr lang="hu-HU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648943" y="5580540"/>
            <a:ext cx="10494454" cy="4616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&lt;h1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: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="{</a:t>
            </a:r>
            <a:r>
              <a:rPr lang="hu-HU" sz="2400" dirty="0">
                <a:solidFill>
                  <a:srgbClr val="001080"/>
                </a:solidFill>
                <a:latin typeface="Consolas" panose="020B0609020204030204" pitchFamily="49" charset="0"/>
              </a:rPr>
              <a:t>center: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isCentered</a:t>
            </a:r>
            <a:r>
              <a:rPr lang="hu-H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}"</a:t>
            </a:r>
            <a:r>
              <a:rPr lang="hu-HU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Hello, {{ 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}}!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&lt;/h1</a:t>
            </a:r>
            <a:r>
              <a:rPr lang="hu-HU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98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Stílus – </a:t>
            </a:r>
            <a:r>
              <a:rPr lang="hu-HU" dirty="0" err="1"/>
              <a:t>v-bind:class</a:t>
            </a:r>
            <a:r>
              <a:rPr lang="hu-HU" dirty="0"/>
              <a:t> (:</a:t>
            </a:r>
            <a:r>
              <a:rPr lang="hu-HU" dirty="0" err="1"/>
              <a:t>class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Tömb szintaktika</a:t>
            </a:r>
          </a:p>
          <a:p>
            <a:pPr lvl="1"/>
            <a:r>
              <a:rPr lang="hu-HU" dirty="0"/>
              <a:t>Egy tömbben felsorolva JS kifejezések</a:t>
            </a:r>
          </a:p>
          <a:p>
            <a:pPr lvl="1"/>
            <a:r>
              <a:rPr lang="hu-HU" dirty="0"/>
              <a:t>Mindegyiknek egy </a:t>
            </a:r>
            <a:r>
              <a:rPr lang="hu-HU" dirty="0" err="1"/>
              <a:t>string</a:t>
            </a:r>
            <a:r>
              <a:rPr lang="hu-HU" dirty="0"/>
              <a:t>-re kell </a:t>
            </a:r>
            <a:r>
              <a:rPr lang="hu-HU" dirty="0" err="1"/>
              <a:t>kiértékelődni</a:t>
            </a:r>
            <a:endParaRPr lang="hu-HU" dirty="0"/>
          </a:p>
          <a:p>
            <a:pPr lvl="1"/>
            <a:r>
              <a:rPr lang="hu-HU" dirty="0"/>
              <a:t>Ezt az osztályt teszi rá</a:t>
            </a:r>
          </a:p>
          <a:p>
            <a:pPr lvl="1"/>
            <a:r>
              <a:rPr lang="hu-HU" dirty="0" err="1"/>
              <a:t>Megjegyzi</a:t>
            </a:r>
            <a:r>
              <a:rPr lang="hu-HU" dirty="0"/>
              <a:t>, hogy melyik tette rá, így ha legközelebb mást tesz rá, akkor a régit le tudja venni</a:t>
            </a:r>
          </a:p>
          <a:p>
            <a:pPr lvl="1"/>
            <a:endParaRPr lang="hu-HU" dirty="0"/>
          </a:p>
          <a:p>
            <a:pPr lvl="1"/>
            <a:endParaRPr lang="hu-HU" dirty="0"/>
          </a:p>
          <a:p>
            <a:r>
              <a:rPr lang="hu-HU" dirty="0"/>
              <a:t>Automatikusan kezeli a </a:t>
            </a:r>
            <a:r>
              <a:rPr lang="hu-HU" dirty="0" err="1"/>
              <a:t>vendor</a:t>
            </a:r>
            <a:r>
              <a:rPr lang="hu-HU" dirty="0"/>
              <a:t> </a:t>
            </a:r>
            <a:r>
              <a:rPr lang="hu-HU" dirty="0" err="1"/>
              <a:t>prefixeket</a:t>
            </a:r>
            <a:endParaRPr lang="hu-HU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594352" y="4362175"/>
            <a:ext cx="8675370" cy="4616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&lt;h1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: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hu-H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=“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[centered]</a:t>
            </a:r>
            <a:r>
              <a:rPr lang="hu-H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hu-HU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Hello, {{ 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}}!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&lt;/h1</a:t>
            </a:r>
            <a:r>
              <a:rPr lang="hu-HU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48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Komponens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Részei és kompozíció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1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Tulajdonságok – </a:t>
            </a:r>
            <a:r>
              <a:rPr lang="hu-HU" dirty="0" err="1" smtClean="0"/>
              <a:t>props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props</a:t>
            </a:r>
            <a:endParaRPr lang="hu-HU" dirty="0"/>
          </a:p>
          <a:p>
            <a:pPr lvl="1"/>
            <a:r>
              <a:rPr lang="hu-HU" dirty="0"/>
              <a:t>Kívülről állíthatjuk (akár adatkötéssel is)</a:t>
            </a:r>
          </a:p>
          <a:p>
            <a:pPr lvl="1"/>
            <a:r>
              <a:rPr lang="hu-HU" dirty="0"/>
              <a:t>HTML szerű attribútumként jelenik </a:t>
            </a:r>
            <a:r>
              <a:rPr lang="hu-HU" dirty="0" smtClean="0"/>
              <a:t>meg</a:t>
            </a:r>
            <a:endParaRPr lang="hu-HU" dirty="0"/>
          </a:p>
          <a:p>
            <a:pPr lvl="1"/>
            <a:r>
              <a:rPr lang="hu-HU" dirty="0"/>
              <a:t>Csak olvasható</a:t>
            </a:r>
          </a:p>
          <a:p>
            <a:pPr lvl="1"/>
            <a:r>
              <a:rPr lang="hu-HU" dirty="0"/>
              <a:t>Egyirányban </a:t>
            </a:r>
            <a:r>
              <a:rPr lang="hu-HU" dirty="0" smtClean="0"/>
              <a:t>köthető</a:t>
            </a:r>
          </a:p>
          <a:p>
            <a:pPr lvl="1"/>
            <a:r>
              <a:rPr lang="hu-HU" dirty="0" smtClean="0"/>
              <a:t>Tömb</a:t>
            </a:r>
            <a:endParaRPr lang="hu-HU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319347" y="4738940"/>
            <a:ext cx="8675370" cy="156966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u-HU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hu-HU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props</a:t>
            </a:r>
            <a:r>
              <a:rPr lang="hu-HU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hu-H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title</a:t>
            </a:r>
            <a:r>
              <a:rPr lang="hu-H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hu-H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hu-H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hu-HU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data</a:t>
            </a:r>
            <a:r>
              <a:rPr lang="hu-HU" sz="24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hu-HU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methods</a:t>
            </a:r>
            <a:r>
              <a:rPr lang="hu-HU" sz="24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hu-HU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computed</a:t>
            </a:r>
            <a:r>
              <a:rPr lang="hu-HU" sz="24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hu-HU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components</a:t>
            </a:r>
            <a:r>
              <a:rPr lang="hu-HU" sz="2400" dirty="0">
                <a:solidFill>
                  <a:srgbClr val="008000"/>
                </a:solidFill>
                <a:latin typeface="Consolas" panose="020B0609020204030204" pitchFamily="49" charset="0"/>
              </a:rPr>
              <a:t>, …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187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Belső állapot – </a:t>
            </a:r>
            <a:r>
              <a:rPr lang="hu-HU" dirty="0" err="1" smtClean="0"/>
              <a:t>data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data</a:t>
            </a:r>
            <a:endParaRPr lang="hu-HU" dirty="0"/>
          </a:p>
          <a:p>
            <a:pPr lvl="1"/>
            <a:r>
              <a:rPr lang="hu-HU" dirty="0"/>
              <a:t>Belső állapot</a:t>
            </a:r>
          </a:p>
          <a:p>
            <a:pPr lvl="1"/>
            <a:r>
              <a:rPr lang="hu-HU" dirty="0"/>
              <a:t>Kétirányú adatkötésben is benne </a:t>
            </a:r>
            <a:r>
              <a:rPr lang="hu-HU" dirty="0" smtClean="0"/>
              <a:t>lehet</a:t>
            </a:r>
          </a:p>
          <a:p>
            <a:pPr lvl="1"/>
            <a:r>
              <a:rPr lang="hu-HU" dirty="0" smtClean="0"/>
              <a:t>Függvény adja vissza az objektumot</a:t>
            </a:r>
          </a:p>
          <a:p>
            <a:pPr lvl="1"/>
            <a:endParaRPr lang="hu-HU" dirty="0"/>
          </a:p>
          <a:p>
            <a:pPr lvl="1"/>
            <a:endParaRPr lang="hu-HU" dirty="0" smtClean="0"/>
          </a:p>
        </p:txBody>
      </p:sp>
      <p:sp>
        <p:nvSpPr>
          <p:cNvPr id="4" name="Téglalap 3"/>
          <p:cNvSpPr/>
          <p:nvPr/>
        </p:nvSpPr>
        <p:spPr>
          <a:xfrm>
            <a:off x="319347" y="3723096"/>
            <a:ext cx="8675370" cy="193899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6600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endParaRPr lang="hu-H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hu-H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hu-H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hu-H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66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Segédfüggvények – </a:t>
            </a:r>
            <a:r>
              <a:rPr lang="hu-HU" dirty="0" err="1" smtClean="0"/>
              <a:t>methods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methods</a:t>
            </a:r>
            <a:endParaRPr lang="hu-HU" dirty="0"/>
          </a:p>
          <a:p>
            <a:pPr lvl="1"/>
            <a:r>
              <a:rPr lang="hu-HU" dirty="0" smtClean="0"/>
              <a:t>A </a:t>
            </a:r>
            <a:r>
              <a:rPr lang="hu-HU" dirty="0"/>
              <a:t>segédfüggvényeink </a:t>
            </a:r>
            <a:r>
              <a:rPr lang="hu-HU" dirty="0" smtClean="0"/>
              <a:t>helye</a:t>
            </a:r>
          </a:p>
          <a:p>
            <a:pPr lvl="1"/>
            <a:r>
              <a:rPr lang="hu-HU" dirty="0" smtClean="0"/>
              <a:t>Objektumon </a:t>
            </a:r>
            <a:r>
              <a:rPr lang="hu-HU" dirty="0"/>
              <a:t>belül </a:t>
            </a:r>
            <a:r>
              <a:rPr lang="hu-HU" dirty="0" smtClean="0"/>
              <a:t>függvények</a:t>
            </a:r>
            <a:endParaRPr lang="en-US" dirty="0"/>
          </a:p>
        </p:txBody>
      </p:sp>
      <p:sp>
        <p:nvSpPr>
          <p:cNvPr id="5" name="Téglalap 4"/>
          <p:cNvSpPr/>
          <p:nvPr/>
        </p:nvSpPr>
        <p:spPr>
          <a:xfrm>
            <a:off x="319347" y="3554757"/>
            <a:ext cx="8675370" cy="193899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hu-HU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methods</a:t>
            </a:r>
            <a:r>
              <a:rPr lang="hu-HU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reverseNumbers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.numbers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.numbers.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reverse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hu-H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208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Függőségi </a:t>
            </a:r>
            <a:r>
              <a:rPr lang="hu-HU" dirty="0" smtClean="0"/>
              <a:t>gráf – </a:t>
            </a:r>
            <a:r>
              <a:rPr lang="hu-HU" dirty="0" err="1" smtClean="0"/>
              <a:t>computed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computed</a:t>
            </a:r>
            <a:endParaRPr lang="hu-HU" dirty="0"/>
          </a:p>
          <a:p>
            <a:pPr lvl="1"/>
            <a:r>
              <a:rPr lang="hu-HU" dirty="0"/>
              <a:t>Csak olvasható tulajdonságok</a:t>
            </a:r>
          </a:p>
          <a:p>
            <a:pPr lvl="1"/>
            <a:r>
              <a:rPr lang="hu-HU" dirty="0"/>
              <a:t>Függvény </a:t>
            </a:r>
            <a:r>
              <a:rPr lang="hu-HU" dirty="0" smtClean="0"/>
              <a:t>szintaktika (objektumon belül)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hu-HU" dirty="0"/>
              <a:t>Függőségi gráfot épít fel</a:t>
            </a:r>
          </a:p>
          <a:p>
            <a:pPr lvl="2"/>
            <a:r>
              <a:rPr lang="hu-HU" dirty="0"/>
              <a:t>Akkor számolja újra, amikor valamelyik függőség változik (</a:t>
            </a:r>
            <a:r>
              <a:rPr lang="hu-HU" dirty="0" err="1"/>
              <a:t>numbers</a:t>
            </a:r>
            <a:r>
              <a:rPr lang="hu-HU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628472" y="2987219"/>
            <a:ext cx="8675370" cy="193899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computed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filteredNumbers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.numbers.</a:t>
            </a:r>
            <a:r>
              <a:rPr lang="en-US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(x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x &lt;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667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Változás </a:t>
            </a:r>
            <a:r>
              <a:rPr lang="hu-HU" dirty="0" smtClean="0"/>
              <a:t>figyelés – </a:t>
            </a:r>
            <a:r>
              <a:rPr lang="hu-HU" dirty="0" err="1" smtClean="0"/>
              <a:t>watch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watch</a:t>
            </a:r>
            <a:endParaRPr lang="hu-HU" dirty="0"/>
          </a:p>
          <a:p>
            <a:pPr lvl="1"/>
            <a:r>
              <a:rPr lang="hu-HU" dirty="0"/>
              <a:t>Bármelyik adatra </a:t>
            </a:r>
            <a:r>
              <a:rPr lang="hu-HU" dirty="0" err="1"/>
              <a:t>rátehetünk</a:t>
            </a:r>
            <a:r>
              <a:rPr lang="hu-HU" dirty="0"/>
              <a:t> egy függvényt, ami akkor </a:t>
            </a:r>
            <a:r>
              <a:rPr lang="hu-HU" dirty="0" err="1"/>
              <a:t>hívódik</a:t>
            </a:r>
            <a:r>
              <a:rPr lang="hu-HU" dirty="0"/>
              <a:t> meg, amikor az adat változik</a:t>
            </a:r>
            <a:endParaRPr lang="en-US" dirty="0"/>
          </a:p>
          <a:p>
            <a:pPr lvl="1"/>
            <a:r>
              <a:rPr lang="hu-HU" dirty="0"/>
              <a:t>A függvény neve az adat neve</a:t>
            </a:r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r>
              <a:rPr lang="hu-HU" dirty="0"/>
              <a:t>Cél: </a:t>
            </a:r>
            <a:r>
              <a:rPr lang="hu-HU" dirty="0" err="1"/>
              <a:t>debug</a:t>
            </a:r>
            <a:r>
              <a:rPr lang="hu-HU" dirty="0"/>
              <a:t>, log, vagy átmenet kezelése</a:t>
            </a:r>
          </a:p>
          <a:p>
            <a:pPr lvl="2"/>
            <a:r>
              <a:rPr lang="hu-HU" dirty="0"/>
              <a:t>Például animálni a változást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319347" y="3385852"/>
            <a:ext cx="8675370" cy="193899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watch</a:t>
            </a:r>
            <a:r>
              <a:rPr lang="hu-HU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price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oldValue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alert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oldValue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"=&gt;"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newValue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hu-H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189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Kompoz</a:t>
            </a:r>
            <a:r>
              <a:rPr lang="hu-HU" dirty="0" err="1" smtClean="0"/>
              <a:t>íció</a:t>
            </a:r>
            <a:r>
              <a:rPr lang="hu-HU" dirty="0" smtClean="0"/>
              <a:t> – </a:t>
            </a:r>
            <a:r>
              <a:rPr lang="hu-HU" dirty="0" err="1" smtClean="0"/>
              <a:t>components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19347" y="1439562"/>
            <a:ext cx="6400107" cy="5138447"/>
          </a:xfrm>
        </p:spPr>
        <p:txBody>
          <a:bodyPr/>
          <a:lstStyle/>
          <a:p>
            <a:r>
              <a:rPr lang="hu-HU" dirty="0" err="1" smtClean="0"/>
              <a:t>components</a:t>
            </a:r>
            <a:endParaRPr lang="hu-HU" dirty="0" smtClean="0"/>
          </a:p>
          <a:p>
            <a:pPr lvl="1"/>
            <a:r>
              <a:rPr lang="hu-HU" dirty="0" smtClean="0"/>
              <a:t>Gyerek komponensek felsorolása</a:t>
            </a:r>
          </a:p>
          <a:p>
            <a:pPr lvl="1"/>
            <a:r>
              <a:rPr lang="hu-HU" dirty="0" err="1" smtClean="0"/>
              <a:t>Template-ben</a:t>
            </a:r>
            <a:r>
              <a:rPr lang="hu-HU" dirty="0" smtClean="0"/>
              <a:t> használhatók</a:t>
            </a:r>
          </a:p>
          <a:p>
            <a:pPr lvl="2"/>
            <a:r>
              <a:rPr lang="hu-HU" dirty="0" smtClean="0"/>
              <a:t>Többször is, több példány jön létre</a:t>
            </a:r>
          </a:p>
          <a:p>
            <a:pPr lvl="1"/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6719454" y="1439562"/>
            <a:ext cx="5167053" cy="4893647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&lt;script&gt;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AF00DB"/>
                </a:solidFill>
                <a:latin typeface="Segoe UI" panose="020B0502040204020203" pitchFamily="34" charset="0"/>
              </a:rPr>
              <a:t>import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hu-HU" sz="2400" dirty="0" err="1">
                <a:solidFill>
                  <a:srgbClr val="001080"/>
                </a:solidFill>
                <a:latin typeface="Segoe UI" panose="020B0502040204020203" pitchFamily="34" charset="0"/>
              </a:rPr>
              <a:t>Counter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hu-HU" sz="2400" dirty="0" err="1">
                <a:solidFill>
                  <a:srgbClr val="AF00DB"/>
                </a:solidFill>
                <a:latin typeface="Segoe UI" panose="020B0502040204020203" pitchFamily="34" charset="0"/>
              </a:rPr>
              <a:t>from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'./</a:t>
            </a:r>
            <a:r>
              <a:rPr lang="hu-HU" sz="2400" dirty="0" err="1">
                <a:solidFill>
                  <a:srgbClr val="A31515"/>
                </a:solidFill>
                <a:latin typeface="Segoe UI" panose="020B0502040204020203" pitchFamily="34" charset="0"/>
              </a:rPr>
              <a:t>Counter.vue</a:t>
            </a:r>
            <a:r>
              <a:rPr lang="hu-HU" sz="2400" dirty="0">
                <a:solidFill>
                  <a:srgbClr val="A31515"/>
                </a:solidFill>
                <a:latin typeface="Segoe UI" panose="020B0502040204020203" pitchFamily="34" charset="0"/>
              </a:rPr>
              <a:t>'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/>
            </a:r>
            <a:b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hu-HU" sz="2400" dirty="0">
                <a:solidFill>
                  <a:srgbClr val="AF00DB"/>
                </a:solidFill>
                <a:latin typeface="Segoe UI" panose="020B0502040204020203" pitchFamily="34" charset="0"/>
              </a:rPr>
              <a:t>export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hu-HU" sz="2400" dirty="0" err="1">
                <a:solidFill>
                  <a:srgbClr val="AF00DB"/>
                </a:solidFill>
                <a:latin typeface="Segoe UI" panose="020B0502040204020203" pitchFamily="34" charset="0"/>
              </a:rPr>
              <a:t>default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 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 </a:t>
            </a:r>
            <a:r>
              <a:rPr lang="hu-HU" sz="2400" dirty="0" err="1">
                <a:solidFill>
                  <a:srgbClr val="001080"/>
                </a:solidFill>
                <a:latin typeface="Segoe UI" panose="020B0502040204020203" pitchFamily="34" charset="0"/>
              </a:rPr>
              <a:t>components</a:t>
            </a:r>
            <a:r>
              <a:rPr lang="hu-HU" sz="2400" dirty="0">
                <a:solidFill>
                  <a:srgbClr val="001080"/>
                </a:solidFill>
                <a:latin typeface="Segoe UI" panose="020B0502040204020203" pitchFamily="34" charset="0"/>
              </a:rPr>
              <a:t>: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 {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   </a:t>
            </a:r>
            <a:r>
              <a:rPr lang="hu-HU" sz="2400" dirty="0" err="1">
                <a:solidFill>
                  <a:srgbClr val="001080"/>
                </a:solidFill>
                <a:latin typeface="Segoe UI" panose="020B0502040204020203" pitchFamily="34" charset="0"/>
              </a:rPr>
              <a:t>Counter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 }</a:t>
            </a: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}</a:t>
            </a:r>
          </a:p>
          <a:p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&lt;/script&gt;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 smtClean="0">
                <a:solidFill>
                  <a:srgbClr val="800000"/>
                </a:solidFill>
                <a:latin typeface="Segoe UI" panose="020B0502040204020203" pitchFamily="34" charset="0"/>
              </a:rPr>
              <a:t>&lt;</a:t>
            </a:r>
            <a:r>
              <a:rPr lang="hu-HU" sz="2400" dirty="0" err="1">
                <a:solidFill>
                  <a:srgbClr val="800000"/>
                </a:solidFill>
                <a:latin typeface="Segoe UI" panose="020B0502040204020203" pitchFamily="34" charset="0"/>
              </a:rPr>
              <a:t>template</a:t>
            </a:r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&gt;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 </a:t>
            </a:r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&lt;h1&gt;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Hello, Leo!</a:t>
            </a:r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&lt;/h1&gt;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  </a:t>
            </a:r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</a:t>
            </a:r>
            <a:r>
              <a:rPr lang="hu-HU" sz="2400" dirty="0" err="1">
                <a:solidFill>
                  <a:srgbClr val="267F99"/>
                </a:solidFill>
                <a:latin typeface="Segoe UI" panose="020B0502040204020203" pitchFamily="34" charset="0"/>
              </a:rPr>
              <a:t>Counter</a:t>
            </a:r>
            <a:r>
              <a:rPr lang="hu-HU" sz="2400" dirty="0">
                <a:solidFill>
                  <a:srgbClr val="000000"/>
                </a:solidFill>
                <a:latin typeface="Segoe UI" panose="020B0502040204020203" pitchFamily="34" charset="0"/>
              </a:rPr>
              <a:t> /</a:t>
            </a:r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&gt;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hu-HU" sz="2400" dirty="0">
                <a:solidFill>
                  <a:srgbClr val="800000"/>
                </a:solidFill>
                <a:latin typeface="Segoe UI" panose="020B0502040204020203" pitchFamily="34" charset="0"/>
              </a:rPr>
              <a:t>&lt;/</a:t>
            </a:r>
            <a:r>
              <a:rPr lang="hu-HU" sz="2400" dirty="0" err="1">
                <a:solidFill>
                  <a:srgbClr val="800000"/>
                </a:solidFill>
                <a:latin typeface="Segoe UI" panose="020B0502040204020203" pitchFamily="34" charset="0"/>
              </a:rPr>
              <a:t>template</a:t>
            </a:r>
            <a:r>
              <a:rPr lang="hu-HU" sz="2400" dirty="0" smtClean="0">
                <a:solidFill>
                  <a:srgbClr val="800000"/>
                </a:solidFill>
                <a:latin typeface="Segoe UI" panose="020B0502040204020203" pitchFamily="34" charset="0"/>
              </a:rPr>
              <a:t>&gt;</a:t>
            </a:r>
            <a:endParaRPr lang="hu-HU" sz="24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1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Emlékeztető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Mit is akarunk megoldani?</a:t>
            </a:r>
          </a:p>
          <a:p>
            <a:pPr lvl="1"/>
            <a:r>
              <a:rPr lang="hu-HU" dirty="0"/>
              <a:t>Automatizált HTML frissítés</a:t>
            </a:r>
          </a:p>
          <a:p>
            <a:pPr lvl="2"/>
            <a:r>
              <a:rPr lang="hu-HU" dirty="0"/>
              <a:t>Listákkal, feltétekkel</a:t>
            </a:r>
          </a:p>
          <a:p>
            <a:pPr lvl="1"/>
            <a:r>
              <a:rPr lang="hu-HU" dirty="0"/>
              <a:t>Input kezelés</a:t>
            </a:r>
          </a:p>
          <a:p>
            <a:pPr lvl="1"/>
            <a:r>
              <a:rPr lang="hu-HU" dirty="0"/>
              <a:t>Adatkötés (kétirányú, ha lehetséges)</a:t>
            </a:r>
          </a:p>
          <a:p>
            <a:pPr lvl="1"/>
            <a:r>
              <a:rPr lang="hu-HU" dirty="0"/>
              <a:t>Kompozíció</a:t>
            </a:r>
          </a:p>
          <a:p>
            <a:pPr lvl="2"/>
            <a:r>
              <a:rPr lang="hu-HU" dirty="0"/>
              <a:t>Felület </a:t>
            </a:r>
            <a:r>
              <a:rPr lang="hu-HU" dirty="0" err="1"/>
              <a:t>komponensenkénti</a:t>
            </a:r>
            <a:r>
              <a:rPr lang="hu-HU" dirty="0"/>
              <a:t> kezelése</a:t>
            </a:r>
          </a:p>
          <a:p>
            <a:pPr lvl="1"/>
            <a:r>
              <a:rPr lang="hu-HU" dirty="0" err="1"/>
              <a:t>Tooling</a:t>
            </a:r>
            <a:endParaRPr lang="hu-HU" dirty="0"/>
          </a:p>
          <a:p>
            <a:pPr lvl="2"/>
            <a:r>
              <a:rPr lang="hu-HU" dirty="0" err="1"/>
              <a:t>Debug</a:t>
            </a:r>
            <a:r>
              <a:rPr lang="hu-HU" dirty="0"/>
              <a:t>,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03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Életciklus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created</a:t>
            </a:r>
            <a:r>
              <a:rPr lang="hu-HU" dirty="0"/>
              <a:t>: miután a komponens létrejött (konstruktor)</a:t>
            </a:r>
          </a:p>
          <a:p>
            <a:r>
              <a:rPr lang="hu-HU" dirty="0" err="1"/>
              <a:t>mounted</a:t>
            </a:r>
            <a:r>
              <a:rPr lang="hu-HU" dirty="0"/>
              <a:t>: benne van a virtuális fában</a:t>
            </a:r>
          </a:p>
          <a:p>
            <a:r>
              <a:rPr lang="hu-HU" dirty="0" err="1"/>
              <a:t>updated</a:t>
            </a:r>
            <a:r>
              <a:rPr lang="hu-HU" dirty="0"/>
              <a:t>: </a:t>
            </a:r>
            <a:r>
              <a:rPr lang="hu-HU" dirty="0" err="1"/>
              <a:t>render</a:t>
            </a:r>
            <a:r>
              <a:rPr lang="hu-HU" dirty="0"/>
              <a:t> után</a:t>
            </a:r>
          </a:p>
          <a:p>
            <a:r>
              <a:rPr lang="hu-HU" dirty="0" err="1"/>
              <a:t>destroyed</a:t>
            </a:r>
            <a:r>
              <a:rPr lang="hu-HU" dirty="0"/>
              <a:t>: megszűnt (</a:t>
            </a:r>
            <a:r>
              <a:rPr lang="hu-HU" dirty="0" err="1"/>
              <a:t>destruktor</a:t>
            </a:r>
            <a:r>
              <a:rPr lang="hu-HU" dirty="0"/>
              <a:t>)</a:t>
            </a:r>
          </a:p>
          <a:p>
            <a:endParaRPr lang="hu-HU" dirty="0"/>
          </a:p>
          <a:p>
            <a:r>
              <a:rPr lang="hu-HU" dirty="0"/>
              <a:t>Mindegyiknek van egy </a:t>
            </a:r>
            <a:r>
              <a:rPr lang="hu-HU" dirty="0" err="1"/>
              <a:t>before</a:t>
            </a:r>
            <a:r>
              <a:rPr lang="hu-HU" dirty="0"/>
              <a:t>… változata</a:t>
            </a:r>
          </a:p>
          <a:p>
            <a:pPr lvl="1"/>
            <a:r>
              <a:rPr lang="hu-HU" dirty="0"/>
              <a:t>Az adott funkció előtt </a:t>
            </a:r>
            <a:r>
              <a:rPr lang="hu-HU" dirty="0" err="1"/>
              <a:t>hívódik</a:t>
            </a:r>
            <a:r>
              <a:rPr lang="hu-HU" dirty="0"/>
              <a:t> meg</a:t>
            </a:r>
          </a:p>
          <a:p>
            <a:pPr lvl="1"/>
            <a:r>
              <a:rPr lang="hu-HU" dirty="0"/>
              <a:t>Például </a:t>
            </a:r>
            <a:r>
              <a:rPr lang="hu-HU" dirty="0" err="1"/>
              <a:t>beforeUpdate</a:t>
            </a:r>
            <a:r>
              <a:rPr lang="hu-HU" dirty="0"/>
              <a:t> a </a:t>
            </a:r>
            <a:r>
              <a:rPr lang="hu-HU" dirty="0" err="1"/>
              <a:t>render</a:t>
            </a:r>
            <a:r>
              <a:rPr lang="hu-HU" dirty="0"/>
              <a:t> előtt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45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Optimalizáció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React</a:t>
            </a:r>
            <a:r>
              <a:rPr lang="hu-HU" dirty="0"/>
              <a:t>-tel ellenétben itt nem kell </a:t>
            </a:r>
            <a:r>
              <a:rPr lang="hu-HU" dirty="0" err="1"/>
              <a:t>PureComponent</a:t>
            </a:r>
            <a:r>
              <a:rPr lang="hu-HU" dirty="0"/>
              <a:t> és társai</a:t>
            </a:r>
          </a:p>
          <a:p>
            <a:pPr lvl="1"/>
            <a:r>
              <a:rPr lang="hu-HU" dirty="0"/>
              <a:t>A függőségi gráf automatikusan megoldja ezt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3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Kényelmes fejlesztéshez kell .</a:t>
            </a:r>
            <a:r>
              <a:rPr lang="hu-HU" dirty="0" err="1"/>
              <a:t>vue</a:t>
            </a:r>
            <a:r>
              <a:rPr lang="hu-HU" dirty="0"/>
              <a:t> fájl</a:t>
            </a:r>
          </a:p>
          <a:p>
            <a:pPr lvl="1"/>
            <a:r>
              <a:rPr lang="hu-HU" dirty="0"/>
              <a:t>SFC: </a:t>
            </a:r>
            <a:r>
              <a:rPr lang="hu-HU" dirty="0" err="1"/>
              <a:t>Single</a:t>
            </a:r>
            <a:r>
              <a:rPr lang="hu-HU" dirty="0"/>
              <a:t> File </a:t>
            </a:r>
            <a:r>
              <a:rPr lang="hu-HU" dirty="0" err="1"/>
              <a:t>Component</a:t>
            </a:r>
            <a:endParaRPr lang="hu-HU" dirty="0"/>
          </a:p>
          <a:p>
            <a:pPr lvl="2"/>
            <a:r>
              <a:rPr lang="hu-HU" dirty="0"/>
              <a:t>Benne van a HTML sablon, CSS és JS/TS</a:t>
            </a:r>
          </a:p>
          <a:p>
            <a:pPr lvl="1"/>
            <a:r>
              <a:rPr lang="hu-HU" dirty="0"/>
              <a:t>E nélkül gyenge a keretrendszer</a:t>
            </a:r>
          </a:p>
          <a:p>
            <a:pPr lvl="2"/>
            <a:r>
              <a:rPr lang="hu-HU" dirty="0"/>
              <a:t>Nincs benne HTML szintaktikai elemző, stb.</a:t>
            </a:r>
          </a:p>
          <a:p>
            <a:r>
              <a:rPr lang="hu-HU" dirty="0"/>
              <a:t>Csak olyan eszköz jöhet szóba, ami támogatja</a:t>
            </a:r>
          </a:p>
          <a:p>
            <a:r>
              <a:rPr lang="hu-HU" dirty="0"/>
              <a:t>Szerencsére sok ilyen van</a:t>
            </a:r>
          </a:p>
          <a:p>
            <a:pPr lvl="1"/>
            <a:r>
              <a:rPr lang="hu-HU" dirty="0" smtClean="0"/>
              <a:t>Pl. 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, </a:t>
            </a:r>
            <a:r>
              <a:rPr lang="hu-HU" dirty="0" err="1" smtClean="0"/>
              <a:t>Webstorm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28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Kérdések?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5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Vue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Hello, World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vue</a:t>
            </a:r>
            <a:r>
              <a:rPr lang="en-US" dirty="0"/>
              <a:t> f</a:t>
            </a:r>
            <a:r>
              <a:rPr lang="hu-HU" dirty="0" err="1"/>
              <a:t>ájl</a:t>
            </a:r>
            <a:endParaRPr lang="hu-HU" dirty="0"/>
          </a:p>
          <a:p>
            <a:pPr lvl="1"/>
            <a:r>
              <a:rPr lang="hu-HU" dirty="0"/>
              <a:t>SFC: </a:t>
            </a:r>
            <a:r>
              <a:rPr lang="hu-HU" dirty="0" err="1"/>
              <a:t>Single</a:t>
            </a:r>
            <a:r>
              <a:rPr lang="hu-HU" dirty="0"/>
              <a:t> File </a:t>
            </a:r>
            <a:r>
              <a:rPr lang="hu-HU" dirty="0" err="1"/>
              <a:t>Component</a:t>
            </a:r>
            <a:endParaRPr lang="hu-HU" dirty="0"/>
          </a:p>
          <a:p>
            <a:pPr lvl="1"/>
            <a:r>
              <a:rPr lang="hu-HU" dirty="0"/>
              <a:t>Egyben van minden: HTML, CSS, JS (TS)</a:t>
            </a:r>
            <a:endParaRPr lang="en-US" dirty="0"/>
          </a:p>
          <a:p>
            <a:endParaRPr lang="en-US" dirty="0"/>
          </a:p>
        </p:txBody>
      </p:sp>
      <p:sp>
        <p:nvSpPr>
          <p:cNvPr id="6" name="Téglalap 5"/>
          <p:cNvSpPr/>
          <p:nvPr/>
        </p:nvSpPr>
        <p:spPr>
          <a:xfrm>
            <a:off x="319347" y="1439562"/>
            <a:ext cx="5383368" cy="3046988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hu-HU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template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Hello, {{ 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}}!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hu-HU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template</a:t>
            </a:r>
            <a:r>
              <a:rPr lang="hu-HU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hu-HU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scoped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hu-HU" sz="2400" dirty="0">
                <a:solidFill>
                  <a:srgbClr val="FF0000"/>
                </a:solidFill>
                <a:latin typeface="Consolas" panose="020B0609020204030204" pitchFamily="49" charset="0"/>
              </a:rPr>
              <a:t>font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hu-HU" sz="2400" dirty="0">
                <a:solidFill>
                  <a:srgbClr val="09885A"/>
                </a:solidFill>
                <a:latin typeface="Consolas" panose="020B0609020204030204" pitchFamily="49" charset="0"/>
              </a:rPr>
              <a:t>48px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u-H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Segoe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 Print"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hu-HU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hu-HU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970420" y="1439562"/>
            <a:ext cx="4916087" cy="341632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ts</a:t>
            </a:r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Vue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u-H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vue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u-HU" sz="24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Vue.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extend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hu-HU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hu-HU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u-H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HelloWorld</a:t>
            </a:r>
            <a:r>
              <a:rPr lang="hu-HU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hu-HU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props</a:t>
            </a:r>
            <a:r>
              <a:rPr lang="hu-HU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hu-HU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hu-H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&lt;/script</a:t>
            </a:r>
            <a:r>
              <a:rPr lang="hu-HU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9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template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Saját HTML </a:t>
            </a:r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szin</a:t>
            </a:r>
            <a:r>
              <a:rPr lang="en-US" dirty="0"/>
              <a:t>t</a:t>
            </a:r>
            <a:r>
              <a:rPr lang="hu-HU" dirty="0" err="1"/>
              <a:t>aktikája</a:t>
            </a:r>
            <a:r>
              <a:rPr lang="hu-HU" dirty="0"/>
              <a:t> van</a:t>
            </a:r>
          </a:p>
          <a:p>
            <a:r>
              <a:rPr lang="hu-HU" dirty="0"/>
              <a:t>Deklaratív felület megadás</a:t>
            </a:r>
          </a:p>
          <a:p>
            <a:r>
              <a:rPr lang="en-US" dirty="0"/>
              <a:t>{{}} </a:t>
            </a:r>
            <a:r>
              <a:rPr lang="hu-HU" dirty="0"/>
              <a:t>létrehozza az adatkötés</a:t>
            </a:r>
          </a:p>
          <a:p>
            <a:r>
              <a:rPr lang="hu-HU" dirty="0"/>
              <a:t>v-</a:t>
            </a:r>
            <a:r>
              <a:rPr lang="hu-HU" dirty="0" err="1"/>
              <a:t>bind</a:t>
            </a:r>
            <a:r>
              <a:rPr lang="hu-HU" dirty="0"/>
              <a:t> szintén adatkötés, de attribútumra</a:t>
            </a:r>
          </a:p>
          <a:p>
            <a:pPr lvl="1"/>
            <a:r>
              <a:rPr lang="hu-HU" dirty="0" err="1"/>
              <a:t>v-bind:title</a:t>
            </a:r>
            <a:r>
              <a:rPr lang="en-US" dirty="0"/>
              <a:t>=“name”</a:t>
            </a:r>
            <a:endParaRPr lang="hu-HU" dirty="0"/>
          </a:p>
          <a:p>
            <a:pPr lvl="1"/>
            <a:r>
              <a:rPr lang="hu-HU" dirty="0"/>
              <a:t>Leggyakrabban használt direktíva, van rövidítése</a:t>
            </a:r>
          </a:p>
          <a:p>
            <a:pPr lvl="2"/>
            <a:r>
              <a:rPr lang="hu-HU" dirty="0"/>
              <a:t>:</a:t>
            </a:r>
            <a:r>
              <a:rPr lang="hu-HU" dirty="0" err="1"/>
              <a:t>title</a:t>
            </a:r>
            <a:r>
              <a:rPr lang="en-US" dirty="0"/>
              <a:t>=“name”</a:t>
            </a:r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5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hu-HU" dirty="0"/>
              <a:t>eltételes elem</a:t>
            </a:r>
            <a:r>
              <a:rPr lang="en-US" dirty="0"/>
              <a:t> </a:t>
            </a:r>
            <a:r>
              <a:rPr lang="hu-HU" dirty="0"/>
              <a:t>– v-</a:t>
            </a:r>
            <a:r>
              <a:rPr lang="hu-HU" dirty="0" err="1"/>
              <a:t>if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0,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hu-HU" dirty="0"/>
              <a:t>1 elem generálása</a:t>
            </a:r>
          </a:p>
          <a:p>
            <a:r>
              <a:rPr lang="hu-HU" dirty="0"/>
              <a:t>Tetszőleges kód, amire lehet hívni </a:t>
            </a:r>
            <a:r>
              <a:rPr lang="hu-HU" dirty="0" err="1"/>
              <a:t>if</a:t>
            </a:r>
            <a:r>
              <a:rPr lang="hu-HU" dirty="0"/>
              <a:t>-et</a:t>
            </a:r>
            <a:endParaRPr lang="en-US" dirty="0"/>
          </a:p>
          <a:p>
            <a:pPr lvl="1"/>
            <a:r>
              <a:rPr lang="hu-HU" dirty="0"/>
              <a:t>Hívhatunk függvényeket is</a:t>
            </a:r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r>
              <a:rPr lang="hu-HU" dirty="0"/>
              <a:t>Az adatnak léteznie kell a komponensben</a:t>
            </a:r>
          </a:p>
          <a:p>
            <a:pPr lvl="2"/>
            <a:r>
              <a:rPr lang="hu-HU" dirty="0" err="1"/>
              <a:t>data</a:t>
            </a:r>
            <a:r>
              <a:rPr lang="hu-HU" dirty="0"/>
              <a:t>, </a:t>
            </a:r>
            <a:r>
              <a:rPr lang="hu-HU" dirty="0" err="1"/>
              <a:t>props</a:t>
            </a:r>
            <a:r>
              <a:rPr lang="hu-HU" dirty="0"/>
              <a:t>, …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Van v-else </a:t>
            </a:r>
            <a:r>
              <a:rPr lang="hu-HU" dirty="0"/>
              <a:t>és v-</a:t>
            </a:r>
            <a:r>
              <a:rPr lang="hu-HU" dirty="0" err="1"/>
              <a:t>else</a:t>
            </a:r>
            <a:r>
              <a:rPr lang="hu-HU" dirty="0"/>
              <a:t>-</a:t>
            </a:r>
            <a:r>
              <a:rPr lang="hu-HU" dirty="0" err="1"/>
              <a:t>if</a:t>
            </a:r>
            <a:r>
              <a:rPr lang="hu-HU" dirty="0"/>
              <a:t> is, illetve v-show, ami csak </a:t>
            </a:r>
            <a:r>
              <a:rPr lang="hu-HU" dirty="0" err="1"/>
              <a:t>display:none-t</a:t>
            </a:r>
            <a:r>
              <a:rPr lang="hu-HU" dirty="0"/>
              <a:t> állít, nem </a:t>
            </a:r>
            <a:r>
              <a:rPr lang="hu-HU" dirty="0" err="1" smtClean="0"/>
              <a:t>törli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996961" y="3133712"/>
            <a:ext cx="8675370" cy="4616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v-if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996961" y="4855860"/>
            <a:ext cx="8675370" cy="4616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6600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numbers: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 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61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Ciklus – v-</a:t>
            </a:r>
            <a:r>
              <a:rPr lang="hu-HU" dirty="0" err="1"/>
              <a:t>for</a:t>
            </a:r>
            <a:r>
              <a:rPr lang="hu-HU" dirty="0"/>
              <a:t> és v-</a:t>
            </a:r>
            <a:r>
              <a:rPr lang="hu-HU" dirty="0" err="1"/>
              <a:t>key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0, </a:t>
            </a:r>
            <a:r>
              <a:rPr lang="en-US" dirty="0" err="1"/>
              <a:t>vagy</a:t>
            </a:r>
            <a:r>
              <a:rPr lang="en-US" dirty="0"/>
              <a:t> t</a:t>
            </a:r>
            <a:r>
              <a:rPr lang="hu-HU" dirty="0" err="1"/>
              <a:t>öbb</a:t>
            </a:r>
            <a:r>
              <a:rPr lang="hu-HU" dirty="0"/>
              <a:t> elem generálása</a:t>
            </a:r>
          </a:p>
          <a:p>
            <a:r>
              <a:rPr lang="hu-HU" dirty="0"/>
              <a:t>x in c szintaktika</a:t>
            </a:r>
          </a:p>
          <a:p>
            <a:pPr lvl="1"/>
            <a:r>
              <a:rPr lang="hu-HU" dirty="0"/>
              <a:t>c a lista</a:t>
            </a:r>
          </a:p>
          <a:p>
            <a:pPr lvl="1"/>
            <a:r>
              <a:rPr lang="hu-HU" dirty="0"/>
              <a:t>x az elem, amit lehet kötni</a:t>
            </a:r>
          </a:p>
          <a:p>
            <a:pPr lvl="1"/>
            <a:endParaRPr lang="hu-HU" dirty="0"/>
          </a:p>
          <a:p>
            <a:pPr lvl="1"/>
            <a:endParaRPr lang="hu-HU" dirty="0"/>
          </a:p>
          <a:p>
            <a:r>
              <a:rPr lang="hu-HU" dirty="0"/>
              <a:t>Opcionálisan kulcsot adhatunk meg</a:t>
            </a:r>
          </a:p>
          <a:p>
            <a:pPr lvl="1"/>
            <a:r>
              <a:rPr lang="hu-HU" dirty="0"/>
              <a:t>Hogy ne generálja újra a teljes fát változásra</a:t>
            </a:r>
          </a:p>
          <a:p>
            <a:pPr lvl="1"/>
            <a:r>
              <a:rPr lang="hu-HU" dirty="0"/>
              <a:t>v-</a:t>
            </a:r>
            <a:r>
              <a:rPr lang="hu-HU" dirty="0" err="1"/>
              <a:t>key</a:t>
            </a:r>
            <a:r>
              <a:rPr lang="en-US" dirty="0"/>
              <a:t>=“n”</a:t>
            </a:r>
            <a:endParaRPr lang="hu-HU" dirty="0"/>
          </a:p>
          <a:p>
            <a:pPr lvl="1"/>
            <a:r>
              <a:rPr lang="hu-HU" dirty="0"/>
              <a:t>A kulcs probléma azonos </a:t>
            </a:r>
            <a:r>
              <a:rPr lang="hu-HU" dirty="0" err="1"/>
              <a:t>React-ben</a:t>
            </a:r>
            <a:r>
              <a:rPr lang="hu-HU" dirty="0"/>
              <a:t> </a:t>
            </a:r>
            <a:r>
              <a:rPr lang="hu-HU" dirty="0" smtClean="0"/>
              <a:t>is</a:t>
            </a:r>
          </a:p>
        </p:txBody>
      </p:sp>
      <p:sp>
        <p:nvSpPr>
          <p:cNvPr id="4" name="Téglalap 3"/>
          <p:cNvSpPr/>
          <p:nvPr/>
        </p:nvSpPr>
        <p:spPr>
          <a:xfrm>
            <a:off x="860483" y="3615842"/>
            <a:ext cx="8675370" cy="4616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v-for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="n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numbers"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item {{n}}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55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Események – v-</a:t>
            </a:r>
            <a:r>
              <a:rPr lang="hu-HU" dirty="0" err="1"/>
              <a:t>on</a:t>
            </a:r>
            <a:r>
              <a:rPr lang="hu-HU" dirty="0"/>
              <a:t> (@)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HTML elem eseményeinek kezelése</a:t>
            </a:r>
            <a:endParaRPr lang="en-US" dirty="0"/>
          </a:p>
          <a:p>
            <a:r>
              <a:rPr lang="hu-HU" dirty="0"/>
              <a:t>Egy függvényt adhatunk meg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Amit a </a:t>
            </a:r>
            <a:r>
              <a:rPr lang="hu-HU" dirty="0" err="1"/>
              <a:t>methods-ban</a:t>
            </a:r>
            <a:r>
              <a:rPr lang="hu-HU" dirty="0"/>
              <a:t> definiálunk</a:t>
            </a:r>
          </a:p>
          <a:p>
            <a:endParaRPr lang="hu-HU" dirty="0"/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683062" y="2864674"/>
            <a:ext cx="9812066" cy="4616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v-on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reverseNumbers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Nyomj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meg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&lt;/button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683062" y="4480274"/>
            <a:ext cx="8675370" cy="193899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hu-HU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methods</a:t>
            </a:r>
            <a:r>
              <a:rPr lang="hu-HU" sz="24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reverseNumbers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.numbers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hu-H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hu-H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.numbers.</a:t>
            </a:r>
            <a:r>
              <a:rPr lang="hu-HU" sz="2400" dirty="0" err="1">
                <a:solidFill>
                  <a:srgbClr val="006600"/>
                </a:solidFill>
                <a:latin typeface="Consolas" panose="020B0609020204030204" pitchFamily="49" charset="0"/>
              </a:rPr>
              <a:t>reverse</a:t>
            </a:r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hu-HU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hu-H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u-H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35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Események – v-</a:t>
            </a:r>
            <a:r>
              <a:rPr lang="hu-HU" dirty="0" err="1"/>
              <a:t>on</a:t>
            </a:r>
            <a:r>
              <a:rPr lang="hu-HU" dirty="0"/>
              <a:t> (@)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Van pár módosító kényelmi okok miatt</a:t>
            </a:r>
          </a:p>
          <a:p>
            <a:pPr lvl="1"/>
            <a:r>
              <a:rPr lang="hu-HU" dirty="0"/>
              <a:t>.</a:t>
            </a:r>
            <a:r>
              <a:rPr lang="hu-HU" dirty="0" err="1"/>
              <a:t>prevent</a:t>
            </a:r>
            <a:r>
              <a:rPr lang="hu-HU" dirty="0"/>
              <a:t>: Meghívja a </a:t>
            </a:r>
            <a:r>
              <a:rPr lang="hu-HU" dirty="0" err="1"/>
              <a:t>preventDefault-ot</a:t>
            </a:r>
            <a:endParaRPr lang="hu-HU" dirty="0"/>
          </a:p>
          <a:p>
            <a:pPr lvl="1"/>
            <a:r>
              <a:rPr lang="hu-HU" dirty="0"/>
              <a:t>.stop: </a:t>
            </a:r>
            <a:r>
              <a:rPr lang="hu-HU" dirty="0" err="1"/>
              <a:t>stopPropagation</a:t>
            </a:r>
            <a:endParaRPr lang="hu-HU" dirty="0"/>
          </a:p>
          <a:p>
            <a:pPr lvl="1"/>
            <a:r>
              <a:rPr lang="hu-HU" dirty="0"/>
              <a:t>.</a:t>
            </a:r>
            <a:r>
              <a:rPr lang="hu-HU" dirty="0" err="1"/>
              <a:t>self</a:t>
            </a:r>
            <a:r>
              <a:rPr lang="hu-HU" dirty="0"/>
              <a:t>: csak akkor hívja meg, ha ez a vezérlő váltotta ki az eseményt</a:t>
            </a:r>
          </a:p>
          <a:p>
            <a:pPr lvl="1"/>
            <a:r>
              <a:rPr lang="hu-HU" dirty="0"/>
              <a:t>Stb.</a:t>
            </a:r>
          </a:p>
          <a:p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846835" y="4407166"/>
            <a:ext cx="9730180" cy="4616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hu-HU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hu-HU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hu-HU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prevent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reverseNumbers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hu-H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Gomb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35490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63B1A0955F054D8699BEDBBF139674" ma:contentTypeVersion="3" ma:contentTypeDescription="Create a new document." ma:contentTypeScope="" ma:versionID="54223faedcabf71799847d7e37f1fc1a">
  <xsd:schema xmlns:xsd="http://www.w3.org/2001/XMLSchema" xmlns:xs="http://www.w3.org/2001/XMLSchema" xmlns:p="http://schemas.microsoft.com/office/2006/metadata/properties" xmlns:ns2="4c2e899d-3ea3-4ca5-87e4-042817e65db6" targetNamespace="http://schemas.microsoft.com/office/2006/metadata/properties" ma:root="true" ma:fieldsID="f3b525f791e706b5f188c81139e6f4e8" ns2:_="">
    <xsd:import namespace="4c2e899d-3ea3-4ca5-87e4-042817e65d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899d-3ea3-4ca5-87e4-042817e65d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0C1253-2C5B-4593-B304-DEA6CE1296F3}"/>
</file>

<file path=customXml/itemProps2.xml><?xml version="1.0" encoding="utf-8"?>
<ds:datastoreItem xmlns:ds="http://schemas.openxmlformats.org/officeDocument/2006/customXml" ds:itemID="{B3EB4F66-B3AF-451D-AC55-EF9E8B35A604}"/>
</file>

<file path=customXml/itemProps3.xml><?xml version="1.0" encoding="utf-8"?>
<ds:datastoreItem xmlns:ds="http://schemas.openxmlformats.org/officeDocument/2006/customXml" ds:itemID="{7B3BF629-2318-4CCC-A492-B57A57DFAC4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2618</TotalTime>
  <Words>1081</Words>
  <Application>Microsoft Office PowerPoint</Application>
  <PresentationFormat>Szélesvásznú</PresentationFormat>
  <Paragraphs>225</Paragraphs>
  <Slides>23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30" baseType="lpstr">
      <vt:lpstr>Calibri</vt:lpstr>
      <vt:lpstr>Consolas</vt:lpstr>
      <vt:lpstr>Segoe UI</vt:lpstr>
      <vt:lpstr>Segoe UI Light</vt:lpstr>
      <vt:lpstr>Wingdings</vt:lpstr>
      <vt:lpstr>Wingdings 2</vt:lpstr>
      <vt:lpstr>HDOfficeLightV0</vt:lpstr>
      <vt:lpstr>Multiplatform szoftverfejlesztés</vt:lpstr>
      <vt:lpstr>Emlékeztető</vt:lpstr>
      <vt:lpstr>Vue</vt:lpstr>
      <vt:lpstr>Hello, World</vt:lpstr>
      <vt:lpstr>HTML template</vt:lpstr>
      <vt:lpstr>Feltételes elem – v-if</vt:lpstr>
      <vt:lpstr>Ciklus – v-for és v-key</vt:lpstr>
      <vt:lpstr>Események – v-on (@)</vt:lpstr>
      <vt:lpstr>Események – v-on (@)</vt:lpstr>
      <vt:lpstr>Két irányú adatkötés – v-model</vt:lpstr>
      <vt:lpstr>Stílus – v-bind:class (:class)</vt:lpstr>
      <vt:lpstr>Stílus – v-bind:class (:class)</vt:lpstr>
      <vt:lpstr>Komponens</vt:lpstr>
      <vt:lpstr>Tulajdonságok – props</vt:lpstr>
      <vt:lpstr>Belső állapot – data</vt:lpstr>
      <vt:lpstr>Segédfüggvények – methods</vt:lpstr>
      <vt:lpstr>Függőségi gráf – computed</vt:lpstr>
      <vt:lpstr>Változás figyelés – watch</vt:lpstr>
      <vt:lpstr>Kompozíció – components</vt:lpstr>
      <vt:lpstr>Életciklus</vt:lpstr>
      <vt:lpstr>Optimalizáció</vt:lpstr>
      <vt:lpstr>Tooling</vt:lpstr>
      <vt:lpstr>Kérdések?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Játékfejlesztés .NET platformon</dc:title>
  <dc:creator>tom raja</dc:creator>
  <cp:lastModifiedBy>tom raja</cp:lastModifiedBy>
  <cp:revision>456</cp:revision>
  <dcterms:created xsi:type="dcterms:W3CDTF">2019-10-16T00:52:01Z</dcterms:created>
  <dcterms:modified xsi:type="dcterms:W3CDTF">2022-05-09T20:10:06Z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0x0101008E63B1A0955F054D8699BEDBBF139674</vt:lpwstr>
  </property>
</Properties>
</file>