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49"/>
  </p:notesMasterIdLst>
  <p:sldIdLst>
    <p:sldId id="256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28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A2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64" autoAdjust="0"/>
    <p:restoredTop sz="96763" autoAdjust="0"/>
  </p:normalViewPr>
  <p:slideViewPr>
    <p:cSldViewPr snapToGrid="0">
      <p:cViewPr varScale="1">
        <p:scale>
          <a:sx n="153" d="100"/>
          <a:sy n="153" d="100"/>
        </p:scale>
        <p:origin x="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2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469C9-0934-412E-B461-2FED8CCFCC9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60812-E563-4379-9D23-A6B4C09C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910A26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0" y="5932967"/>
            <a:ext cx="12192000" cy="925033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23567" cy="1141619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79107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Téglalap 7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églalap 10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8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2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347" y="174376"/>
            <a:ext cx="11567160" cy="1141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47" y="1439562"/>
            <a:ext cx="11567160" cy="513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319346" y="6765324"/>
            <a:ext cx="11567161" cy="92676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10A26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10A26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anifest.js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Multiplatform szoftverfejlesztés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Progressive</a:t>
            </a:r>
            <a:r>
              <a:rPr lang="hu-HU" dirty="0"/>
              <a:t> Web </a:t>
            </a:r>
            <a:r>
              <a:rPr lang="hu-HU" dirty="0" err="1"/>
              <a:t>Apps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637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Böngészőnként eltér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Sajnos a </a:t>
            </a:r>
            <a:r>
              <a:rPr lang="hu-HU" dirty="0" err="1"/>
              <a:t>manifest.json</a:t>
            </a:r>
            <a:r>
              <a:rPr lang="hu-HU" dirty="0"/>
              <a:t> támogatása böngészőnként eltér</a:t>
            </a:r>
          </a:p>
          <a:p>
            <a:pPr lvl="1"/>
            <a:r>
              <a:rPr lang="hu-HU" dirty="0"/>
              <a:t>Valahol kitesz </a:t>
            </a:r>
            <a:r>
              <a:rPr lang="hu-HU" dirty="0" err="1"/>
              <a:t>splash</a:t>
            </a:r>
            <a:r>
              <a:rPr lang="hu-HU" dirty="0"/>
              <a:t> </a:t>
            </a:r>
            <a:r>
              <a:rPr lang="hu-HU" dirty="0" err="1"/>
              <a:t>screen</a:t>
            </a:r>
            <a:r>
              <a:rPr lang="hu-HU" dirty="0"/>
              <a:t>-t – itt kell nagy kép</a:t>
            </a:r>
          </a:p>
          <a:p>
            <a:pPr lvl="1"/>
            <a:r>
              <a:rPr lang="hu-HU" dirty="0"/>
              <a:t>Felhasználja a színeket, vagy nem</a:t>
            </a:r>
          </a:p>
          <a:p>
            <a:pPr lvl="1"/>
            <a:r>
              <a:rPr lang="hu-HU" dirty="0"/>
              <a:t>Stb.</a:t>
            </a:r>
          </a:p>
          <a:p>
            <a:r>
              <a:rPr lang="hu-HU" dirty="0"/>
              <a:t>Szerencsére az unió működik</a:t>
            </a:r>
          </a:p>
          <a:p>
            <a:pPr lvl="1"/>
            <a:r>
              <a:rPr lang="hu-HU" dirty="0"/>
              <a:t>Mindent beállítunk minden módon – ez megy</a:t>
            </a:r>
          </a:p>
          <a:p>
            <a:r>
              <a:rPr lang="hu-HU" dirty="0"/>
              <a:t>Bizonyos funkcionalitások nem mindenhol támogatottak</a:t>
            </a:r>
          </a:p>
          <a:p>
            <a:pPr lvl="1"/>
            <a:r>
              <a:rPr lang="hu-HU" dirty="0"/>
              <a:t>iOS lemaradásban</a:t>
            </a:r>
          </a:p>
          <a:p>
            <a:pPr lvl="1"/>
            <a:r>
              <a:rPr lang="hu-HU" dirty="0"/>
              <a:t>Címsor </a:t>
            </a:r>
            <a:r>
              <a:rPr lang="hu-HU" dirty="0" err="1"/>
              <a:t>desktop</a:t>
            </a:r>
            <a:r>
              <a:rPr lang="hu-HU" dirty="0"/>
              <a:t> OS-</a:t>
            </a:r>
            <a:r>
              <a:rPr lang="hu-HU" dirty="0" err="1"/>
              <a:t>eket</a:t>
            </a:r>
            <a:r>
              <a:rPr lang="hu-HU" dirty="0"/>
              <a:t> testre szabható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7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Service </a:t>
            </a:r>
            <a:r>
              <a:rPr lang="hu-HU" dirty="0" err="1"/>
              <a:t>Worker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Service </a:t>
            </a:r>
            <a:r>
              <a:rPr lang="hu-HU" dirty="0" err="1"/>
              <a:t>Worker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külső JS fájl</a:t>
            </a:r>
          </a:p>
          <a:p>
            <a:pPr lvl="1"/>
            <a:r>
              <a:rPr lang="hu-HU" dirty="0"/>
              <a:t>Nincs benne a csomagban</a:t>
            </a:r>
          </a:p>
          <a:p>
            <a:pPr lvl="1"/>
            <a:r>
              <a:rPr lang="hu-HU" dirty="0"/>
              <a:t>Mi írjuk meg</a:t>
            </a:r>
          </a:p>
          <a:p>
            <a:r>
              <a:rPr lang="hu-HU" dirty="0"/>
              <a:t>Az alkalmazásunktól függetlenül fut</a:t>
            </a:r>
          </a:p>
          <a:p>
            <a:pPr lvl="1"/>
            <a:r>
              <a:rPr lang="hu-HU" dirty="0"/>
              <a:t>Akkor is futhat</a:t>
            </a:r>
          </a:p>
          <a:p>
            <a:pPr lvl="2"/>
            <a:r>
              <a:rPr lang="hu-HU" dirty="0"/>
              <a:t>Ha nem futtatjuk az alkalmazást</a:t>
            </a:r>
          </a:p>
          <a:p>
            <a:pPr lvl="2"/>
            <a:r>
              <a:rPr lang="hu-HU" dirty="0"/>
              <a:t>Ha a böngésző nincs elindítva</a:t>
            </a:r>
          </a:p>
          <a:p>
            <a:pPr lvl="1"/>
            <a:r>
              <a:rPr lang="hu-HU" dirty="0"/>
              <a:t>Háttér szolgáltatás (OS service) futtatja</a:t>
            </a:r>
          </a:p>
          <a:p>
            <a:r>
              <a:rPr lang="hu-HU" dirty="0"/>
              <a:t>Feladata</a:t>
            </a:r>
          </a:p>
          <a:p>
            <a:pPr lvl="1"/>
            <a:r>
              <a:rPr lang="hu-HU" dirty="0"/>
              <a:t>Offline működés – cache</a:t>
            </a:r>
          </a:p>
          <a:p>
            <a:pPr lvl="1"/>
            <a:r>
              <a:rPr lang="hu-HU" dirty="0" err="1"/>
              <a:t>Push</a:t>
            </a:r>
            <a:r>
              <a:rPr lang="hu-HU" dirty="0"/>
              <a:t> </a:t>
            </a:r>
            <a:r>
              <a:rPr lang="hu-HU" dirty="0" err="1"/>
              <a:t>Notification</a:t>
            </a:r>
            <a:r>
              <a:rPr lang="hu-HU" dirty="0"/>
              <a:t> kezelés</a:t>
            </a:r>
          </a:p>
        </p:txBody>
      </p:sp>
    </p:spTree>
    <p:extLst>
      <p:ext uri="{BB962C8B-B14F-4D97-AF65-F5344CB8AC3E}">
        <p14:creationId xmlns:p14="http://schemas.microsoft.com/office/powerpoint/2010/main" val="24587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</a:t>
            </a:r>
            <a:r>
              <a:rPr lang="hu-HU" dirty="0" err="1"/>
              <a:t>Worker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hu-HU" dirty="0"/>
              <a:t>eb </a:t>
            </a:r>
            <a:r>
              <a:rPr lang="en-US" dirty="0"/>
              <a:t>W</a:t>
            </a:r>
            <a:r>
              <a:rPr lang="hu-HU" dirty="0" err="1"/>
              <a:t>orker</a:t>
            </a:r>
            <a:r>
              <a:rPr lang="en-US" dirty="0"/>
              <a:t> != Service Worker</a:t>
            </a:r>
            <a:endParaRPr lang="hu-HU" dirty="0"/>
          </a:p>
          <a:p>
            <a:pPr lvl="1"/>
            <a:r>
              <a:rPr lang="hu-HU" dirty="0" err="1"/>
              <a:t>Többszálúságot</a:t>
            </a:r>
            <a:r>
              <a:rPr lang="hu-HU" dirty="0"/>
              <a:t> biztosít</a:t>
            </a:r>
          </a:p>
          <a:p>
            <a:pPr lvl="1"/>
            <a:r>
              <a:rPr lang="hu-HU" dirty="0"/>
              <a:t>Minden szál (</a:t>
            </a:r>
            <a:r>
              <a:rPr lang="hu-HU" dirty="0" err="1"/>
              <a:t>worker</a:t>
            </a:r>
            <a:r>
              <a:rPr lang="hu-HU" dirty="0"/>
              <a:t>) az adott alkalmazásban fut</a:t>
            </a:r>
          </a:p>
          <a:p>
            <a:pPr lvl="2"/>
            <a:r>
              <a:rPr lang="hu-HU" dirty="0"/>
              <a:t>Mint normális többszálú programokban</a:t>
            </a:r>
          </a:p>
          <a:p>
            <a:pPr lvl="2"/>
            <a:r>
              <a:rPr lang="hu-HU" dirty="0"/>
              <a:t>Életciklusuk azonos az </a:t>
            </a:r>
            <a:r>
              <a:rPr lang="hu-HU" dirty="0" err="1"/>
              <a:t>appéval</a:t>
            </a:r>
            <a:endParaRPr lang="hu-HU" dirty="0"/>
          </a:p>
          <a:p>
            <a:pPr lvl="1"/>
            <a:r>
              <a:rPr lang="hu-HU" dirty="0"/>
              <a:t>Felülethez nem férhetnek hozzá</a:t>
            </a:r>
          </a:p>
          <a:p>
            <a:pPr lvl="2"/>
            <a:r>
              <a:rPr lang="hu-HU" dirty="0"/>
              <a:t>Az továbbra is csak a fő szálból érhető el</a:t>
            </a:r>
          </a:p>
          <a:p>
            <a:pPr lvl="1"/>
            <a:r>
              <a:rPr lang="hu-HU" dirty="0"/>
              <a:t>Üzenetekkel kommunikál (mint SW)</a:t>
            </a:r>
          </a:p>
          <a:p>
            <a:pPr lvl="1"/>
            <a:r>
              <a:rPr lang="hu-HU" dirty="0"/>
              <a:t>Elér pár API-t, amit SW nem</a:t>
            </a:r>
          </a:p>
          <a:p>
            <a:pPr lvl="2"/>
            <a:r>
              <a:rPr lang="hu-HU" dirty="0"/>
              <a:t>Például </a:t>
            </a:r>
            <a:r>
              <a:rPr lang="hu-HU" dirty="0" err="1"/>
              <a:t>indexedDB</a:t>
            </a:r>
            <a:r>
              <a:rPr lang="hu-HU" dirty="0"/>
              <a:t>, </a:t>
            </a:r>
            <a:r>
              <a:rPr lang="hu-HU" dirty="0" err="1"/>
              <a:t>WebSocket</a:t>
            </a:r>
            <a:endParaRPr lang="hu-HU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3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Service </a:t>
            </a:r>
            <a:r>
              <a:rPr lang="hu-HU" dirty="0" err="1"/>
              <a:t>Worker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Telepítése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sw.js</a:t>
            </a:r>
            <a:r>
              <a:rPr lang="hu-HU" dirty="0"/>
              <a:t> az SW kódja</a:t>
            </a:r>
          </a:p>
          <a:p>
            <a:r>
              <a:rPr lang="hu-HU" dirty="0"/>
              <a:t>Sikeres </a:t>
            </a:r>
            <a:r>
              <a:rPr lang="hu-HU" dirty="0" err="1"/>
              <a:t>register</a:t>
            </a:r>
            <a:r>
              <a:rPr lang="hu-HU" dirty="0"/>
              <a:t> hívás esetén elkezd működni</a:t>
            </a:r>
          </a:p>
          <a:p>
            <a:pPr lvl="1"/>
            <a:r>
              <a:rPr lang="hu-HU" dirty="0"/>
              <a:t>Tudunk </a:t>
            </a:r>
            <a:r>
              <a:rPr lang="hu-HU" dirty="0" err="1"/>
              <a:t>push</a:t>
            </a:r>
            <a:r>
              <a:rPr lang="hu-HU" dirty="0"/>
              <a:t> </a:t>
            </a:r>
            <a:r>
              <a:rPr lang="hu-HU" dirty="0" err="1"/>
              <a:t>notificationt</a:t>
            </a:r>
            <a:r>
              <a:rPr lang="hu-HU" dirty="0"/>
              <a:t> fogadni</a:t>
            </a:r>
          </a:p>
          <a:p>
            <a:pPr lvl="1"/>
            <a:r>
              <a:rPr lang="hu-HU" dirty="0"/>
              <a:t>Cache elindul</a:t>
            </a:r>
          </a:p>
          <a:p>
            <a:r>
              <a:rPr lang="hu-HU" dirty="0"/>
              <a:t>Csak a következő betöltés megy teljesen cache-</a:t>
            </a:r>
            <a:r>
              <a:rPr lang="hu-HU" dirty="0" err="1"/>
              <a:t>ből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2170017"/>
            <a:ext cx="11567159" cy="120032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navigator.serviceWorker.register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'sw.js'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).then(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err =&gt; console.log(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ServiceWorker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registration failed'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);</a:t>
            </a:r>
          </a:p>
        </p:txBody>
      </p:sp>
    </p:spTree>
    <p:extLst>
      <p:ext uri="{BB962C8B-B14F-4D97-AF65-F5344CB8AC3E}">
        <p14:creationId xmlns:p14="http://schemas.microsoft.com/office/powerpoint/2010/main" val="36466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Service </a:t>
            </a:r>
            <a:r>
              <a:rPr lang="hu-HU" dirty="0" err="1"/>
              <a:t>Worker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fetch</a:t>
            </a:r>
            <a:r>
              <a:rPr lang="hu-HU" dirty="0"/>
              <a:t> esemény</a:t>
            </a:r>
            <a:endParaRPr lang="en-US" dirty="0"/>
          </a:p>
          <a:p>
            <a:pPr lvl="1"/>
            <a:r>
              <a:rPr lang="hu-HU" dirty="0"/>
              <a:t>Ha nincs benne a cache-</a:t>
            </a:r>
            <a:r>
              <a:rPr lang="hu-HU" dirty="0" err="1"/>
              <a:t>ben</a:t>
            </a:r>
            <a:r>
              <a:rPr lang="hu-HU" dirty="0"/>
              <a:t>, akkor töltse le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708685" y="2792357"/>
            <a:ext cx="8788484" cy="378565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self.addEventListener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'fetch'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(event) 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event.respondWith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caches.match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event.request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.then(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(response)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(response)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response;</a:t>
            </a:r>
          </a:p>
          <a:p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fetch(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event.request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6000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Service </a:t>
            </a:r>
            <a:r>
              <a:rPr lang="hu-HU" dirty="0" err="1"/>
              <a:t>Worker</a:t>
            </a:r>
            <a:r>
              <a:rPr lang="hu-HU" dirty="0"/>
              <a:t> életciklus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először elindul az alkalmazásunk</a:t>
            </a:r>
            <a:endParaRPr lang="en-US" dirty="0"/>
          </a:p>
          <a:p>
            <a:pPr lvl="1"/>
            <a:r>
              <a:rPr lang="hu-HU" dirty="0"/>
              <a:t>Az eredeti címről letöltve</a:t>
            </a:r>
          </a:p>
          <a:p>
            <a:pPr lvl="1"/>
            <a:r>
              <a:rPr lang="hu-HU" dirty="0"/>
              <a:t>Még nincs telepítve SW</a:t>
            </a:r>
          </a:p>
          <a:p>
            <a:pPr lvl="1"/>
            <a:r>
              <a:rPr lang="hu-HU" dirty="0"/>
              <a:t>Böngésző elkezdi letölteni és telepíteni</a:t>
            </a:r>
          </a:p>
          <a:p>
            <a:pPr lvl="2"/>
            <a:r>
              <a:rPr lang="hu-HU" dirty="0"/>
              <a:t>El is indítja, amiről kapunk eseményt</a:t>
            </a:r>
          </a:p>
          <a:p>
            <a:pPr lvl="3"/>
            <a:r>
              <a:rPr lang="hu-HU" dirty="0"/>
              <a:t>Az SW-</a:t>
            </a:r>
            <a:r>
              <a:rPr lang="hu-HU" dirty="0" err="1"/>
              <a:t>ben</a:t>
            </a:r>
            <a:r>
              <a:rPr lang="hu-HU" dirty="0"/>
              <a:t> is (</a:t>
            </a:r>
            <a:r>
              <a:rPr lang="hu-HU" dirty="0" err="1"/>
              <a:t>install</a:t>
            </a:r>
            <a:r>
              <a:rPr lang="hu-HU" dirty="0"/>
              <a:t> esemény)</a:t>
            </a:r>
          </a:p>
          <a:p>
            <a:pPr lvl="3"/>
            <a:r>
              <a:rPr lang="hu-HU" dirty="0"/>
              <a:t>Az alkalmazásban is (</a:t>
            </a:r>
            <a:r>
              <a:rPr lang="hu-HU" dirty="0" err="1"/>
              <a:t>registered</a:t>
            </a:r>
            <a:r>
              <a:rPr lang="hu-HU" dirty="0"/>
              <a:t> </a:t>
            </a:r>
            <a:r>
              <a:rPr lang="hu-HU" dirty="0" err="1"/>
              <a:t>promise</a:t>
            </a:r>
            <a:r>
              <a:rPr lang="hu-HU" dirty="0"/>
              <a:t>)</a:t>
            </a:r>
            <a:endParaRPr lang="en-US" dirty="0"/>
          </a:p>
          <a:p>
            <a:r>
              <a:rPr lang="hu-HU" dirty="0"/>
              <a:t>Ez a példány nem fog SW-t használni</a:t>
            </a:r>
          </a:p>
          <a:p>
            <a:r>
              <a:rPr lang="hu-HU" dirty="0"/>
              <a:t>A következő indításkor viszont már igen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Service </a:t>
            </a:r>
            <a:r>
              <a:rPr lang="hu-HU" dirty="0" err="1"/>
              <a:t>Worker</a:t>
            </a:r>
            <a:r>
              <a:rPr lang="hu-HU" dirty="0"/>
              <a:t> életciklus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9347" y="1439562"/>
            <a:ext cx="6784313" cy="5138447"/>
          </a:xfrm>
        </p:spPr>
        <p:txBody>
          <a:bodyPr/>
          <a:lstStyle/>
          <a:p>
            <a:r>
              <a:rPr lang="hu-HU" dirty="0"/>
              <a:t>A teljes életciklus így néz ki</a:t>
            </a:r>
          </a:p>
          <a:p>
            <a:pPr lvl="1"/>
            <a:r>
              <a:rPr lang="hu-HU" dirty="0"/>
              <a:t>Egy verzióra</a:t>
            </a:r>
          </a:p>
          <a:p>
            <a:r>
              <a:rPr lang="hu-HU" dirty="0"/>
              <a:t>Amikor frissítjük</a:t>
            </a:r>
          </a:p>
          <a:p>
            <a:pPr lvl="1"/>
            <a:r>
              <a:rPr lang="hu-HU" dirty="0"/>
              <a:t>A régi verzió fut, amíg be nem záródik minden példánya az alkalmazásunknak</a:t>
            </a:r>
          </a:p>
          <a:p>
            <a:r>
              <a:rPr lang="hu-HU" dirty="0"/>
              <a:t>Cache-re</a:t>
            </a:r>
            <a:r>
              <a:rPr lang="en-US" dirty="0"/>
              <a:t> </a:t>
            </a:r>
            <a:r>
              <a:rPr lang="hu-HU" dirty="0"/>
              <a:t>visszatérünk</a:t>
            </a:r>
          </a:p>
          <a:p>
            <a:endParaRPr lang="en-US" dirty="0"/>
          </a:p>
        </p:txBody>
      </p:sp>
      <p:pic>
        <p:nvPicPr>
          <p:cNvPr id="4" name="Picture 6" descr="service worker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29" y="1439562"/>
            <a:ext cx="4850578" cy="473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03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Service </a:t>
            </a:r>
            <a:r>
              <a:rPr lang="hu-HU" dirty="0" err="1"/>
              <a:t>Worker</a:t>
            </a:r>
            <a:r>
              <a:rPr lang="hu-HU" dirty="0"/>
              <a:t> események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Életciklus</a:t>
            </a:r>
          </a:p>
          <a:p>
            <a:pPr lvl="1"/>
            <a:r>
              <a:rPr lang="hu-HU" dirty="0" err="1"/>
              <a:t>install</a:t>
            </a:r>
            <a:r>
              <a:rPr lang="hu-HU" dirty="0"/>
              <a:t>: telepítéskor és új verziónál</a:t>
            </a:r>
          </a:p>
          <a:p>
            <a:pPr lvl="1"/>
            <a:r>
              <a:rPr lang="hu-HU" dirty="0" err="1"/>
              <a:t>activate</a:t>
            </a:r>
            <a:r>
              <a:rPr lang="hu-HU" dirty="0"/>
              <a:t>: működik, régi cache törölhető</a:t>
            </a:r>
          </a:p>
          <a:p>
            <a:r>
              <a:rPr lang="hu-HU" dirty="0"/>
              <a:t>Cache</a:t>
            </a:r>
          </a:p>
          <a:p>
            <a:pPr lvl="1"/>
            <a:r>
              <a:rPr lang="hu-HU" dirty="0" err="1"/>
              <a:t>fetch</a:t>
            </a:r>
            <a:r>
              <a:rPr lang="hu-HU" dirty="0"/>
              <a:t>: az oldal le akar tölteni valamit</a:t>
            </a:r>
          </a:p>
          <a:p>
            <a:r>
              <a:rPr lang="hu-HU" dirty="0"/>
              <a:t>Kommunikáció</a:t>
            </a:r>
          </a:p>
          <a:p>
            <a:pPr lvl="1"/>
            <a:r>
              <a:rPr lang="hu-HU" dirty="0" err="1"/>
              <a:t>message</a:t>
            </a:r>
            <a:r>
              <a:rPr lang="hu-HU" dirty="0"/>
              <a:t>: az alkalmazás küldött üzenetet</a:t>
            </a:r>
          </a:p>
          <a:p>
            <a:pPr lvl="2"/>
            <a:r>
              <a:rPr lang="hu-HU" dirty="0"/>
              <a:t>Ez az egyetlen mód a kommunikációra</a:t>
            </a:r>
          </a:p>
          <a:p>
            <a:pPr lvl="1"/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51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Service </a:t>
            </a:r>
            <a:r>
              <a:rPr lang="hu-HU" dirty="0" err="1"/>
              <a:t>Worker</a:t>
            </a:r>
            <a:r>
              <a:rPr lang="hu-HU" dirty="0"/>
              <a:t> események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Push</a:t>
            </a:r>
            <a:r>
              <a:rPr lang="hu-HU" dirty="0"/>
              <a:t> </a:t>
            </a:r>
            <a:r>
              <a:rPr lang="hu-HU" dirty="0" err="1"/>
              <a:t>notification</a:t>
            </a:r>
            <a:endParaRPr lang="hu-HU" dirty="0"/>
          </a:p>
          <a:p>
            <a:pPr lvl="1"/>
            <a:r>
              <a:rPr lang="hu-HU" dirty="0" err="1"/>
              <a:t>push</a:t>
            </a:r>
            <a:r>
              <a:rPr lang="hu-HU" dirty="0"/>
              <a:t>: </a:t>
            </a:r>
            <a:r>
              <a:rPr lang="hu-HU" dirty="0" err="1"/>
              <a:t>push</a:t>
            </a:r>
            <a:r>
              <a:rPr lang="hu-HU" dirty="0"/>
              <a:t> </a:t>
            </a:r>
            <a:r>
              <a:rPr lang="hu-HU" dirty="0" err="1"/>
              <a:t>notification</a:t>
            </a:r>
            <a:r>
              <a:rPr lang="hu-HU" dirty="0"/>
              <a:t> jött</a:t>
            </a:r>
          </a:p>
          <a:p>
            <a:pPr lvl="1"/>
            <a:r>
              <a:rPr lang="hu-HU" dirty="0" err="1"/>
              <a:t>notificationclick</a:t>
            </a:r>
            <a:r>
              <a:rPr lang="hu-HU" dirty="0"/>
              <a:t>: a felhasználó rányomott a </a:t>
            </a:r>
            <a:r>
              <a:rPr lang="hu-HU" dirty="0" err="1"/>
              <a:t>notification</a:t>
            </a:r>
            <a:r>
              <a:rPr lang="hu-HU" dirty="0"/>
              <a:t>-re</a:t>
            </a:r>
          </a:p>
          <a:p>
            <a:pPr lvl="1"/>
            <a:r>
              <a:rPr lang="hu-HU" dirty="0" err="1"/>
              <a:t>notificationclose</a:t>
            </a:r>
            <a:r>
              <a:rPr lang="hu-HU" dirty="0"/>
              <a:t>: a felhasználó bezárta az üzenetet</a:t>
            </a:r>
          </a:p>
          <a:p>
            <a:pPr lvl="1"/>
            <a:r>
              <a:rPr lang="hu-HU" dirty="0" err="1"/>
              <a:t>pushsubscriptionchange</a:t>
            </a:r>
            <a:r>
              <a:rPr lang="hu-HU" dirty="0"/>
              <a:t>: megszűnik a </a:t>
            </a:r>
            <a:r>
              <a:rPr lang="hu-HU" dirty="0" err="1"/>
              <a:t>push</a:t>
            </a:r>
            <a:r>
              <a:rPr lang="hu-HU" dirty="0"/>
              <a:t> </a:t>
            </a:r>
            <a:r>
              <a:rPr lang="hu-HU" dirty="0" err="1"/>
              <a:t>notification</a:t>
            </a:r>
            <a:r>
              <a:rPr lang="hu-HU" dirty="0"/>
              <a:t> feliratkozás</a:t>
            </a:r>
          </a:p>
          <a:p>
            <a:pPr lvl="2"/>
            <a:r>
              <a:rPr lang="hu-HU" dirty="0"/>
              <a:t>Bizonyos körülmények között újra feliratkozhatunk</a:t>
            </a:r>
          </a:p>
          <a:p>
            <a:r>
              <a:rPr lang="hu-HU" dirty="0"/>
              <a:t>Egyelőre óvatosan kell használni</a:t>
            </a:r>
          </a:p>
          <a:p>
            <a:pPr lvl="1"/>
            <a:r>
              <a:rPr lang="hu-HU" dirty="0"/>
              <a:t>Mert iOS csak 16.4-től tudja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2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alapú alkalmazás++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Mint web alapú alkalmazás, plusz</a:t>
            </a:r>
          </a:p>
          <a:p>
            <a:pPr lvl="1"/>
            <a:r>
              <a:rPr lang="hu-HU" dirty="0"/>
              <a:t>Telepíthető</a:t>
            </a:r>
          </a:p>
          <a:p>
            <a:pPr lvl="2"/>
            <a:r>
              <a:rPr lang="hu-HU" dirty="0"/>
              <a:t>Indítható a bolt/web látogatása nélkül</a:t>
            </a:r>
          </a:p>
          <a:p>
            <a:pPr lvl="2"/>
            <a:r>
              <a:rPr lang="hu-HU" dirty="0"/>
              <a:t>Akár offline is működik – ha olyan</a:t>
            </a:r>
          </a:p>
          <a:p>
            <a:pPr lvl="1"/>
            <a:r>
              <a:rPr lang="hu-HU" dirty="0"/>
              <a:t>Képes elérni olyan OS szolgáltatásokat, amit weben nem lehet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03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Cache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7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Alkalmazás oldal – Helyi tár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Tárolhatunk adatot helyben</a:t>
            </a:r>
          </a:p>
          <a:p>
            <a:pPr lvl="1"/>
            <a:r>
              <a:rPr lang="hu-HU" dirty="0"/>
              <a:t>localStorage</a:t>
            </a:r>
            <a:endParaRPr lang="en-US" dirty="0"/>
          </a:p>
          <a:p>
            <a:pPr lvl="1"/>
            <a:r>
              <a:rPr lang="hu-HU" dirty="0" err="1"/>
              <a:t>IndexedDB</a:t>
            </a:r>
            <a:endParaRPr lang="en-US" dirty="0"/>
          </a:p>
          <a:p>
            <a:pPr lvl="1"/>
            <a:r>
              <a:rPr lang="en-US" dirty="0"/>
              <a:t>10MB</a:t>
            </a:r>
            <a:r>
              <a:rPr lang="hu-HU" dirty="0"/>
              <a:t>+ (akár GB feletti méretű is lehet)</a:t>
            </a:r>
          </a:p>
          <a:p>
            <a:r>
              <a:rPr lang="hu-HU" dirty="0"/>
              <a:t>Nem feltétlen elég nagy képek és videók tárolására</a:t>
            </a:r>
          </a:p>
          <a:p>
            <a:pPr lvl="1"/>
            <a:r>
              <a:rPr lang="hu-HU" dirty="0"/>
              <a:t>De lehet, hogy a kezdő oldal tartalma belefér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5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Cache API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Tipikusan SW-</a:t>
            </a:r>
            <a:r>
              <a:rPr lang="hu-HU" dirty="0" err="1"/>
              <a:t>ben</a:t>
            </a:r>
            <a:r>
              <a:rPr lang="hu-HU" dirty="0"/>
              <a:t> használjuk</a:t>
            </a:r>
          </a:p>
          <a:p>
            <a:r>
              <a:rPr lang="hu-HU" dirty="0"/>
              <a:t>Minden függvény </a:t>
            </a:r>
            <a:r>
              <a:rPr lang="hu-HU" dirty="0" err="1"/>
              <a:t>Promise</a:t>
            </a:r>
            <a:r>
              <a:rPr lang="hu-HU" dirty="0"/>
              <a:t> alapú</a:t>
            </a:r>
          </a:p>
          <a:p>
            <a:r>
              <a:rPr lang="hu-HU" dirty="0" err="1"/>
              <a:t>caches</a:t>
            </a:r>
            <a:r>
              <a:rPr lang="hu-HU" dirty="0"/>
              <a:t> globális objektum</a:t>
            </a:r>
          </a:p>
          <a:p>
            <a:pPr lvl="1"/>
            <a:r>
              <a:rPr lang="hu-HU" dirty="0" err="1"/>
              <a:t>open</a:t>
            </a:r>
            <a:r>
              <a:rPr lang="hu-HU" dirty="0"/>
              <a:t> függvénye megnyitja a megadott cache-t</a:t>
            </a:r>
          </a:p>
          <a:p>
            <a:pPr lvl="1"/>
            <a:r>
              <a:rPr lang="hu-HU" dirty="0"/>
              <a:t>Több cache is létezhet egyszerre</a:t>
            </a:r>
          </a:p>
          <a:p>
            <a:r>
              <a:rPr lang="hu-HU" dirty="0" err="1"/>
              <a:t>Cache.addAll</a:t>
            </a:r>
            <a:r>
              <a:rPr lang="hu-HU" dirty="0"/>
              <a:t> mindent letölt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490321" y="4577918"/>
            <a:ext cx="9225212" cy="212365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self.addEventListener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'install'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(event) {</a:t>
            </a:r>
          </a:p>
          <a:p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event.waitUntil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caches.open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(CACHE_NAME)</a:t>
            </a:r>
            <a:endParaRPr lang="hu-H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.then(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(cache) {</a:t>
            </a:r>
            <a:endParaRPr lang="hu-H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cache.addAll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urlsToCache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u-H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}));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35273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Cache API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Régi cache-t törölni kell, ha aktiválódott az új</a:t>
            </a:r>
          </a:p>
          <a:p>
            <a:pPr lvl="1"/>
            <a:endParaRPr lang="hu-H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121831" y="2177261"/>
            <a:ext cx="9962191" cy="452431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self.addEventListener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'activate'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(event) 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event.waitUntil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caches.keys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.then(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cacheNames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Promise.all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cacheNames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.filter(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!== CACHE_NAME;})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.map(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caches.delete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}));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90248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Cache stratégiák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Nincsen mindig jó megoldás</a:t>
            </a:r>
          </a:p>
          <a:p>
            <a:r>
              <a:rPr lang="hu-HU" dirty="0"/>
              <a:t>Minden letöltendő fájlról meg kell mondani</a:t>
            </a:r>
          </a:p>
          <a:p>
            <a:pPr lvl="1"/>
            <a:r>
              <a:rPr lang="hu-HU" dirty="0"/>
              <a:t>Benne legyen-e a cache-</a:t>
            </a:r>
            <a:r>
              <a:rPr lang="hu-HU" dirty="0" err="1"/>
              <a:t>ben</a:t>
            </a:r>
            <a:endParaRPr lang="hu-HU" dirty="0"/>
          </a:p>
          <a:p>
            <a:pPr lvl="1"/>
            <a:r>
              <a:rPr lang="hu-HU" dirty="0"/>
              <a:t>Frissítsük-e</a:t>
            </a:r>
          </a:p>
          <a:p>
            <a:pPr lvl="2"/>
            <a:r>
              <a:rPr lang="hu-HU" dirty="0"/>
              <a:t>Ha igen, mikor</a:t>
            </a:r>
          </a:p>
          <a:p>
            <a:r>
              <a:rPr lang="hu-HU" dirty="0"/>
              <a:t>A </a:t>
            </a:r>
            <a:r>
              <a:rPr lang="hu-HU" dirty="0" err="1"/>
              <a:t>build</a:t>
            </a:r>
            <a:r>
              <a:rPr lang="hu-HU" dirty="0"/>
              <a:t> </a:t>
            </a:r>
            <a:r>
              <a:rPr lang="hu-HU" dirty="0" err="1"/>
              <a:t>tool</a:t>
            </a:r>
            <a:r>
              <a:rPr lang="hu-HU" dirty="0"/>
              <a:t> összeállíthat egy fájllistát</a:t>
            </a:r>
          </a:p>
          <a:p>
            <a:r>
              <a:rPr lang="hu-HU" dirty="0"/>
              <a:t>Dinamikusan előálló tartalom gond lehet</a:t>
            </a:r>
          </a:p>
          <a:p>
            <a:r>
              <a:rPr lang="hu-HU" dirty="0"/>
              <a:t>Van pár tervezési minta – cache stratégiák</a:t>
            </a:r>
          </a:p>
          <a:p>
            <a:pPr lvl="1"/>
            <a:r>
              <a:rPr lang="hu-HU" dirty="0"/>
              <a:t>Lekérdezés típusonként kiválasztjuk a megfelelőt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19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Mindent cache-be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Egyszerű, gyors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endParaRPr lang="en-US" dirty="0"/>
          </a:p>
          <a:p>
            <a:r>
              <a:rPr lang="hu-HU" dirty="0"/>
              <a:t>Csak offline alkalmazásnál jó</a:t>
            </a:r>
          </a:p>
          <a:p>
            <a:r>
              <a:rPr lang="hu-HU" dirty="0"/>
              <a:t>Minden fájlnak benne kell lennie</a:t>
            </a:r>
          </a:p>
          <a:p>
            <a:pPr lvl="1"/>
            <a:r>
              <a:rPr lang="hu-HU" dirty="0"/>
              <a:t>Dinamikus fájlok nem lehetnek</a:t>
            </a:r>
          </a:p>
          <a:p>
            <a:r>
              <a:rPr lang="hu-HU" dirty="0"/>
              <a:t>Kezdő letöltés lassú, minden fájl kell</a:t>
            </a:r>
          </a:p>
          <a:p>
            <a:r>
              <a:rPr lang="hu-HU" dirty="0"/>
              <a:t>Ha egy fájl nincs meg, akkor 404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269915" y="2173054"/>
            <a:ext cx="7519243" cy="120032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self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.addEventListener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fetch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function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(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event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){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event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.respondWith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caches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.match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event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request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) );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 );</a:t>
            </a:r>
          </a:p>
        </p:txBody>
      </p:sp>
    </p:spTree>
    <p:extLst>
      <p:ext uri="{BB962C8B-B14F-4D97-AF65-F5344CB8AC3E}">
        <p14:creationId xmlns:p14="http://schemas.microsoft.com/office/powerpoint/2010/main" val="2440793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Mindent hálózatról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Egyszerű, lassú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r>
              <a:rPr lang="hu-HU" dirty="0"/>
              <a:t>Azonos működése van, mintha nem lenne</a:t>
            </a:r>
          </a:p>
          <a:p>
            <a:r>
              <a:rPr lang="hu-HU" dirty="0"/>
              <a:t>Lassabb, mintha nem írtunk volna semmit</a:t>
            </a:r>
          </a:p>
          <a:p>
            <a:pPr lvl="1"/>
            <a:r>
              <a:rPr lang="hu-HU" dirty="0"/>
              <a:t>Át kell menni a hívásnak az SW-n</a:t>
            </a:r>
          </a:p>
          <a:p>
            <a:r>
              <a:rPr lang="hu-HU" dirty="0"/>
              <a:t>Valóságban ezt sosem használjuk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901426" y="2220822"/>
            <a:ext cx="7027923" cy="120032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self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.addEventListener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fetch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function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(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event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){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event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.respondWith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fetch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event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request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) );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 );</a:t>
            </a:r>
          </a:p>
        </p:txBody>
      </p:sp>
    </p:spTree>
    <p:extLst>
      <p:ext uri="{BB962C8B-B14F-4D97-AF65-F5344CB8AC3E}">
        <p14:creationId xmlns:p14="http://schemas.microsoft.com/office/powerpoint/2010/main" val="837878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Cache, majd hálózat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megvan, akkor nem töltjük le</a:t>
            </a:r>
          </a:p>
          <a:p>
            <a:r>
              <a:rPr lang="hu-HU" dirty="0"/>
              <a:t>Az előző kettőnél több esetben használható</a:t>
            </a:r>
          </a:p>
          <a:p>
            <a:r>
              <a:rPr lang="hu-HU" dirty="0"/>
              <a:t>Cache itt nem dinamikus</a:t>
            </a:r>
          </a:p>
          <a:p>
            <a:pPr lvl="1"/>
            <a:r>
              <a:rPr lang="hu-HU" dirty="0"/>
              <a:t>Ha valami nincs benne, akkor azt letöltjük, de nem adjuk hozzá</a:t>
            </a:r>
          </a:p>
          <a:p>
            <a:pPr lvl="1"/>
            <a:r>
              <a:rPr lang="hu-HU" dirty="0"/>
              <a:t>Ez bizonyos fájlok/kérések esetén fontos</a:t>
            </a:r>
          </a:p>
          <a:p>
            <a:pPr lvl="2"/>
            <a:r>
              <a:rPr lang="hu-HU" dirty="0"/>
              <a:t>Például állandóan változó hírlista</a:t>
            </a:r>
          </a:p>
          <a:p>
            <a:pPr lvl="2"/>
            <a:endParaRPr lang="hu-HU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77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Hálózat, majd cache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nincs net, akkor a tárolt változatot adjuk vissza</a:t>
            </a:r>
          </a:p>
          <a:p>
            <a:r>
              <a:rPr lang="hu-HU" dirty="0"/>
              <a:t>Cél</a:t>
            </a:r>
          </a:p>
          <a:p>
            <a:pPr lvl="1"/>
            <a:r>
              <a:rPr lang="hu-HU" dirty="0"/>
              <a:t>Offline is kéne működni</a:t>
            </a:r>
          </a:p>
          <a:p>
            <a:pPr lvl="1"/>
            <a:r>
              <a:rPr lang="hu-HU" dirty="0"/>
              <a:t>De ha van friss adat, akkor azt mutassuk</a:t>
            </a:r>
          </a:p>
          <a:p>
            <a:r>
              <a:rPr lang="hu-HU" dirty="0"/>
              <a:t>Dinamikus cache</a:t>
            </a:r>
          </a:p>
          <a:p>
            <a:pPr lvl="1"/>
            <a:r>
              <a:rPr lang="hu-HU" dirty="0"/>
              <a:t>A cache-t frissíthetjük a letöltött adattal</a:t>
            </a:r>
          </a:p>
          <a:p>
            <a:r>
              <a:rPr lang="hu-HU" dirty="0"/>
              <a:t>Hátrány: lassú hálózat belassít mindent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93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és cache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Elindítjuk mindkét lekérést</a:t>
            </a:r>
          </a:p>
          <a:p>
            <a:pPr lvl="1"/>
            <a:r>
              <a:rPr lang="hu-HU" dirty="0"/>
              <a:t>Cache előbb visszatér, azt visszaadjuk</a:t>
            </a:r>
          </a:p>
          <a:p>
            <a:pPr lvl="1"/>
            <a:r>
              <a:rPr lang="hu-HU" dirty="0"/>
              <a:t>Majd hálózat visszatér</a:t>
            </a:r>
          </a:p>
          <a:p>
            <a:pPr lvl="2"/>
            <a:r>
              <a:rPr lang="hu-HU" dirty="0"/>
              <a:t>Frissítjük cache-t</a:t>
            </a:r>
          </a:p>
          <a:p>
            <a:pPr lvl="2"/>
            <a:r>
              <a:rPr lang="hu-HU" dirty="0"/>
              <a:t>Értesítjük az </a:t>
            </a:r>
            <a:r>
              <a:rPr lang="hu-HU" dirty="0" err="1"/>
              <a:t>appot</a:t>
            </a:r>
            <a:r>
              <a:rPr lang="hu-HU" dirty="0"/>
              <a:t>, hogy van új adat</a:t>
            </a:r>
          </a:p>
          <a:p>
            <a:r>
              <a:rPr lang="hu-HU" dirty="0"/>
              <a:t>Komplex megoldás</a:t>
            </a:r>
          </a:p>
          <a:p>
            <a:pPr lvl="1"/>
            <a:r>
              <a:rPr lang="hu-HU" dirty="0"/>
              <a:t>Az </a:t>
            </a:r>
            <a:r>
              <a:rPr lang="hu-HU" dirty="0" err="1"/>
              <a:t>appnak</a:t>
            </a:r>
            <a:r>
              <a:rPr lang="hu-HU" dirty="0"/>
              <a:t> is együtt kell működnie</a:t>
            </a:r>
          </a:p>
          <a:p>
            <a:r>
              <a:rPr lang="hu-HU" dirty="0"/>
              <a:t>Egyszerűsítési lehetőség</a:t>
            </a:r>
          </a:p>
          <a:p>
            <a:pPr lvl="1"/>
            <a:r>
              <a:rPr lang="hu-HU" dirty="0"/>
              <a:t>Nem értesítjük az </a:t>
            </a:r>
            <a:r>
              <a:rPr lang="hu-HU" dirty="0" err="1"/>
              <a:t>appot</a:t>
            </a:r>
            <a:endParaRPr lang="hu-HU" dirty="0"/>
          </a:p>
          <a:p>
            <a:pPr lvl="1"/>
            <a:r>
              <a:rPr lang="hu-HU" dirty="0"/>
              <a:t>Legközelebb már friss adatot adunk vissza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9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Telepített kliens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Electron</a:t>
            </a:r>
            <a:endParaRPr lang="hu-HU" dirty="0"/>
          </a:p>
          <a:p>
            <a:pPr lvl="1"/>
            <a:r>
              <a:rPr lang="hu-HU" dirty="0"/>
              <a:t>HTML+CSS+JS csomagolva</a:t>
            </a:r>
          </a:p>
          <a:p>
            <a:pPr lvl="1"/>
            <a:r>
              <a:rPr lang="hu-HU" dirty="0"/>
              <a:t>Node.js futtatja</a:t>
            </a:r>
          </a:p>
          <a:p>
            <a:pPr lvl="1"/>
            <a:r>
              <a:rPr lang="hu-HU" dirty="0" err="1"/>
              <a:t>Chrome</a:t>
            </a:r>
            <a:r>
              <a:rPr lang="hu-HU" dirty="0"/>
              <a:t> motor </a:t>
            </a:r>
            <a:r>
              <a:rPr lang="hu-HU" dirty="0" err="1"/>
              <a:t>renderel</a:t>
            </a:r>
            <a:endParaRPr lang="hu-HU" dirty="0"/>
          </a:p>
          <a:p>
            <a:pPr lvl="1"/>
            <a:r>
              <a:rPr lang="hu-HU" dirty="0"/>
              <a:t>API-t biztosít a fájlrendszer és egyéb OS szolgáltatások eléréséhez</a:t>
            </a:r>
          </a:p>
          <a:p>
            <a:pPr lvl="1"/>
            <a:r>
              <a:rPr lang="hu-HU" dirty="0"/>
              <a:t>Platform: Windows, Linux, </a:t>
            </a:r>
            <a:r>
              <a:rPr lang="hu-HU" dirty="0" err="1"/>
              <a:t>macOS</a:t>
            </a:r>
            <a:endParaRPr lang="hu-HU" dirty="0"/>
          </a:p>
          <a:p>
            <a:r>
              <a:rPr lang="hu-HU" dirty="0"/>
              <a:t>PWA – ezzel foglalkozunk csak</a:t>
            </a:r>
          </a:p>
          <a:p>
            <a:pPr lvl="1"/>
            <a:r>
              <a:rPr lang="hu-HU" dirty="0"/>
              <a:t>Telepíthető a webalkalmazás</a:t>
            </a:r>
          </a:p>
          <a:p>
            <a:pPr lvl="1"/>
            <a:r>
              <a:rPr lang="hu-HU" dirty="0"/>
              <a:t>Ablakban indul, böngésző UI nincs ott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Kommunikáció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45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XHR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Régi módszer</a:t>
            </a:r>
          </a:p>
          <a:p>
            <a:pPr lvl="1"/>
            <a:r>
              <a:rPr lang="hu-HU" dirty="0"/>
              <a:t>Az új verzió a </a:t>
            </a:r>
            <a:r>
              <a:rPr lang="hu-HU" dirty="0" err="1"/>
              <a:t>fetch</a:t>
            </a:r>
            <a:endParaRPr lang="en-US" dirty="0"/>
          </a:p>
          <a:p>
            <a:r>
              <a:rPr lang="hu-HU" dirty="0"/>
              <a:t>Http kérést indít egy szerver felé</a:t>
            </a:r>
          </a:p>
          <a:p>
            <a:r>
              <a:rPr lang="hu-HU" dirty="0"/>
              <a:t>Aszinkron módon kap választ</a:t>
            </a:r>
          </a:p>
          <a:p>
            <a:r>
              <a:rPr lang="hu-HU" dirty="0"/>
              <a:t>A kérés HTTP </a:t>
            </a:r>
            <a:r>
              <a:rPr lang="hu-HU" dirty="0" err="1"/>
              <a:t>headerjeit</a:t>
            </a:r>
            <a:r>
              <a:rPr lang="hu-HU" dirty="0"/>
              <a:t> részben írhatjuk</a:t>
            </a:r>
          </a:p>
          <a:p>
            <a:r>
              <a:rPr lang="hu-HU" dirty="0"/>
              <a:t>A body-t teljesen egészében mi írjuk</a:t>
            </a:r>
          </a:p>
          <a:p>
            <a:pPr lvl="1"/>
            <a:r>
              <a:rPr lang="hu-HU" dirty="0"/>
              <a:t>Lehet JSON, XML, bináris, …</a:t>
            </a:r>
          </a:p>
          <a:p>
            <a:r>
              <a:rPr lang="hu-HU" dirty="0"/>
              <a:t>A válasz </a:t>
            </a:r>
            <a:r>
              <a:rPr lang="hu-HU" dirty="0" err="1"/>
              <a:t>headerjeit</a:t>
            </a:r>
            <a:r>
              <a:rPr lang="hu-HU" dirty="0"/>
              <a:t> részben olvashatjuk</a:t>
            </a:r>
          </a:p>
          <a:p>
            <a:r>
              <a:rPr lang="hu-HU" dirty="0"/>
              <a:t>A válasz body-t teljesen olvashatjuk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10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XHR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Tömörítés</a:t>
            </a:r>
          </a:p>
          <a:p>
            <a:pPr lvl="1"/>
            <a:r>
              <a:rPr lang="hu-HU" dirty="0"/>
              <a:t>Támogatott: </a:t>
            </a:r>
            <a:r>
              <a:rPr lang="hu-HU" dirty="0" err="1"/>
              <a:t>gzip</a:t>
            </a:r>
            <a:r>
              <a:rPr lang="hu-HU" dirty="0"/>
              <a:t>, </a:t>
            </a:r>
            <a:r>
              <a:rPr lang="hu-HU" dirty="0" err="1"/>
              <a:t>deflate</a:t>
            </a:r>
            <a:r>
              <a:rPr lang="hu-HU" dirty="0"/>
              <a:t>, </a:t>
            </a:r>
            <a:r>
              <a:rPr lang="hu-HU" dirty="0" err="1"/>
              <a:t>brotli</a:t>
            </a:r>
            <a:r>
              <a:rPr lang="hu-HU" dirty="0"/>
              <a:t> (20%-</a:t>
            </a:r>
            <a:r>
              <a:rPr lang="hu-HU" dirty="0" err="1"/>
              <a:t>kal</a:t>
            </a:r>
            <a:r>
              <a:rPr lang="hu-HU" dirty="0"/>
              <a:t> jobb, mint </a:t>
            </a:r>
            <a:r>
              <a:rPr lang="hu-HU" dirty="0" err="1"/>
              <a:t>gzip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Ez a </a:t>
            </a:r>
            <a:r>
              <a:rPr lang="hu-HU" dirty="0" err="1"/>
              <a:t>Content-Type</a:t>
            </a:r>
            <a:r>
              <a:rPr lang="hu-HU" dirty="0"/>
              <a:t> </a:t>
            </a:r>
            <a:r>
              <a:rPr lang="hu-HU" dirty="0" err="1"/>
              <a:t>headerben</a:t>
            </a:r>
            <a:r>
              <a:rPr lang="hu-HU" dirty="0"/>
              <a:t> van jelezve és csak akkor jön, ha az </a:t>
            </a:r>
            <a:r>
              <a:rPr lang="hu-HU" dirty="0" err="1"/>
              <a:t>Accept-Encoding</a:t>
            </a:r>
            <a:r>
              <a:rPr lang="hu-HU" dirty="0"/>
              <a:t> </a:t>
            </a:r>
            <a:r>
              <a:rPr lang="hu-HU" dirty="0" err="1"/>
              <a:t>headerben</a:t>
            </a:r>
            <a:r>
              <a:rPr lang="hu-HU" dirty="0"/>
              <a:t> kérte a böngésző</a:t>
            </a:r>
          </a:p>
          <a:p>
            <a:pPr lvl="2"/>
            <a:endParaRPr lang="hu-HU" dirty="0"/>
          </a:p>
          <a:p>
            <a:pPr lvl="2"/>
            <a:endParaRPr lang="hu-HU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33121" y="4214357"/>
            <a:ext cx="10139612" cy="193899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xhr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XMLHttpRequest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xhr.addEventListener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"load"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() =&gt;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xhr.response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xhr.open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"http://www.example.org/example.txt"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xhr.send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52817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fetch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9347" y="1439562"/>
            <a:ext cx="4416407" cy="5138447"/>
          </a:xfrm>
        </p:spPr>
        <p:txBody>
          <a:bodyPr/>
          <a:lstStyle/>
          <a:p>
            <a:r>
              <a:rPr lang="hu-HU" dirty="0"/>
              <a:t>XHR helyett </a:t>
            </a:r>
            <a:r>
              <a:rPr lang="en-US" dirty="0"/>
              <a:t>–</a:t>
            </a:r>
            <a:r>
              <a:rPr lang="hu-HU" dirty="0"/>
              <a:t> de nem tud mindent</a:t>
            </a:r>
          </a:p>
          <a:p>
            <a:pPr lvl="1"/>
            <a:r>
              <a:rPr lang="hu-HU" dirty="0"/>
              <a:t>Általában jó</a:t>
            </a:r>
          </a:p>
          <a:p>
            <a:r>
              <a:rPr lang="hu-HU" dirty="0" err="1"/>
              <a:t>Promise</a:t>
            </a:r>
            <a:r>
              <a:rPr lang="hu-HU" dirty="0"/>
              <a:t>-t ad vissza</a:t>
            </a:r>
            <a:r>
              <a:rPr lang="en-US" dirty="0"/>
              <a:t> (</a:t>
            </a:r>
            <a:r>
              <a:rPr lang="hu-HU" dirty="0"/>
              <a:t>lehet </a:t>
            </a:r>
            <a:r>
              <a:rPr lang="hu-HU" dirty="0" err="1"/>
              <a:t>await-elni</a:t>
            </a:r>
            <a:r>
              <a:rPr lang="en-US" dirty="0"/>
              <a:t>)</a:t>
            </a:r>
            <a:endParaRPr lang="hu-H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4735754" y="1439561"/>
            <a:ext cx="7150753" cy="341632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'http://example.com/</a:t>
            </a:r>
            <a:r>
              <a:rPr lang="hu-H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movies.json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.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 ( </a:t>
            </a:r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response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)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response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.json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 )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.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 ( </a:t>
            </a:r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data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)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hu-HU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.log( </a:t>
            </a:r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data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 );        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553409" y="5235503"/>
            <a:ext cx="10112316" cy="830997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440000"/>
                </a:solidFill>
                <a:latin typeface="Consolas" panose="020B0609020204030204" pitchFamily="49" charset="0"/>
              </a:rPr>
              <a:t>res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'http://example.com/</a:t>
            </a:r>
            <a:r>
              <a:rPr lang="hu-H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movies.json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obj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res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.json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32930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WebSocket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Üzenet alapú keretező protokoll</a:t>
            </a:r>
          </a:p>
          <a:p>
            <a:r>
              <a:rPr lang="hu-HU" dirty="0"/>
              <a:t>Kétirányú csatorna jön létre</a:t>
            </a:r>
          </a:p>
          <a:p>
            <a:pPr lvl="1"/>
            <a:r>
              <a:rPr lang="hu-HU" dirty="0"/>
              <a:t>Nem szűnik meg csomagonként</a:t>
            </a:r>
          </a:p>
          <a:p>
            <a:pPr lvl="1"/>
            <a:r>
              <a:rPr lang="hu-HU" dirty="0"/>
              <a:t>Titkosítás azonos, mint HTTP esetén</a:t>
            </a:r>
          </a:p>
          <a:p>
            <a:r>
              <a:rPr lang="hu-HU" dirty="0"/>
              <a:t>Kliens is és szerver is küldhet csomagot</a:t>
            </a:r>
          </a:p>
          <a:p>
            <a:pPr lvl="1"/>
            <a:r>
              <a:rPr lang="hu-HU" dirty="0"/>
              <a:t>Alacsony késleltetés</a:t>
            </a:r>
            <a:endParaRPr lang="en-US" dirty="0"/>
          </a:p>
          <a:p>
            <a:r>
              <a:rPr lang="hu-HU" dirty="0"/>
              <a:t>Kicsi az </a:t>
            </a:r>
            <a:r>
              <a:rPr lang="hu-HU" dirty="0" err="1"/>
              <a:t>overhead</a:t>
            </a:r>
            <a:r>
              <a:rPr lang="hu-HU" dirty="0"/>
              <a:t>: </a:t>
            </a:r>
            <a:r>
              <a:rPr lang="hu-HU" dirty="0" err="1"/>
              <a:t>max</a:t>
            </a:r>
            <a:r>
              <a:rPr lang="hu-HU" dirty="0"/>
              <a:t> 8 bájt csomagonként</a:t>
            </a:r>
          </a:p>
          <a:p>
            <a:r>
              <a:rPr lang="hu-HU" dirty="0"/>
              <a:t>Ezt használja számos klienst értesítő keretrendszer (pl. </a:t>
            </a:r>
            <a:r>
              <a:rPr lang="hu-HU" dirty="0" err="1"/>
              <a:t>SignalR</a:t>
            </a:r>
            <a:r>
              <a:rPr lang="hu-H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5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WebSocket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Tömörítés van, de csak </a:t>
            </a:r>
            <a:r>
              <a:rPr lang="hu-HU" dirty="0" err="1"/>
              <a:t>deflate</a:t>
            </a:r>
            <a:r>
              <a:rPr lang="hu-HU" dirty="0"/>
              <a:t> (nincs </a:t>
            </a:r>
            <a:r>
              <a:rPr lang="hu-HU" dirty="0" err="1"/>
              <a:t>brotli</a:t>
            </a:r>
            <a:r>
              <a:rPr lang="hu-HU" dirty="0"/>
              <a:t>)</a:t>
            </a:r>
            <a:endParaRPr lang="en-US" dirty="0"/>
          </a:p>
          <a:p>
            <a:r>
              <a:rPr lang="en-US" dirty="0"/>
              <a:t>Cache </a:t>
            </a:r>
            <a:r>
              <a:rPr lang="hu-HU" dirty="0"/>
              <a:t>nincs</a:t>
            </a:r>
          </a:p>
          <a:p>
            <a:r>
              <a:rPr lang="hu-HU" dirty="0"/>
              <a:t>A kapcsolódás egy HTTP kéréssel indul</a:t>
            </a:r>
          </a:p>
          <a:p>
            <a:pPr lvl="1"/>
            <a:r>
              <a:rPr lang="hu-HU" dirty="0"/>
              <a:t>A szerver visszaküldi, hogy OK, és nem zárja be a kapcsolatot</a:t>
            </a:r>
          </a:p>
          <a:p>
            <a:pPr lvl="2"/>
            <a:r>
              <a:rPr lang="hu-HU" dirty="0"/>
              <a:t>Az eredeti TCP kapcsolaton keresztül megy minden további kommunikáció</a:t>
            </a:r>
          </a:p>
          <a:p>
            <a:r>
              <a:rPr lang="hu-HU" dirty="0"/>
              <a:t>Nem csak böngészőkben van implementálva</a:t>
            </a:r>
          </a:p>
          <a:p>
            <a:pPr lvl="1"/>
            <a:r>
              <a:rPr lang="hu-HU" dirty="0"/>
              <a:t>Két szerver is kommunikálhat </a:t>
            </a:r>
            <a:r>
              <a:rPr lang="hu-HU" dirty="0" err="1"/>
              <a:t>WebSockettel</a:t>
            </a:r>
            <a:endParaRPr lang="hu-HU" dirty="0"/>
          </a:p>
          <a:p>
            <a:pPr lvl="1"/>
            <a:r>
              <a:rPr lang="hu-HU" dirty="0"/>
              <a:t>De botok nem támogatják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269915" y="5593580"/>
            <a:ext cx="9259331" cy="1107996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ws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WebSocket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ws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://echo.websocket.org/"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ws.onmessage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e =&gt; console.log(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e.data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ws.onopen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() =&gt;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.webSocket.send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957318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Share</a:t>
            </a:r>
            <a:r>
              <a:rPr lang="hu-HU" dirty="0"/>
              <a:t> API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navigator.share</a:t>
            </a:r>
            <a:r>
              <a:rPr lang="hu-HU" dirty="0"/>
              <a:t> meghívja az OS beépített megosztás kezelőjét</a:t>
            </a:r>
          </a:p>
          <a:p>
            <a:pPr lvl="1"/>
            <a:r>
              <a:rPr lang="hu-HU" dirty="0"/>
              <a:t>Meg lehet adni: </a:t>
            </a:r>
            <a:r>
              <a:rPr lang="hu-HU" dirty="0" err="1"/>
              <a:t>url</a:t>
            </a:r>
            <a:r>
              <a:rPr lang="hu-HU" dirty="0"/>
              <a:t>, </a:t>
            </a:r>
            <a:r>
              <a:rPr lang="hu-HU" dirty="0" err="1"/>
              <a:t>title</a:t>
            </a:r>
            <a:r>
              <a:rPr lang="hu-HU" dirty="0"/>
              <a:t>, text</a:t>
            </a:r>
          </a:p>
          <a:p>
            <a:pPr lvl="1"/>
            <a:r>
              <a:rPr lang="hu-HU" dirty="0"/>
              <a:t>Csak mobilokon csinál valamit</a:t>
            </a:r>
          </a:p>
          <a:p>
            <a:pPr lvl="1"/>
            <a:r>
              <a:rPr lang="hu-HU" dirty="0"/>
              <a:t>Asztali OS-en </a:t>
            </a:r>
            <a:r>
              <a:rPr lang="hu-HU" dirty="0" err="1"/>
              <a:t>copy-paste</a:t>
            </a:r>
            <a:r>
              <a:rPr lang="hu-HU" dirty="0"/>
              <a:t> a megszokott mód</a:t>
            </a:r>
          </a:p>
          <a:p>
            <a:pPr lvl="2"/>
            <a:r>
              <a:rPr lang="hu-HU" dirty="0"/>
              <a:t>Esetleg valamilyen </a:t>
            </a:r>
            <a:r>
              <a:rPr lang="hu-HU" dirty="0" err="1"/>
              <a:t>popupban</a:t>
            </a:r>
            <a:r>
              <a:rPr lang="hu-HU" dirty="0"/>
              <a:t> </a:t>
            </a:r>
            <a:r>
              <a:rPr lang="hu-HU" dirty="0" err="1"/>
              <a:t>listázhatjuk</a:t>
            </a:r>
            <a:r>
              <a:rPr lang="hu-HU" dirty="0"/>
              <a:t> a szokásos dolgokat</a:t>
            </a:r>
          </a:p>
          <a:p>
            <a:r>
              <a:rPr lang="hu-HU" dirty="0"/>
              <a:t>Feltehetjük az </a:t>
            </a:r>
            <a:r>
              <a:rPr lang="hu-HU" dirty="0" err="1"/>
              <a:t>appunkat</a:t>
            </a:r>
            <a:r>
              <a:rPr lang="hu-HU" dirty="0"/>
              <a:t> a megosztási listára</a:t>
            </a:r>
          </a:p>
          <a:p>
            <a:pPr lvl="1"/>
            <a:r>
              <a:rPr lang="hu-HU" dirty="0"/>
              <a:t>Az OS beépített megosztás kezelőjében ott lesz</a:t>
            </a:r>
          </a:p>
          <a:p>
            <a:pPr lvl="1"/>
            <a:r>
              <a:rPr lang="hu-HU" dirty="0" err="1"/>
              <a:t>manifest</a:t>
            </a:r>
            <a:r>
              <a:rPr lang="hu-HU" dirty="0"/>
              <a:t> fájlba kell megadni, hogy mi történjen</a:t>
            </a:r>
          </a:p>
          <a:p>
            <a:pPr lvl="1"/>
            <a:r>
              <a:rPr lang="hu-HU" dirty="0"/>
              <a:t>El lehet kapni a SW-</a:t>
            </a:r>
            <a:r>
              <a:rPr lang="hu-HU" dirty="0" err="1"/>
              <a:t>ben</a:t>
            </a:r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59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Share</a:t>
            </a:r>
            <a:r>
              <a:rPr lang="hu-HU" dirty="0"/>
              <a:t> API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https://twitter.com/manifest.json</a:t>
            </a:r>
            <a:r>
              <a:rPr lang="hu-HU" dirty="0"/>
              <a:t> részlet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2118626"/>
            <a:ext cx="11567160" cy="452431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share_target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"action"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"compose/tweet"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enctype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"multipart/form-data"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"method"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"POST"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"title"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"title"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hu-HU" dirty="0">
                <a:solidFill>
                  <a:srgbClr val="2E75B6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"files"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externalMedia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"accept"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"image/jpeg"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"image/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"image/gif"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"video/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quicktime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"video/mp4"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3294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Játékok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7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Piaci részesedés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legtöbb alkalmazás játék kategóriában van a piactereken</a:t>
            </a:r>
          </a:p>
          <a:p>
            <a:pPr lvl="1"/>
            <a:r>
              <a:rPr lang="hu-HU" dirty="0"/>
              <a:t>Mobilra igaz csak</a:t>
            </a:r>
          </a:p>
          <a:p>
            <a:pPr lvl="1"/>
            <a:r>
              <a:rPr lang="hu-HU" dirty="0"/>
              <a:t>Kevés a </a:t>
            </a:r>
            <a:r>
              <a:rPr lang="hu-HU" dirty="0" err="1"/>
              <a:t>productivity</a:t>
            </a:r>
            <a:r>
              <a:rPr lang="hu-HU" dirty="0"/>
              <a:t> alkalmazás</a:t>
            </a:r>
          </a:p>
          <a:p>
            <a:r>
              <a:rPr lang="hu-HU" dirty="0"/>
              <a:t>Bevétel nagy része játék kategóriában van</a:t>
            </a:r>
          </a:p>
          <a:p>
            <a:pPr lvl="1"/>
            <a:r>
              <a:rPr lang="hu-HU" dirty="0"/>
              <a:t>Bizonyos piactereken 75% feletti a játék bevétel</a:t>
            </a:r>
          </a:p>
          <a:p>
            <a:pPr lvl="1"/>
            <a:r>
              <a:rPr lang="hu-HU" dirty="0"/>
              <a:t>PC-n árnyaltabb a helyzet</a:t>
            </a:r>
          </a:p>
          <a:p>
            <a:pPr lvl="2"/>
            <a:r>
              <a:rPr lang="hu-HU" dirty="0"/>
              <a:t>Itt is az egyik legnagyobb a játék költés</a:t>
            </a:r>
          </a:p>
          <a:p>
            <a:pPr lvl="1"/>
            <a:r>
              <a:rPr lang="hu-HU" dirty="0"/>
              <a:t>(Konzolon szinte csak az van)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7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PWA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56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alapú játékok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Web alapú technológia elsősorban nem játékokra volt tervezve</a:t>
            </a:r>
          </a:p>
          <a:p>
            <a:pPr lvl="1"/>
            <a:r>
              <a:rPr lang="hu-HU" dirty="0"/>
              <a:t>HTML5 nagy előre lépés volt</a:t>
            </a:r>
          </a:p>
          <a:p>
            <a:pPr lvl="1"/>
            <a:r>
              <a:rPr lang="hu-HU" dirty="0" err="1"/>
              <a:t>Canvas</a:t>
            </a:r>
            <a:r>
              <a:rPr lang="hu-HU" dirty="0"/>
              <a:t> és </a:t>
            </a:r>
            <a:r>
              <a:rPr lang="hu-HU" dirty="0" err="1"/>
              <a:t>WebGL</a:t>
            </a:r>
            <a:r>
              <a:rPr lang="hu-HU" dirty="0"/>
              <a:t> megjelent</a:t>
            </a:r>
          </a:p>
          <a:p>
            <a:r>
              <a:rPr lang="hu-HU" dirty="0"/>
              <a:t>JavaScript sebesség problémák</a:t>
            </a:r>
          </a:p>
          <a:p>
            <a:pPr lvl="1"/>
            <a:r>
              <a:rPr lang="hu-HU" dirty="0"/>
              <a:t>Sokat javult a helyzet – közel C# sebesség</a:t>
            </a:r>
          </a:p>
          <a:p>
            <a:pPr lvl="1"/>
            <a:r>
              <a:rPr lang="hu-HU" dirty="0"/>
              <a:t>Köszönhető az optimalizáló fordítónak</a:t>
            </a:r>
          </a:p>
          <a:p>
            <a:pPr lvl="1"/>
            <a:r>
              <a:rPr lang="hu-HU" dirty="0"/>
              <a:t>Közel sem tartunk C++ sebességnél</a:t>
            </a:r>
          </a:p>
          <a:p>
            <a:r>
              <a:rPr lang="hu-HU" dirty="0"/>
              <a:t>Eleinte egyszerűbb, ma már közepes grafikájú játékok is elfutnak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36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alapú játékok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Megjelentek játékmotorok webes célplatformmal</a:t>
            </a:r>
          </a:p>
          <a:p>
            <a:pPr lvl="1"/>
            <a:r>
              <a:rPr lang="hu-HU" dirty="0" err="1"/>
              <a:t>Unity</a:t>
            </a:r>
            <a:r>
              <a:rPr lang="hu-HU" dirty="0"/>
              <a:t> 3D</a:t>
            </a:r>
          </a:p>
          <a:p>
            <a:pPr lvl="1"/>
            <a:r>
              <a:rPr lang="hu-HU" dirty="0" err="1"/>
              <a:t>Unreal</a:t>
            </a:r>
            <a:endParaRPr lang="hu-HU" dirty="0"/>
          </a:p>
          <a:p>
            <a:pPr lvl="1"/>
            <a:r>
              <a:rPr lang="hu-HU" dirty="0" err="1"/>
              <a:t>WebGL</a:t>
            </a:r>
            <a:r>
              <a:rPr lang="hu-HU" dirty="0"/>
              <a:t>-t és </a:t>
            </a:r>
            <a:r>
              <a:rPr lang="hu-HU" dirty="0" err="1"/>
              <a:t>WebAssembly</a:t>
            </a:r>
            <a:r>
              <a:rPr lang="hu-HU" dirty="0"/>
              <a:t>-t használnak</a:t>
            </a:r>
          </a:p>
          <a:p>
            <a:r>
              <a:rPr lang="hu-HU" dirty="0"/>
              <a:t>Megjelentek 3D motorok JS-</a:t>
            </a:r>
            <a:r>
              <a:rPr lang="hu-HU" dirty="0" err="1"/>
              <a:t>ben</a:t>
            </a:r>
            <a:endParaRPr lang="hu-HU" dirty="0"/>
          </a:p>
          <a:p>
            <a:pPr lvl="1"/>
            <a:r>
              <a:rPr lang="hu-HU" dirty="0"/>
              <a:t>Three.js</a:t>
            </a:r>
          </a:p>
          <a:p>
            <a:pPr lvl="1"/>
            <a:r>
              <a:rPr lang="hu-HU" dirty="0"/>
              <a:t>Babylon.js</a:t>
            </a:r>
          </a:p>
          <a:p>
            <a:r>
              <a:rPr lang="hu-HU" dirty="0"/>
              <a:t>Nem csak grafika</a:t>
            </a:r>
          </a:p>
          <a:p>
            <a:pPr lvl="1"/>
            <a:r>
              <a:rPr lang="hu-HU" dirty="0"/>
              <a:t>Fizikai motorok, AI, video és </a:t>
            </a:r>
            <a:r>
              <a:rPr lang="hu-HU" dirty="0" err="1"/>
              <a:t>audio</a:t>
            </a:r>
            <a:r>
              <a:rPr lang="hu-HU" dirty="0"/>
              <a:t> támogatás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84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Canvas</a:t>
            </a:r>
            <a:r>
              <a:rPr lang="hu-HU" dirty="0"/>
              <a:t> és 3D API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&lt;c</a:t>
            </a:r>
            <a:r>
              <a:rPr lang="hu-HU" dirty="0" err="1"/>
              <a:t>anvas</a:t>
            </a:r>
            <a:r>
              <a:rPr lang="en-US" dirty="0"/>
              <a:t>&gt;</a:t>
            </a:r>
            <a:r>
              <a:rPr lang="hu-HU" dirty="0"/>
              <a:t> elem, amire </a:t>
            </a:r>
            <a:r>
              <a:rPr lang="hu-HU" dirty="0" err="1"/>
              <a:t>renderelni</a:t>
            </a:r>
            <a:r>
              <a:rPr lang="hu-HU" dirty="0"/>
              <a:t> lehet</a:t>
            </a:r>
          </a:p>
          <a:p>
            <a:r>
              <a:rPr lang="hu-HU" dirty="0"/>
              <a:t>Működési módjai</a:t>
            </a:r>
          </a:p>
          <a:p>
            <a:pPr lvl="1"/>
            <a:r>
              <a:rPr lang="hu-HU" dirty="0"/>
              <a:t>2d – lassabb, mint </a:t>
            </a:r>
            <a:r>
              <a:rPr lang="hu-HU" dirty="0" err="1"/>
              <a:t>WebGL</a:t>
            </a:r>
            <a:r>
              <a:rPr lang="hu-HU" dirty="0"/>
              <a:t>, de még így is sokkal gyorsabb, mint HTML elemekkel operálni</a:t>
            </a:r>
          </a:p>
          <a:p>
            <a:pPr lvl="1"/>
            <a:r>
              <a:rPr lang="hu-HU" dirty="0" err="1"/>
              <a:t>webgl</a:t>
            </a:r>
            <a:r>
              <a:rPr lang="hu-HU" dirty="0"/>
              <a:t> – </a:t>
            </a:r>
            <a:r>
              <a:rPr lang="hu-HU" dirty="0" err="1"/>
              <a:t>OpenGL</a:t>
            </a:r>
            <a:r>
              <a:rPr lang="hu-HU" dirty="0"/>
              <a:t> ES 2.0 mód</a:t>
            </a:r>
          </a:p>
          <a:p>
            <a:pPr lvl="1"/>
            <a:r>
              <a:rPr lang="hu-HU" dirty="0"/>
              <a:t>webgl2 – </a:t>
            </a:r>
            <a:r>
              <a:rPr lang="hu-HU" dirty="0" err="1"/>
              <a:t>OpenGL</a:t>
            </a:r>
            <a:r>
              <a:rPr lang="hu-HU" dirty="0"/>
              <a:t> ES 3.0 mód</a:t>
            </a:r>
          </a:p>
          <a:p>
            <a:r>
              <a:rPr lang="hu-HU" dirty="0" err="1"/>
              <a:t>navigator.gpu</a:t>
            </a:r>
            <a:r>
              <a:rPr lang="hu-HU" dirty="0"/>
              <a:t> – </a:t>
            </a:r>
            <a:r>
              <a:rPr lang="hu-HU" dirty="0" err="1"/>
              <a:t>WebGPU</a:t>
            </a:r>
            <a:r>
              <a:rPr lang="hu-HU" dirty="0"/>
              <a:t> (Chrome/Edge 113+, Opera 99+)</a:t>
            </a:r>
          </a:p>
          <a:p>
            <a:pPr lvl="1"/>
            <a:r>
              <a:rPr lang="hu-HU" dirty="0"/>
              <a:t>Alacsony szintű 3D API</a:t>
            </a:r>
          </a:p>
          <a:p>
            <a:pPr lvl="2"/>
            <a:r>
              <a:rPr lang="hu-HU" dirty="0"/>
              <a:t>Mint </a:t>
            </a:r>
            <a:r>
              <a:rPr lang="hu-HU" dirty="0" err="1"/>
              <a:t>Vulcan</a:t>
            </a:r>
            <a:r>
              <a:rPr lang="hu-HU" dirty="0"/>
              <a:t>, vagy </a:t>
            </a:r>
            <a:r>
              <a:rPr lang="hu-HU" dirty="0" err="1"/>
              <a:t>DirectX</a:t>
            </a:r>
            <a:r>
              <a:rPr lang="hu-HU" dirty="0"/>
              <a:t> 12</a:t>
            </a:r>
          </a:p>
          <a:p>
            <a:pPr lvl="1"/>
            <a:r>
              <a:rPr lang="hu-HU" dirty="0"/>
              <a:t>Nincs köze </a:t>
            </a:r>
            <a:r>
              <a:rPr lang="hu-HU" dirty="0" err="1"/>
              <a:t>OpenGL</a:t>
            </a:r>
            <a:r>
              <a:rPr lang="hu-HU" dirty="0"/>
              <a:t> ES-</a:t>
            </a:r>
            <a:r>
              <a:rPr lang="hu-HU" dirty="0" err="1"/>
              <a:t>hez</a:t>
            </a:r>
            <a:endParaRPr lang="hu-HU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8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getContext-ben</a:t>
            </a:r>
            <a:r>
              <a:rPr lang="hu-HU" dirty="0"/>
              <a:t> 2d-t adunk meg</a:t>
            </a:r>
          </a:p>
          <a:p>
            <a:r>
              <a:rPr lang="en-US" dirty="0"/>
              <a:t>2D </a:t>
            </a:r>
            <a:r>
              <a:rPr lang="hu-HU" dirty="0"/>
              <a:t>rajzoló parancsok</a:t>
            </a:r>
          </a:p>
          <a:p>
            <a:pPr lvl="1"/>
            <a:r>
              <a:rPr lang="hu-HU" dirty="0" err="1"/>
              <a:t>rect</a:t>
            </a:r>
            <a:r>
              <a:rPr lang="hu-HU" dirty="0"/>
              <a:t>, </a:t>
            </a:r>
            <a:r>
              <a:rPr lang="hu-HU" dirty="0" err="1"/>
              <a:t>ellipse</a:t>
            </a:r>
            <a:r>
              <a:rPr lang="hu-HU" dirty="0"/>
              <a:t>, </a:t>
            </a:r>
            <a:r>
              <a:rPr lang="hu-HU" dirty="0" err="1"/>
              <a:t>drawImage</a:t>
            </a:r>
            <a:r>
              <a:rPr lang="hu-HU" dirty="0"/>
              <a:t>, …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r>
              <a:rPr lang="hu-HU" dirty="0"/>
              <a:t>Mindig az aktuális kitöltéssel és tollal rajzol</a:t>
            </a:r>
          </a:p>
          <a:p>
            <a:pPr lvl="1"/>
            <a:r>
              <a:rPr lang="hu-HU" dirty="0" err="1"/>
              <a:t>fillStyle</a:t>
            </a:r>
            <a:r>
              <a:rPr lang="hu-HU" dirty="0"/>
              <a:t> és </a:t>
            </a:r>
            <a:r>
              <a:rPr lang="hu-HU" dirty="0" err="1"/>
              <a:t>strokeStyle</a:t>
            </a:r>
            <a:r>
              <a:rPr lang="hu-HU" dirty="0"/>
              <a:t> színekkel</a:t>
            </a:r>
          </a:p>
          <a:p>
            <a:r>
              <a:rPr lang="hu-HU" dirty="0"/>
              <a:t>Nem </a:t>
            </a:r>
            <a:r>
              <a:rPr lang="hu-HU" dirty="0" err="1"/>
              <a:t>törli</a:t>
            </a:r>
            <a:r>
              <a:rPr lang="hu-HU" dirty="0"/>
              <a:t> automatikusan, nekünk kell</a:t>
            </a:r>
          </a:p>
          <a:p>
            <a:r>
              <a:rPr lang="hu-HU" dirty="0"/>
              <a:t>A transzformációkat is megőrzi</a:t>
            </a:r>
          </a:p>
          <a:p>
            <a:pPr lvl="1"/>
            <a:r>
              <a:rPr lang="hu-HU" dirty="0"/>
              <a:t>Kényelmes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812716" y="2994774"/>
            <a:ext cx="8675370" cy="830997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440000"/>
                </a:solidFill>
                <a:latin typeface="Consolas" panose="020B0609020204030204" pitchFamily="49" charset="0"/>
              </a:rPr>
              <a:t>context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canvas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.getContext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"2d"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context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.rect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hu-HU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hu-HU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hu-HU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hu-HU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</p:txBody>
      </p:sp>
    </p:spTree>
    <p:extLst>
      <p:ext uri="{BB962C8B-B14F-4D97-AF65-F5344CB8AC3E}">
        <p14:creationId xmlns:p14="http://schemas.microsoft.com/office/powerpoint/2010/main" val="1074168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Általában képeket rajzolunk</a:t>
            </a:r>
          </a:p>
          <a:p>
            <a:pPr lvl="1"/>
            <a:r>
              <a:rPr lang="hu-HU" dirty="0"/>
              <a:t>Gond nélkül lehet több száz elemet rajzolni</a:t>
            </a:r>
          </a:p>
          <a:p>
            <a:pPr lvl="1"/>
            <a:r>
              <a:rPr lang="hu-HU" dirty="0"/>
              <a:t>De több ezer már problémás lehet</a:t>
            </a:r>
            <a:r>
              <a:rPr lang="en-US" dirty="0"/>
              <a:t> 60 FPS</a:t>
            </a:r>
            <a:r>
              <a:rPr lang="hu-HU" dirty="0"/>
              <a:t>-</a:t>
            </a:r>
            <a:r>
              <a:rPr lang="hu-HU" dirty="0" err="1"/>
              <a:t>nél</a:t>
            </a:r>
            <a:endParaRPr lang="hu-HU" dirty="0"/>
          </a:p>
          <a:p>
            <a:r>
              <a:rPr lang="hu-HU" dirty="0"/>
              <a:t>Felhasználói felületet (HUD) nem rajzolunk</a:t>
            </a:r>
          </a:p>
          <a:p>
            <a:pPr lvl="1"/>
            <a:r>
              <a:rPr lang="hu-HU" dirty="0"/>
              <a:t>HTML-ben oldjuk meg a </a:t>
            </a:r>
            <a:r>
              <a:rPr lang="hu-HU" dirty="0" err="1"/>
              <a:t>canvas</a:t>
            </a:r>
            <a:r>
              <a:rPr lang="hu-HU" dirty="0"/>
              <a:t> felett</a:t>
            </a:r>
          </a:p>
          <a:p>
            <a:pPr lvl="1"/>
            <a:r>
              <a:rPr lang="hu-HU" dirty="0"/>
              <a:t>Szöveget kiírhatunk </a:t>
            </a:r>
            <a:r>
              <a:rPr lang="hu-HU" dirty="0" err="1"/>
              <a:t>canvasra</a:t>
            </a:r>
            <a:r>
              <a:rPr lang="hu-HU" dirty="0"/>
              <a:t> is</a:t>
            </a:r>
          </a:p>
          <a:p>
            <a:r>
              <a:rPr lang="hu-HU" dirty="0" err="1"/>
              <a:t>WebGL</a:t>
            </a:r>
            <a:r>
              <a:rPr lang="hu-HU" dirty="0"/>
              <a:t> is alkalmas 2d-ben rajzolásra</a:t>
            </a:r>
          </a:p>
          <a:p>
            <a:pPr lvl="1"/>
            <a:r>
              <a:rPr lang="hu-HU" dirty="0"/>
              <a:t>Gyorsabb, kevésbé kényelmes</a:t>
            </a:r>
          </a:p>
          <a:p>
            <a:pPr lvl="1"/>
            <a:r>
              <a:rPr lang="hu-HU" dirty="0"/>
              <a:t>Vannak hozzá könyvtárak: </a:t>
            </a:r>
            <a:r>
              <a:rPr lang="hu-HU" dirty="0" err="1"/>
              <a:t>PixiJS</a:t>
            </a:r>
            <a:r>
              <a:rPr lang="hu-HU" dirty="0"/>
              <a:t>, </a:t>
            </a:r>
            <a:r>
              <a:rPr lang="hu-HU" dirty="0" err="1"/>
              <a:t>TwoJS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4989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requestAnimationFrame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Bármikor lehet rajzolni</a:t>
            </a:r>
          </a:p>
          <a:p>
            <a:r>
              <a:rPr lang="hu-HU" dirty="0"/>
              <a:t>Stabil, magas FPS-</a:t>
            </a:r>
            <a:r>
              <a:rPr lang="hu-HU" dirty="0" err="1"/>
              <a:t>hez</a:t>
            </a:r>
            <a:r>
              <a:rPr lang="hu-HU" dirty="0"/>
              <a:t> akkor rajzolunk, amikor böngésző amúgy is kiteszi a képet</a:t>
            </a:r>
          </a:p>
          <a:p>
            <a:r>
              <a:rPr lang="hu-HU" dirty="0" err="1"/>
              <a:t>requestAnimationFrame</a:t>
            </a:r>
            <a:r>
              <a:rPr lang="hu-HU" dirty="0"/>
              <a:t> pont ezt csinálja</a:t>
            </a:r>
          </a:p>
          <a:p>
            <a:r>
              <a:rPr lang="hu-HU" dirty="0"/>
              <a:t>Általában 60 FPS</a:t>
            </a:r>
          </a:p>
          <a:p>
            <a:pPr lvl="1"/>
            <a:r>
              <a:rPr lang="hu-HU" dirty="0"/>
              <a:t>Mobilokon 30 FPS bizonyos esetekben</a:t>
            </a:r>
          </a:p>
          <a:p>
            <a:pPr lvl="1"/>
            <a:r>
              <a:rPr lang="hu-HU" dirty="0"/>
              <a:t>Erősebb mobilokon a képernyő frissítést tartja</a:t>
            </a:r>
          </a:p>
          <a:p>
            <a:pPr lvl="2"/>
            <a:r>
              <a:rPr lang="hu-HU" dirty="0"/>
              <a:t>90, vagy akár 120 FPS</a:t>
            </a:r>
          </a:p>
          <a:p>
            <a:pPr lvl="1"/>
            <a:r>
              <a:rPr lang="hu-HU" dirty="0"/>
              <a:t>PC-ken is 60 fölé megy, ha a monitor engedi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23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WebAssembly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Letölthető és futtatható .</a:t>
            </a:r>
            <a:r>
              <a:rPr lang="hu-HU" dirty="0" err="1"/>
              <a:t>wasm</a:t>
            </a:r>
            <a:r>
              <a:rPr lang="hu-HU" dirty="0"/>
              <a:t> bináris fájl</a:t>
            </a:r>
          </a:p>
          <a:p>
            <a:r>
              <a:rPr lang="hu-HU" dirty="0"/>
              <a:t>Fordítók</a:t>
            </a:r>
          </a:p>
          <a:p>
            <a:pPr lvl="1"/>
            <a:r>
              <a:rPr lang="hu-HU" dirty="0" err="1"/>
              <a:t>Emscripten</a:t>
            </a:r>
            <a:r>
              <a:rPr lang="hu-HU" dirty="0"/>
              <a:t>: C, C++</a:t>
            </a:r>
          </a:p>
          <a:p>
            <a:pPr lvl="1"/>
            <a:r>
              <a:rPr lang="hu-HU" dirty="0" err="1"/>
              <a:t>Blazor</a:t>
            </a:r>
            <a:r>
              <a:rPr lang="hu-HU" dirty="0"/>
              <a:t>: C#, beleteszi a CLR-t is</a:t>
            </a:r>
          </a:p>
          <a:p>
            <a:r>
              <a:rPr lang="hu-HU" dirty="0"/>
              <a:t>Nem tud hozzáférni a DOM-hoz</a:t>
            </a:r>
          </a:p>
          <a:p>
            <a:pPr lvl="1"/>
            <a:r>
              <a:rPr lang="hu-HU" dirty="0"/>
              <a:t>Egyenlőre, de talán soha…</a:t>
            </a:r>
          </a:p>
          <a:p>
            <a:r>
              <a:rPr lang="hu-HU" dirty="0"/>
              <a:t>Jól elkülöníthető algoritmusokat lehet futtatni</a:t>
            </a:r>
          </a:p>
          <a:p>
            <a:r>
              <a:rPr lang="hu-HU" dirty="0"/>
              <a:t>Nem feltétlen gyorsabb, mint JS</a:t>
            </a:r>
          </a:p>
          <a:p>
            <a:pPr lvl="1"/>
            <a:r>
              <a:rPr lang="hu-HU" dirty="0"/>
              <a:t>JS erősen optimalizált már</a:t>
            </a:r>
          </a:p>
          <a:p>
            <a:pPr lvl="1"/>
            <a:r>
              <a:rPr lang="hu-HU" dirty="0"/>
              <a:t>Gyorsabb, ha az adatformátum nem JS szerű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75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Kérdések?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PWA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Web alapú alkalmazás</a:t>
            </a:r>
          </a:p>
          <a:p>
            <a:r>
              <a:rPr lang="hu-HU" dirty="0" err="1"/>
              <a:t>App</a:t>
            </a:r>
            <a:r>
              <a:rPr lang="hu-HU" dirty="0"/>
              <a:t> szerű (ez főleg UX kérdés)</a:t>
            </a:r>
          </a:p>
          <a:p>
            <a:pPr lvl="1"/>
            <a:r>
              <a:rPr lang="hu-HU" dirty="0"/>
              <a:t>Például nem görgethető az egész</a:t>
            </a:r>
          </a:p>
          <a:p>
            <a:r>
              <a:rPr lang="hu-HU" dirty="0"/>
              <a:t>Telepíthető</a:t>
            </a:r>
          </a:p>
          <a:p>
            <a:pPr lvl="1"/>
            <a:r>
              <a:rPr lang="hu-HU" dirty="0"/>
              <a:t>Offline is működik</a:t>
            </a:r>
          </a:p>
          <a:p>
            <a:r>
              <a:rPr lang="hu-HU" dirty="0" err="1"/>
              <a:t>Responsive</a:t>
            </a:r>
            <a:r>
              <a:rPr lang="hu-HU" dirty="0"/>
              <a:t> – minden méretben jól működik</a:t>
            </a:r>
          </a:p>
          <a:p>
            <a:r>
              <a:rPr lang="hu-HU" dirty="0"/>
              <a:t>OS integráció</a:t>
            </a:r>
          </a:p>
          <a:p>
            <a:pPr lvl="1"/>
            <a:r>
              <a:rPr lang="hu-HU" dirty="0"/>
              <a:t>Megosztás támogatás (forrás és cél)</a:t>
            </a:r>
          </a:p>
          <a:p>
            <a:pPr lvl="1"/>
            <a:r>
              <a:rPr lang="hu-HU" dirty="0" err="1"/>
              <a:t>Push</a:t>
            </a:r>
            <a:r>
              <a:rPr lang="hu-HU" dirty="0"/>
              <a:t> </a:t>
            </a:r>
            <a:r>
              <a:rPr lang="hu-HU" dirty="0" err="1"/>
              <a:t>notification</a:t>
            </a:r>
            <a:endParaRPr lang="hu-HU" dirty="0"/>
          </a:p>
          <a:p>
            <a:pPr lvl="1"/>
            <a:r>
              <a:rPr lang="hu-HU" dirty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1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PWA – telepíthető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Minimum követelmény</a:t>
            </a:r>
          </a:p>
          <a:p>
            <a:pPr lvl="1"/>
            <a:r>
              <a:rPr lang="hu-HU" dirty="0"/>
              <a:t>HTTPS</a:t>
            </a:r>
          </a:p>
          <a:p>
            <a:pPr lvl="2"/>
            <a:r>
              <a:rPr lang="hu-HU" dirty="0"/>
              <a:t>Ez nem gond, amúgy is így kommunikálunk</a:t>
            </a:r>
          </a:p>
          <a:p>
            <a:pPr lvl="1"/>
            <a:r>
              <a:rPr lang="hu-HU" dirty="0" err="1"/>
              <a:t>Manifest</a:t>
            </a:r>
            <a:r>
              <a:rPr lang="hu-HU" dirty="0"/>
              <a:t> fájl</a:t>
            </a:r>
          </a:p>
          <a:p>
            <a:pPr lvl="2"/>
            <a:r>
              <a:rPr lang="hu-HU" dirty="0"/>
              <a:t>Az alkalmazás paramétereit írja le</a:t>
            </a:r>
          </a:p>
          <a:p>
            <a:pPr lvl="1"/>
            <a:r>
              <a:rPr lang="hu-HU" dirty="0"/>
              <a:t>Service </a:t>
            </a:r>
            <a:r>
              <a:rPr lang="hu-HU" dirty="0" err="1"/>
              <a:t>Worker</a:t>
            </a:r>
            <a:endParaRPr lang="hu-HU" dirty="0"/>
          </a:p>
          <a:p>
            <a:pPr lvl="2"/>
            <a:r>
              <a:rPr lang="hu-HU" dirty="0"/>
              <a:t>Offline működést oldja meg</a:t>
            </a:r>
          </a:p>
          <a:p>
            <a:r>
              <a:rPr lang="hu-HU" dirty="0"/>
              <a:t>Opcionális: prompt esemény</a:t>
            </a:r>
          </a:p>
          <a:p>
            <a:pPr lvl="1"/>
            <a:r>
              <a:rPr lang="en-US" dirty="0" err="1"/>
              <a:t>beforeinstallprompt</a:t>
            </a:r>
            <a:endParaRPr lang="hu-HU" dirty="0"/>
          </a:p>
          <a:p>
            <a:pPr lvl="1"/>
            <a:r>
              <a:rPr lang="hu-HU" dirty="0"/>
              <a:t>Ha nem kezeljük, akkor a felhasználó automatikusan kapja a telepíthető felszólítást (iOS-en nem)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5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HTML </a:t>
            </a:r>
            <a:r>
              <a:rPr lang="hu-HU" dirty="0" err="1"/>
              <a:t>head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manifest</a:t>
            </a:r>
            <a:r>
              <a:rPr lang="hu-HU" dirty="0"/>
              <a:t> kötelező</a:t>
            </a:r>
          </a:p>
          <a:p>
            <a:r>
              <a:rPr lang="hu-HU" dirty="0"/>
              <a:t>A többi csak </a:t>
            </a:r>
            <a:r>
              <a:rPr lang="hu-HU" dirty="0" err="1"/>
              <a:t>iOS</a:t>
            </a:r>
            <a:r>
              <a:rPr lang="hu-HU" dirty="0"/>
              <a:t> miatt kell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2163193"/>
            <a:ext cx="11567159" cy="212365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="theme-color"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="white"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="apple-mobile-web-app-title"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hu-HU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My</a:t>
            </a:r>
            <a:r>
              <a:rPr lang="hu-HU" sz="2200" dirty="0">
                <a:solidFill>
                  <a:srgbClr val="0000FF"/>
                </a:solidFill>
                <a:latin typeface="Consolas" panose="020B0609020204030204" pitchFamily="49" charset="0"/>
              </a:rPr>
              <a:t> Chat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="apple-mobile-web-app-capable"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="yes"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="apple-mobile-web-app-status-bar-style"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="white"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="manifest"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manifest.json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="apple-touch-icon"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="Images/Logo180w.png"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manifest.json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1439563"/>
            <a:ext cx="11567159" cy="5170646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short_name</a:t>
            </a:r>
            <a:r>
              <a:rPr lang="en-US" sz="2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u-HU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My</a:t>
            </a:r>
            <a:r>
              <a:rPr lang="hu-HU" sz="2200" dirty="0">
                <a:solidFill>
                  <a:srgbClr val="A31515"/>
                </a:solidFill>
                <a:latin typeface="Consolas" panose="020B0609020204030204" pitchFamily="49" charset="0"/>
              </a:rPr>
              <a:t> Chat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u-HU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My</a:t>
            </a:r>
            <a:r>
              <a:rPr lang="hu-HU" sz="2200" dirty="0">
                <a:solidFill>
                  <a:srgbClr val="A31515"/>
                </a:solidFill>
                <a:latin typeface="Consolas" panose="020B0609020204030204" pitchFamily="49" charset="0"/>
              </a:rPr>
              <a:t> Chat – Group Chat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start_url</a:t>
            </a:r>
            <a:r>
              <a:rPr lang="en-US" sz="2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index.html?utm_source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homescreen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2E75B6"/>
                </a:solidFill>
                <a:latin typeface="Consolas" panose="020B0609020204030204" pitchFamily="49" charset="0"/>
              </a:rPr>
              <a:t>"display"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"standalone"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theme_color</a:t>
            </a:r>
            <a:r>
              <a:rPr lang="en-US" sz="2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"white"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background_color</a:t>
            </a:r>
            <a:r>
              <a:rPr lang="en-US" sz="2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"white"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2E75B6"/>
                </a:solidFill>
                <a:latin typeface="Consolas" panose="020B0609020204030204" pitchFamily="49" charset="0"/>
              </a:rPr>
              <a:t>"icons"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src</a:t>
            </a:r>
            <a:r>
              <a:rPr lang="en-US" sz="2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"Images/Logo48.png"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"image/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png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2E75B6"/>
                </a:solidFill>
                <a:latin typeface="Consolas" panose="020B0609020204030204" pitchFamily="49" charset="0"/>
              </a:rPr>
              <a:t>"sizes"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"48x48"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0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manifest.json</a:t>
            </a:r>
            <a:r>
              <a:rPr lang="hu-HU" dirty="0"/>
              <a:t> beállításai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Telepítés után érvényesek csak</a:t>
            </a:r>
          </a:p>
          <a:p>
            <a:pPr lvl="1"/>
            <a:r>
              <a:rPr lang="hu-HU" dirty="0" err="1"/>
              <a:t>name</a:t>
            </a:r>
            <a:r>
              <a:rPr lang="hu-HU" dirty="0"/>
              <a:t>: ez lesz az alkalmazás neve</a:t>
            </a:r>
          </a:p>
          <a:p>
            <a:pPr lvl="1"/>
            <a:r>
              <a:rPr lang="hu-HU" dirty="0" err="1"/>
              <a:t>start_url</a:t>
            </a:r>
            <a:r>
              <a:rPr lang="hu-HU" dirty="0"/>
              <a:t>: ezt indítja el az OS</a:t>
            </a:r>
          </a:p>
          <a:p>
            <a:pPr lvl="1"/>
            <a:r>
              <a:rPr lang="hu-HU" dirty="0"/>
              <a:t>display: böngésző ablakban, vagy anélkül</a:t>
            </a:r>
          </a:p>
          <a:p>
            <a:pPr lvl="1"/>
            <a:r>
              <a:rPr lang="hu-HU" dirty="0" err="1"/>
              <a:t>theme_color</a:t>
            </a:r>
            <a:r>
              <a:rPr lang="hu-HU" dirty="0"/>
              <a:t>: a böngésző ablakát átszínezi, ha van</a:t>
            </a:r>
          </a:p>
          <a:p>
            <a:pPr lvl="1"/>
            <a:r>
              <a:rPr lang="hu-HU" dirty="0" err="1"/>
              <a:t>background_color</a:t>
            </a:r>
            <a:r>
              <a:rPr lang="hu-HU" dirty="0"/>
              <a:t>: betöltés közbeni szín</a:t>
            </a:r>
          </a:p>
          <a:p>
            <a:pPr lvl="1"/>
            <a:r>
              <a:rPr lang="hu-HU" dirty="0" err="1"/>
              <a:t>icons</a:t>
            </a:r>
            <a:r>
              <a:rPr lang="hu-HU" dirty="0"/>
              <a:t>: a telepített ikon</a:t>
            </a:r>
          </a:p>
          <a:p>
            <a:pPr lvl="2"/>
            <a:r>
              <a:rPr lang="hu-HU" dirty="0"/>
              <a:t>Több méretben kell, mert az OS azt használja mindig ami a legjobban passzol</a:t>
            </a:r>
          </a:p>
          <a:p>
            <a:pPr lvl="2"/>
            <a:r>
              <a:rPr lang="hu-HU" dirty="0"/>
              <a:t>Például Windows </a:t>
            </a:r>
            <a:r>
              <a:rPr lang="hu-HU" dirty="0" err="1"/>
              <a:t>taskbaron</a:t>
            </a:r>
            <a:r>
              <a:rPr lang="hu-HU" dirty="0"/>
              <a:t> </a:t>
            </a:r>
            <a:r>
              <a:rPr lang="hu-HU" dirty="0" err="1"/>
              <a:t>vs</a:t>
            </a:r>
            <a:r>
              <a:rPr lang="hu-HU" dirty="0"/>
              <a:t> start menüben</a:t>
            </a:r>
          </a:p>
          <a:p>
            <a:pPr lvl="1"/>
            <a:r>
              <a:rPr lang="hu-HU" dirty="0" err="1"/>
              <a:t>share_target</a:t>
            </a:r>
            <a:r>
              <a:rPr lang="hu-HU" dirty="0"/>
              <a:t>: megjelenik a </a:t>
            </a:r>
            <a:r>
              <a:rPr lang="hu-HU" dirty="0" err="1"/>
              <a:t>share</a:t>
            </a:r>
            <a:r>
              <a:rPr lang="hu-HU" dirty="0"/>
              <a:t> listában</a:t>
            </a:r>
          </a:p>
        </p:txBody>
      </p:sp>
    </p:spTree>
    <p:extLst>
      <p:ext uri="{BB962C8B-B14F-4D97-AF65-F5344CB8AC3E}">
        <p14:creationId xmlns:p14="http://schemas.microsoft.com/office/powerpoint/2010/main" val="411701124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63B1A0955F054D8699BEDBBF139674" ma:contentTypeVersion="3" ma:contentTypeDescription="Create a new document." ma:contentTypeScope="" ma:versionID="54223faedcabf71799847d7e37f1fc1a">
  <xsd:schema xmlns:xsd="http://www.w3.org/2001/XMLSchema" xmlns:xs="http://www.w3.org/2001/XMLSchema" xmlns:p="http://schemas.microsoft.com/office/2006/metadata/properties" xmlns:ns2="4c2e899d-3ea3-4ca5-87e4-042817e65db6" targetNamespace="http://schemas.microsoft.com/office/2006/metadata/properties" ma:root="true" ma:fieldsID="f3b525f791e706b5f188c81139e6f4e8" ns2:_="">
    <xsd:import namespace="4c2e899d-3ea3-4ca5-87e4-042817e65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899d-3ea3-4ca5-87e4-042817e65d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56CC26-44B7-4351-AF58-C79618D09F24}"/>
</file>

<file path=customXml/itemProps2.xml><?xml version="1.0" encoding="utf-8"?>
<ds:datastoreItem xmlns:ds="http://schemas.openxmlformats.org/officeDocument/2006/customXml" ds:itemID="{6AC6F85C-20FF-4645-9E53-88DAE5121F00}"/>
</file>

<file path=customXml/itemProps3.xml><?xml version="1.0" encoding="utf-8"?>
<ds:datastoreItem xmlns:ds="http://schemas.openxmlformats.org/officeDocument/2006/customXml" ds:itemID="{52428728-3DA7-41C3-9E48-FDD523A7C2A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</TotalTime>
  <Words>2381</Words>
  <Application>Microsoft Office PowerPoint</Application>
  <PresentationFormat>Widescreen</PresentationFormat>
  <Paragraphs>446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Calibri</vt:lpstr>
      <vt:lpstr>Consolas</vt:lpstr>
      <vt:lpstr>Segoe UI</vt:lpstr>
      <vt:lpstr>Segoe UI Light</vt:lpstr>
      <vt:lpstr>Wingdings</vt:lpstr>
      <vt:lpstr>Wingdings 2</vt:lpstr>
      <vt:lpstr>HDOfficeLightV0</vt:lpstr>
      <vt:lpstr>Multiplatform szoftverfejlesztés</vt:lpstr>
      <vt:lpstr>Web alapú alkalmazás++</vt:lpstr>
      <vt:lpstr>Telepített kliens</vt:lpstr>
      <vt:lpstr>PWA</vt:lpstr>
      <vt:lpstr>PWA</vt:lpstr>
      <vt:lpstr>PWA – telepíthető</vt:lpstr>
      <vt:lpstr>HTML</vt:lpstr>
      <vt:lpstr>manifest.json</vt:lpstr>
      <vt:lpstr>manifest.json beállításai</vt:lpstr>
      <vt:lpstr>Böngészőnként eltér</vt:lpstr>
      <vt:lpstr>Service Worker</vt:lpstr>
      <vt:lpstr>Service Worker</vt:lpstr>
      <vt:lpstr>Web Worker</vt:lpstr>
      <vt:lpstr>Service Worker</vt:lpstr>
      <vt:lpstr>Service Worker</vt:lpstr>
      <vt:lpstr>Service Worker életciklus</vt:lpstr>
      <vt:lpstr>Service Worker életciklus</vt:lpstr>
      <vt:lpstr>Service Worker események</vt:lpstr>
      <vt:lpstr>Service Worker események</vt:lpstr>
      <vt:lpstr>Cache</vt:lpstr>
      <vt:lpstr>Alkalmazás oldal – Helyi tár</vt:lpstr>
      <vt:lpstr>Cache API</vt:lpstr>
      <vt:lpstr>Cache API</vt:lpstr>
      <vt:lpstr>Cache stratégiák</vt:lpstr>
      <vt:lpstr>Mindent cache-be</vt:lpstr>
      <vt:lpstr>Mindent hálózatról</vt:lpstr>
      <vt:lpstr>Cache, majd hálózat</vt:lpstr>
      <vt:lpstr>Hálózat, majd cache</vt:lpstr>
      <vt:lpstr>Hálózat és cache</vt:lpstr>
      <vt:lpstr>Kommunikáció</vt:lpstr>
      <vt:lpstr>XHR</vt:lpstr>
      <vt:lpstr>XHR</vt:lpstr>
      <vt:lpstr>fetch</vt:lpstr>
      <vt:lpstr>WebSocket</vt:lpstr>
      <vt:lpstr>WebSocket</vt:lpstr>
      <vt:lpstr>Share API</vt:lpstr>
      <vt:lpstr>Share API</vt:lpstr>
      <vt:lpstr>Játékok</vt:lpstr>
      <vt:lpstr>Piaci részesedés</vt:lpstr>
      <vt:lpstr>Web alapú játékok</vt:lpstr>
      <vt:lpstr>Web alapú játékok</vt:lpstr>
      <vt:lpstr>Canvas és 3D API</vt:lpstr>
      <vt:lpstr>2d</vt:lpstr>
      <vt:lpstr>2d</vt:lpstr>
      <vt:lpstr>requestAnimationFrame</vt:lpstr>
      <vt:lpstr>WebAssembly</vt:lpstr>
      <vt:lpstr>Kérdések?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Játékfejlesztés .NET platformon</dc:title>
  <dc:creator>tom raja</dc:creator>
  <cp:lastModifiedBy>Rajacsics Tamás</cp:lastModifiedBy>
  <cp:revision>483</cp:revision>
  <dcterms:created xsi:type="dcterms:W3CDTF">2019-10-16T00:52:01Z</dcterms:created>
  <dcterms:modified xsi:type="dcterms:W3CDTF">2023-06-01T21:09:16Z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0x0101008E63B1A0955F054D8699BEDBBF139674</vt:lpwstr>
  </property>
</Properties>
</file>