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2"/>
  </p:notesMasterIdLst>
  <p:sldIdLst>
    <p:sldId id="256" r:id="rId2"/>
    <p:sldId id="413" r:id="rId3"/>
    <p:sldId id="368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Teljesítmény, csomagolás és formátumok</a:t>
            </a:r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Bundling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fájl egymás után másolása</a:t>
            </a:r>
          </a:p>
          <a:p>
            <a:pPr lvl="1"/>
            <a:r>
              <a:rPr lang="hu-HU" dirty="0"/>
              <a:t>Majd modulokra bontása</a:t>
            </a:r>
          </a:p>
          <a:p>
            <a:r>
              <a:rPr lang="hu-HU" dirty="0"/>
              <a:t>Célok</a:t>
            </a:r>
          </a:p>
          <a:p>
            <a:pPr lvl="1"/>
            <a:r>
              <a:rPr lang="hu-HU" dirty="0"/>
              <a:t>Egyesítés után kevesebb fájlt kell letölteni</a:t>
            </a:r>
          </a:p>
          <a:p>
            <a:pPr lvl="1"/>
            <a:r>
              <a:rPr lang="hu-HU" dirty="0"/>
              <a:t>Modulok kialakítása, hogy ne egyben </a:t>
            </a:r>
            <a:r>
              <a:rPr lang="hu-HU" dirty="0" err="1"/>
              <a:t>töltődjön</a:t>
            </a:r>
            <a:r>
              <a:rPr lang="hu-HU" dirty="0"/>
              <a:t> le a teljes csomag</a:t>
            </a:r>
          </a:p>
          <a:p>
            <a:pPr lvl="1"/>
            <a:r>
              <a:rPr lang="hu-HU" dirty="0"/>
              <a:t>Általában: a kiadott csomag függetlenné tétele a fejlesztés alatt kialakított struktúrától</a:t>
            </a:r>
          </a:p>
          <a:p>
            <a:r>
              <a:rPr lang="hu-HU" dirty="0"/>
              <a:t>Modul rendszert át kell alakítani</a:t>
            </a:r>
          </a:p>
          <a:p>
            <a:pPr lvl="1"/>
            <a:r>
              <a:rPr lang="hu-HU" dirty="0"/>
              <a:t>Vagy egy kimeneti fájl esetén meg kell szüntetni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7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Shaking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Felesleges kód eltávolítása – DCE (</a:t>
            </a:r>
            <a:r>
              <a:rPr lang="hu-HU" dirty="0" err="1"/>
              <a:t>Dead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Elimination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Meg kell találni a nem használt függvényeket</a:t>
            </a:r>
          </a:p>
          <a:p>
            <a:pPr lvl="1"/>
            <a:r>
              <a:rPr lang="hu-HU" dirty="0"/>
              <a:t>Problémás osztályok esetén</a:t>
            </a:r>
          </a:p>
          <a:p>
            <a:pPr lvl="1"/>
            <a:r>
              <a:rPr lang="hu-HU" dirty="0"/>
              <a:t>Általában is nehéz, ha nem erre van optimalizálva egy könyvtár</a:t>
            </a:r>
          </a:p>
          <a:p>
            <a:pPr lvl="2"/>
            <a:r>
              <a:rPr lang="hu-HU" dirty="0"/>
              <a:t>Nem talál meg mindent</a:t>
            </a:r>
          </a:p>
          <a:p>
            <a:r>
              <a:rPr lang="hu-HU" dirty="0"/>
              <a:t>Célok</a:t>
            </a:r>
          </a:p>
          <a:p>
            <a:pPr lvl="1"/>
            <a:r>
              <a:rPr lang="hu-HU" dirty="0"/>
              <a:t>A saját kódunk kisebbé tétele</a:t>
            </a:r>
          </a:p>
          <a:p>
            <a:pPr lvl="1"/>
            <a:r>
              <a:rPr lang="hu-HU" dirty="0"/>
              <a:t>A használt könyvtárak kisebbé tétele</a:t>
            </a:r>
          </a:p>
          <a:p>
            <a:pPr lvl="2"/>
            <a:r>
              <a:rPr lang="hu-HU" dirty="0"/>
              <a:t>Vagy akár teljes kiszűrése</a:t>
            </a:r>
          </a:p>
          <a:p>
            <a:endParaRPr lang="hu-H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Shaking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Sajnos a cél elérése nem garantált</a:t>
            </a:r>
          </a:p>
          <a:p>
            <a:pPr lvl="1"/>
            <a:r>
              <a:rPr lang="hu-HU" dirty="0"/>
              <a:t>Saját kódunkban általában kevés nem használt függvény van</a:t>
            </a:r>
          </a:p>
          <a:p>
            <a:pPr lvl="1"/>
            <a:r>
              <a:rPr lang="hu-HU" dirty="0"/>
              <a:t>Külső könyvtárak esetén lehet hasznos, ha úgy vannak megírva</a:t>
            </a:r>
          </a:p>
          <a:p>
            <a:pPr lvl="1"/>
            <a:r>
              <a:rPr lang="hu-HU" dirty="0"/>
              <a:t>Számos könyvtár jön testre szabható (</a:t>
            </a:r>
            <a:r>
              <a:rPr lang="hu-HU" dirty="0" err="1"/>
              <a:t>customize</a:t>
            </a:r>
            <a:r>
              <a:rPr lang="hu-HU" dirty="0"/>
              <a:t>) formában – én választom ki, hogy mi kell belőle</a:t>
            </a:r>
          </a:p>
          <a:p>
            <a:pPr lvl="1"/>
            <a:r>
              <a:rPr lang="hu-HU" dirty="0"/>
              <a:t>Példa: Pixi.js (2D </a:t>
            </a:r>
            <a:r>
              <a:rPr lang="hu-HU" dirty="0" err="1"/>
              <a:t>render</a:t>
            </a:r>
            <a:r>
              <a:rPr lang="hu-HU" dirty="0"/>
              <a:t> motor)</a:t>
            </a:r>
          </a:p>
          <a:p>
            <a:pPr lvl="2"/>
            <a:r>
              <a:rPr lang="hu-HU" dirty="0"/>
              <a:t>370K a min.js verzió</a:t>
            </a:r>
            <a:r>
              <a:rPr lang="en-US" dirty="0"/>
              <a:t> </a:t>
            </a:r>
            <a:r>
              <a:rPr lang="hu-HU" dirty="0"/>
              <a:t>(1.2M az eredeti verzió)</a:t>
            </a:r>
          </a:p>
          <a:p>
            <a:pPr lvl="2"/>
            <a:r>
              <a:rPr lang="en-US" dirty="0"/>
              <a:t>T</a:t>
            </a:r>
            <a:r>
              <a:rPr lang="hu-HU" dirty="0" err="1"/>
              <a:t>ree</a:t>
            </a:r>
            <a:r>
              <a:rPr lang="hu-HU" dirty="0"/>
              <a:t> </a:t>
            </a:r>
            <a:r>
              <a:rPr lang="hu-HU" dirty="0" err="1"/>
              <a:t>shaking</a:t>
            </a:r>
            <a:r>
              <a:rPr lang="hu-HU" dirty="0"/>
              <a:t> szinte semmit sem tud kivágni</a:t>
            </a:r>
          </a:p>
          <a:p>
            <a:pPr lvl="3"/>
            <a:r>
              <a:rPr lang="hu-HU" dirty="0"/>
              <a:t>Az egyes modulok módosítják a belsejét (pl. Batch </a:t>
            </a:r>
            <a:r>
              <a:rPr lang="hu-HU" dirty="0" err="1"/>
              <a:t>render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1</a:t>
            </a:r>
            <a:r>
              <a:rPr lang="en-US" dirty="0"/>
              <a:t>8</a:t>
            </a:r>
            <a:r>
              <a:rPr lang="hu-HU" dirty="0"/>
              <a:t>0K, ha kézzel válogatom be, ami kell</a:t>
            </a:r>
          </a:p>
          <a:p>
            <a:pPr lvl="2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7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Minify</a:t>
            </a:r>
            <a:r>
              <a:rPr lang="hu-HU" dirty="0"/>
              <a:t>: app.min.js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Nevek lecserélése rövidre</a:t>
            </a:r>
          </a:p>
          <a:p>
            <a:r>
              <a:rPr lang="hu-HU" dirty="0"/>
              <a:t>Célok</a:t>
            </a:r>
          </a:p>
          <a:p>
            <a:pPr lvl="1"/>
            <a:r>
              <a:rPr lang="hu-HU" dirty="0"/>
              <a:t>Kisebb fájl méret</a:t>
            </a:r>
          </a:p>
          <a:p>
            <a:pPr lvl="2"/>
            <a:r>
              <a:rPr lang="hu-HU" dirty="0"/>
              <a:t>Jelentős méretcsökkenés (1:3, 1:4)</a:t>
            </a:r>
          </a:p>
          <a:p>
            <a:pPr lvl="2"/>
            <a:r>
              <a:rPr lang="hu-HU" dirty="0"/>
              <a:t>Tömörítve nem annyira nagy a hatás, de még úgy is jelentős</a:t>
            </a:r>
          </a:p>
          <a:p>
            <a:pPr lvl="1"/>
            <a:r>
              <a:rPr lang="hu-HU" dirty="0"/>
              <a:t>Gyorsabb</a:t>
            </a:r>
          </a:p>
          <a:p>
            <a:pPr lvl="2"/>
            <a:r>
              <a:rPr lang="hu-HU" dirty="0"/>
              <a:t>Letöltés – cache esetén kicsi a hatása, de nem nulla</a:t>
            </a:r>
          </a:p>
          <a:p>
            <a:pPr lvl="2"/>
            <a:r>
              <a:rPr lang="hu-HU" dirty="0"/>
              <a:t>Betöltés – itt is számít a méret</a:t>
            </a:r>
          </a:p>
          <a:p>
            <a:pPr lvl="1"/>
            <a:r>
              <a:rPr lang="hu-HU" dirty="0"/>
              <a:t>Nehezebb olvasni (mellékhatás) – nehezíti a visszafejtést/megértést</a:t>
            </a:r>
          </a:p>
          <a:p>
            <a:pPr lvl="2"/>
            <a:r>
              <a:rPr lang="hu-HU" dirty="0"/>
              <a:t>Ha ez nem cél, akkor adunk mellé egy „fejlesztői” verziót, amiben jók a nevek</a:t>
            </a:r>
          </a:p>
        </p:txBody>
      </p:sp>
    </p:spTree>
    <p:extLst>
      <p:ext uri="{BB962C8B-B14F-4D97-AF65-F5344CB8AC3E}">
        <p14:creationId xmlns:p14="http://schemas.microsoft.com/office/powerpoint/2010/main" val="304925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Csomagolás CSS – </a:t>
            </a:r>
            <a:r>
              <a:rPr lang="hu-HU" dirty="0" err="1"/>
              <a:t>Minify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CSS méretének csökkentése a felesleges </a:t>
            </a:r>
            <a:r>
              <a:rPr lang="hu-HU" dirty="0" err="1"/>
              <a:t>whitespace-ek</a:t>
            </a:r>
            <a:r>
              <a:rPr lang="hu-HU" dirty="0"/>
              <a:t> kivételével és akár átnevezéssel</a:t>
            </a:r>
          </a:p>
          <a:p>
            <a:r>
              <a:rPr lang="hu-HU" dirty="0"/>
              <a:t>Célok – azonos a JS </a:t>
            </a:r>
            <a:r>
              <a:rPr lang="hu-HU" dirty="0" err="1"/>
              <a:t>minifierrel</a:t>
            </a:r>
            <a:endParaRPr lang="hu-HU" dirty="0"/>
          </a:p>
          <a:p>
            <a:r>
              <a:rPr lang="hu-HU" dirty="0"/>
              <a:t>Az átnevezés nem triviális, mert a HTML-t és JS-t is módosítani kell hozzá</a:t>
            </a:r>
          </a:p>
          <a:p>
            <a:pPr lvl="1"/>
            <a:r>
              <a:rPr lang="hu-HU" dirty="0"/>
              <a:t>Vannak eszközök rá</a:t>
            </a:r>
          </a:p>
          <a:p>
            <a:r>
              <a:rPr lang="hu-HU" dirty="0"/>
              <a:t>Nehéz </a:t>
            </a:r>
            <a:r>
              <a:rPr lang="hu-HU" dirty="0" err="1"/>
              <a:t>debuggolni</a:t>
            </a:r>
            <a:endParaRPr lang="hu-HU" dirty="0"/>
          </a:p>
          <a:p>
            <a:pPr lvl="1"/>
            <a:r>
              <a:rPr lang="hu-HU" dirty="0"/>
              <a:t>Nincs </a:t>
            </a:r>
            <a:r>
              <a:rPr lang="hu-HU" dirty="0" err="1"/>
              <a:t>source</a:t>
            </a:r>
            <a:r>
              <a:rPr lang="hu-HU" dirty="0"/>
              <a:t> map</a:t>
            </a:r>
          </a:p>
          <a:p>
            <a:r>
              <a:rPr lang="hu-HU" dirty="0"/>
              <a:t>Kicsi a hatása, mert tömörítés után alig lesz kisebb és a CSS fájlok eleve kisebbek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loading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5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legjobb módszer csomagokra bontani a kódot</a:t>
            </a:r>
          </a:p>
          <a:p>
            <a:pPr lvl="1"/>
            <a:r>
              <a:rPr lang="hu-HU" dirty="0"/>
              <a:t>Ez nem triviális feladat</a:t>
            </a:r>
          </a:p>
          <a:p>
            <a:pPr lvl="1"/>
            <a:r>
              <a:rPr lang="hu-HU" dirty="0"/>
              <a:t>Értelmes csomagokat kell kapjunk</a:t>
            </a:r>
          </a:p>
          <a:p>
            <a:pPr lvl="1"/>
            <a:r>
              <a:rPr lang="hu-HU" dirty="0"/>
              <a:t>Például hiába van szétszedve, ha a fő oldalhoz mindegyik kell</a:t>
            </a:r>
          </a:p>
          <a:p>
            <a:r>
              <a:rPr lang="hu-HU" dirty="0"/>
              <a:t>Import és export használata</a:t>
            </a:r>
          </a:p>
          <a:p>
            <a:r>
              <a:rPr lang="hu-HU" dirty="0"/>
              <a:t>Modul betöltő automatikusan megoldja</a:t>
            </a:r>
          </a:p>
          <a:p>
            <a:pPr lvl="1"/>
            <a:r>
              <a:rPr lang="hu-HU" dirty="0"/>
              <a:t>Fordító paramétere, hogy melyiket használjuk</a:t>
            </a:r>
          </a:p>
          <a:p>
            <a:pPr lvl="1"/>
            <a:r>
              <a:rPr lang="hu-HU" dirty="0"/>
              <a:t>Lehet használni a natív modulkezelőt</a:t>
            </a:r>
          </a:p>
          <a:p>
            <a:pPr lvl="2"/>
            <a:r>
              <a:rPr lang="hu-HU" dirty="0"/>
              <a:t>Ez már széleskörben támogatott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6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Modulok – kimeneti formátumok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CommonJS</a:t>
            </a:r>
            <a:r>
              <a:rPr lang="hu-HU" dirty="0"/>
              <a:t> – szerver oldal Node.js</a:t>
            </a:r>
          </a:p>
          <a:p>
            <a:r>
              <a:rPr lang="hu-HU" dirty="0"/>
              <a:t>AMD – require.js</a:t>
            </a:r>
          </a:p>
          <a:p>
            <a:r>
              <a:rPr lang="hu-HU" dirty="0"/>
              <a:t>UMD – mindkettő + globális változó</a:t>
            </a:r>
          </a:p>
          <a:p>
            <a:pPr lvl="1"/>
            <a:r>
              <a:rPr lang="hu-HU" dirty="0"/>
              <a:t>A fájl úgy kezdődik, hogy megnézi, hogy van-e require.js, és így megy tovább</a:t>
            </a:r>
          </a:p>
          <a:p>
            <a:r>
              <a:rPr lang="hu-HU" dirty="0"/>
              <a:t>Natív ES modul</a:t>
            </a:r>
          </a:p>
          <a:p>
            <a:endParaRPr lang="hu-HU" dirty="0"/>
          </a:p>
          <a:p>
            <a:r>
              <a:rPr lang="hu-HU" dirty="0"/>
              <a:t>A kimeneti formátumon nem működik </a:t>
            </a:r>
            <a:r>
              <a:rPr lang="hu-HU" dirty="0" err="1"/>
              <a:t>tree-shaking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8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Modulok – natív modulok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ES6-tól van</a:t>
            </a:r>
          </a:p>
          <a:p>
            <a:pPr lvl="1"/>
            <a:r>
              <a:rPr lang="hu-HU" dirty="0"/>
              <a:t>A böngészőre bízzuk a betöltést</a:t>
            </a:r>
          </a:p>
          <a:p>
            <a:pPr lvl="1"/>
            <a:r>
              <a:rPr lang="hu-HU" dirty="0"/>
              <a:t>Ez gyorsabb, mint a JS megoldások</a:t>
            </a:r>
          </a:p>
          <a:p>
            <a:pPr lvl="1"/>
            <a:r>
              <a:rPr lang="hu-HU" dirty="0" err="1"/>
              <a:t>Tree-shaking</a:t>
            </a:r>
            <a:r>
              <a:rPr lang="hu-HU" dirty="0"/>
              <a:t> működik, ha további feldolgozásra van szükség</a:t>
            </a:r>
          </a:p>
          <a:p>
            <a:r>
              <a:rPr lang="hu-HU" dirty="0"/>
              <a:t>Jelenleg csak </a:t>
            </a:r>
            <a:r>
              <a:rPr lang="hu-HU" dirty="0" err="1"/>
              <a:t>Rollup</a:t>
            </a:r>
            <a:r>
              <a:rPr lang="hu-HU" dirty="0"/>
              <a:t> tud ilyen kimenetet adni</a:t>
            </a:r>
          </a:p>
          <a:p>
            <a:r>
              <a:rPr lang="hu-HU" dirty="0"/>
              <a:t>Hiába gyorsabb, több száz fájl esetén lassul</a:t>
            </a:r>
          </a:p>
          <a:p>
            <a:pPr lvl="1"/>
            <a:r>
              <a:rPr lang="hu-HU" dirty="0"/>
              <a:t>Nem publikálhatjuk az összes fájlt</a:t>
            </a:r>
          </a:p>
          <a:p>
            <a:pPr lvl="1"/>
            <a:r>
              <a:rPr lang="hu-HU" dirty="0"/>
              <a:t>Továbbra is kell csomagoló (</a:t>
            </a:r>
            <a:r>
              <a:rPr lang="hu-HU" dirty="0" err="1"/>
              <a:t>Rollup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Vagy nem használunk natív modulokat – ez a bevett módszer még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Külső könyvtárak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is működik a modul módszer</a:t>
            </a:r>
          </a:p>
          <a:p>
            <a:pPr lvl="1"/>
            <a:r>
              <a:rPr lang="hu-HU" dirty="0"/>
              <a:t>De lehetséges, hogy nincs így csomagolva</a:t>
            </a:r>
          </a:p>
          <a:p>
            <a:r>
              <a:rPr lang="hu-HU" dirty="0"/>
              <a:t>Késleltetni lehet a betöltést</a:t>
            </a:r>
          </a:p>
          <a:p>
            <a:pPr lvl="1"/>
            <a:r>
              <a:rPr lang="hu-HU" dirty="0" err="1"/>
              <a:t>async</a:t>
            </a:r>
            <a:r>
              <a:rPr lang="hu-HU" dirty="0"/>
              <a:t> és </a:t>
            </a:r>
            <a:r>
              <a:rPr lang="hu-HU" dirty="0" err="1"/>
              <a:t>defer</a:t>
            </a:r>
            <a:r>
              <a:rPr lang="hu-HU" dirty="0"/>
              <a:t>: aszinkron tölti a scriptet</a:t>
            </a:r>
          </a:p>
          <a:p>
            <a:pPr lvl="2"/>
            <a:r>
              <a:rPr lang="hu-HU" dirty="0"/>
              <a:t>Párhuzamosít, így javít a TTI-n</a:t>
            </a:r>
          </a:p>
          <a:p>
            <a:pPr lvl="1"/>
            <a:r>
              <a:rPr lang="hu-HU" dirty="0"/>
              <a:t>Manuálisan csak a gombnyomásra betölteni</a:t>
            </a:r>
          </a:p>
          <a:p>
            <a:pPr lvl="1"/>
            <a:r>
              <a:rPr lang="hu-HU" dirty="0"/>
              <a:t>Prediktív módszerek</a:t>
            </a:r>
          </a:p>
          <a:p>
            <a:pPr lvl="2"/>
            <a:r>
              <a:rPr lang="hu-HU" dirty="0"/>
              <a:t>Pl. elindítani a betöltést </a:t>
            </a:r>
            <a:r>
              <a:rPr lang="hu-HU" dirty="0" err="1"/>
              <a:t>mouseover</a:t>
            </a:r>
            <a:r>
              <a:rPr lang="hu-HU" dirty="0"/>
              <a:t>-re</a:t>
            </a:r>
          </a:p>
          <a:p>
            <a:pPr lvl="3"/>
            <a:r>
              <a:rPr lang="hu-HU" dirty="0"/>
              <a:t>Mobilon nem működik (</a:t>
            </a:r>
            <a:r>
              <a:rPr lang="hu-HU" dirty="0" err="1"/>
              <a:t>touch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Vagy amikor a gomb bejön a képernyőre</a:t>
            </a:r>
          </a:p>
          <a:p>
            <a:pPr lvl="3"/>
            <a:r>
              <a:rPr lang="hu-HU" dirty="0"/>
              <a:t>Ez jó mobilon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2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Fogalmak és mérőszámok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2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és egyéb tartalom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 nem látszik, azt lehet késleltetni</a:t>
            </a:r>
          </a:p>
          <a:p>
            <a:r>
              <a:rPr lang="hu-HU" dirty="0"/>
              <a:t>Natív megoldás van, és már multiplatform (iOS 15.4-től)</a:t>
            </a:r>
          </a:p>
          <a:p>
            <a:pPr lvl="1"/>
            <a:r>
              <a:rPr lang="hu-HU" dirty="0" err="1"/>
              <a:t>loading</a:t>
            </a:r>
            <a:r>
              <a:rPr lang="hu-HU" dirty="0"/>
              <a:t>="</a:t>
            </a:r>
            <a:r>
              <a:rPr lang="hu-HU" dirty="0" err="1"/>
              <a:t>lazy</a:t>
            </a:r>
            <a:r>
              <a:rPr lang="en-US" dirty="0"/>
              <a:t>"</a:t>
            </a:r>
            <a:endParaRPr lang="hu-HU" dirty="0"/>
          </a:p>
          <a:p>
            <a:r>
              <a:rPr lang="hu-HU" dirty="0"/>
              <a:t>Fontos, hogy mit késleltetünk</a:t>
            </a:r>
          </a:p>
          <a:p>
            <a:pPr lvl="1"/>
            <a:r>
              <a:rPr lang="hu-HU" dirty="0"/>
              <a:t>Ha akkor döntjük el, amikor a JS már fut, az késő</a:t>
            </a:r>
          </a:p>
          <a:p>
            <a:pPr lvl="1"/>
            <a:r>
              <a:rPr lang="hu-HU" dirty="0"/>
              <a:t>Böngésző párhuzamosan tölt és futtat</a:t>
            </a:r>
          </a:p>
          <a:p>
            <a:pPr lvl="1"/>
            <a:r>
              <a:rPr lang="hu-HU" dirty="0"/>
              <a:t>Csak azt lehet késleltetni, amiről biztosan tudjuk, hogy nem kell a TTI-</a:t>
            </a:r>
            <a:r>
              <a:rPr lang="hu-HU" dirty="0" err="1"/>
              <a:t>hez</a:t>
            </a:r>
            <a:endParaRPr lang="hu-HU" dirty="0"/>
          </a:p>
          <a:p>
            <a:pPr lvl="2"/>
            <a:r>
              <a:rPr lang="hu-HU" dirty="0"/>
              <a:t>Image </a:t>
            </a:r>
            <a:r>
              <a:rPr lang="hu-HU" dirty="0" err="1"/>
              <a:t>carousel</a:t>
            </a:r>
            <a:endParaRPr lang="hu-HU" dirty="0"/>
          </a:p>
          <a:p>
            <a:pPr lvl="2"/>
            <a:r>
              <a:rPr lang="hu-HU" dirty="0"/>
              <a:t>Oldalon később jövő anyagok</a:t>
            </a:r>
          </a:p>
          <a:p>
            <a:pPr lvl="2"/>
            <a:r>
              <a:rPr lang="hu-HU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4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Media formátumok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webp</a:t>
            </a:r>
            <a:r>
              <a:rPr lang="hu-HU" dirty="0"/>
              <a:t>, </a:t>
            </a:r>
            <a:r>
              <a:rPr lang="hu-HU" dirty="0" err="1"/>
              <a:t>webm</a:t>
            </a:r>
            <a:r>
              <a:rPr lang="hu-HU" dirty="0"/>
              <a:t>,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8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Mindenhol működő formátumok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JPEG</a:t>
            </a:r>
          </a:p>
          <a:p>
            <a:pPr lvl="1"/>
            <a:r>
              <a:rPr lang="hu-HU" dirty="0"/>
              <a:t>Veszteséges tömörítés, nincs átlátszóság</a:t>
            </a:r>
          </a:p>
          <a:p>
            <a:r>
              <a:rPr lang="hu-HU" dirty="0"/>
              <a:t>PNG</a:t>
            </a:r>
          </a:p>
          <a:p>
            <a:pPr lvl="1"/>
            <a:r>
              <a:rPr lang="hu-HU" dirty="0"/>
              <a:t>Veszteségmentes tömörítés, van átlátszóság</a:t>
            </a:r>
          </a:p>
          <a:p>
            <a:r>
              <a:rPr lang="hu-HU" dirty="0"/>
              <a:t>SVG</a:t>
            </a:r>
          </a:p>
          <a:p>
            <a:pPr lvl="1"/>
            <a:r>
              <a:rPr lang="hu-HU" dirty="0"/>
              <a:t>Vektorgrafikus ábra, vonal, </a:t>
            </a:r>
            <a:r>
              <a:rPr lang="hu-HU" dirty="0" err="1"/>
              <a:t>spline</a:t>
            </a:r>
            <a:r>
              <a:rPr lang="hu-HU" dirty="0"/>
              <a:t>, …</a:t>
            </a:r>
          </a:p>
          <a:p>
            <a:r>
              <a:rPr lang="hu-HU" dirty="0"/>
              <a:t>TTF, OTF, WOFF</a:t>
            </a:r>
          </a:p>
          <a:p>
            <a:pPr lvl="1"/>
            <a:r>
              <a:rPr lang="hu-HU" dirty="0"/>
              <a:t>Font, vektorgrafikus, egyszínű, </a:t>
            </a:r>
            <a:r>
              <a:rPr lang="hu-HU" dirty="0" err="1"/>
              <a:t>subpixel</a:t>
            </a:r>
            <a:r>
              <a:rPr lang="hu-HU" dirty="0"/>
              <a:t> </a:t>
            </a:r>
            <a:r>
              <a:rPr lang="hu-HU" dirty="0" err="1"/>
              <a:t>rendering</a:t>
            </a:r>
            <a:r>
              <a:rPr lang="hu-HU" dirty="0"/>
              <a:t> támogatás</a:t>
            </a:r>
          </a:p>
          <a:p>
            <a:pPr lvl="1"/>
            <a:r>
              <a:rPr lang="hu-HU" dirty="0"/>
              <a:t>Főleg kicsi képek esetén fontos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9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Újabb formátumok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WOFF2</a:t>
            </a:r>
          </a:p>
          <a:p>
            <a:pPr lvl="1"/>
            <a:r>
              <a:rPr lang="hu-HU" dirty="0"/>
              <a:t>Tudásban azonos, jobban tömörített (</a:t>
            </a:r>
            <a:r>
              <a:rPr lang="hu-HU" dirty="0" err="1"/>
              <a:t>brotli</a:t>
            </a:r>
            <a:r>
              <a:rPr lang="hu-HU" dirty="0"/>
              <a:t>)</a:t>
            </a:r>
          </a:p>
          <a:p>
            <a:r>
              <a:rPr lang="hu-HU" dirty="0" err="1"/>
              <a:t>WebP</a:t>
            </a:r>
            <a:endParaRPr lang="hu-HU" dirty="0"/>
          </a:p>
          <a:p>
            <a:pPr lvl="1"/>
            <a:r>
              <a:rPr lang="hu-HU" dirty="0"/>
              <a:t>Erős tömörítés, átlátszóság, veszteséges/mentes</a:t>
            </a:r>
          </a:p>
          <a:p>
            <a:pPr lvl="1"/>
            <a:r>
              <a:rPr lang="hu-HU" dirty="0"/>
              <a:t>JPEG-hez képest 30-70%-</a:t>
            </a:r>
            <a:r>
              <a:rPr lang="hu-HU" dirty="0" err="1"/>
              <a:t>kal</a:t>
            </a:r>
            <a:r>
              <a:rPr lang="hu-HU" dirty="0"/>
              <a:t> kisebb képek azonos minőség mellet (másfajta tömörítési hibákat ad)</a:t>
            </a:r>
          </a:p>
          <a:p>
            <a:r>
              <a:rPr lang="hu-HU" dirty="0" err="1"/>
              <a:t>WebM</a:t>
            </a:r>
            <a:r>
              <a:rPr lang="hu-HU" dirty="0"/>
              <a:t>/VP9 </a:t>
            </a:r>
            <a:r>
              <a:rPr lang="hu-HU" dirty="0" err="1"/>
              <a:t>codec</a:t>
            </a:r>
            <a:r>
              <a:rPr lang="hu-HU" dirty="0"/>
              <a:t> (iOS nincs)</a:t>
            </a:r>
          </a:p>
          <a:p>
            <a:pPr lvl="1"/>
            <a:r>
              <a:rPr lang="hu-HU" dirty="0"/>
              <a:t>Videó</a:t>
            </a:r>
          </a:p>
          <a:p>
            <a:r>
              <a:rPr lang="hu-HU" dirty="0"/>
              <a:t>AVIF </a:t>
            </a:r>
            <a:r>
              <a:rPr lang="en-US" dirty="0"/>
              <a:t>(</a:t>
            </a:r>
            <a:r>
              <a:rPr lang="hu-HU" dirty="0"/>
              <a:t>Edge nincs)</a:t>
            </a:r>
          </a:p>
          <a:p>
            <a:pPr lvl="1"/>
            <a:r>
              <a:rPr lang="hu-HU" dirty="0"/>
              <a:t>Még jobb tömörítés, mint </a:t>
            </a:r>
            <a:r>
              <a:rPr lang="hu-HU" dirty="0" err="1"/>
              <a:t>WebP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picture</a:t>
            </a:r>
            <a:r>
              <a:rPr lang="hu-HU" dirty="0"/>
              <a:t> – összes böngésző támogatása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picture</a:t>
            </a:r>
            <a:r>
              <a:rPr lang="hu-HU" dirty="0"/>
              <a:t> támogatás nélkül is megy</a:t>
            </a:r>
          </a:p>
          <a:p>
            <a:pPr lvl="1"/>
            <a:r>
              <a:rPr lang="hu-HU" dirty="0" err="1"/>
              <a:t>img</a:t>
            </a:r>
            <a:r>
              <a:rPr lang="hu-HU" dirty="0"/>
              <a:t> fog csak érvényesülni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2484582"/>
            <a:ext cx="11629267" cy="41549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picture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source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"image/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webp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srcset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images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/p-5-256.webp 256w,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images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/p-5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512.webp 512w,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images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/p-5-1024.webp 1024w"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"320px"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source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srcset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images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/p-5-256.jpg 256w,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images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/p-5-512.jpg 512w,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images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/p-5-1024.jpg 1024w"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"320px"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images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/p-5-256.jpg"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picture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98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Tömörítés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XHR esetén </a:t>
            </a:r>
            <a:r>
              <a:rPr lang="hu-HU" dirty="0" err="1"/>
              <a:t>deflate</a:t>
            </a:r>
            <a:r>
              <a:rPr lang="hu-HU" dirty="0"/>
              <a:t> vagy </a:t>
            </a:r>
            <a:r>
              <a:rPr lang="hu-HU" dirty="0" err="1"/>
              <a:t>brotli</a:t>
            </a:r>
            <a:endParaRPr lang="hu-HU" dirty="0"/>
          </a:p>
          <a:p>
            <a:r>
              <a:rPr lang="hu-HU" dirty="0" err="1"/>
              <a:t>WebSocket</a:t>
            </a:r>
            <a:r>
              <a:rPr lang="hu-HU" dirty="0"/>
              <a:t> esetén csak </a:t>
            </a:r>
            <a:r>
              <a:rPr lang="hu-HU" dirty="0" err="1"/>
              <a:t>deflate</a:t>
            </a:r>
            <a:endParaRPr lang="hu-HU" dirty="0"/>
          </a:p>
          <a:p>
            <a:pPr lvl="1"/>
            <a:r>
              <a:rPr lang="hu-HU" dirty="0"/>
              <a:t>Vagy bináris és mi magunk írunk tömörítőt</a:t>
            </a:r>
          </a:p>
          <a:p>
            <a:pPr lvl="1"/>
            <a:r>
              <a:rPr lang="hu-HU" dirty="0"/>
              <a:t>Például </a:t>
            </a:r>
            <a:r>
              <a:rPr lang="hu-HU" dirty="0" err="1"/>
              <a:t>wasm-brotli</a:t>
            </a:r>
            <a:endParaRPr lang="hu-HU" dirty="0"/>
          </a:p>
          <a:p>
            <a:r>
              <a:rPr lang="hu-HU" dirty="0"/>
              <a:t>Média </a:t>
            </a:r>
            <a:r>
              <a:rPr lang="hu-HU" dirty="0" err="1"/>
              <a:t>webp</a:t>
            </a:r>
            <a:r>
              <a:rPr lang="hu-HU" dirty="0"/>
              <a:t>/</a:t>
            </a:r>
            <a:r>
              <a:rPr lang="hu-HU" dirty="0" err="1"/>
              <a:t>webm</a:t>
            </a:r>
            <a:r>
              <a:rPr lang="hu-HU" dirty="0"/>
              <a:t>/stb.</a:t>
            </a:r>
          </a:p>
          <a:p>
            <a:r>
              <a:rPr lang="hu-HU" dirty="0"/>
              <a:t>JS/CSS </a:t>
            </a:r>
            <a:r>
              <a:rPr lang="hu-HU" dirty="0" err="1"/>
              <a:t>minified</a:t>
            </a:r>
            <a:endParaRPr lang="hu-HU" dirty="0"/>
          </a:p>
          <a:p>
            <a:pPr lvl="1"/>
            <a:r>
              <a:rPr lang="hu-HU" dirty="0"/>
              <a:t>És tömörítve jön le (</a:t>
            </a:r>
            <a:r>
              <a:rPr lang="hu-HU" dirty="0" err="1"/>
              <a:t>brotli</a:t>
            </a:r>
            <a:r>
              <a:rPr lang="hu-HU" dirty="0"/>
              <a:t>/</a:t>
            </a:r>
            <a:r>
              <a:rPr lang="hu-HU" dirty="0" err="1"/>
              <a:t>deflate</a:t>
            </a:r>
            <a:r>
              <a:rPr lang="hu-HU" dirty="0"/>
              <a:t>)</a:t>
            </a:r>
          </a:p>
          <a:p>
            <a:r>
              <a:rPr lang="hu-HU" dirty="0"/>
              <a:t>HTTP/2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HTTP/2</a:t>
            </a:r>
            <a:r>
              <a:rPr lang="en-US" dirty="0"/>
              <a:t> </a:t>
            </a:r>
            <a:r>
              <a:rPr lang="hu-HU" dirty="0"/>
              <a:t>és HTTP/3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</a:t>
            </a:r>
            <a:r>
              <a:rPr lang="en-US" dirty="0"/>
              <a:t>/2</a:t>
            </a:r>
            <a:endParaRPr lang="hu-HU" dirty="0"/>
          </a:p>
          <a:p>
            <a:pPr lvl="1"/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resource</a:t>
            </a:r>
            <a:endParaRPr lang="hu-HU" dirty="0"/>
          </a:p>
          <a:p>
            <a:pPr lvl="1"/>
            <a:r>
              <a:rPr lang="hu-HU" dirty="0" err="1"/>
              <a:t>Header</a:t>
            </a:r>
            <a:r>
              <a:rPr lang="hu-HU" dirty="0"/>
              <a:t> tömörítés</a:t>
            </a:r>
          </a:p>
          <a:p>
            <a:pPr lvl="1"/>
            <a:r>
              <a:rPr lang="hu-HU" dirty="0"/>
              <a:t>Multiplexing – egy TCP csatorna több HTTP csomag (akár több kérés válasz előtt)</a:t>
            </a:r>
          </a:p>
          <a:p>
            <a:r>
              <a:rPr lang="hu-HU" dirty="0"/>
              <a:t>HTTP/3</a:t>
            </a:r>
          </a:p>
          <a:p>
            <a:pPr lvl="1"/>
            <a:r>
              <a:rPr lang="hu-HU" dirty="0"/>
              <a:t>UDP alapú (UDP-QUIC-HTTP)</a:t>
            </a:r>
          </a:p>
          <a:p>
            <a:pPr lvl="1"/>
            <a:r>
              <a:rPr lang="hu-HU" dirty="0"/>
              <a:t>TLS 1.3 beépítve</a:t>
            </a:r>
          </a:p>
          <a:p>
            <a:pPr lvl="1"/>
            <a:r>
              <a:rPr lang="hu-HU" dirty="0" err="1"/>
              <a:t>Safari</a:t>
            </a:r>
            <a:r>
              <a:rPr lang="hu-HU" dirty="0"/>
              <a:t> (</a:t>
            </a:r>
            <a:r>
              <a:rPr lang="hu-HU" dirty="0" err="1"/>
              <a:t>macos</a:t>
            </a:r>
            <a:r>
              <a:rPr lang="hu-HU" dirty="0"/>
              <a:t> és iOS) még nem támogatja általában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43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Betűtípusok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 saját betűtípust használni</a:t>
            </a:r>
          </a:p>
          <a:p>
            <a:pPr lvl="1"/>
            <a:r>
              <a:rPr lang="hu-HU" dirty="0"/>
              <a:t>Nem csak szöveg célból</a:t>
            </a:r>
          </a:p>
          <a:p>
            <a:pPr lvl="1"/>
            <a:r>
              <a:rPr lang="hu-HU" dirty="0"/>
              <a:t>Ikonokra is, pl. Font </a:t>
            </a:r>
            <a:r>
              <a:rPr lang="hu-HU" dirty="0" err="1"/>
              <a:t>Awesome</a:t>
            </a:r>
            <a:endParaRPr lang="hu-HU" dirty="0"/>
          </a:p>
          <a:p>
            <a:r>
              <a:rPr lang="hu-HU" dirty="0"/>
              <a:t>Formátumok</a:t>
            </a:r>
          </a:p>
          <a:p>
            <a:pPr lvl="1"/>
            <a:r>
              <a:rPr lang="hu-HU" dirty="0" err="1"/>
              <a:t>ttf</a:t>
            </a:r>
            <a:r>
              <a:rPr lang="hu-HU" dirty="0"/>
              <a:t>, </a:t>
            </a:r>
            <a:r>
              <a:rPr lang="hu-HU" dirty="0" err="1"/>
              <a:t>otf</a:t>
            </a:r>
            <a:r>
              <a:rPr lang="hu-HU" dirty="0"/>
              <a:t>, </a:t>
            </a:r>
            <a:r>
              <a:rPr lang="hu-HU" dirty="0" err="1"/>
              <a:t>woff</a:t>
            </a:r>
            <a:r>
              <a:rPr lang="hu-HU" dirty="0"/>
              <a:t> (mindenhol), woff2</a:t>
            </a:r>
          </a:p>
          <a:p>
            <a:pPr lvl="1"/>
            <a:r>
              <a:rPr lang="hu-HU" dirty="0"/>
              <a:t>A különbség főleg méretben van, nem tudásban</a:t>
            </a:r>
          </a:p>
          <a:p>
            <a:pPr lvl="1"/>
            <a:r>
              <a:rPr lang="hu-HU" dirty="0"/>
              <a:t>Ezek mind </a:t>
            </a:r>
            <a:r>
              <a:rPr lang="hu-HU" dirty="0" err="1"/>
              <a:t>spline-ból</a:t>
            </a:r>
            <a:r>
              <a:rPr lang="hu-HU" dirty="0"/>
              <a:t> kirakott alakzatok, így tetszőleges méretben rajzolhatók</a:t>
            </a:r>
          </a:p>
          <a:p>
            <a:r>
              <a:rPr lang="hu-HU" dirty="0"/>
              <a:t>Az ikonokat célszerű így tárolni a </a:t>
            </a:r>
            <a:r>
              <a:rPr lang="hu-HU" dirty="0" err="1"/>
              <a:t>Subpixel</a:t>
            </a:r>
            <a:r>
              <a:rPr lang="hu-HU" dirty="0"/>
              <a:t> </a:t>
            </a:r>
            <a:r>
              <a:rPr lang="hu-HU" dirty="0" err="1"/>
              <a:t>rendering</a:t>
            </a:r>
            <a:r>
              <a:rPr lang="hu-HU" dirty="0"/>
              <a:t> miatt</a:t>
            </a:r>
          </a:p>
          <a:p>
            <a:r>
              <a:rPr lang="hu-HU" dirty="0"/>
              <a:t>Színes nem lehet, de adhatunk neki színt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1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65" y="1929632"/>
            <a:ext cx="5940766" cy="143662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Subpixel</a:t>
            </a:r>
            <a:r>
              <a:rPr lang="hu-HU" dirty="0"/>
              <a:t> </a:t>
            </a:r>
            <a:r>
              <a:rPr lang="hu-HU" dirty="0" err="1"/>
              <a:t>rendering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Csak font </a:t>
            </a:r>
            <a:r>
              <a:rPr lang="hu-HU" dirty="0" err="1"/>
              <a:t>rendereléskor</a:t>
            </a:r>
            <a:r>
              <a:rPr lang="hu-HU" dirty="0"/>
              <a:t> támogatott, és csak asztali OS-</a:t>
            </a:r>
            <a:r>
              <a:rPr lang="hu-HU" dirty="0" err="1"/>
              <a:t>eken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Háromszorozza a vízszintes felbontást</a:t>
            </a:r>
          </a:p>
          <a:p>
            <a:pPr lvl="1"/>
            <a:r>
              <a:rPr lang="hu-HU" dirty="0"/>
              <a:t>Egy 100 </a:t>
            </a:r>
            <a:r>
              <a:rPr lang="hu-HU" dirty="0" err="1"/>
              <a:t>dpi</a:t>
            </a:r>
            <a:r>
              <a:rPr lang="hu-HU" dirty="0"/>
              <a:t>-s monitor 300 </a:t>
            </a:r>
            <a:r>
              <a:rPr lang="hu-HU" dirty="0" err="1"/>
              <a:t>dpi-sként</a:t>
            </a:r>
            <a:r>
              <a:rPr lang="hu-HU" dirty="0"/>
              <a:t> látszik</a:t>
            </a:r>
          </a:p>
          <a:p>
            <a:pPr lvl="1"/>
            <a:r>
              <a:rPr lang="hu-HU" dirty="0"/>
              <a:t>Függőleges felbontás marad, de arra nem vagyunk érzékenyek, főleg nem szövegnél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hu-HU" dirty="0"/>
              <a:t>ízszintesen is csak mozgatni lehet, nem lesz több pixel</a:t>
            </a:r>
          </a:p>
          <a:p>
            <a:r>
              <a:rPr lang="hu-HU" dirty="0"/>
              <a:t>Nehéz megoldani, játékokban sajnos nincs</a:t>
            </a:r>
          </a:p>
          <a:p>
            <a:pPr lvl="1"/>
            <a:r>
              <a:rPr lang="hu-HU" dirty="0" err="1"/>
              <a:t>Canvas-on</a:t>
            </a:r>
            <a:r>
              <a:rPr lang="hu-HU" dirty="0"/>
              <a:t> és bizonyos CSS animációk esetén kikapcsol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0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Subpixel</a:t>
            </a:r>
            <a:r>
              <a:rPr lang="hu-HU" dirty="0"/>
              <a:t> </a:t>
            </a:r>
            <a:r>
              <a:rPr lang="hu-HU" dirty="0" err="1"/>
              <a:t>rendering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eleve nagy a DPI, akkor nincs rá szükség</a:t>
            </a:r>
          </a:p>
          <a:p>
            <a:pPr lvl="1"/>
            <a:r>
              <a:rPr lang="hu-HU" dirty="0"/>
              <a:t>Például mobilok: 500+ DPI</a:t>
            </a:r>
          </a:p>
          <a:p>
            <a:pPr lvl="1"/>
            <a:r>
              <a:rPr lang="hu-HU" dirty="0"/>
              <a:t>4K-s laptopok</a:t>
            </a:r>
          </a:p>
          <a:p>
            <a:r>
              <a:rPr lang="hu-HU" dirty="0"/>
              <a:t>Attól is függ, hogy milyen távolról nézzük</a:t>
            </a:r>
          </a:p>
          <a:p>
            <a:pPr lvl="1"/>
            <a:r>
              <a:rPr lang="hu-HU" dirty="0"/>
              <a:t>PPD: Pixel per </a:t>
            </a:r>
            <a:r>
              <a:rPr lang="hu-HU" dirty="0" err="1"/>
              <a:t>Degree</a:t>
            </a:r>
            <a:endParaRPr lang="hu-HU" dirty="0"/>
          </a:p>
          <a:p>
            <a:pPr lvl="1"/>
            <a:r>
              <a:rPr lang="hu-HU" dirty="0"/>
              <a:t>Mobil tipikusan 30 cm-re van</a:t>
            </a:r>
          </a:p>
          <a:p>
            <a:pPr lvl="2"/>
            <a:r>
              <a:rPr lang="hu-HU" dirty="0"/>
              <a:t>600 DPI felett tökéletes kép</a:t>
            </a:r>
          </a:p>
          <a:p>
            <a:pPr lvl="2"/>
            <a:r>
              <a:rPr lang="hu-HU" dirty="0"/>
              <a:t>300-600 DPI: egyesek kezdik látni</a:t>
            </a:r>
          </a:p>
          <a:p>
            <a:pPr lvl="2"/>
            <a:r>
              <a:rPr lang="hu-HU" dirty="0"/>
              <a:t>300 DPI alatt mindenkinek feltűnik a probléma</a:t>
            </a:r>
          </a:p>
          <a:p>
            <a:pPr lvl="1"/>
            <a:r>
              <a:rPr lang="hu-HU" dirty="0"/>
              <a:t>Laptop 60 cm</a:t>
            </a:r>
          </a:p>
          <a:p>
            <a:pPr lvl="1"/>
            <a:r>
              <a:rPr lang="hu-HU" dirty="0"/>
              <a:t>PC 80-100 cm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8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szoftver</a:t>
            </a:r>
          </a:p>
          <a:p>
            <a:pPr lvl="1"/>
            <a:r>
              <a:rPr lang="hu-HU" dirty="0"/>
              <a:t>Letöltési/betöltési ideje</a:t>
            </a:r>
          </a:p>
          <a:p>
            <a:pPr lvl="1"/>
            <a:r>
              <a:rPr lang="hu-HU" dirty="0" err="1"/>
              <a:t>Parse-olás</a:t>
            </a:r>
            <a:r>
              <a:rPr lang="hu-HU" dirty="0"/>
              <a:t>/JIT fordítási ideje</a:t>
            </a:r>
          </a:p>
          <a:p>
            <a:pPr lvl="1"/>
            <a:r>
              <a:rPr lang="hu-HU" dirty="0"/>
              <a:t>Futási ideje</a:t>
            </a:r>
          </a:p>
          <a:p>
            <a:pPr lvl="1"/>
            <a:r>
              <a:rPr lang="hu-HU" dirty="0"/>
              <a:t>Mérete</a:t>
            </a:r>
          </a:p>
          <a:p>
            <a:pPr lvl="2"/>
            <a:r>
              <a:rPr lang="hu-HU" dirty="0"/>
              <a:t>Ez erősen összefügg mindegyikkel</a:t>
            </a:r>
          </a:p>
          <a:p>
            <a:r>
              <a:rPr lang="hu-HU" dirty="0"/>
              <a:t>Főleg a kiadott csomagnál fontos</a:t>
            </a:r>
          </a:p>
          <a:p>
            <a:pPr lvl="1"/>
            <a:r>
              <a:rPr lang="hu-HU" dirty="0"/>
              <a:t>De fejlesztés közben is szempont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03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Mérőszámok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 rajzolás (FP –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paint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Amikor bármi változást látunk (pl. háttér)</a:t>
            </a:r>
          </a:p>
          <a:p>
            <a:r>
              <a:rPr lang="hu-HU" dirty="0"/>
              <a:t>Első tartalom rajzolás (FCP –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contentful</a:t>
            </a:r>
            <a:r>
              <a:rPr lang="hu-HU" dirty="0"/>
              <a:t> </a:t>
            </a:r>
            <a:r>
              <a:rPr lang="hu-HU" dirty="0" err="1"/>
              <a:t>paint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Amikor az első HTML-</a:t>
            </a:r>
            <a:r>
              <a:rPr lang="hu-HU" dirty="0" err="1"/>
              <a:t>beli</a:t>
            </a:r>
            <a:r>
              <a:rPr lang="hu-HU" dirty="0"/>
              <a:t> elemet látjuk</a:t>
            </a:r>
          </a:p>
          <a:p>
            <a:r>
              <a:rPr lang="hu-HU" dirty="0" err="1"/>
              <a:t>DOMContentLoad</a:t>
            </a:r>
            <a:r>
              <a:rPr lang="hu-HU" dirty="0"/>
              <a:t> esemény</a:t>
            </a:r>
          </a:p>
          <a:p>
            <a:pPr lvl="1"/>
            <a:r>
              <a:rPr lang="hu-HU" dirty="0"/>
              <a:t>Minden globális függvény lefutott</a:t>
            </a:r>
          </a:p>
          <a:p>
            <a:pPr lvl="1"/>
            <a:r>
              <a:rPr lang="hu-HU" dirty="0"/>
              <a:t>A HTML betöltve, a DOM felépítve</a:t>
            </a:r>
          </a:p>
          <a:p>
            <a:r>
              <a:rPr lang="hu-HU" dirty="0" err="1"/>
              <a:t>Load</a:t>
            </a:r>
            <a:r>
              <a:rPr lang="hu-HU" dirty="0"/>
              <a:t> esemény</a:t>
            </a:r>
          </a:p>
          <a:p>
            <a:pPr lvl="1"/>
            <a:r>
              <a:rPr lang="hu-HU" dirty="0"/>
              <a:t>Minden betöltve (CSS is)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9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Mérőszámok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Oldal használható (TTI –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interactive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Látható az oldal és reagál 50 </a:t>
            </a:r>
            <a:r>
              <a:rPr lang="hu-HU" dirty="0" err="1"/>
              <a:t>ms</a:t>
            </a:r>
            <a:r>
              <a:rPr lang="hu-HU" dirty="0"/>
              <a:t> alatt</a:t>
            </a:r>
          </a:p>
          <a:p>
            <a:pPr lvl="1"/>
            <a:r>
              <a:rPr lang="hu-HU" dirty="0"/>
              <a:t>Ez a legutolsó és legfontosabb mérőszám</a:t>
            </a:r>
          </a:p>
          <a:p>
            <a:r>
              <a:rPr lang="hu-HU" dirty="0"/>
              <a:t>Sokat idézett kutatás (Google ad </a:t>
            </a:r>
            <a:r>
              <a:rPr lang="hu-HU" dirty="0" err="1"/>
              <a:t>network</a:t>
            </a:r>
            <a:r>
              <a:rPr lang="hu-HU" dirty="0"/>
              <a:t> mérése alapján): Ha az oldal 3 másodperc alatt nem töltődik be, akkor a felhasználók 53%-a elhagyja a oldalt</a:t>
            </a:r>
          </a:p>
          <a:p>
            <a:pPr lvl="1"/>
            <a:r>
              <a:rPr lang="hu-HU" dirty="0"/>
              <a:t>Ezt nehéz megoldani, ha nem készülünk rá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7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Optimalizáció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Caching</a:t>
            </a:r>
            <a:r>
              <a:rPr lang="hu-HU" dirty="0"/>
              <a:t> – volt</a:t>
            </a:r>
          </a:p>
          <a:p>
            <a:r>
              <a:rPr lang="hu-HU" dirty="0"/>
              <a:t>Gyors/kicsi könyvtárak használata</a:t>
            </a:r>
          </a:p>
          <a:p>
            <a:r>
              <a:rPr lang="hu-HU" dirty="0"/>
              <a:t>Csomagolás (</a:t>
            </a:r>
            <a:r>
              <a:rPr lang="hu-HU" dirty="0" err="1"/>
              <a:t>bundling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shaking</a:t>
            </a:r>
            <a:endParaRPr lang="hu-HU" dirty="0"/>
          </a:p>
          <a:p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loading</a:t>
            </a:r>
            <a:endParaRPr lang="hu-HU" dirty="0"/>
          </a:p>
          <a:p>
            <a:r>
              <a:rPr lang="hu-HU" dirty="0"/>
              <a:t>Média formátumok (pl. </a:t>
            </a:r>
            <a:r>
              <a:rPr lang="hu-HU" dirty="0" err="1"/>
              <a:t>webp</a:t>
            </a:r>
            <a:r>
              <a:rPr lang="hu-HU" dirty="0"/>
              <a:t>)</a:t>
            </a:r>
          </a:p>
          <a:p>
            <a:r>
              <a:rPr lang="hu-HU" dirty="0"/>
              <a:t>Tömörítés</a:t>
            </a:r>
          </a:p>
          <a:p>
            <a:r>
              <a:rPr lang="hu-HU" dirty="0"/>
              <a:t>HTTP/2, HTTP/3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Csomagolás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Fordítás (</a:t>
            </a:r>
            <a:r>
              <a:rPr lang="hu-HU" dirty="0" err="1"/>
              <a:t>compiling</a:t>
            </a:r>
            <a:r>
              <a:rPr lang="hu-HU" dirty="0"/>
              <a:t>, </a:t>
            </a:r>
            <a:r>
              <a:rPr lang="hu-HU" dirty="0" err="1"/>
              <a:t>transpiling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Kód átalakítása JS-re</a:t>
            </a:r>
          </a:p>
          <a:p>
            <a:r>
              <a:rPr lang="hu-HU" dirty="0"/>
              <a:t>Például</a:t>
            </a:r>
          </a:p>
          <a:p>
            <a:pPr lvl="1"/>
            <a:r>
              <a:rPr lang="hu-HU" dirty="0"/>
              <a:t>.</a:t>
            </a:r>
            <a:r>
              <a:rPr lang="hu-HU" dirty="0" err="1"/>
              <a:t>ts</a:t>
            </a:r>
            <a:r>
              <a:rPr lang="hu-HU" dirty="0"/>
              <a:t> – </a:t>
            </a:r>
            <a:r>
              <a:rPr lang="hu-HU" dirty="0" err="1"/>
              <a:t>TypeScript</a:t>
            </a:r>
            <a:endParaRPr lang="hu-HU" dirty="0"/>
          </a:p>
          <a:p>
            <a:pPr lvl="1"/>
            <a:r>
              <a:rPr lang="hu-HU" dirty="0"/>
              <a:t>.</a:t>
            </a:r>
            <a:r>
              <a:rPr lang="hu-HU" dirty="0" err="1"/>
              <a:t>vue</a:t>
            </a:r>
            <a:r>
              <a:rPr lang="hu-HU" dirty="0"/>
              <a:t> – </a:t>
            </a:r>
            <a:r>
              <a:rPr lang="hu-HU" dirty="0" err="1"/>
              <a:t>Vue</a:t>
            </a:r>
            <a:r>
              <a:rPr lang="hu-HU" dirty="0"/>
              <a:t> SFC (</a:t>
            </a:r>
            <a:r>
              <a:rPr lang="hu-HU" dirty="0" err="1"/>
              <a:t>Single</a:t>
            </a:r>
            <a:r>
              <a:rPr lang="hu-HU" dirty="0"/>
              <a:t> File </a:t>
            </a:r>
            <a:r>
              <a:rPr lang="hu-HU" dirty="0" err="1"/>
              <a:t>Component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.</a:t>
            </a:r>
            <a:r>
              <a:rPr lang="hu-HU" dirty="0" err="1"/>
              <a:t>tsx</a:t>
            </a:r>
            <a:r>
              <a:rPr lang="hu-HU" dirty="0"/>
              <a:t> és .</a:t>
            </a:r>
            <a:r>
              <a:rPr lang="hu-HU" dirty="0" err="1"/>
              <a:t>jsx</a:t>
            </a:r>
            <a:r>
              <a:rPr lang="hu-HU" dirty="0"/>
              <a:t> (</a:t>
            </a:r>
            <a:r>
              <a:rPr lang="hu-HU" dirty="0" err="1"/>
              <a:t>React</a:t>
            </a:r>
            <a:r>
              <a:rPr lang="hu-HU" dirty="0"/>
              <a:t>, vagy HTML </a:t>
            </a:r>
            <a:r>
              <a:rPr lang="hu-HU" dirty="0" err="1"/>
              <a:t>template</a:t>
            </a:r>
            <a:r>
              <a:rPr lang="hu-HU" dirty="0"/>
              <a:t>-et tartalmazó fájl)</a:t>
            </a:r>
          </a:p>
          <a:p>
            <a:r>
              <a:rPr lang="hu-HU" dirty="0"/>
              <a:t>Gyors művelet</a:t>
            </a:r>
          </a:p>
          <a:p>
            <a:pPr lvl="1"/>
            <a:r>
              <a:rPr lang="hu-HU" dirty="0"/>
              <a:t>Forrás és cél formátum nagyon hasonló</a:t>
            </a:r>
          </a:p>
          <a:p>
            <a:pPr lvl="1"/>
            <a:r>
              <a:rPr lang="hu-HU" dirty="0"/>
              <a:t>Nincs szükség strukturális átalakításra</a:t>
            </a:r>
          </a:p>
          <a:p>
            <a:pPr lvl="2"/>
            <a:r>
              <a:rPr lang="hu-HU" dirty="0"/>
              <a:t>De szintaktikai ellenőrzés kell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8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</a:t>
            </a:r>
            <a:r>
              <a:rPr lang="hu-HU" dirty="0"/>
              <a:t> map: </a:t>
            </a:r>
            <a:r>
              <a:rPr lang="hu-HU" dirty="0" err="1"/>
              <a:t>app.js.map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fordítás/átalakítás miatt szükséges eltárolni, hogy adott kódrészlet hol volt az eredeti kódban</a:t>
            </a:r>
          </a:p>
          <a:p>
            <a:pPr lvl="1"/>
            <a:r>
              <a:rPr lang="hu-HU" dirty="0"/>
              <a:t>Célja a </a:t>
            </a:r>
            <a:r>
              <a:rPr lang="hu-HU" dirty="0" err="1"/>
              <a:t>breakpoint</a:t>
            </a:r>
            <a:r>
              <a:rPr lang="hu-HU" dirty="0"/>
              <a:t> támogatás, illetve más </a:t>
            </a:r>
            <a:r>
              <a:rPr lang="hu-HU" dirty="0" err="1"/>
              <a:t>debug</a:t>
            </a:r>
            <a:r>
              <a:rPr lang="hu-HU" dirty="0"/>
              <a:t> eszközök (soronként léptetés, függvénybe lépés, átugrás)</a:t>
            </a:r>
          </a:p>
          <a:p>
            <a:r>
              <a:rPr lang="hu-HU" dirty="0"/>
              <a:t>Többszörös átalakítást támogatni kell</a:t>
            </a:r>
          </a:p>
          <a:p>
            <a:pPr lvl="1"/>
            <a:r>
              <a:rPr lang="hu-HU" dirty="0"/>
              <a:t>Például TS</a:t>
            </a:r>
            <a:r>
              <a:rPr lang="en-US" dirty="0"/>
              <a:t> =&gt; JS =&gt; bundle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863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3B1A0955F054D8699BEDBBF139674" ma:contentTypeVersion="3" ma:contentTypeDescription="Create a new document." ma:contentTypeScope="" ma:versionID="54223faedcabf71799847d7e37f1fc1a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f3b525f791e706b5f188c81139e6f4e8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8184FC-6111-4DF1-912F-506806B05042}"/>
</file>

<file path=customXml/itemProps2.xml><?xml version="1.0" encoding="utf-8"?>
<ds:datastoreItem xmlns:ds="http://schemas.openxmlformats.org/officeDocument/2006/customXml" ds:itemID="{3200C72F-9104-4A83-924A-16010AD15D14}"/>
</file>

<file path=customXml/itemProps3.xml><?xml version="1.0" encoding="utf-8"?>
<ds:datastoreItem xmlns:ds="http://schemas.openxmlformats.org/officeDocument/2006/customXml" ds:itemID="{386EBA83-0661-4453-A1C5-4BC701D44D2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</TotalTime>
  <Words>1420</Words>
  <Application>Microsoft Office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Teljesítmény</vt:lpstr>
      <vt:lpstr>Teljesítmény</vt:lpstr>
      <vt:lpstr>Mérőszámok</vt:lpstr>
      <vt:lpstr>Mérőszámok</vt:lpstr>
      <vt:lpstr>Optimalizáció</vt:lpstr>
      <vt:lpstr>Csomagolás</vt:lpstr>
      <vt:lpstr>Fordítás</vt:lpstr>
      <vt:lpstr>Source map: app.js.map</vt:lpstr>
      <vt:lpstr>Bundling</vt:lpstr>
      <vt:lpstr>Tree Shaking</vt:lpstr>
      <vt:lpstr>Tree Shaking</vt:lpstr>
      <vt:lpstr>Minify: app.min.js</vt:lpstr>
      <vt:lpstr>Csomagolás CSS – Minify</vt:lpstr>
      <vt:lpstr>Lazy loading</vt:lpstr>
      <vt:lpstr>Modulok</vt:lpstr>
      <vt:lpstr>Modulok – kimeneti formátumok</vt:lpstr>
      <vt:lpstr>Modulok – natív modulok</vt:lpstr>
      <vt:lpstr>Külső könyvtárak</vt:lpstr>
      <vt:lpstr>Képek és egyéb tartalom</vt:lpstr>
      <vt:lpstr>Media formátumok</vt:lpstr>
      <vt:lpstr>Mindenhol működő formátumok</vt:lpstr>
      <vt:lpstr>Újabb formátumok</vt:lpstr>
      <vt:lpstr>picture – összes böngésző támogatása</vt:lpstr>
      <vt:lpstr>Tömörítés</vt:lpstr>
      <vt:lpstr>HTTP/2 és HTTP/3</vt:lpstr>
      <vt:lpstr>Betűtípusok</vt:lpstr>
      <vt:lpstr>Subpixel rendering</vt:lpstr>
      <vt:lpstr>Subpixel rendering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497</cp:revision>
  <dcterms:created xsi:type="dcterms:W3CDTF">2019-10-16T00:52:01Z</dcterms:created>
  <dcterms:modified xsi:type="dcterms:W3CDTF">2023-06-01T20:50:27Z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